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03DF8-0742-4F2B-9AE8-08A300D3427C}" type="datetimeFigureOut">
              <a:rPr lang="es-AR" smtClean="0"/>
              <a:t>13/9/2021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35A4A-87D8-4691-87C0-E63E62DEBB7D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5015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483BA81-C327-4B58-916B-750B78DC33A4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690F-4C8F-498D-8C0B-89B0768D9938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0C92-CFF6-4D7E-B15E-D949989AC21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D41-F74C-40B3-B82B-39EDBB2B692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BC56E9F-12BA-41D1-84C8-235B15E39FB3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F88F-BB89-4D79-BB97-83A6F617215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995-CB40-4BE6-A7C9-C32E6FA7BA84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E7C9-7866-473F-9559-A786AEB7DF7B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8DA6-FC42-4CCC-90DD-CC7A6556C79A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7918EB4-6B3D-47E6-BF89-E8D45C2A46B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A9F5322-E089-43E6-A85D-5128F40D4D84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dirty="0"/>
              <a:t>https://www.iap-association.org/getattachment/Publications/IAP-Publications/Conference-Reports/Conference-Documentation/Documentation-24th-Annual-Conference/revised-cybercrime.pptx.aspx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D7E1E2-5B97-4794-B225-B5C072D8427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48570" y="224098"/>
            <a:ext cx="9432938" cy="405936"/>
          </a:xfrm>
        </p:spPr>
        <p:txBody>
          <a:bodyPr>
            <a:normAutofit fontScale="90000"/>
          </a:bodyPr>
          <a:lstStyle/>
          <a:p>
            <a:r>
              <a:rPr lang="es-AR" sz="1600" b="1" dirty="0"/>
              <a:t>LUCHA CONTRA LOS DELITOS CIBERNÉTICOS EN MAURICIO – ENFOQUE GLOBAL DE DELITOS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>
                <a:solidFill>
                  <a:srgbClr val="FFC000"/>
                </a:solidFill>
              </a:rPr>
              <a:t>                            </a:t>
            </a:r>
            <a:r>
              <a:rPr lang="es-AR" sz="1200" b="1" dirty="0">
                <a:solidFill>
                  <a:srgbClr val="FFC000"/>
                </a:solidFill>
              </a:rPr>
              <a:t>RECOLECCIÓN DE PRUEBAS DIGITALES</a:t>
            </a:r>
          </a:p>
        </p:txBody>
      </p:sp>
      <p:sp>
        <p:nvSpPr>
          <p:cNvPr id="4" name="Oval 3"/>
          <p:cNvSpPr/>
          <p:nvPr/>
        </p:nvSpPr>
        <p:spPr>
          <a:xfrm>
            <a:off x="2521665" y="613064"/>
            <a:ext cx="2355135" cy="1215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dirty="0">
                <a:solidFill>
                  <a:srgbClr val="FF0000"/>
                </a:solidFill>
              </a:rPr>
              <a:t>Equipo nacional de respuesta ante incidentes de seguridad cibernética</a:t>
            </a:r>
          </a:p>
        </p:txBody>
      </p:sp>
      <p:sp>
        <p:nvSpPr>
          <p:cNvPr id="5" name="Down Arrow 4"/>
          <p:cNvSpPr/>
          <p:nvPr/>
        </p:nvSpPr>
        <p:spPr>
          <a:xfrm>
            <a:off x="3485108" y="18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771460" y="2834917"/>
            <a:ext cx="19119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Fuerzas policiales:</a:t>
            </a:r>
          </a:p>
          <a:p>
            <a:pPr algn="ctr"/>
            <a:r>
              <a:rPr lang="es-AR" sz="1200" dirty="0"/>
              <a:t>Unidad de policía de delitos cibernéticos</a:t>
            </a:r>
          </a:p>
        </p:txBody>
      </p:sp>
      <p:sp>
        <p:nvSpPr>
          <p:cNvPr id="7" name="Oval 6"/>
          <p:cNvSpPr/>
          <p:nvPr/>
        </p:nvSpPr>
        <p:spPr>
          <a:xfrm>
            <a:off x="6419850" y="2959608"/>
            <a:ext cx="1657350" cy="115519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dirty="0">
                <a:solidFill>
                  <a:schemeClr val="bg1"/>
                </a:solidFill>
              </a:rPr>
              <a:t>Oficina del Director del Ministerio Público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4683387" y="3292117"/>
            <a:ext cx="17780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44045" y="2743200"/>
            <a:ext cx="0" cy="548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901044" y="587116"/>
            <a:ext cx="4014356" cy="2225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dirty="0">
                <a:solidFill>
                  <a:schemeClr val="bg1"/>
                </a:solidFill>
              </a:rPr>
              <a:t>LEGISLACIONES DE DELITOS CIBERNÉTICOS</a:t>
            </a:r>
            <a:endParaRPr lang="es-AR" sz="1200" dirty="0"/>
          </a:p>
          <a:p>
            <a:pPr algn="ctr"/>
            <a:r>
              <a:rPr lang="es-AR" sz="1200" b="1" dirty="0">
                <a:solidFill>
                  <a:srgbClr val="FF0000"/>
                </a:solidFill>
              </a:rPr>
              <a:t>(Hackeo, denegación de servicio, modificación de datos)</a:t>
            </a:r>
          </a:p>
          <a:p>
            <a:pPr algn="ctr"/>
            <a:endParaRPr lang="en-GB" sz="100" dirty="0"/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Computer Misuse &amp; Cybercrime Act [</a:t>
            </a:r>
            <a:r>
              <a:rPr lang="es-MX" sz="1100" b="1" dirty="0">
                <a:solidFill>
                  <a:schemeClr val="tx1"/>
                </a:solidFill>
              </a:rPr>
              <a:t>La Ley sobre la Utilización Abusiva de la Informática y Delitos Cibernéticos]</a:t>
            </a:r>
            <a:endParaRPr lang="en-GB" sz="1100" b="1" dirty="0">
              <a:solidFill>
                <a:schemeClr val="tx1"/>
              </a:solidFill>
            </a:endParaRPr>
          </a:p>
          <a:p>
            <a:pPr algn="ctr"/>
            <a:r>
              <a:rPr lang="en-GB" sz="1100" dirty="0"/>
              <a:t>(</a:t>
            </a:r>
            <a:r>
              <a:rPr lang="es-AR" sz="1100" dirty="0"/>
              <a:t>Cláusulas agregadas del Convenio de Budapest)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Information and Communication Technology Act </a:t>
            </a:r>
            <a:r>
              <a:rPr lang="es-AR" sz="1100" b="1" dirty="0">
                <a:solidFill>
                  <a:schemeClr val="tx1"/>
                </a:solidFill>
              </a:rPr>
              <a:t>[Ley de Tecnologías de la Información y las Comunicaciones]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Electronic Transactions Act</a:t>
            </a:r>
          </a:p>
          <a:p>
            <a:pPr algn="ctr"/>
            <a:r>
              <a:rPr lang="es-AR" sz="1100" b="1" dirty="0">
                <a:solidFill>
                  <a:schemeClr val="tx1"/>
                </a:solidFill>
              </a:rPr>
              <a:t>[Ley de Operaciones Electrónicas]</a:t>
            </a:r>
          </a:p>
          <a:p>
            <a:pPr algn="ctr"/>
            <a:endParaRPr lang="en-GB" sz="1200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1981200" y="3292117"/>
            <a:ext cx="79026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2400" y="2514600"/>
            <a:ext cx="1828800" cy="1417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dirty="0">
                <a:solidFill>
                  <a:srgbClr val="FF0000"/>
                </a:solidFill>
              </a:rPr>
              <a:t>COOPERACIÓN NACIONAL</a:t>
            </a:r>
          </a:p>
          <a:p>
            <a:pPr algn="ctr"/>
            <a:endParaRPr lang="es-AR" sz="1200" dirty="0"/>
          </a:p>
          <a:p>
            <a:pPr algn="ctr"/>
            <a:r>
              <a:rPr lang="es-AR" sz="1200" dirty="0"/>
              <a:t>Colaboración público-privada</a:t>
            </a:r>
          </a:p>
          <a:p>
            <a:pPr algn="ctr"/>
            <a:r>
              <a:rPr lang="es-AR" sz="1200" dirty="0"/>
              <a:t>Proveedores de servicios locales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22949" y="3749317"/>
            <a:ext cx="1720876" cy="746483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2667000" y="4495800"/>
            <a:ext cx="5562600" cy="2209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COOPERACIÓN INTERNACIONAL</a:t>
            </a:r>
          </a:p>
          <a:p>
            <a:pPr algn="ctr"/>
            <a:endParaRPr lang="en-US" sz="200" b="1" dirty="0">
              <a:solidFill>
                <a:srgbClr val="FF0000"/>
              </a:solidFill>
            </a:endParaRPr>
          </a:p>
          <a:p>
            <a:pPr algn="ctr"/>
            <a:r>
              <a:rPr lang="en-US" sz="1100" dirty="0"/>
              <a:t>MLA law </a:t>
            </a:r>
            <a:r>
              <a:rPr lang="es-AR" sz="1100" dirty="0"/>
              <a:t>[Ley de Asistencia Jurídica Recíproca] (formal)</a:t>
            </a:r>
          </a:p>
          <a:p>
            <a:pPr algn="ctr"/>
            <a:r>
              <a:rPr lang="es-AR" sz="1100" dirty="0"/>
              <a:t>Interpol</a:t>
            </a:r>
          </a:p>
          <a:p>
            <a:pPr algn="ctr"/>
            <a:r>
              <a:rPr lang="es-AR" sz="1100" dirty="0"/>
              <a:t>Punto de encuentro constante (CONVENIO DE BUDAPEST)</a:t>
            </a:r>
          </a:p>
          <a:p>
            <a:pPr algn="ctr"/>
            <a:r>
              <a:rPr lang="es-AR" sz="1100" dirty="0"/>
              <a:t>Red regional de delitos cibernéticos de África Oriental (EARCN, por sus siglas en inglés</a:t>
            </a:r>
            <a:r>
              <a:rPr lang="en-GB" sz="1100" dirty="0"/>
              <a:t>)</a:t>
            </a:r>
          </a:p>
          <a:p>
            <a:pPr algn="ctr"/>
            <a:r>
              <a:rPr lang="es-AR" sz="1100" dirty="0"/>
              <a:t>Red mundial de fiscales especializados en delitos informáticos (</a:t>
            </a:r>
            <a:r>
              <a:rPr lang="en-GB" sz="1100" dirty="0"/>
              <a:t>GPEN, </a:t>
            </a:r>
            <a:r>
              <a:rPr lang="es-AR" sz="1100" dirty="0"/>
              <a:t>por sus siglas en inglés)</a:t>
            </a:r>
          </a:p>
          <a:p>
            <a:pPr algn="ctr"/>
            <a:r>
              <a:rPr lang="es-AR" sz="1100" dirty="0"/>
              <a:t>Convención de la Unión Africana sobre Seguridad Cibernética y Protección de Datos Personales</a:t>
            </a:r>
          </a:p>
          <a:p>
            <a:pPr algn="ctr"/>
            <a:r>
              <a:rPr lang="es-AR" sz="1100" dirty="0"/>
              <a:t>Plan de Harare</a:t>
            </a:r>
          </a:p>
          <a:p>
            <a:pPr algn="ctr"/>
            <a:r>
              <a:rPr lang="es-AR" sz="1100" dirty="0"/>
              <a:t>Eurojust </a:t>
            </a:r>
          </a:p>
          <a:p>
            <a:pPr algn="ctr"/>
            <a:r>
              <a:rPr lang="es-AR" sz="1100" dirty="0"/>
              <a:t>Tratados de extradición</a:t>
            </a:r>
          </a:p>
        </p:txBody>
      </p:sp>
      <p:cxnSp>
        <p:nvCxnSpPr>
          <p:cNvPr id="28" name="Straight Arrow Connector 27"/>
          <p:cNvCxnSpPr>
            <a:cxnSpLocks/>
            <a:stCxn id="7" idx="4"/>
            <a:endCxn id="25" idx="0"/>
          </p:cNvCxnSpPr>
          <p:nvPr/>
        </p:nvCxnSpPr>
        <p:spPr>
          <a:xfrm flipH="1">
            <a:off x="5448300" y="4114800"/>
            <a:ext cx="1800225" cy="38100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0" y="4648200"/>
            <a:ext cx="237633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HERRAMIENTAS PROCESALES</a:t>
            </a:r>
          </a:p>
          <a:p>
            <a:pPr algn="ctr"/>
            <a:endParaRPr lang="en-GB" sz="1200" dirty="0"/>
          </a:p>
          <a:p>
            <a:pPr algn="ctr"/>
            <a:r>
              <a:rPr lang="es-AR" sz="1200" dirty="0"/>
              <a:t>Mejor conservación de datos</a:t>
            </a:r>
          </a:p>
          <a:p>
            <a:pPr algn="ctr"/>
            <a:r>
              <a:rPr lang="es-AR" sz="1200" dirty="0"/>
              <a:t>Mejor divulgación </a:t>
            </a:r>
            <a:endParaRPr lang="es-AR" sz="1200" dirty="0">
              <a:highlight>
                <a:srgbClr val="FFFF00"/>
              </a:highlight>
            </a:endParaRPr>
          </a:p>
          <a:p>
            <a:pPr algn="ctr"/>
            <a:r>
              <a:rPr lang="es-AR" sz="1200" dirty="0"/>
              <a:t>Búsqueda y captura</a:t>
            </a:r>
          </a:p>
        </p:txBody>
      </p:sp>
      <p:cxnSp>
        <p:nvCxnSpPr>
          <p:cNvPr id="45" name="Straight Connector 44"/>
          <p:cNvCxnSpPr>
            <a:stCxn id="21" idx="2"/>
          </p:cNvCxnSpPr>
          <p:nvPr/>
        </p:nvCxnSpPr>
        <p:spPr>
          <a:xfrm>
            <a:off x="1066800" y="3932058"/>
            <a:ext cx="0" cy="7161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3"/>
          </p:cNvCxnSpPr>
          <p:nvPr/>
        </p:nvCxnSpPr>
        <p:spPr>
          <a:xfrm>
            <a:off x="2376330" y="5562600"/>
            <a:ext cx="2906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Extract 50"/>
          <p:cNvSpPr/>
          <p:nvPr/>
        </p:nvSpPr>
        <p:spPr>
          <a:xfrm>
            <a:off x="380999" y="613064"/>
            <a:ext cx="1325047" cy="1215736"/>
          </a:xfrm>
          <a:prstGeom prst="flowChartExtra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916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5585</TotalTime>
  <Words>207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Rockwell</vt:lpstr>
      <vt:lpstr>Wingdings 2</vt:lpstr>
      <vt:lpstr>Foundry</vt:lpstr>
      <vt:lpstr>LUCHA CONTRA LOS DELITOS CIBERNÉTICOS EN MAURICIO – ENFOQUE GLOBAL DE DELITOS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Anusha Devi. Rawoah</dc:creator>
  <cp:lastModifiedBy>Veronica Quartesan</cp:lastModifiedBy>
  <cp:revision>31</cp:revision>
  <dcterms:created xsi:type="dcterms:W3CDTF">2006-08-16T00:00:00Z</dcterms:created>
  <dcterms:modified xsi:type="dcterms:W3CDTF">2021-09-13T19:03:28Z</dcterms:modified>
</cp:coreProperties>
</file>