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209EB3-F5BC-48E2-8033-B04DBF16DEE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750" autoAdjust="0"/>
    <p:restoredTop sz="94660"/>
  </p:normalViewPr>
  <p:slideViewPr>
    <p:cSldViewPr snapToGrid="0">
      <p:cViewPr varScale="1">
        <p:scale>
          <a:sx n="38" d="100"/>
          <a:sy n="38" d="100"/>
        </p:scale>
        <p:origin x="53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CA6EC-EC25-483E-B0B5-3B6A55860BA3}" type="datetimeFigureOut">
              <a:rPr lang="es-AR" smtClean="0"/>
              <a:t>13/9/2021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308FF-D07D-41B5-8C90-ADF2D05F72E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210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7C39-42BF-424B-AB90-953B55171AAC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306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1D22-8FE3-42DE-AAC0-8F514BFA3962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3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0E2B-CDD7-4BF9-A701-F75B2D4F2733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15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9D37-34A7-4905-9035-1AA1D2BFF096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9925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BEE-ACEC-4C07-BACE-3114B66C8891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0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9156-3135-498B-9011-0B4383AEF30F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4128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10BF-319F-4B01-B3E4-26E23C382737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5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0FED-10CE-42C7-B6DD-1870B75B2ABE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40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FD0-A2AA-42CB-834D-87F4C6574227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0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57DF-B6F3-4684-9E02-4DD623525F4E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9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69-83C3-443A-BE8D-4E2A946E50DD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6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67DD-6652-41EC-896F-76129C050D25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552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61B1-6AD4-4E79-874E-47E849980037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761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A0B0-161E-4EAD-A1B1-02C30E505208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12E8-80BD-43F8-81D1-B33FB2C51185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61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E919-C0AC-45B9-933C-0B2646F02DE1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62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A708-585A-46B6-9093-6279FC2CD7C0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0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709057-EC1D-4303-AF02-E7C978340CA5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https://www.iap-association.org/getattachment/Publications/IAP-Publications/Conference-Reports/Conference-Documentation/Documentation-24th-Annual-Conference/The-IAP-CW-PLACEMENT-PROGRAMME-POWER-POINT.pptx.aspx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17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  <p:sldLayoutId id="2147483996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E27CB46-DB4E-4874-AF8B-4C27949D8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9678988" cy="46482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en-US" sz="4000" b="1" u="sng" spc="-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b="1" u="sng" spc="-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b="1" u="sng" spc="-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4000" b="1" u="sng" spc="-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de intercambio de LA IAP y la Commonwealth</a:t>
            </a:r>
            <a:br>
              <a:rPr lang="en-US" sz="4000" b="1" u="sng" spc="-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AR" sz="4000" b="1" u="sng" spc="-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4000" b="1" u="sng" spc="-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Experiencia de las Islas Turcas y Caicos  y la Oficina del Director del Ministerio Público</a:t>
            </a:r>
            <a:br>
              <a:rPr lang="en-US" sz="4000" b="1" u="sng" spc="-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900" b="1" u="sng" spc="-100" dirty="0">
                <a:solidFill>
                  <a:schemeClr val="tx2"/>
                </a:solidFill>
              </a:rPr>
            </a:br>
            <a:br>
              <a:rPr lang="en-US" sz="2900" i="1" dirty="0">
                <a:solidFill>
                  <a:schemeClr val="tx2"/>
                </a:solidFill>
              </a:rPr>
            </a:br>
            <a:endParaRPr lang="en-US" sz="2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247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C9CB-D550-41A7-A741-5A665C94F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4422776" cy="1371600"/>
          </a:xfrm>
        </p:spPr>
        <p:txBody>
          <a:bodyPr>
            <a:normAutofit/>
          </a:bodyPr>
          <a:lstStyle/>
          <a:p>
            <a:r>
              <a:rPr lang="es-AR" sz="3200" b="1" u="sng" dirty="0"/>
              <a:t>Recomendaciones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B0D1-2441-41D9-B2B8-42A875044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200" b="1" dirty="0">
                <a:solidFill>
                  <a:schemeClr val="tx1"/>
                </a:solidFill>
              </a:rPr>
              <a:t>Aumentar el período de intercambio de 6 a 12 semanas;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Visitas de seguimiento </a:t>
            </a:r>
          </a:p>
        </p:txBody>
      </p:sp>
    </p:spTree>
    <p:extLst>
      <p:ext uri="{BB962C8B-B14F-4D97-AF65-F5344CB8AC3E}">
        <p14:creationId xmlns:p14="http://schemas.microsoft.com/office/powerpoint/2010/main" val="216942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8FED8-8D7F-4FFB-9368-65EFC0B2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4073526" cy="1371600"/>
          </a:xfrm>
        </p:spPr>
        <p:txBody>
          <a:bodyPr>
            <a:normAutofit/>
          </a:bodyPr>
          <a:lstStyle/>
          <a:p>
            <a:r>
              <a:rPr lang="es-AR" sz="3200" b="1" u="sng" dirty="0"/>
              <a:t>Agradecimientos</a:t>
            </a:r>
            <a:r>
              <a:rPr lang="en-US" sz="3200" b="1" u="sng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95FD8-2DBF-45C6-83CD-81D19E86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066800"/>
            <a:ext cx="5943601" cy="528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100" dirty="0">
                <a:solidFill>
                  <a:schemeClr val="tx1"/>
                </a:solidFill>
              </a:rPr>
              <a:t>PARA</a:t>
            </a:r>
            <a:r>
              <a:rPr lang="en-US" sz="4100" dirty="0"/>
              <a:t>: </a:t>
            </a:r>
          </a:p>
          <a:p>
            <a:r>
              <a:rPr lang="en-US" sz="4100" dirty="0">
                <a:solidFill>
                  <a:schemeClr val="tx1"/>
                </a:solidFill>
              </a:rPr>
              <a:t> </a:t>
            </a:r>
            <a:r>
              <a:rPr lang="es-AR" sz="4100" b="1" dirty="0">
                <a:solidFill>
                  <a:schemeClr val="tx1"/>
                </a:solidFill>
              </a:rPr>
              <a:t>La Asociación Internacional de Fiscales</a:t>
            </a:r>
            <a:r>
              <a:rPr lang="en-US" sz="4100" b="1" dirty="0">
                <a:solidFill>
                  <a:schemeClr val="tx1"/>
                </a:solidFill>
              </a:rPr>
              <a:t>;</a:t>
            </a:r>
          </a:p>
          <a:p>
            <a:r>
              <a:rPr lang="en-US" sz="4100" b="1" dirty="0">
                <a:solidFill>
                  <a:schemeClr val="tx1"/>
                </a:solidFill>
              </a:rPr>
              <a:t> </a:t>
            </a:r>
            <a:r>
              <a:rPr lang="es-AR" sz="4100" b="1" dirty="0">
                <a:solidFill>
                  <a:schemeClr val="tx1"/>
                </a:solidFill>
              </a:rPr>
              <a:t>La Secretaría de la Commonwealth, Londres;</a:t>
            </a:r>
          </a:p>
          <a:p>
            <a:r>
              <a:rPr lang="es-AR" sz="4100" b="1" dirty="0">
                <a:solidFill>
                  <a:schemeClr val="tx1"/>
                </a:solidFill>
              </a:rPr>
              <a:t>La Oficina de la Corona y el Servicio Fiscal, Escocia</a:t>
            </a:r>
            <a:r>
              <a:rPr lang="en-GB" sz="41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4100" b="1" dirty="0">
                <a:solidFill>
                  <a:schemeClr val="tx1"/>
                </a:solidFill>
              </a:rPr>
              <a:t>Srta. Rachael Weir, Fiscal de Ubicación Especial</a:t>
            </a:r>
            <a:r>
              <a:rPr lang="en-GB" sz="41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4100" b="1" dirty="0">
                <a:solidFill>
                  <a:schemeClr val="tx1"/>
                </a:solidFill>
              </a:rPr>
              <a:t>Srta. Hilary Ryan, Asesora de Justicia Penal, Fiscalía del Estado, Reino Unido. </a:t>
            </a:r>
          </a:p>
        </p:txBody>
      </p:sp>
    </p:spTree>
    <p:extLst>
      <p:ext uri="{BB962C8B-B14F-4D97-AF65-F5344CB8AC3E}">
        <p14:creationId xmlns:p14="http://schemas.microsoft.com/office/powerpoint/2010/main" val="290779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670B-6B4A-4C5D-B52E-922BAB85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/>
              <a:t>Muchas gracias por su atención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00287-34CC-451D-80CD-28F24A945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6515100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   </a:t>
            </a:r>
            <a:r>
              <a:rPr lang="es-AR" sz="2400" b="1" i="1" dirty="0">
                <a:solidFill>
                  <a:schemeClr val="tx1"/>
                </a:solidFill>
              </a:rPr>
              <a:t>                </a:t>
            </a:r>
            <a:r>
              <a:rPr lang="es-AR" sz="2800" b="1" i="1" dirty="0">
                <a:solidFill>
                  <a:schemeClr val="tx1"/>
                </a:solidFill>
              </a:rPr>
              <a:t>Contacto:</a:t>
            </a:r>
          </a:p>
          <a:p>
            <a:endParaRPr lang="es-AR" sz="2400" b="1" i="1" dirty="0"/>
          </a:p>
          <a:p>
            <a:pPr marL="0" indent="0">
              <a:buNone/>
            </a:pPr>
            <a:r>
              <a:rPr lang="es-AR" sz="2400" b="1" i="1" dirty="0"/>
              <a:t>          Eugene Otuonye, Q.C., Director del Ministerio Público, Islas Turcas y Caicos</a:t>
            </a:r>
          </a:p>
          <a:p>
            <a:pPr marL="0" indent="0">
              <a:buNone/>
            </a:pPr>
            <a:r>
              <a:rPr lang="es-AR" sz="2400" b="1" i="1" dirty="0"/>
              <a:t> </a:t>
            </a:r>
          </a:p>
          <a:p>
            <a:pPr marL="0" indent="0">
              <a:buNone/>
            </a:pPr>
            <a:r>
              <a:rPr lang="es-AR" sz="2400" b="1" i="1" dirty="0"/>
              <a:t>           Teléfono:     </a:t>
            </a:r>
            <a:r>
              <a:rPr lang="es-AR" sz="2400" b="1" i="1" dirty="0">
                <a:solidFill>
                  <a:schemeClr val="tx1"/>
                </a:solidFill>
              </a:rPr>
              <a:t>1-649-2318886</a:t>
            </a:r>
          </a:p>
          <a:p>
            <a:pPr marL="0" indent="0">
              <a:buNone/>
            </a:pPr>
            <a:r>
              <a:rPr lang="es-AR" sz="2400" b="1" i="1" dirty="0"/>
              <a:t>      Correo electrónico: </a:t>
            </a:r>
            <a:r>
              <a:rPr lang="es-AR" sz="2400" b="1" i="1" dirty="0">
                <a:solidFill>
                  <a:schemeClr val="tx1"/>
                </a:solidFill>
              </a:rPr>
              <a:t>EOtuonye@gov.tc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334F5-C6F4-4A29-9F52-02457BE5A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9312" y="3038474"/>
            <a:ext cx="3657600" cy="209126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PREGUNTAS / COMENTARIOS</a:t>
            </a:r>
          </a:p>
        </p:txBody>
      </p:sp>
    </p:spTree>
    <p:extLst>
      <p:ext uri="{BB962C8B-B14F-4D97-AF65-F5344CB8AC3E}">
        <p14:creationId xmlns:p14="http://schemas.microsoft.com/office/powerpoint/2010/main" val="53771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42873B1-F452-4786-B806-B924B5B0A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49" y="952500"/>
            <a:ext cx="9678988" cy="49529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32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Presentación en la XXIV Conferencia Anual de la Asociación Internacional de Fiscales</a:t>
            </a:r>
            <a:br>
              <a:rPr lang="en-US" sz="2400" u="sng" dirty="0">
                <a:solidFill>
                  <a:schemeClr val="tx2"/>
                </a:solidFill>
              </a:rPr>
            </a:br>
            <a:br>
              <a:rPr lang="en-US" sz="2400" dirty="0">
                <a:solidFill>
                  <a:schemeClr val="tx2"/>
                </a:solidFill>
              </a:rPr>
            </a:br>
            <a:r>
              <a:rPr lang="es-AR" sz="2400" dirty="0">
                <a:solidFill>
                  <a:schemeClr val="tx2"/>
                </a:solidFill>
              </a:rPr>
              <a:t>  </a:t>
            </a:r>
            <a:br>
              <a:rPr lang="es-AR" sz="2400" dirty="0">
                <a:solidFill>
                  <a:schemeClr val="tx2"/>
                </a:solidFill>
              </a:rPr>
            </a:br>
            <a:r>
              <a:rPr lang="es-AR" sz="2400" b="1" dirty="0">
                <a:solidFill>
                  <a:schemeClr val="tx2"/>
                </a:solidFill>
              </a:rPr>
              <a:t>septiembre de 2019, Buenos Aires, Argentina </a:t>
            </a:r>
            <a:br>
              <a:rPr lang="en-US" sz="2400" b="1" i="1" dirty="0">
                <a:solidFill>
                  <a:schemeClr val="tx2"/>
                </a:solidFill>
              </a:rPr>
            </a:br>
            <a:br>
              <a:rPr lang="en-US" sz="2400" i="1" dirty="0">
                <a:solidFill>
                  <a:schemeClr val="tx2"/>
                </a:solidFill>
              </a:rPr>
            </a:br>
            <a:br>
              <a:rPr lang="en-US" sz="2400" i="1" dirty="0">
                <a:solidFill>
                  <a:schemeClr val="tx2"/>
                </a:solidFill>
              </a:rPr>
            </a:br>
            <a:br>
              <a:rPr lang="en-US" sz="2400" i="1" dirty="0">
                <a:solidFill>
                  <a:schemeClr val="tx2"/>
                </a:solidFill>
              </a:rPr>
            </a:br>
            <a:br>
              <a:rPr lang="en-US" sz="2400" i="1" dirty="0">
                <a:solidFill>
                  <a:schemeClr val="tx2"/>
                </a:solidFill>
              </a:rPr>
            </a:br>
            <a:r>
              <a:rPr lang="es-AR" sz="2400" i="1" dirty="0">
                <a:solidFill>
                  <a:schemeClr val="tx2"/>
                </a:solidFill>
              </a:rPr>
              <a:t>Presentador:  </a:t>
            </a:r>
            <a:br>
              <a:rPr lang="en-US" sz="2400" i="1" dirty="0">
                <a:solidFill>
                  <a:schemeClr val="tx2"/>
                </a:solidFill>
              </a:rPr>
            </a:br>
            <a:br>
              <a:rPr lang="en-US" sz="2400" i="1" dirty="0">
                <a:solidFill>
                  <a:schemeClr val="tx2"/>
                </a:solidFill>
              </a:rPr>
            </a:br>
            <a:r>
              <a:rPr lang="es-AR" sz="2400" b="1" i="1" dirty="0">
                <a:solidFill>
                  <a:schemeClr val="tx2"/>
                </a:solidFill>
              </a:rPr>
              <a:t>Eugene Otuonye, Q.C., </a:t>
            </a:r>
            <a:r>
              <a:rPr lang="es-AR" sz="2400" i="1" dirty="0">
                <a:solidFill>
                  <a:schemeClr val="tx2"/>
                </a:solidFill>
              </a:rPr>
              <a:t>Director del Ministerio Público (DPP, por sus siglas en inglés), Islas Turcas y Caicos</a:t>
            </a:r>
            <a:endParaRPr lang="es-A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0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6210F6-8BF8-4D34-8DE5-57A2ACAD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497237"/>
            <a:ext cx="3657600" cy="1560163"/>
          </a:xfrm>
        </p:spPr>
        <p:txBody>
          <a:bodyPr>
            <a:normAutofit fontScale="90000"/>
          </a:bodyPr>
          <a:lstStyle/>
          <a:p>
            <a:r>
              <a:rPr lang="es-AR" sz="2800" b="1" u="sng" dirty="0"/>
              <a:t>Introducción a las Islas Turcas y Caicos (TCI, por sus siglas en inglés)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509F4-221C-4682-A201-B9B7BBC34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085012" cy="6858000"/>
          </a:xfrm>
        </p:spPr>
        <p:txBody>
          <a:bodyPr>
            <a:normAutofit/>
          </a:bodyPr>
          <a:lstStyle/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en-029" sz="1800" kern="0" dirty="0">
              <a:solidFill>
                <a:srgbClr val="000000"/>
              </a:solidFill>
              <a:latin typeface="Helvetica Neue"/>
              <a:sym typeface="Century Gothic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04B2A-F4BA-4CBA-835B-BF1305FC8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41139" y="2383366"/>
            <a:ext cx="3657600" cy="2091267"/>
          </a:xfrm>
        </p:spPr>
        <p:txBody>
          <a:bodyPr>
            <a:normAutofit lnSpcReduction="10000"/>
          </a:bodyPr>
          <a:lstStyle/>
          <a:p>
            <a:pPr algn="ctr"/>
            <a:endParaRPr lang="en-US" sz="2800" i="1" dirty="0">
              <a:solidFill>
                <a:schemeClr val="tx1"/>
              </a:solidFill>
            </a:endParaRPr>
          </a:p>
          <a:p>
            <a:pPr algn="ctr"/>
            <a:endParaRPr lang="en-US" sz="2800" i="1" u="sng" dirty="0">
              <a:solidFill>
                <a:schemeClr val="tx1"/>
              </a:solidFill>
            </a:endParaRPr>
          </a:p>
          <a:p>
            <a:pPr algn="ctr"/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s-AR" sz="2800" i="1" dirty="0">
                <a:solidFill>
                  <a:schemeClr val="tx1"/>
                </a:solidFill>
              </a:rPr>
              <a:t>Hermosas por naturaleza”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83B1A0-92D7-41CD-B864-39E9DF757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70" y="2285531"/>
            <a:ext cx="7085012" cy="42181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69ABFF-0A01-42F1-8498-9FDE97F29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231" y="407734"/>
            <a:ext cx="3527464" cy="176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53C18-E3D8-45E2-BA27-61B3A837A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66" y="365125"/>
            <a:ext cx="10521867" cy="6448926"/>
          </a:xfrm>
        </p:spPr>
        <p:txBody>
          <a:bodyPr>
            <a:normAutofit lnSpcReduction="10000"/>
          </a:bodyPr>
          <a:lstStyle/>
          <a:p>
            <a:pPr marL="0" lvl="0" indent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029" sz="28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ISLAS TURCAS Y CAICOS</a:t>
            </a:r>
            <a:r>
              <a:rPr lang="en-029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:  </a:t>
            </a: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en-029" sz="2400" b="1" kern="0" dirty="0">
              <a:solidFill>
                <a:schemeClr val="tx1"/>
              </a:solidFill>
              <a:latin typeface="Helvetica Neue"/>
              <a:sym typeface="Century Gothic"/>
            </a:endParaRP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es-AR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Uno de los territorios de ultramar en el Caribe pertenecientes a Reino Unido;</a:t>
            </a: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es-AR" sz="2400" b="1" kern="0" dirty="0">
              <a:solidFill>
                <a:schemeClr val="tx1"/>
              </a:solidFill>
              <a:latin typeface="Helvetica Neue"/>
              <a:sym typeface="Century Gothic"/>
            </a:endParaRP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es-AR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Consiste de un archipiélago de pequeñas islas al sur de Bahamas; 985 kilómetros al sudeste de Miami; 145 kilómetros al norte de Haití y República Dominicana;</a:t>
            </a: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en-029" sz="2400" b="1" kern="0" dirty="0">
              <a:solidFill>
                <a:schemeClr val="tx1"/>
              </a:solidFill>
              <a:latin typeface="Helvetica Neue"/>
              <a:sym typeface="Century Gothic"/>
            </a:endParaRP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es-AR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Consta de 40 islas y cayos;</a:t>
            </a: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es-AR" sz="2400" b="1" kern="0" dirty="0">
              <a:solidFill>
                <a:schemeClr val="tx1"/>
              </a:solidFill>
              <a:latin typeface="Helvetica Neue"/>
              <a:sym typeface="Century Gothic"/>
            </a:endParaRP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es-AR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Superficie terrestre de 306 kilómetros cuadrados;</a:t>
            </a: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en-029" sz="2400" b="1" kern="0" dirty="0">
              <a:solidFill>
                <a:schemeClr val="tx1"/>
              </a:solidFill>
              <a:latin typeface="Helvetica Neue"/>
              <a:sym typeface="Century Gothic"/>
            </a:endParaRP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es-AR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Población total de 36.000 aprox. </a:t>
            </a:r>
          </a:p>
          <a:p>
            <a:pPr marL="0" lvl="0" indent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s-AR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     (sin tener en cuenta a los inmigrantes ilegales</a:t>
            </a:r>
            <a:r>
              <a:rPr lang="en-029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);</a:t>
            </a: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en-029" sz="2400" b="1" kern="0" dirty="0">
              <a:solidFill>
                <a:schemeClr val="tx1"/>
              </a:solidFill>
              <a:latin typeface="Helvetica Neue"/>
              <a:sym typeface="Century Gothic"/>
            </a:endParaRPr>
          </a:p>
          <a:p>
            <a:pPr lvl="0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es-AR" sz="2400" b="1" kern="0" dirty="0">
                <a:solidFill>
                  <a:schemeClr val="tx1"/>
                </a:solidFill>
                <a:latin typeface="Helvetica Neue"/>
                <a:sym typeface="Century Gothic"/>
              </a:rPr>
              <a:t>Algunas de las islas poseen complejos turísticos y residencias privadas costosas y de buena calidad</a:t>
            </a:r>
          </a:p>
        </p:txBody>
      </p:sp>
    </p:spTree>
    <p:extLst>
      <p:ext uri="{BB962C8B-B14F-4D97-AF65-F5344CB8AC3E}">
        <p14:creationId xmlns:p14="http://schemas.microsoft.com/office/powerpoint/2010/main" val="330097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1039C7-9EF8-473E-99CB-DC8BD14C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571500"/>
            <a:ext cx="4422776" cy="1485900"/>
          </a:xfrm>
        </p:spPr>
        <p:txBody>
          <a:bodyPr>
            <a:noAutofit/>
          </a:bodyPr>
          <a:lstStyle/>
          <a:p>
            <a:pPr algn="ctr"/>
            <a:r>
              <a:rPr lang="es-AR" sz="3200" b="1" u="sng" dirty="0"/>
              <a:t>Antes del Programa de intercambio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340AE5-8485-4917-BB27-1A1D91B0F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42900"/>
            <a:ext cx="5943601" cy="6172200"/>
          </a:xfrm>
        </p:spPr>
        <p:txBody>
          <a:bodyPr>
            <a:normAutofit fontScale="77500" lnSpcReduction="20000"/>
          </a:bodyPr>
          <a:lstStyle/>
          <a:p>
            <a:endParaRPr lang="en-GB" sz="3500" dirty="0">
              <a:solidFill>
                <a:schemeClr val="tx1"/>
              </a:solidFill>
            </a:endParaRPr>
          </a:p>
          <a:p>
            <a:r>
              <a:rPr lang="es-AR" sz="3500" b="1" dirty="0">
                <a:solidFill>
                  <a:schemeClr val="tx1"/>
                </a:solidFill>
              </a:rPr>
              <a:t>La Oficina del Director del Ministerio Público(ODPP) se creó en 2012 en conformidad con la Constitución de TCI</a:t>
            </a:r>
            <a:r>
              <a:rPr lang="en-GB" sz="35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3500" b="1" dirty="0">
                <a:solidFill>
                  <a:schemeClr val="tx1"/>
                </a:solidFill>
              </a:rPr>
              <a:t>3 </a:t>
            </a:r>
            <a:r>
              <a:rPr lang="en-US" sz="3500" b="1" dirty="0">
                <a:solidFill>
                  <a:schemeClr val="tx1"/>
                </a:solidFill>
              </a:rPr>
              <a:t>DPPs</a:t>
            </a:r>
            <a:r>
              <a:rPr lang="es-AR" sz="3500" b="1" dirty="0">
                <a:solidFill>
                  <a:schemeClr val="tx1"/>
                </a:solidFill>
              </a:rPr>
              <a:t> entre 2012-2018; </a:t>
            </a:r>
          </a:p>
          <a:p>
            <a:r>
              <a:rPr lang="es-AR" sz="3500" b="1" dirty="0">
                <a:solidFill>
                  <a:schemeClr val="tx1"/>
                </a:solidFill>
              </a:rPr>
              <a:t>Desafíos institucionales y de liderazgo que obstaculizaron la dirección estratégica</a:t>
            </a:r>
            <a:r>
              <a:rPr lang="en-GB" sz="35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3500" b="1" dirty="0">
                <a:solidFill>
                  <a:schemeClr val="tx1"/>
                </a:solidFill>
              </a:rPr>
              <a:t>Situación inaceptable: una gran preocupación para el personal, socios del sistema de justicia penal (CJS, por sus siglas en inglés) y el público de TCI.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6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4E3546-FD4F-4275-BAE8-EDD00B8D9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1" y="685800"/>
            <a:ext cx="4657809" cy="1371600"/>
          </a:xfrm>
        </p:spPr>
        <p:txBody>
          <a:bodyPr>
            <a:normAutofit/>
          </a:bodyPr>
          <a:lstStyle/>
          <a:p>
            <a:r>
              <a:rPr lang="es-AR" sz="3200" b="1" u="sng" dirty="0"/>
              <a:t>E</a:t>
            </a:r>
            <a:r>
              <a:rPr lang="en-US" sz="3200" b="1" u="sng" dirty="0"/>
              <a:t>l </a:t>
            </a:r>
            <a:r>
              <a:rPr lang="es-AR" sz="3200" b="1" u="sng" dirty="0"/>
              <a:t>avance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2E7C8C-9C9A-46D9-84F2-6B52E5E18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487" y="431800"/>
            <a:ext cx="6146801" cy="5994400"/>
          </a:xfrm>
        </p:spPr>
        <p:txBody>
          <a:bodyPr>
            <a:noAutofit/>
          </a:bodyPr>
          <a:lstStyle/>
          <a:p>
            <a:r>
              <a:rPr lang="es-AR" sz="3200" b="1" dirty="0">
                <a:solidFill>
                  <a:schemeClr val="tx1"/>
                </a:solidFill>
              </a:rPr>
              <a:t>El 14 de enero de 2019 asumió el nuevo </a:t>
            </a:r>
            <a:r>
              <a:rPr lang="en-US" sz="3200" b="1" dirty="0">
                <a:solidFill>
                  <a:schemeClr val="tx1"/>
                </a:solidFill>
              </a:rPr>
              <a:t>DPP;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Hubo expectativas públicas altas y nuevas ideas de dirección sin saber cómo dirigir con exactitud</a:t>
            </a:r>
            <a:r>
              <a:rPr lang="en-US" sz="32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Se esperaba un avance;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 El 1 de abril de 2019,llegó Rachael  Weir por medio del programa de intercambio;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Ella logró el avance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152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F3B72-BAF2-41DF-A7BF-09211F5F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u="sng" dirty="0"/>
              <a:t>Pruebas del avance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55A64-96EC-417A-8934-F5A2C2187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39" y="774700"/>
            <a:ext cx="5943601" cy="5308600"/>
          </a:xfrm>
        </p:spPr>
        <p:txBody>
          <a:bodyPr>
            <a:normAutofit fontScale="25000" lnSpcReduction="20000"/>
          </a:bodyPr>
          <a:lstStyle/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s-AR" sz="9600" b="1" dirty="0">
                <a:solidFill>
                  <a:schemeClr val="tx1"/>
                </a:solidFill>
              </a:rPr>
              <a:t>Organizó la primera Asamblea General para empleados que resultó muy productiva</a:t>
            </a:r>
            <a:r>
              <a:rPr lang="en-US" sz="96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9600" b="1" dirty="0">
                <a:solidFill>
                  <a:schemeClr val="tx1"/>
                </a:solidFill>
              </a:rPr>
              <a:t>Formación de equipos de escape  hacia islas más tranquilas</a:t>
            </a:r>
            <a:r>
              <a:rPr lang="en-US" sz="96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9600" b="1" dirty="0">
                <a:solidFill>
                  <a:schemeClr val="tx1"/>
                </a:solidFill>
              </a:rPr>
              <a:t>Esfuerzos de colaboración de Rachael y Hilary Ryan (Asesora de la Justicia Penal de la Fiscalía del Estado de Reino Unido): Las sinergias fueron enormes e instantáneas;</a:t>
            </a:r>
          </a:p>
          <a:p>
            <a:r>
              <a:rPr lang="es-AR" sz="9600" b="1" dirty="0">
                <a:solidFill>
                  <a:schemeClr val="tx1"/>
                </a:solidFill>
              </a:rPr>
              <a:t>El tiempo del intercambio se extendió para obtener resultados tangibles</a:t>
            </a:r>
            <a:r>
              <a:rPr lang="en-US" sz="96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9600" b="1" dirty="0">
                <a:solidFill>
                  <a:schemeClr val="tx1"/>
                </a:solidFill>
              </a:rPr>
              <a:t>Creación de un equipo cohesivo. </a:t>
            </a:r>
          </a:p>
          <a:p>
            <a:endParaRPr lang="en-US" sz="7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400" b="1" dirty="0">
                <a:solidFill>
                  <a:schemeClr val="tx1"/>
                </a:solidFill>
              </a:rPr>
              <a:t>   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7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0AA6-6FED-4541-BA67-E62854A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1215188"/>
            <a:ext cx="3657600" cy="221381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 </a:t>
            </a:r>
            <a:r>
              <a:rPr lang="es-AR" sz="3200" b="1" u="sng" dirty="0"/>
              <a:t>Logros específicos</a:t>
            </a:r>
            <a:br>
              <a:rPr lang="en-US" sz="3200" b="1" u="sng" dirty="0"/>
            </a:br>
            <a:endParaRPr lang="en-US" sz="32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2A26-AE47-4542-8BC4-E8DEBE15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sz="3200" b="1" dirty="0">
                <a:solidFill>
                  <a:schemeClr val="tx1"/>
                </a:solidFill>
              </a:rPr>
              <a:t>Realizar un borrador con las declaraciones de visiones y objetivos</a:t>
            </a:r>
            <a:r>
              <a:rPr lang="en-US" sz="32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Realizar un borrador con un plan estratégico de 5 años</a:t>
            </a:r>
            <a:r>
              <a:rPr lang="en-US" sz="3200" b="1" dirty="0">
                <a:solidFill>
                  <a:schemeClr val="tx1"/>
                </a:solidFill>
              </a:rPr>
              <a:t>;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Realiza un plan de acción detallado que incluya la formulación de la política de procesamiento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Crear un programa de mentoría continuo.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5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3984-56C2-4EBF-B80D-3CB281E86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u="sng" dirty="0"/>
              <a:t>Beneficios mutuos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3CBD-60CB-4994-8F1D-2234FAF2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985837"/>
            <a:ext cx="5943601" cy="5308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i="1" dirty="0">
                <a:solidFill>
                  <a:schemeClr val="tx1"/>
                </a:solidFill>
              </a:rPr>
              <a:t>“</a:t>
            </a:r>
            <a:r>
              <a:rPr lang="es-AR" sz="3200" b="1" i="1" dirty="0">
                <a:solidFill>
                  <a:schemeClr val="tx1"/>
                </a:solidFill>
              </a:rPr>
              <a:t>Aunque el foco del programa era el desarrollo de capacidades en ODPP, la oportunidad que me permitió desarrollar mis propias habilidades jurídicas y de liderazgo me resultó invaluable para reflejarlo en la práctica de procesamiento en Escocia y en la posibilidad de llevarme otra vez ese aprendizaje a Escocia</a:t>
            </a:r>
            <a:r>
              <a:rPr lang="en-GB" sz="3200" b="1" i="1" dirty="0">
                <a:solidFill>
                  <a:schemeClr val="tx1"/>
                </a:solidFill>
              </a:rPr>
              <a:t>.”  </a:t>
            </a:r>
          </a:p>
          <a:p>
            <a:pPr marL="0" indent="0">
              <a:buNone/>
            </a:pPr>
            <a:r>
              <a:rPr lang="es-AR" sz="3200" b="1" dirty="0">
                <a:solidFill>
                  <a:schemeClr val="tx1"/>
                </a:solidFill>
              </a:rPr>
              <a:t>Por: Rachael Weir</a:t>
            </a:r>
          </a:p>
        </p:txBody>
      </p:sp>
    </p:spTree>
    <p:extLst>
      <p:ext uri="{BB962C8B-B14F-4D97-AF65-F5344CB8AC3E}">
        <p14:creationId xmlns:p14="http://schemas.microsoft.com/office/powerpoint/2010/main" val="18640784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631</Words>
  <Application>Microsoft Office PowerPoint</Application>
  <PresentationFormat>Panorámica</PresentationFormat>
  <Paragraphs>69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Helvetica Neue</vt:lpstr>
      <vt:lpstr>Wingdings</vt:lpstr>
      <vt:lpstr>Wingdings 3</vt:lpstr>
      <vt:lpstr>Slice</vt:lpstr>
      <vt:lpstr>   Programa de intercambio de LA IAP y la Commonwealth  Experiencia de las Islas Turcas y Caicos  y la Oficina del Director del Ministerio Público   </vt:lpstr>
      <vt:lpstr>Presentación en la XXIV Conferencia Anual de la Asociación Internacional de Fiscales     septiembre de 2019, Buenos Aires, Argentina      Presentador:    Eugene Otuonye, Q.C., Director del Ministerio Público (DPP, por sus siglas en inglés), Islas Turcas y Caicos</vt:lpstr>
      <vt:lpstr>Introducción a las Islas Turcas y Caicos (TCI, por sus siglas en inglés)</vt:lpstr>
      <vt:lpstr>Presentación de PowerPoint</vt:lpstr>
      <vt:lpstr>Antes del Programa de intercambio</vt:lpstr>
      <vt:lpstr>El avance</vt:lpstr>
      <vt:lpstr>Pruebas del avance</vt:lpstr>
      <vt:lpstr> Logros específicos </vt:lpstr>
      <vt:lpstr>Beneficios mutuos</vt:lpstr>
      <vt:lpstr>Recomendaciones</vt:lpstr>
      <vt:lpstr>Agradecimientos </vt:lpstr>
      <vt:lpstr>Muchas 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IAP/Commonwealth PLACEMENT Programme –   The  TCI ODPP Experience</dc:title>
  <dc:creator>Eugene otuonye</dc:creator>
  <cp:lastModifiedBy>Veronica Quartesan</cp:lastModifiedBy>
  <cp:revision>77</cp:revision>
  <dcterms:created xsi:type="dcterms:W3CDTF">2019-09-11T05:11:22Z</dcterms:created>
  <dcterms:modified xsi:type="dcterms:W3CDTF">2021-09-13T19:06:36Z</dcterms:modified>
</cp:coreProperties>
</file>