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57" r:id="rId5"/>
    <p:sldId id="258" r:id="rId6"/>
    <p:sldId id="260" r:id="rId7"/>
    <p:sldId id="263" r:id="rId8"/>
    <p:sldId id="26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5256" autoAdjust="0"/>
  </p:normalViewPr>
  <p:slideViewPr>
    <p:cSldViewPr snapToGrid="0">
      <p:cViewPr varScale="1">
        <p:scale>
          <a:sx n="72" d="100"/>
          <a:sy n="72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02"/>
    </p:cViewPr>
  </p:sorterViewPr>
  <p:notesViewPr>
    <p:cSldViewPr snapToGrid="0">
      <p:cViewPr>
        <p:scale>
          <a:sx n="125" d="100"/>
          <a:sy n="125" d="100"/>
        </p:scale>
        <p:origin x="-1886" y="253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8D14E-C532-40C4-AFAC-175B3DAF11AA}" type="datetimeFigureOut">
              <a:rPr lang="en-AU" smtClean="0"/>
              <a:t>13/01/2021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F19DC-EBEB-4680-885D-284B2EECDF6A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807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AB7C-CC37-4262-B717-64931116C30A}" type="datetimeFigureOut">
              <a:rPr lang="en-AU" smtClean="0"/>
              <a:t>13/01/2021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3672E-9F09-4014-BEC5-021A23366677}" type="slidenum">
              <a:rPr lang="en-AU" smtClean="0"/>
              <a:t>‹Nº›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1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88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035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554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202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61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3672E-9F09-4014-BEC5-021A23366677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747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916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>
              <a:defRPr sz="3400" b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 sz="22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8"/>
            <a:ext cx="762000" cy="365125"/>
          </a:xfrm>
          <a:prstGeom prst="rect">
            <a:avLst/>
          </a:prstGeom>
        </p:spPr>
        <p:txBody>
          <a:bodyPr/>
          <a:lstStyle/>
          <a:p>
            <a:fld id="{8897416D-6CBA-43EC-9CE0-978715496B4D}" type="slidenum">
              <a:rPr lang="en-AU">
                <a:solidFill>
                  <a:prstClr val="white"/>
                </a:solidFill>
              </a:rPr>
              <a:pPr/>
              <a:t>‹Nº›</a:t>
            </a:fld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9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10" name="Picture 2" descr="DPPN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897" y="6109643"/>
            <a:ext cx="3257551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859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10" name="Picture 2" descr="DPPN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897" y="6109643"/>
            <a:ext cx="3257551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04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77072"/>
            <a:ext cx="8229600" cy="3054626"/>
          </a:xfrm>
        </p:spPr>
        <p:txBody>
          <a:bodyPr>
            <a:normAutofit fontScale="90000"/>
          </a:bodyPr>
          <a:lstStyle/>
          <a:p>
            <a:r>
              <a:rPr lang="es-AR" sz="6600" cap="small" dirty="0">
                <a:solidFill>
                  <a:schemeClr val="bg1"/>
                </a:solidFill>
                <a:latin typeface="Century Gothic" panose="020B0502020202020204" pitchFamily="34" charset="0"/>
              </a:rPr>
              <a:t>Resoluciones Acordadas en Australia Occidental</a:t>
            </a:r>
            <a:br>
              <a:rPr lang="en-AU" sz="6600" cap="small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AU" sz="2700" cap="small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Lisel Avey, Fiscal superior del Estado</a:t>
            </a:r>
          </a:p>
          <a:p>
            <a:r>
              <a:rPr lang="es-AR" dirty="0"/>
              <a:t>Cargo de titular del Ministerio Público de Australia Occidental</a:t>
            </a:r>
          </a:p>
        </p:txBody>
      </p:sp>
    </p:spTree>
    <p:extLst>
      <p:ext uri="{BB962C8B-B14F-4D97-AF65-F5344CB8AC3E}">
        <p14:creationId xmlns:p14="http://schemas.microsoft.com/office/powerpoint/2010/main" val="127872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Presentación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0768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AR" sz="3500" b="1" i="1" dirty="0"/>
              <a:t>Parte 1. </a:t>
            </a:r>
            <a:r>
              <a:rPr lang="es-AR" sz="3500" i="1" dirty="0"/>
              <a:t>Definiciones y resumen</a:t>
            </a:r>
            <a:endParaRPr lang="es-AR" sz="3500" dirty="0"/>
          </a:p>
          <a:p>
            <a:pPr marL="137160" indent="0">
              <a:buNone/>
            </a:pPr>
            <a:r>
              <a:rPr lang="es-AR" sz="3500" b="1" i="1" dirty="0"/>
              <a:t>Parte 2. </a:t>
            </a:r>
            <a:r>
              <a:rPr lang="es-AR" sz="3500" i="1" dirty="0"/>
              <a:t>Análisis de las ofertas de declaración de culpabilidad negociada</a:t>
            </a:r>
            <a:endParaRPr lang="es-AR" sz="3500" dirty="0"/>
          </a:p>
          <a:p>
            <a:pPr marL="137160" indent="0">
              <a:buNone/>
            </a:pPr>
            <a:r>
              <a:rPr lang="es-AR" sz="3500" b="1" i="1" dirty="0"/>
              <a:t>Parte 3.</a:t>
            </a:r>
            <a:r>
              <a:rPr lang="es-AR" sz="3500" i="1" dirty="0"/>
              <a:t> Función de los tribunales</a:t>
            </a:r>
            <a:endParaRPr lang="es-AR" sz="3500" dirty="0"/>
          </a:p>
          <a:p>
            <a:pPr marL="137160" indent="0">
              <a:buNone/>
            </a:pPr>
            <a:r>
              <a:rPr lang="es-AR" sz="3500" b="1" i="1" dirty="0"/>
              <a:t>Parte 4.</a:t>
            </a:r>
            <a:r>
              <a:rPr lang="es-AR" sz="3500" i="1" dirty="0"/>
              <a:t> Resoluciones de negociación</a:t>
            </a:r>
            <a:endParaRPr lang="es-AR" sz="35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502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s-AR" dirty="0"/>
              <a:t>Definiciones y resumen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 algn="just">
              <a:buNone/>
            </a:pPr>
            <a:r>
              <a:rPr lang="es-AR" sz="3800" dirty="0"/>
              <a:t>Las negociaciones de cargos son un proceso informal por medio del que el fiscal y el abogado defensor debaten el/los cargo(s) apropiados que deberá enfrentar un acusado, las concesiones que otorgará el fiscal y las pruebas materiales que se presentarán ante los tribunales. </a:t>
            </a:r>
          </a:p>
          <a:p>
            <a:pPr marL="137160" indent="0">
              <a:buNone/>
            </a:pPr>
            <a:endParaRPr lang="es-A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AR" sz="3800" dirty="0"/>
              <a:t>Cualquier parte puede iniciar las negociaciones de cargos en cualquier momento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AR" sz="3800" dirty="0"/>
              <a:t>Incluye el punto de vista de la víctima y del responsable de la investigación</a:t>
            </a:r>
          </a:p>
          <a:p>
            <a:pPr algn="just">
              <a:buFont typeface="Century Gothic" panose="020B0502020202020204" pitchFamily="34" charset="0"/>
              <a:buChar char="×"/>
            </a:pPr>
            <a:r>
              <a:rPr lang="es-AR" sz="3800" dirty="0"/>
              <a:t>No involucra a los tribunales</a:t>
            </a:r>
          </a:p>
          <a:p>
            <a:pPr algn="just">
              <a:buFont typeface="Century Gothic" panose="020B0502020202020204" pitchFamily="34" charset="0"/>
              <a:buChar char="×"/>
            </a:pPr>
            <a:r>
              <a:rPr lang="es-AR" sz="3800" dirty="0"/>
              <a:t>No vincula al tribunal con la sanción</a:t>
            </a:r>
          </a:p>
          <a:p>
            <a:pPr marL="137160" indent="0">
              <a:buClr>
                <a:schemeClr val="bg1"/>
              </a:buClr>
              <a:buSzPct val="10000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391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243"/>
            <a:ext cx="8229600" cy="2322789"/>
          </a:xfrm>
        </p:spPr>
        <p:txBody>
          <a:bodyPr>
            <a:noAutofit/>
          </a:bodyPr>
          <a:lstStyle/>
          <a:p>
            <a:r>
              <a:rPr lang="en-US" sz="3600" dirty="0"/>
              <a:t>2. </a:t>
            </a:r>
            <a:r>
              <a:rPr lang="es-AR" sz="3600" dirty="0"/>
              <a:t>Análisis de las ofertas de declaración de culpabilidad negociada</a:t>
            </a:r>
            <a:br>
              <a:rPr lang="es-AR" sz="3600" dirty="0">
                <a:highlight>
                  <a:srgbClr val="FFFF00"/>
                </a:highlight>
              </a:rPr>
            </a:b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1308"/>
            <a:ext cx="8229600" cy="4709160"/>
          </a:xfrm>
        </p:spPr>
        <p:txBody>
          <a:bodyPr>
            <a:normAutofit fontScale="40000" lnSpcReduction="20000"/>
          </a:bodyPr>
          <a:lstStyle/>
          <a:p>
            <a:pPr marL="137160" indent="0" algn="just">
              <a:buNone/>
            </a:pPr>
            <a:r>
              <a:rPr lang="es-AR" sz="6700" dirty="0"/>
              <a:t>Los fiscales deben </a:t>
            </a:r>
            <a:r>
              <a:rPr lang="es-AR" sz="6800" b="1" dirty="0"/>
              <a:t>lograr un equilibrio </a:t>
            </a:r>
            <a:r>
              <a:rPr lang="es-AR" sz="6700" dirty="0"/>
              <a:t>entre un número de factores relevantes.</a:t>
            </a:r>
          </a:p>
          <a:p>
            <a:pPr marL="137160" indent="0" algn="just">
              <a:buNone/>
            </a:pPr>
            <a:endParaRPr lang="es-AR" sz="2300" dirty="0"/>
          </a:p>
          <a:p>
            <a:pPr marL="137160" indent="0" algn="just">
              <a:buNone/>
            </a:pPr>
            <a:r>
              <a:rPr lang="es-AR" sz="6700" dirty="0"/>
              <a:t>Estos incluyen:</a:t>
            </a:r>
            <a:endParaRPr lang="es-AR" sz="67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El reflejo de la delincuencia esencial de la conducta.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La proporción de una base suficiente para el fallo.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La solidez de las pruebas.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El interés público.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El beneficio comunitario.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La pérdida financiera de la víctima.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AR" sz="5100" dirty="0"/>
              <a:t>El trauma debido a los procesos penales para testigos, en especial, para víctimas. </a:t>
            </a:r>
          </a:p>
        </p:txBody>
      </p:sp>
    </p:spTree>
    <p:extLst>
      <p:ext uri="{BB962C8B-B14F-4D97-AF65-F5344CB8AC3E}">
        <p14:creationId xmlns:p14="http://schemas.microsoft.com/office/powerpoint/2010/main" val="235919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3. Función del tribunal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AR" sz="3500" dirty="0"/>
              <a:t>Una declaración de ‘culpabilidad’ exige la aceptación de: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800" dirty="0"/>
              <a:t>La responsabilidad de todos los elementos de ese cargo</a:t>
            </a:r>
            <a:endParaRPr lang="en-AU" sz="2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s-MX" sz="2800" dirty="0"/>
              <a:t>Los hechos básicos que conforman la base para esos elementos</a:t>
            </a:r>
            <a:endParaRPr lang="en-AU" sz="28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AR" sz="3500" dirty="0"/>
              <a:t>Una persona no puede declararse culpable mientras sostenga su inocencia.</a:t>
            </a:r>
          </a:p>
          <a:p>
            <a:pPr lvl="0" algn="just">
              <a:buFont typeface="Wingdings" panose="05000000000000000000" pitchFamily="2" charset="2"/>
              <a:buChar char="à"/>
            </a:pPr>
            <a:endParaRPr lang="es-AR" sz="3500" dirty="0"/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AR" sz="3500" dirty="0"/>
              <a:t>El </a:t>
            </a:r>
            <a:r>
              <a:rPr lang="es-AR" sz="3500" b="1" dirty="0"/>
              <a:t>juez sentenciador </a:t>
            </a:r>
            <a:r>
              <a:rPr lang="es-AR" sz="3500" dirty="0"/>
              <a:t>decide la sanción y la duración de cualquier período de encarcelamiento.</a:t>
            </a:r>
          </a:p>
          <a:p>
            <a:pPr marL="137160" indent="0">
              <a:buClr>
                <a:schemeClr val="bg1"/>
              </a:buClr>
              <a:buNone/>
            </a:pP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201127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EF3B-3190-4797-8C22-6BF3BB3B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4.</a:t>
            </a:r>
            <a:r>
              <a:rPr lang="es-AR" dirty="0"/>
              <a:t>Resoluciones de negociación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BFD67-F384-4EDC-BDFC-D00C584DD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AR" sz="3200" dirty="0"/>
              <a:t>Declaración de ‘culpabilidad’ </a:t>
            </a:r>
            <a:r>
              <a:rPr lang="es-AR" sz="3200" dirty="0">
                <a:sym typeface="Wingdings" panose="05000000000000000000" pitchFamily="2" charset="2"/>
              </a:rPr>
              <a:t></a:t>
            </a:r>
            <a:r>
              <a:rPr lang="es-AR" sz="3200" dirty="0"/>
              <a:t> Fallo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AR" sz="3200" dirty="0"/>
              <a:t>Declaración de ‘culpabilidad’ + disputa existente </a:t>
            </a:r>
            <a:r>
              <a:rPr lang="es-AR" sz="3200" dirty="0">
                <a:sym typeface="Wingdings" panose="05000000000000000000" pitchFamily="2" charset="2"/>
              </a:rPr>
              <a:t> Posible resolución de disputa</a:t>
            </a:r>
            <a:endParaRPr lang="es-AR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AR" sz="2400" dirty="0"/>
              <a:t>Ocurre cuando un  ‘acto impugnado’ podría impactar de manera s</a:t>
            </a:r>
            <a:r>
              <a:rPr lang="es-AR" sz="2400" b="1" dirty="0"/>
              <a:t>ignificativa </a:t>
            </a:r>
            <a:r>
              <a:rPr lang="es-AR" sz="2400" dirty="0"/>
              <a:t>en el fallo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sz="2400" dirty="0"/>
              <a:t>Se puede citar a testigos pero no a un jurado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AR" sz="2400" dirty="0"/>
              <a:t>La carga de la prueba recae en la parte que desea basarse en ese hecho</a:t>
            </a:r>
            <a:endParaRPr lang="es-A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558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672" y="91293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Gracias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7A6B49-4D65-4FAD-A067-B42E44759CA6}"/>
              </a:ext>
            </a:extLst>
          </p:cNvPr>
          <p:cNvSpPr txBox="1"/>
          <p:nvPr/>
        </p:nvSpPr>
        <p:spPr>
          <a:xfrm>
            <a:off x="3668268" y="2055936"/>
            <a:ext cx="5394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>
                <a:solidFill>
                  <a:schemeClr val="bg1"/>
                </a:solidFill>
                <a:latin typeface="+mj-lt"/>
              </a:rPr>
              <a:t>No dude en contactarme si posee alguna duda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AR" sz="3200" dirty="0">
                <a:solidFill>
                  <a:schemeClr val="bg1"/>
                </a:solidFill>
                <a:latin typeface="+mj-lt"/>
              </a:rPr>
              <a:t>lisel.avey@dpp.wa.gov.au</a:t>
            </a:r>
          </a:p>
          <a:p>
            <a:pPr algn="ctr"/>
            <a:endParaRPr lang="en-AU" sz="4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AU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E17002-727F-4308-A981-9B4A43C389F8}"/>
              </a:ext>
            </a:extLst>
          </p:cNvPr>
          <p:cNvSpPr/>
          <p:nvPr/>
        </p:nvSpPr>
        <p:spPr>
          <a:xfrm>
            <a:off x="646218" y="5945064"/>
            <a:ext cx="4572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EEAAA2E-0C26-41F4-8AA8-4C9CB2452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66" b="1905"/>
          <a:stretch/>
        </p:blipFill>
        <p:spPr>
          <a:xfrm>
            <a:off x="822067" y="1000523"/>
            <a:ext cx="2367702" cy="4618783"/>
          </a:xfrm>
        </p:spPr>
      </p:pic>
    </p:spTree>
    <p:extLst>
      <p:ext uri="{BB962C8B-B14F-4D97-AF65-F5344CB8AC3E}">
        <p14:creationId xmlns:p14="http://schemas.microsoft.com/office/powerpoint/2010/main" val="3064786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PPpowerpoin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PPpowerpoint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384</Words>
  <Application>Microsoft Office PowerPoint</Application>
  <PresentationFormat>Presentación en pantalla (4:3)</PresentationFormat>
  <Paragraphs>50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Lucida Sans</vt:lpstr>
      <vt:lpstr>Wingdings</vt:lpstr>
      <vt:lpstr>Wingdings 2</vt:lpstr>
      <vt:lpstr>Wingdings 3</vt:lpstr>
      <vt:lpstr>1_DPPpowerpoint</vt:lpstr>
      <vt:lpstr>DPPpowerpoint</vt:lpstr>
      <vt:lpstr>Resoluciones Acordadas en Australia Occidental </vt:lpstr>
      <vt:lpstr>Presentación</vt:lpstr>
      <vt:lpstr>1. Definiciones y resumen</vt:lpstr>
      <vt:lpstr>2. Análisis de las ofertas de declaración de culpabilidad negociada </vt:lpstr>
      <vt:lpstr>3. Función del tribunal</vt:lpstr>
      <vt:lpstr>4.Resoluciones de negociación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IAP Final</dc:title>
  <dc:creator>Laura</dc:creator>
  <cp:lastModifiedBy>sol vazquez</cp:lastModifiedBy>
  <cp:revision>112</cp:revision>
  <cp:lastPrinted>2017-02-07T00:20:12Z</cp:lastPrinted>
  <dcterms:created xsi:type="dcterms:W3CDTF">2015-07-14T12:20:21Z</dcterms:created>
  <dcterms:modified xsi:type="dcterms:W3CDTF">2021-01-13T19:11:18Z</dcterms:modified>
</cp:coreProperties>
</file>