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8"/>
  </p:notesMasterIdLst>
  <p:handoutMasterIdLst>
    <p:handoutMasterId r:id="rId19"/>
  </p:handoutMasterIdLst>
  <p:sldIdLst>
    <p:sldId id="258" r:id="rId5"/>
    <p:sldId id="269" r:id="rId6"/>
    <p:sldId id="277" r:id="rId7"/>
    <p:sldId id="268" r:id="rId8"/>
    <p:sldId id="272" r:id="rId9"/>
    <p:sldId id="278" r:id="rId10"/>
    <p:sldId id="281" r:id="rId11"/>
    <p:sldId id="274" r:id="rId12"/>
    <p:sldId id="284" r:id="rId13"/>
    <p:sldId id="282" r:id="rId14"/>
    <p:sldId id="283" r:id="rId15"/>
    <p:sldId id="286"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F00"/>
    <a:srgbClr val="0072C7"/>
    <a:srgbClr val="2C567A"/>
    <a:srgbClr val="0D1D5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249" autoAdjust="0"/>
  </p:normalViewPr>
  <p:slideViewPr>
    <p:cSldViewPr snapToGrid="0" showGuides="1">
      <p:cViewPr varScale="1">
        <p:scale>
          <a:sx n="41" d="100"/>
          <a:sy n="41" d="100"/>
        </p:scale>
        <p:origin x="972" y="42"/>
      </p:cViewPr>
      <p:guideLst>
        <p:guide orient="horz" pos="2160"/>
        <p:guide pos="3840"/>
      </p:guideLst>
    </p:cSldViewPr>
  </p:slideViewPr>
  <p:outlineViewPr>
    <p:cViewPr>
      <p:scale>
        <a:sx n="33" d="100"/>
        <a:sy n="33" d="100"/>
      </p:scale>
      <p:origin x="0" y="-61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fif"/><Relationship Id="rId1" Type="http://schemas.openxmlformats.org/officeDocument/2006/relationships/image" Target="../media/image12.jpg"/><Relationship Id="rId4" Type="http://schemas.openxmlformats.org/officeDocument/2006/relationships/image" Target="../media/image15.jfif"/></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fif"/><Relationship Id="rId1" Type="http://schemas.openxmlformats.org/officeDocument/2006/relationships/image" Target="../media/image12.jpg"/><Relationship Id="rId4" Type="http://schemas.openxmlformats.org/officeDocument/2006/relationships/image" Target="../media/image15.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32B2A-7BF4-4A99-B30C-28924F5AA9EA}"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US"/>
        </a:p>
      </dgm:t>
    </dgm:pt>
    <dgm:pt modelId="{86DCD89A-5326-4779-8972-29E4A94011EC}">
      <dgm:prSet phldrT="[Text]" custT="1"/>
      <dgm:spPr/>
      <dgm:t>
        <a:bodyPr/>
        <a:lstStyle/>
        <a:p>
          <a:r>
            <a:rPr lang="en-US" sz="1300" kern="1200" dirty="0"/>
            <a:t>1. </a:t>
          </a:r>
          <a:r>
            <a:rPr lang="hi-IN" sz="1300" kern="1200" noProof="0" dirty="0"/>
            <a:t>Vak-danda</a:t>
          </a:r>
          <a:r>
            <a:rPr lang="es-AR" sz="1300" kern="1200" noProof="0" dirty="0"/>
            <a:t> significa </a:t>
          </a:r>
          <a:r>
            <a:rPr lang="es-AR" sz="1300" b="1" kern="1200" noProof="0" dirty="0">
              <a:solidFill>
                <a:prstClr val="white"/>
              </a:solidFill>
              <a:latin typeface="Calibri"/>
              <a:ea typeface="+mn-ea"/>
              <a:cs typeface="+mn-cs"/>
            </a:rPr>
            <a:t>advertencia</a:t>
          </a:r>
          <a:endParaRPr lang="es-AR" sz="1300" b="1" kern="1200" noProof="0" dirty="0"/>
        </a:p>
      </dgm:t>
    </dgm:pt>
    <dgm:pt modelId="{9F7463BC-FD4A-4343-9FF3-6B11F9350BBA}" type="parTrans" cxnId="{6E0CCC33-1571-46B3-84DF-6BBE5CA04F4D}">
      <dgm:prSet/>
      <dgm:spPr/>
      <dgm:t>
        <a:bodyPr/>
        <a:lstStyle/>
        <a:p>
          <a:endParaRPr lang="en-US"/>
        </a:p>
      </dgm:t>
    </dgm:pt>
    <dgm:pt modelId="{6E62CC8B-9B65-4CD1-A466-28AFB0EF2A3D}" type="sibTrans" cxnId="{6E0CCC33-1571-46B3-84DF-6BBE5CA04F4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58000" r="-58000"/>
          </a:stretch>
        </a:blipFill>
      </dgm:spPr>
      <dgm:t>
        <a:bodyPr/>
        <a:lstStyle/>
        <a:p>
          <a:endParaRPr lang="en-US"/>
        </a:p>
      </dgm:t>
    </dgm:pt>
    <dgm:pt modelId="{3B2D2BFF-9D3C-4484-BCF9-ED460F91ED8A}">
      <dgm:prSet phldrT="[Text]" custT="1"/>
      <dgm:spPr/>
      <dgm:t>
        <a:bodyPr/>
        <a:lstStyle/>
        <a:p>
          <a:r>
            <a:rPr lang="en-US" sz="1300" kern="1200" dirty="0"/>
            <a:t>2. </a:t>
          </a:r>
          <a:r>
            <a:rPr lang="hi-IN" sz="1300" kern="1200" noProof="0" dirty="0"/>
            <a:t>Dhik-danda</a:t>
          </a:r>
          <a:r>
            <a:rPr lang="en-US" sz="1300" kern="1200" dirty="0"/>
            <a:t> </a:t>
          </a:r>
          <a:r>
            <a:rPr lang="es-AR" sz="1300" kern="1200" noProof="0" dirty="0"/>
            <a:t>significa </a:t>
          </a:r>
          <a:r>
            <a:rPr lang="es-AR" sz="1300" b="1" kern="1200" noProof="0" dirty="0">
              <a:solidFill>
                <a:prstClr val="white"/>
              </a:solidFill>
              <a:latin typeface="Calibri"/>
              <a:ea typeface="+mn-ea"/>
              <a:cs typeface="+mn-cs"/>
            </a:rPr>
            <a:t>amonestación</a:t>
          </a:r>
        </a:p>
      </dgm:t>
    </dgm:pt>
    <dgm:pt modelId="{26C65E90-C216-447C-A651-994DE707A2DC}" type="parTrans" cxnId="{BCF5474C-5D84-4A60-A035-025776293754}">
      <dgm:prSet/>
      <dgm:spPr/>
      <dgm:t>
        <a:bodyPr/>
        <a:lstStyle/>
        <a:p>
          <a:endParaRPr lang="en-US"/>
        </a:p>
      </dgm:t>
    </dgm:pt>
    <dgm:pt modelId="{5395F730-81F0-41A4-A5AE-A81D781428BC}" type="sibTrans" cxnId="{BCF5474C-5D84-4A60-A035-025776293754}">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61033586-2875-4208-83A3-7A803CEAED60}">
      <dgm:prSet phldrT="[Text]"/>
      <dgm:spPr/>
      <dgm:t>
        <a:bodyPr/>
        <a:lstStyle/>
        <a:p>
          <a:r>
            <a:rPr lang="en-US" dirty="0"/>
            <a:t>3. </a:t>
          </a:r>
          <a:r>
            <a:rPr lang="hi-IN" noProof="0" dirty="0"/>
            <a:t>Dhana-Danda</a:t>
          </a:r>
          <a:r>
            <a:rPr lang="en-US" dirty="0"/>
            <a:t> </a:t>
          </a:r>
          <a:r>
            <a:rPr lang="es-AR" noProof="0" dirty="0"/>
            <a:t>significa </a:t>
          </a:r>
          <a:r>
            <a:rPr lang="es-AR" b="1" noProof="0" dirty="0"/>
            <a:t> multa (sanción</a:t>
          </a:r>
          <a:r>
            <a:rPr lang="en-US" b="1" dirty="0"/>
            <a:t>)</a:t>
          </a:r>
        </a:p>
      </dgm:t>
    </dgm:pt>
    <dgm:pt modelId="{A8432C33-4462-4530-989C-3177735BB89F}" type="parTrans" cxnId="{D164BA9B-5DDE-4E7F-83CD-93463D0625CA}">
      <dgm:prSet/>
      <dgm:spPr/>
      <dgm:t>
        <a:bodyPr/>
        <a:lstStyle/>
        <a:p>
          <a:endParaRPr lang="en-US"/>
        </a:p>
      </dgm:t>
    </dgm:pt>
    <dgm:pt modelId="{879B1001-CC2A-4DC4-9CAB-962DE0F151E8}" type="sibTrans" cxnId="{D164BA9B-5DDE-4E7F-83CD-93463D0625CA}">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B19522CE-D4EB-4E1B-B948-6D58FAAB2741}">
      <dgm:prSet phldrT="[Text]"/>
      <dgm:spPr/>
      <dgm:t>
        <a:bodyPr/>
        <a:lstStyle/>
        <a:p>
          <a:r>
            <a:rPr lang="en-US" dirty="0"/>
            <a:t>4. </a:t>
          </a:r>
          <a:r>
            <a:rPr lang="hi-IN" noProof="0" dirty="0"/>
            <a:t>Badha-Dhanda</a:t>
          </a:r>
          <a:r>
            <a:rPr lang="en-US" dirty="0"/>
            <a:t> </a:t>
          </a:r>
          <a:r>
            <a:rPr lang="es-AR" noProof="0" dirty="0"/>
            <a:t>significa</a:t>
          </a:r>
          <a:r>
            <a:rPr lang="es-AR" b="1" noProof="0" dirty="0"/>
            <a:t> castigo físico</a:t>
          </a:r>
        </a:p>
      </dgm:t>
    </dgm:pt>
    <dgm:pt modelId="{4E0AF584-4546-47B1-AE2A-D8F855EC5856}" type="parTrans" cxnId="{E1F036D7-A397-4DDD-83B2-8C094E010C14}">
      <dgm:prSet/>
      <dgm:spPr/>
      <dgm:t>
        <a:bodyPr/>
        <a:lstStyle/>
        <a:p>
          <a:endParaRPr lang="en-US"/>
        </a:p>
      </dgm:t>
    </dgm:pt>
    <dgm:pt modelId="{B049AC23-15E8-447E-9540-1D0D39BF0BEC}" type="sibTrans" cxnId="{E1F036D7-A397-4DDD-83B2-8C094E010C14}">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36000" r="-36000"/>
          </a:stretch>
        </a:blipFill>
      </dgm:spPr>
      <dgm:t>
        <a:bodyPr/>
        <a:lstStyle/>
        <a:p>
          <a:endParaRPr lang="en-US"/>
        </a:p>
      </dgm:t>
    </dgm:pt>
    <dgm:pt modelId="{1F1967CE-1BF9-431F-89E3-07427B0531AA}" type="pres">
      <dgm:prSet presAssocID="{EB932B2A-7BF4-4A99-B30C-28924F5AA9EA}" presName="Name0" presStyleCnt="0">
        <dgm:presLayoutVars>
          <dgm:chMax val="7"/>
          <dgm:chPref val="7"/>
          <dgm:dir/>
        </dgm:presLayoutVars>
      </dgm:prSet>
      <dgm:spPr/>
    </dgm:pt>
    <dgm:pt modelId="{21228993-9167-4193-810F-7E5CCB454203}" type="pres">
      <dgm:prSet presAssocID="{EB932B2A-7BF4-4A99-B30C-28924F5AA9EA}" presName="dot1" presStyleLbl="alignNode1" presStyleIdx="0" presStyleCnt="13"/>
      <dgm:spPr/>
    </dgm:pt>
    <dgm:pt modelId="{4015C487-410E-442F-8BAA-CC39AA9A4CF0}" type="pres">
      <dgm:prSet presAssocID="{EB932B2A-7BF4-4A99-B30C-28924F5AA9EA}" presName="dot2" presStyleLbl="alignNode1" presStyleIdx="1" presStyleCnt="13"/>
      <dgm:spPr/>
    </dgm:pt>
    <dgm:pt modelId="{3FBECF49-574A-43DF-8DB3-92E11ED78B4C}" type="pres">
      <dgm:prSet presAssocID="{EB932B2A-7BF4-4A99-B30C-28924F5AA9EA}" presName="dot3" presStyleLbl="alignNode1" presStyleIdx="2" presStyleCnt="13"/>
      <dgm:spPr/>
    </dgm:pt>
    <dgm:pt modelId="{04F6457F-A2D0-4275-975A-32D84339176F}" type="pres">
      <dgm:prSet presAssocID="{EB932B2A-7BF4-4A99-B30C-28924F5AA9EA}" presName="dot4" presStyleLbl="alignNode1" presStyleIdx="3" presStyleCnt="13"/>
      <dgm:spPr/>
    </dgm:pt>
    <dgm:pt modelId="{3BBA0209-56B8-49D1-97F3-62E0E00BDBF4}" type="pres">
      <dgm:prSet presAssocID="{EB932B2A-7BF4-4A99-B30C-28924F5AA9EA}" presName="dot5" presStyleLbl="alignNode1" presStyleIdx="4" presStyleCnt="13"/>
      <dgm:spPr/>
    </dgm:pt>
    <dgm:pt modelId="{97D7E1AB-DAF8-4844-9C84-A5F3F6ACE1B4}" type="pres">
      <dgm:prSet presAssocID="{EB932B2A-7BF4-4A99-B30C-28924F5AA9EA}" presName="dot6" presStyleLbl="alignNode1" presStyleIdx="5" presStyleCnt="13"/>
      <dgm:spPr/>
    </dgm:pt>
    <dgm:pt modelId="{FF0E9BB8-EC5C-42BA-A94C-805ED4B47EBE}" type="pres">
      <dgm:prSet presAssocID="{EB932B2A-7BF4-4A99-B30C-28924F5AA9EA}" presName="dotArrow1" presStyleLbl="alignNode1" presStyleIdx="6" presStyleCnt="13"/>
      <dgm:spPr/>
    </dgm:pt>
    <dgm:pt modelId="{818CEA8B-828D-4B8E-8741-427DD7739F51}" type="pres">
      <dgm:prSet presAssocID="{EB932B2A-7BF4-4A99-B30C-28924F5AA9EA}" presName="dotArrow2" presStyleLbl="alignNode1" presStyleIdx="7" presStyleCnt="13"/>
      <dgm:spPr/>
    </dgm:pt>
    <dgm:pt modelId="{B0F734D0-88B0-466C-9A8D-BABCF0243A0B}" type="pres">
      <dgm:prSet presAssocID="{EB932B2A-7BF4-4A99-B30C-28924F5AA9EA}" presName="dotArrow3" presStyleLbl="alignNode1" presStyleIdx="8" presStyleCnt="13"/>
      <dgm:spPr/>
    </dgm:pt>
    <dgm:pt modelId="{03E7C18E-572F-4F1E-A25F-608137767574}" type="pres">
      <dgm:prSet presAssocID="{EB932B2A-7BF4-4A99-B30C-28924F5AA9EA}" presName="dotArrow4" presStyleLbl="alignNode1" presStyleIdx="9" presStyleCnt="13"/>
      <dgm:spPr/>
    </dgm:pt>
    <dgm:pt modelId="{8B4A447F-1767-4A35-B30A-20A8BBFFBB63}" type="pres">
      <dgm:prSet presAssocID="{EB932B2A-7BF4-4A99-B30C-28924F5AA9EA}" presName="dotArrow5" presStyleLbl="alignNode1" presStyleIdx="10" presStyleCnt="13"/>
      <dgm:spPr/>
    </dgm:pt>
    <dgm:pt modelId="{25416C08-4F96-4896-8E64-DD4783633F88}" type="pres">
      <dgm:prSet presAssocID="{EB932B2A-7BF4-4A99-B30C-28924F5AA9EA}" presName="dotArrow6" presStyleLbl="alignNode1" presStyleIdx="11" presStyleCnt="13"/>
      <dgm:spPr/>
    </dgm:pt>
    <dgm:pt modelId="{E250C9E3-C71A-4C0D-BC0B-6944AADDF341}" type="pres">
      <dgm:prSet presAssocID="{EB932B2A-7BF4-4A99-B30C-28924F5AA9EA}" presName="dotArrow7" presStyleLbl="alignNode1" presStyleIdx="12" presStyleCnt="13"/>
      <dgm:spPr/>
    </dgm:pt>
    <dgm:pt modelId="{644D0D73-971B-4009-84DE-E824CFC696F5}" type="pres">
      <dgm:prSet presAssocID="{86DCD89A-5326-4779-8972-29E4A94011EC}" presName="parTx1" presStyleLbl="node1" presStyleIdx="0" presStyleCnt="4"/>
      <dgm:spPr/>
    </dgm:pt>
    <dgm:pt modelId="{EC97D71C-8EA0-4F0F-8266-E30237080192}" type="pres">
      <dgm:prSet presAssocID="{6E62CC8B-9B65-4CD1-A466-28AFB0EF2A3D}" presName="picture1" presStyleCnt="0"/>
      <dgm:spPr/>
    </dgm:pt>
    <dgm:pt modelId="{7234042E-A5C5-42FC-A746-4C2100DE5D58}" type="pres">
      <dgm:prSet presAssocID="{6E62CC8B-9B65-4CD1-A466-28AFB0EF2A3D}" presName="imageRepeatNode" presStyleLbl="fgImgPlace1" presStyleIdx="0" presStyleCnt="4"/>
      <dgm:spPr/>
    </dgm:pt>
    <dgm:pt modelId="{8FBE14B6-499A-4222-8D44-2F0A536BD024}" type="pres">
      <dgm:prSet presAssocID="{3B2D2BFF-9D3C-4484-BCF9-ED460F91ED8A}" presName="parTx2" presStyleLbl="node1" presStyleIdx="1" presStyleCnt="4"/>
      <dgm:spPr/>
    </dgm:pt>
    <dgm:pt modelId="{59CA8A6A-A3BA-434C-9604-F015ACA60F65}" type="pres">
      <dgm:prSet presAssocID="{5395F730-81F0-41A4-A5AE-A81D781428BC}" presName="picture2" presStyleCnt="0"/>
      <dgm:spPr/>
    </dgm:pt>
    <dgm:pt modelId="{F17A9666-892F-4039-BF83-67638DAD29C0}" type="pres">
      <dgm:prSet presAssocID="{5395F730-81F0-41A4-A5AE-A81D781428BC}" presName="imageRepeatNode" presStyleLbl="fgImgPlace1" presStyleIdx="1" presStyleCnt="4" custLinFactNeighborX="-1378" custLinFactNeighborY="-15153"/>
      <dgm:spPr/>
    </dgm:pt>
    <dgm:pt modelId="{914204A1-42C9-4234-92A1-0C3D9F85C800}" type="pres">
      <dgm:prSet presAssocID="{61033586-2875-4208-83A3-7A803CEAED60}" presName="parTx3" presStyleLbl="node1" presStyleIdx="2" presStyleCnt="4"/>
      <dgm:spPr/>
    </dgm:pt>
    <dgm:pt modelId="{E38B6D7C-6A2A-4E3E-B557-83C3A8743877}" type="pres">
      <dgm:prSet presAssocID="{879B1001-CC2A-4DC4-9CAB-962DE0F151E8}" presName="picture3" presStyleCnt="0"/>
      <dgm:spPr/>
    </dgm:pt>
    <dgm:pt modelId="{97E0C861-5BA1-4F6A-86D6-57BF814ABFB5}" type="pres">
      <dgm:prSet presAssocID="{879B1001-CC2A-4DC4-9CAB-962DE0F151E8}" presName="imageRepeatNode" presStyleLbl="fgImgPlace1" presStyleIdx="2" presStyleCnt="4"/>
      <dgm:spPr/>
    </dgm:pt>
    <dgm:pt modelId="{7204B635-C2CD-47F9-92CA-D8EE80F0FFF2}" type="pres">
      <dgm:prSet presAssocID="{B19522CE-D4EB-4E1B-B948-6D58FAAB2741}" presName="parTx4" presStyleLbl="node1" presStyleIdx="3" presStyleCnt="4"/>
      <dgm:spPr/>
    </dgm:pt>
    <dgm:pt modelId="{EF4B39F6-A8F1-457E-AC42-6AB1C6E7B3C2}" type="pres">
      <dgm:prSet presAssocID="{B049AC23-15E8-447E-9540-1D0D39BF0BEC}" presName="picture4" presStyleCnt="0"/>
      <dgm:spPr/>
    </dgm:pt>
    <dgm:pt modelId="{309685C7-3A97-43C4-B4E0-3421FFEB9497}" type="pres">
      <dgm:prSet presAssocID="{B049AC23-15E8-447E-9540-1D0D39BF0BEC}" presName="imageRepeatNode" presStyleLbl="fgImgPlace1" presStyleIdx="3" presStyleCnt="4"/>
      <dgm:spPr/>
    </dgm:pt>
  </dgm:ptLst>
  <dgm:cxnLst>
    <dgm:cxn modelId="{54929500-2708-4B0D-97C0-550DAD9F0463}" type="presOf" srcId="{5395F730-81F0-41A4-A5AE-A81D781428BC}" destId="{F17A9666-892F-4039-BF83-67638DAD29C0}" srcOrd="0" destOrd="0" presId="urn:microsoft.com/office/officeart/2008/layout/AscendingPictureAccentProcess"/>
    <dgm:cxn modelId="{6E0CCC33-1571-46B3-84DF-6BBE5CA04F4D}" srcId="{EB932B2A-7BF4-4A99-B30C-28924F5AA9EA}" destId="{86DCD89A-5326-4779-8972-29E4A94011EC}" srcOrd="0" destOrd="0" parTransId="{9F7463BC-FD4A-4343-9FF3-6B11F9350BBA}" sibTransId="{6E62CC8B-9B65-4CD1-A466-28AFB0EF2A3D}"/>
    <dgm:cxn modelId="{84808060-1328-4470-A01A-9F1C0588C7F2}" type="presOf" srcId="{6E62CC8B-9B65-4CD1-A466-28AFB0EF2A3D}" destId="{7234042E-A5C5-42FC-A746-4C2100DE5D58}" srcOrd="0" destOrd="0" presId="urn:microsoft.com/office/officeart/2008/layout/AscendingPictureAccentProcess"/>
    <dgm:cxn modelId="{BCF5474C-5D84-4A60-A035-025776293754}" srcId="{EB932B2A-7BF4-4A99-B30C-28924F5AA9EA}" destId="{3B2D2BFF-9D3C-4484-BCF9-ED460F91ED8A}" srcOrd="1" destOrd="0" parTransId="{26C65E90-C216-447C-A651-994DE707A2DC}" sibTransId="{5395F730-81F0-41A4-A5AE-A81D781428BC}"/>
    <dgm:cxn modelId="{9EBFD66F-F3AB-4E69-89EA-2A0483A495BE}" type="presOf" srcId="{61033586-2875-4208-83A3-7A803CEAED60}" destId="{914204A1-42C9-4234-92A1-0C3D9F85C800}" srcOrd="0" destOrd="0" presId="urn:microsoft.com/office/officeart/2008/layout/AscendingPictureAccentProcess"/>
    <dgm:cxn modelId="{C0A90475-FB87-4A29-9D42-F4F3F3B40504}" type="presOf" srcId="{3B2D2BFF-9D3C-4484-BCF9-ED460F91ED8A}" destId="{8FBE14B6-499A-4222-8D44-2F0A536BD024}" srcOrd="0" destOrd="0" presId="urn:microsoft.com/office/officeart/2008/layout/AscendingPictureAccentProcess"/>
    <dgm:cxn modelId="{7C668393-9A75-45F9-AF37-D42962ED804D}" type="presOf" srcId="{879B1001-CC2A-4DC4-9CAB-962DE0F151E8}" destId="{97E0C861-5BA1-4F6A-86D6-57BF814ABFB5}" srcOrd="0" destOrd="0" presId="urn:microsoft.com/office/officeart/2008/layout/AscendingPictureAccentProcess"/>
    <dgm:cxn modelId="{2ECEA19B-1EBC-4BC7-B1D4-8A92C7AC1B7D}" type="presOf" srcId="{B049AC23-15E8-447E-9540-1D0D39BF0BEC}" destId="{309685C7-3A97-43C4-B4E0-3421FFEB9497}" srcOrd="0" destOrd="0" presId="urn:microsoft.com/office/officeart/2008/layout/AscendingPictureAccentProcess"/>
    <dgm:cxn modelId="{D164BA9B-5DDE-4E7F-83CD-93463D0625CA}" srcId="{EB932B2A-7BF4-4A99-B30C-28924F5AA9EA}" destId="{61033586-2875-4208-83A3-7A803CEAED60}" srcOrd="2" destOrd="0" parTransId="{A8432C33-4462-4530-989C-3177735BB89F}" sibTransId="{879B1001-CC2A-4DC4-9CAB-962DE0F151E8}"/>
    <dgm:cxn modelId="{A8791CB5-DB92-4C67-8D64-55787F1427E0}" type="presOf" srcId="{B19522CE-D4EB-4E1B-B948-6D58FAAB2741}" destId="{7204B635-C2CD-47F9-92CA-D8EE80F0FFF2}" srcOrd="0" destOrd="0" presId="urn:microsoft.com/office/officeart/2008/layout/AscendingPictureAccentProcess"/>
    <dgm:cxn modelId="{E1F036D7-A397-4DDD-83B2-8C094E010C14}" srcId="{EB932B2A-7BF4-4A99-B30C-28924F5AA9EA}" destId="{B19522CE-D4EB-4E1B-B948-6D58FAAB2741}" srcOrd="3" destOrd="0" parTransId="{4E0AF584-4546-47B1-AE2A-D8F855EC5856}" sibTransId="{B049AC23-15E8-447E-9540-1D0D39BF0BEC}"/>
    <dgm:cxn modelId="{D43D4CE4-7304-4936-AAC0-AF8061832961}" type="presOf" srcId="{86DCD89A-5326-4779-8972-29E4A94011EC}" destId="{644D0D73-971B-4009-84DE-E824CFC696F5}" srcOrd="0" destOrd="0" presId="urn:microsoft.com/office/officeart/2008/layout/AscendingPictureAccentProcess"/>
    <dgm:cxn modelId="{E5C699F5-7805-4507-8CBD-4812D4A061EE}" type="presOf" srcId="{EB932B2A-7BF4-4A99-B30C-28924F5AA9EA}" destId="{1F1967CE-1BF9-431F-89E3-07427B0531AA}" srcOrd="0" destOrd="0" presId="urn:microsoft.com/office/officeart/2008/layout/AscendingPictureAccentProcess"/>
    <dgm:cxn modelId="{5634892E-2784-4589-8D6F-707B9CB73FE2}" type="presParOf" srcId="{1F1967CE-1BF9-431F-89E3-07427B0531AA}" destId="{21228993-9167-4193-810F-7E5CCB454203}" srcOrd="0" destOrd="0" presId="urn:microsoft.com/office/officeart/2008/layout/AscendingPictureAccentProcess"/>
    <dgm:cxn modelId="{57AB09FC-685F-4734-BE1B-0B7488F36912}" type="presParOf" srcId="{1F1967CE-1BF9-431F-89E3-07427B0531AA}" destId="{4015C487-410E-442F-8BAA-CC39AA9A4CF0}" srcOrd="1" destOrd="0" presId="urn:microsoft.com/office/officeart/2008/layout/AscendingPictureAccentProcess"/>
    <dgm:cxn modelId="{12AABF1E-D568-4028-9068-39AB9337D441}" type="presParOf" srcId="{1F1967CE-1BF9-431F-89E3-07427B0531AA}" destId="{3FBECF49-574A-43DF-8DB3-92E11ED78B4C}" srcOrd="2" destOrd="0" presId="urn:microsoft.com/office/officeart/2008/layout/AscendingPictureAccentProcess"/>
    <dgm:cxn modelId="{041A0008-5FD3-4FE2-9F24-C78AC0E78F74}" type="presParOf" srcId="{1F1967CE-1BF9-431F-89E3-07427B0531AA}" destId="{04F6457F-A2D0-4275-975A-32D84339176F}" srcOrd="3" destOrd="0" presId="urn:microsoft.com/office/officeart/2008/layout/AscendingPictureAccentProcess"/>
    <dgm:cxn modelId="{D00CB1D4-6849-4A67-A1A4-D6D1F8F1B24F}" type="presParOf" srcId="{1F1967CE-1BF9-431F-89E3-07427B0531AA}" destId="{3BBA0209-56B8-49D1-97F3-62E0E00BDBF4}" srcOrd="4" destOrd="0" presId="urn:microsoft.com/office/officeart/2008/layout/AscendingPictureAccentProcess"/>
    <dgm:cxn modelId="{16700F77-84B8-4EFF-B7E4-811C7786D308}" type="presParOf" srcId="{1F1967CE-1BF9-431F-89E3-07427B0531AA}" destId="{97D7E1AB-DAF8-4844-9C84-A5F3F6ACE1B4}" srcOrd="5" destOrd="0" presId="urn:microsoft.com/office/officeart/2008/layout/AscendingPictureAccentProcess"/>
    <dgm:cxn modelId="{6D973B20-8735-4A19-8F00-ABB0E3C4E567}" type="presParOf" srcId="{1F1967CE-1BF9-431F-89E3-07427B0531AA}" destId="{FF0E9BB8-EC5C-42BA-A94C-805ED4B47EBE}" srcOrd="6" destOrd="0" presId="urn:microsoft.com/office/officeart/2008/layout/AscendingPictureAccentProcess"/>
    <dgm:cxn modelId="{06CDC6DB-CDD2-44B2-8DC0-DC89A070BA72}" type="presParOf" srcId="{1F1967CE-1BF9-431F-89E3-07427B0531AA}" destId="{818CEA8B-828D-4B8E-8741-427DD7739F51}" srcOrd="7" destOrd="0" presId="urn:microsoft.com/office/officeart/2008/layout/AscendingPictureAccentProcess"/>
    <dgm:cxn modelId="{B7B456C6-2676-4AA6-A591-41E9802DE68E}" type="presParOf" srcId="{1F1967CE-1BF9-431F-89E3-07427B0531AA}" destId="{B0F734D0-88B0-466C-9A8D-BABCF0243A0B}" srcOrd="8" destOrd="0" presId="urn:microsoft.com/office/officeart/2008/layout/AscendingPictureAccentProcess"/>
    <dgm:cxn modelId="{75746375-9E7B-4078-9C86-58F8E70F3472}" type="presParOf" srcId="{1F1967CE-1BF9-431F-89E3-07427B0531AA}" destId="{03E7C18E-572F-4F1E-A25F-608137767574}" srcOrd="9" destOrd="0" presId="urn:microsoft.com/office/officeart/2008/layout/AscendingPictureAccentProcess"/>
    <dgm:cxn modelId="{CE8F22AC-7C18-4239-B54B-AE65F52C1388}" type="presParOf" srcId="{1F1967CE-1BF9-431F-89E3-07427B0531AA}" destId="{8B4A447F-1767-4A35-B30A-20A8BBFFBB63}" srcOrd="10" destOrd="0" presId="urn:microsoft.com/office/officeart/2008/layout/AscendingPictureAccentProcess"/>
    <dgm:cxn modelId="{8D967EFE-5C7E-41E0-A352-769090523DA6}" type="presParOf" srcId="{1F1967CE-1BF9-431F-89E3-07427B0531AA}" destId="{25416C08-4F96-4896-8E64-DD4783633F88}" srcOrd="11" destOrd="0" presId="urn:microsoft.com/office/officeart/2008/layout/AscendingPictureAccentProcess"/>
    <dgm:cxn modelId="{CBEE1517-2CCE-4D0E-AF3C-C5E1F177285B}" type="presParOf" srcId="{1F1967CE-1BF9-431F-89E3-07427B0531AA}" destId="{E250C9E3-C71A-4C0D-BC0B-6944AADDF341}" srcOrd="12" destOrd="0" presId="urn:microsoft.com/office/officeart/2008/layout/AscendingPictureAccentProcess"/>
    <dgm:cxn modelId="{9D8F9088-4A3C-43B3-B97F-F55AED0D52DF}" type="presParOf" srcId="{1F1967CE-1BF9-431F-89E3-07427B0531AA}" destId="{644D0D73-971B-4009-84DE-E824CFC696F5}" srcOrd="13" destOrd="0" presId="urn:microsoft.com/office/officeart/2008/layout/AscendingPictureAccentProcess"/>
    <dgm:cxn modelId="{CE978915-D310-41FC-A827-FD7108BFE584}" type="presParOf" srcId="{1F1967CE-1BF9-431F-89E3-07427B0531AA}" destId="{EC97D71C-8EA0-4F0F-8266-E30237080192}" srcOrd="14" destOrd="0" presId="urn:microsoft.com/office/officeart/2008/layout/AscendingPictureAccentProcess"/>
    <dgm:cxn modelId="{F0580281-486F-4D71-A1C2-97D8F658BA32}" type="presParOf" srcId="{EC97D71C-8EA0-4F0F-8266-E30237080192}" destId="{7234042E-A5C5-42FC-A746-4C2100DE5D58}" srcOrd="0" destOrd="0" presId="urn:microsoft.com/office/officeart/2008/layout/AscendingPictureAccentProcess"/>
    <dgm:cxn modelId="{CE89B8ED-FFD4-40E6-8A3B-A5BE59C29BE4}" type="presParOf" srcId="{1F1967CE-1BF9-431F-89E3-07427B0531AA}" destId="{8FBE14B6-499A-4222-8D44-2F0A536BD024}" srcOrd="15" destOrd="0" presId="urn:microsoft.com/office/officeart/2008/layout/AscendingPictureAccentProcess"/>
    <dgm:cxn modelId="{3079A0C3-6E7E-46B2-80B4-B4548CD8E14D}" type="presParOf" srcId="{1F1967CE-1BF9-431F-89E3-07427B0531AA}" destId="{59CA8A6A-A3BA-434C-9604-F015ACA60F65}" srcOrd="16" destOrd="0" presId="urn:microsoft.com/office/officeart/2008/layout/AscendingPictureAccentProcess"/>
    <dgm:cxn modelId="{A3AA9C79-5259-4EC5-A730-B22ACAD94A01}" type="presParOf" srcId="{59CA8A6A-A3BA-434C-9604-F015ACA60F65}" destId="{F17A9666-892F-4039-BF83-67638DAD29C0}" srcOrd="0" destOrd="0" presId="urn:microsoft.com/office/officeart/2008/layout/AscendingPictureAccentProcess"/>
    <dgm:cxn modelId="{58D7EEF8-28A7-49D3-861C-0E0B8A134E2A}" type="presParOf" srcId="{1F1967CE-1BF9-431F-89E3-07427B0531AA}" destId="{914204A1-42C9-4234-92A1-0C3D9F85C800}" srcOrd="17" destOrd="0" presId="urn:microsoft.com/office/officeart/2008/layout/AscendingPictureAccentProcess"/>
    <dgm:cxn modelId="{A7AE3E8A-5FBB-41C4-AEB1-521F9B4CEF52}" type="presParOf" srcId="{1F1967CE-1BF9-431F-89E3-07427B0531AA}" destId="{E38B6D7C-6A2A-4E3E-B557-83C3A8743877}" srcOrd="18" destOrd="0" presId="urn:microsoft.com/office/officeart/2008/layout/AscendingPictureAccentProcess"/>
    <dgm:cxn modelId="{B32123BF-8409-4C50-9161-46E9B2D99A94}" type="presParOf" srcId="{E38B6D7C-6A2A-4E3E-B557-83C3A8743877}" destId="{97E0C861-5BA1-4F6A-86D6-57BF814ABFB5}" srcOrd="0" destOrd="0" presId="urn:microsoft.com/office/officeart/2008/layout/AscendingPictureAccentProcess"/>
    <dgm:cxn modelId="{226AAB94-EDB0-49F4-A16E-D3A96EB0B4AC}" type="presParOf" srcId="{1F1967CE-1BF9-431F-89E3-07427B0531AA}" destId="{7204B635-C2CD-47F9-92CA-D8EE80F0FFF2}" srcOrd="19" destOrd="0" presId="urn:microsoft.com/office/officeart/2008/layout/AscendingPictureAccentProcess"/>
    <dgm:cxn modelId="{89D19FB2-0FDF-4FC5-82C1-D1C176F77EFE}" type="presParOf" srcId="{1F1967CE-1BF9-431F-89E3-07427B0531AA}" destId="{EF4B39F6-A8F1-457E-AC42-6AB1C6E7B3C2}" srcOrd="20" destOrd="0" presId="urn:microsoft.com/office/officeart/2008/layout/AscendingPictureAccentProcess"/>
    <dgm:cxn modelId="{41C8DFF9-365A-4863-9668-95D4F2F81FB0}" type="presParOf" srcId="{EF4B39F6-A8F1-457E-AC42-6AB1C6E7B3C2}" destId="{309685C7-3A97-43C4-B4E0-3421FFEB9497}"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28993-9167-4193-810F-7E5CCB454203}">
      <dsp:nvSpPr>
        <dsp:cNvPr id="0" name=""/>
        <dsp:cNvSpPr/>
      </dsp:nvSpPr>
      <dsp:spPr>
        <a:xfrm>
          <a:off x="2282165" y="4246613"/>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5C487-410E-442F-8BAA-CC39AA9A4CF0}">
      <dsp:nvSpPr>
        <dsp:cNvPr id="0" name=""/>
        <dsp:cNvSpPr/>
      </dsp:nvSpPr>
      <dsp:spPr>
        <a:xfrm>
          <a:off x="2039344" y="4357336"/>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ECF49-574A-43DF-8DB3-92E11ED78B4C}">
      <dsp:nvSpPr>
        <dsp:cNvPr id="0" name=""/>
        <dsp:cNvSpPr/>
      </dsp:nvSpPr>
      <dsp:spPr>
        <a:xfrm>
          <a:off x="1789342" y="4448488"/>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F6457F-A2D0-4275-975A-32D84339176F}">
      <dsp:nvSpPr>
        <dsp:cNvPr id="0" name=""/>
        <dsp:cNvSpPr/>
      </dsp:nvSpPr>
      <dsp:spPr>
        <a:xfrm>
          <a:off x="1532159" y="4519557"/>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A0209-56B8-49D1-97F3-62E0E00BDBF4}">
      <dsp:nvSpPr>
        <dsp:cNvPr id="0" name=""/>
        <dsp:cNvSpPr/>
      </dsp:nvSpPr>
      <dsp:spPr>
        <a:xfrm>
          <a:off x="3417292" y="3321695"/>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D7E1AB-DAF8-4844-9C84-A5F3F6ACE1B4}">
      <dsp:nvSpPr>
        <dsp:cNvPr id="0" name=""/>
        <dsp:cNvSpPr/>
      </dsp:nvSpPr>
      <dsp:spPr>
        <a:xfrm>
          <a:off x="4064817" y="1964703"/>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E9BB8-EC5C-42BA-A94C-805ED4B47EBE}">
      <dsp:nvSpPr>
        <dsp:cNvPr id="0" name=""/>
        <dsp:cNvSpPr/>
      </dsp:nvSpPr>
      <dsp:spPr>
        <a:xfrm>
          <a:off x="3889881" y="271424"/>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8CEA8B-828D-4B8E-8741-427DD7739F51}">
      <dsp:nvSpPr>
        <dsp:cNvPr id="0" name=""/>
        <dsp:cNvSpPr/>
      </dsp:nvSpPr>
      <dsp:spPr>
        <a:xfrm>
          <a:off x="4045235" y="161216"/>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F734D0-88B0-466C-9A8D-BABCF0243A0B}">
      <dsp:nvSpPr>
        <dsp:cNvPr id="0" name=""/>
        <dsp:cNvSpPr/>
      </dsp:nvSpPr>
      <dsp:spPr>
        <a:xfrm>
          <a:off x="4200588" y="51009"/>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7C18E-572F-4F1E-A25F-608137767574}">
      <dsp:nvSpPr>
        <dsp:cNvPr id="0" name=""/>
        <dsp:cNvSpPr/>
      </dsp:nvSpPr>
      <dsp:spPr>
        <a:xfrm>
          <a:off x="4355942" y="161216"/>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4A447F-1767-4A35-B30A-20A8BBFFBB63}">
      <dsp:nvSpPr>
        <dsp:cNvPr id="0" name=""/>
        <dsp:cNvSpPr/>
      </dsp:nvSpPr>
      <dsp:spPr>
        <a:xfrm>
          <a:off x="4511949" y="271424"/>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416C08-4F96-4896-8E64-DD4783633F88}">
      <dsp:nvSpPr>
        <dsp:cNvPr id="0" name=""/>
        <dsp:cNvSpPr/>
      </dsp:nvSpPr>
      <dsp:spPr>
        <a:xfrm>
          <a:off x="4200588" y="283784"/>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0C9E3-C71A-4C0D-BC0B-6944AADDF341}">
      <dsp:nvSpPr>
        <dsp:cNvPr id="0" name=""/>
        <dsp:cNvSpPr/>
      </dsp:nvSpPr>
      <dsp:spPr>
        <a:xfrm>
          <a:off x="4200588" y="516558"/>
          <a:ext cx="109008" cy="10900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D0D73-971B-4009-84DE-E824CFC696F5}">
      <dsp:nvSpPr>
        <dsp:cNvPr id="0" name=""/>
        <dsp:cNvSpPr/>
      </dsp:nvSpPr>
      <dsp:spPr>
        <a:xfrm>
          <a:off x="910418" y="4738342"/>
          <a:ext cx="2346624" cy="6293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702"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1. </a:t>
          </a:r>
          <a:r>
            <a:rPr lang="hi-IN" sz="1300" kern="1200" noProof="0" dirty="0"/>
            <a:t>Vak-danda</a:t>
          </a:r>
          <a:r>
            <a:rPr lang="es-AR" sz="1300" kern="1200" noProof="0" dirty="0"/>
            <a:t> significa </a:t>
          </a:r>
          <a:r>
            <a:rPr lang="es-AR" sz="1300" b="1" kern="1200" noProof="0" dirty="0">
              <a:solidFill>
                <a:prstClr val="white"/>
              </a:solidFill>
              <a:latin typeface="Calibri"/>
              <a:ea typeface="+mn-ea"/>
              <a:cs typeface="+mn-cs"/>
            </a:rPr>
            <a:t>advertencia</a:t>
          </a:r>
          <a:endParaRPr lang="es-AR" sz="1300" b="1" kern="1200" noProof="0" dirty="0"/>
        </a:p>
      </dsp:txBody>
      <dsp:txXfrm>
        <a:off x="941139" y="4769063"/>
        <a:ext cx="2285182" cy="567872"/>
      </dsp:txXfrm>
    </dsp:sp>
    <dsp:sp modelId="{7234042E-A5C5-42FC-A746-4C2100DE5D58}">
      <dsp:nvSpPr>
        <dsp:cNvPr id="0" name=""/>
        <dsp:cNvSpPr/>
      </dsp:nvSpPr>
      <dsp:spPr>
        <a:xfrm>
          <a:off x="259956" y="4121129"/>
          <a:ext cx="1088128" cy="108816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8000" r="-5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BE14B6-499A-4222-8D44-2F0A536BD024}">
      <dsp:nvSpPr>
        <dsp:cNvPr id="0" name=""/>
        <dsp:cNvSpPr/>
      </dsp:nvSpPr>
      <dsp:spPr>
        <a:xfrm>
          <a:off x="3016832" y="3978735"/>
          <a:ext cx="2346624" cy="6293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702"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2. </a:t>
          </a:r>
          <a:r>
            <a:rPr lang="hi-IN" sz="1300" kern="1200" noProof="0" dirty="0"/>
            <a:t>Dhik-danda</a:t>
          </a:r>
          <a:r>
            <a:rPr lang="en-US" sz="1300" kern="1200" dirty="0"/>
            <a:t> </a:t>
          </a:r>
          <a:r>
            <a:rPr lang="es-AR" sz="1300" kern="1200" noProof="0" dirty="0"/>
            <a:t>significa </a:t>
          </a:r>
          <a:r>
            <a:rPr lang="es-AR" sz="1300" b="1" kern="1200" noProof="0" dirty="0">
              <a:solidFill>
                <a:prstClr val="white"/>
              </a:solidFill>
              <a:latin typeface="Calibri"/>
              <a:ea typeface="+mn-ea"/>
              <a:cs typeface="+mn-cs"/>
            </a:rPr>
            <a:t>amonestación</a:t>
          </a:r>
        </a:p>
      </dsp:txBody>
      <dsp:txXfrm>
        <a:off x="3047553" y="4009456"/>
        <a:ext cx="2285182" cy="567872"/>
      </dsp:txXfrm>
    </dsp:sp>
    <dsp:sp modelId="{F17A9666-892F-4039-BF83-67638DAD29C0}">
      <dsp:nvSpPr>
        <dsp:cNvPr id="0" name=""/>
        <dsp:cNvSpPr/>
      </dsp:nvSpPr>
      <dsp:spPr>
        <a:xfrm>
          <a:off x="2351375" y="3196632"/>
          <a:ext cx="1088128" cy="108816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4204A1-42C9-4234-92A1-0C3D9F85C800}">
      <dsp:nvSpPr>
        <dsp:cNvPr id="0" name=""/>
        <dsp:cNvSpPr/>
      </dsp:nvSpPr>
      <dsp:spPr>
        <a:xfrm>
          <a:off x="3913706" y="2780874"/>
          <a:ext cx="2346624" cy="6293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702"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3. </a:t>
          </a:r>
          <a:r>
            <a:rPr lang="hi-IN" sz="1300" kern="1200" noProof="0" dirty="0"/>
            <a:t>Dhana-Danda</a:t>
          </a:r>
          <a:r>
            <a:rPr lang="en-US" sz="1300" kern="1200" dirty="0"/>
            <a:t> </a:t>
          </a:r>
          <a:r>
            <a:rPr lang="es-AR" sz="1300" kern="1200" noProof="0" dirty="0"/>
            <a:t>significa </a:t>
          </a:r>
          <a:r>
            <a:rPr lang="es-AR" sz="1300" b="1" kern="1200" noProof="0" dirty="0"/>
            <a:t> multa (sanción</a:t>
          </a:r>
          <a:r>
            <a:rPr lang="en-US" sz="1300" b="1" kern="1200" dirty="0"/>
            <a:t>)</a:t>
          </a:r>
        </a:p>
      </dsp:txBody>
      <dsp:txXfrm>
        <a:off x="3944427" y="2811595"/>
        <a:ext cx="2285182" cy="567872"/>
      </dsp:txXfrm>
    </dsp:sp>
    <dsp:sp modelId="{97E0C861-5BA1-4F6A-86D6-57BF814ABFB5}">
      <dsp:nvSpPr>
        <dsp:cNvPr id="0" name=""/>
        <dsp:cNvSpPr/>
      </dsp:nvSpPr>
      <dsp:spPr>
        <a:xfrm>
          <a:off x="3263244" y="2163661"/>
          <a:ext cx="1088128" cy="108816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04B635-C2CD-47F9-92CA-D8EE80F0FFF2}">
      <dsp:nvSpPr>
        <dsp:cNvPr id="0" name=""/>
        <dsp:cNvSpPr/>
      </dsp:nvSpPr>
      <dsp:spPr>
        <a:xfrm>
          <a:off x="4307312" y="1353843"/>
          <a:ext cx="2171581" cy="6293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702"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4. </a:t>
          </a:r>
          <a:r>
            <a:rPr lang="hi-IN" sz="1300" kern="1200" noProof="0" dirty="0"/>
            <a:t>Badha-Dhanda</a:t>
          </a:r>
          <a:r>
            <a:rPr lang="en-US" sz="1300" kern="1200" dirty="0"/>
            <a:t> </a:t>
          </a:r>
          <a:r>
            <a:rPr lang="es-AR" sz="1300" kern="1200" noProof="0" dirty="0"/>
            <a:t>significa</a:t>
          </a:r>
          <a:r>
            <a:rPr lang="es-AR" sz="1300" b="1" kern="1200" noProof="0" dirty="0"/>
            <a:t> castigo físico</a:t>
          </a:r>
        </a:p>
      </dsp:txBody>
      <dsp:txXfrm>
        <a:off x="4338033" y="1384564"/>
        <a:ext cx="2110139" cy="567872"/>
      </dsp:txXfrm>
    </dsp:sp>
    <dsp:sp modelId="{309685C7-3A97-43C4-B4E0-3421FFEB9497}">
      <dsp:nvSpPr>
        <dsp:cNvPr id="0" name=""/>
        <dsp:cNvSpPr/>
      </dsp:nvSpPr>
      <dsp:spPr>
        <a:xfrm>
          <a:off x="3656850" y="736631"/>
          <a:ext cx="1088128" cy="108816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9/16/2021</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‹Nº›</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9/16/2021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‹Nº›</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dirty="0"/>
          </a:p>
        </p:txBody>
      </p:sp>
    </p:spTree>
    <p:extLst>
      <p:ext uri="{BB962C8B-B14F-4D97-AF65-F5344CB8AC3E}">
        <p14:creationId xmlns:p14="http://schemas.microsoft.com/office/powerpoint/2010/main" val="317979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786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221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09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13</a:t>
            </a:fld>
            <a:endParaRPr lang="en-US" noProof="0" dirty="0"/>
          </a:p>
        </p:txBody>
      </p:sp>
    </p:spTree>
    <p:extLst>
      <p:ext uri="{BB962C8B-B14F-4D97-AF65-F5344CB8AC3E}">
        <p14:creationId xmlns:p14="http://schemas.microsoft.com/office/powerpoint/2010/main" val="100390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dirty="0"/>
          </a:p>
        </p:txBody>
      </p:sp>
    </p:spTree>
    <p:extLst>
      <p:ext uri="{BB962C8B-B14F-4D97-AF65-F5344CB8AC3E}">
        <p14:creationId xmlns:p14="http://schemas.microsoft.com/office/powerpoint/2010/main" val="285139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3</a:t>
            </a:fld>
            <a:endParaRPr lang="en-US" dirty="0"/>
          </a:p>
        </p:txBody>
      </p:sp>
    </p:spTree>
    <p:extLst>
      <p:ext uri="{BB962C8B-B14F-4D97-AF65-F5344CB8AC3E}">
        <p14:creationId xmlns:p14="http://schemas.microsoft.com/office/powerpoint/2010/main" val="3896156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4</a:t>
            </a:fld>
            <a:endParaRPr lang="en-US" dirty="0"/>
          </a:p>
        </p:txBody>
      </p:sp>
    </p:spTree>
    <p:extLst>
      <p:ext uri="{BB962C8B-B14F-4D97-AF65-F5344CB8AC3E}">
        <p14:creationId xmlns:p14="http://schemas.microsoft.com/office/powerpoint/2010/main" val="224316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5</a:t>
            </a:fld>
            <a:endParaRPr lang="en-US" dirty="0"/>
          </a:p>
        </p:txBody>
      </p:sp>
    </p:spTree>
    <p:extLst>
      <p:ext uri="{BB962C8B-B14F-4D97-AF65-F5344CB8AC3E}">
        <p14:creationId xmlns:p14="http://schemas.microsoft.com/office/powerpoint/2010/main" val="1631156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6</a:t>
            </a:fld>
            <a:endParaRPr lang="en-US" dirty="0"/>
          </a:p>
        </p:txBody>
      </p:sp>
    </p:spTree>
    <p:extLst>
      <p:ext uri="{BB962C8B-B14F-4D97-AF65-F5344CB8AC3E}">
        <p14:creationId xmlns:p14="http://schemas.microsoft.com/office/powerpoint/2010/main" val="164962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7</a:t>
            </a:fld>
            <a:endParaRPr lang="en-US" dirty="0"/>
          </a:p>
        </p:txBody>
      </p:sp>
    </p:spTree>
    <p:extLst>
      <p:ext uri="{BB962C8B-B14F-4D97-AF65-F5344CB8AC3E}">
        <p14:creationId xmlns:p14="http://schemas.microsoft.com/office/powerpoint/2010/main" val="3734024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8</a:t>
            </a:fld>
            <a:endParaRPr lang="en-US" dirty="0"/>
          </a:p>
        </p:txBody>
      </p:sp>
    </p:spTree>
    <p:extLst>
      <p:ext uri="{BB962C8B-B14F-4D97-AF65-F5344CB8AC3E}">
        <p14:creationId xmlns:p14="http://schemas.microsoft.com/office/powerpoint/2010/main" val="179059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434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ved=2ahUKEwijytan5dXkAhXRinAKHRYCCZEQjRx6BAgBEAQ&amp;url=https://www.thegfce.com/members-and-partners/members/international-association-of-prosecutors-iap&amp;psig=AOvVaw04Vn6Gb6u815IfyIBJZi8g&amp;ust=1568738723189799"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ved=2ahUKEwijytan5dXkAhXRinAKHRYCCZEQjRx6BAgBEAQ&amp;url=https://www.thegfce.com/members-and-partners/members/international-association-of-prosecutors-iap&amp;psig=AOvVaw04Vn6Gb6u815IfyIBJZi8g&amp;ust=1568738723189799"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2" descr="Image result for international association of prosecutors">
            <a:hlinkClick r:id="rId2"/>
            <a:extLst>
              <a:ext uri="{FF2B5EF4-FFF2-40B4-BE49-F238E27FC236}">
                <a16:creationId xmlns:a16="http://schemas.microsoft.com/office/drawing/2014/main" id="{823F6CC5-D883-4166-B257-768B37AA5F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5144" y="800261"/>
            <a:ext cx="5210412" cy="52104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‹Nº›</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‹Nº›</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‹Nº›</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‹Nº›</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‹Nº›</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‹Nº›</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dirty="0"/>
              <a:t>Click icon to add picture</a:t>
            </a:r>
          </a:p>
        </p:txBody>
      </p:sp>
    </p:spTree>
    <p:extLst>
      <p:ext uri="{BB962C8B-B14F-4D97-AF65-F5344CB8AC3E}">
        <p14:creationId xmlns:p14="http://schemas.microsoft.com/office/powerpoint/2010/main" val="690283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international association of prosecutors">
            <a:hlinkClick r:id="rId2"/>
            <a:extLst>
              <a:ext uri="{FF2B5EF4-FFF2-40B4-BE49-F238E27FC236}">
                <a16:creationId xmlns:a16="http://schemas.microsoft.com/office/drawing/2014/main" id="{F4C68A27-F30F-4D8F-AD67-91A489A36F1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073" y="728545"/>
            <a:ext cx="5210412" cy="52104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‹Nº›</a:t>
            </a:fld>
            <a:endParaRPr lang="en-US" noProof="0" dirty="0"/>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‹Nº›</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dirty="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499595"/>
            <a:ext cx="4937211" cy="1325563"/>
          </a:xfrm>
        </p:spPr>
        <p:txBody>
          <a:bodyPr lIns="0" tIns="0" rIns="0" bIns="0">
            <a:noAutofit/>
          </a:bodyPr>
          <a:lstStyle>
            <a:lvl1pPr>
              <a:defRPr sz="3200" b="1" cap="all" baseline="0"/>
            </a:lvl1pPr>
          </a:lstStyle>
          <a:p>
            <a:r>
              <a:rPr lang="en-US" noProof="0" dirty="0"/>
              <a:t>EVOLUTION</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‹Nº›</a:t>
            </a:fld>
            <a:endParaRPr lang="en-US"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55C1FB-E61C-4BBC-8179-D34908DEA1B6}"/>
              </a:ext>
            </a:extLst>
          </p:cNvPr>
          <p:cNvSpPr/>
          <p:nvPr userDrawn="1"/>
        </p:nvSpPr>
        <p:spPr>
          <a:xfrm>
            <a:off x="0" y="160156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‹Nº›</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948539" y="1601568"/>
            <a:ext cx="4281063" cy="4373217"/>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28" name="Rectangle 27">
            <a:extLst>
              <a:ext uri="{FF2B5EF4-FFF2-40B4-BE49-F238E27FC236}">
                <a16:creationId xmlns:a16="http://schemas.microsoft.com/office/drawing/2014/main" id="{B3D3255F-B496-4D3C-A5EE-7B2166B59C05}"/>
              </a:ext>
            </a:extLst>
          </p:cNvPr>
          <p:cNvSpPr/>
          <p:nvPr userDrawn="1"/>
        </p:nvSpPr>
        <p:spPr>
          <a:xfrm>
            <a:off x="8308183" y="160156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Oval 28">
            <a:extLst>
              <a:ext uri="{FF2B5EF4-FFF2-40B4-BE49-F238E27FC236}">
                <a16:creationId xmlns:a16="http://schemas.microsoft.com/office/drawing/2014/main" id="{9F945A55-2EEC-460A-9C01-A4BCEE94AF04}"/>
              </a:ext>
            </a:extLst>
          </p:cNvPr>
          <p:cNvSpPr>
            <a:spLocks noChangeAspect="1"/>
          </p:cNvSpPr>
          <p:nvPr userDrawn="1"/>
        </p:nvSpPr>
        <p:spPr>
          <a:xfrm>
            <a:off x="9834194" y="179530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Content Placeholder 2">
            <a:extLst>
              <a:ext uri="{FF2B5EF4-FFF2-40B4-BE49-F238E27FC236}">
                <a16:creationId xmlns:a16="http://schemas.microsoft.com/office/drawing/2014/main" id="{755D4D46-D7F2-4E36-A2EB-C3441A412CB2}"/>
              </a:ext>
            </a:extLst>
          </p:cNvPr>
          <p:cNvSpPr>
            <a:spLocks noGrp="1"/>
          </p:cNvSpPr>
          <p:nvPr>
            <p:ph idx="18" hasCustomPrompt="1"/>
          </p:nvPr>
        </p:nvSpPr>
        <p:spPr>
          <a:xfrm>
            <a:off x="8527309" y="317857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1" name="Content Placeholder 2">
            <a:extLst>
              <a:ext uri="{FF2B5EF4-FFF2-40B4-BE49-F238E27FC236}">
                <a16:creationId xmlns:a16="http://schemas.microsoft.com/office/drawing/2014/main" id="{AE5EDB66-6426-403C-9C28-6BD34396FC3A}"/>
              </a:ext>
            </a:extLst>
          </p:cNvPr>
          <p:cNvSpPr>
            <a:spLocks noGrp="1"/>
          </p:cNvSpPr>
          <p:nvPr>
            <p:ph idx="19" hasCustomPrompt="1"/>
          </p:nvPr>
        </p:nvSpPr>
        <p:spPr>
          <a:xfrm>
            <a:off x="8527309" y="268318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Picture Placeholder 11">
            <a:extLst>
              <a:ext uri="{FF2B5EF4-FFF2-40B4-BE49-F238E27FC236}">
                <a16:creationId xmlns:a16="http://schemas.microsoft.com/office/drawing/2014/main" id="{55D9AB4B-19CD-42D5-B0EC-0C7FC26F8590}"/>
              </a:ext>
            </a:extLst>
          </p:cNvPr>
          <p:cNvSpPr>
            <a:spLocks noGrp="1"/>
          </p:cNvSpPr>
          <p:nvPr>
            <p:ph type="pic" sz="quarter" idx="20" hasCustomPrompt="1"/>
          </p:nvPr>
        </p:nvSpPr>
        <p:spPr>
          <a:xfrm>
            <a:off x="9998810" y="195992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CE6D5A-A5C0-4B12-A26A-691D5743FA5C}"/>
              </a:ext>
            </a:extLst>
          </p:cNvPr>
          <p:cNvSpPr/>
          <p:nvPr userDrawn="1"/>
        </p:nvSpPr>
        <p:spPr>
          <a:xfrm>
            <a:off x="-82063" y="13710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5860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‹Nº›</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6266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2285500"/>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5738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‹Nº›</a:t>
            </a:fld>
            <a:endParaRPr lang="en-US" noProof="0"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54140" y="1268968"/>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268968"/>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268968"/>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268968"/>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348711"/>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348711"/>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348711"/>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348711"/>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‹Nº›</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419034"/>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419034"/>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419034"/>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419034"/>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3775210"/>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262172"/>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3775210"/>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262172"/>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3775210"/>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262172"/>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3775210"/>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262172"/>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9/16/2021</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‹Nº›</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9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PROSECUTORRAO@GMAIL.com"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8.jfif"/></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jfif"/><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5.jfif"/><Relationship Id="rId5" Type="http://schemas.openxmlformats.org/officeDocument/2006/relationships/image" Target="../media/image24.pn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6358016" y="3188960"/>
            <a:ext cx="5933919" cy="911131"/>
          </a:xfrm>
        </p:spPr>
        <p:txBody>
          <a:bodyPr/>
          <a:lstStyle/>
          <a:p>
            <a:r>
              <a:rPr lang="es-AR" sz="1800" dirty="0"/>
              <a:t>EL IMPACTO DE LAS ALTERNATIVAS AL PROCESAMIENTO EN LA COOPERACIÓN INTERNACIONAL</a:t>
            </a:r>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a:xfrm>
            <a:off x="6373630" y="4235001"/>
            <a:ext cx="5143500" cy="503167"/>
          </a:xfrm>
        </p:spPr>
        <p:txBody>
          <a:bodyPr/>
          <a:lstStyle/>
          <a:p>
            <a:r>
              <a:rPr lang="es-AR" sz="1600" dirty="0"/>
              <a:t>Perspectiva INDIA</a:t>
            </a:r>
          </a:p>
        </p:txBody>
      </p:sp>
      <p:sp>
        <p:nvSpPr>
          <p:cNvPr id="6" name="TextBox 5">
            <a:extLst>
              <a:ext uri="{FF2B5EF4-FFF2-40B4-BE49-F238E27FC236}">
                <a16:creationId xmlns:a16="http://schemas.microsoft.com/office/drawing/2014/main" id="{FAEB43CB-6053-4A38-AC0E-B15644F41AD4}"/>
              </a:ext>
            </a:extLst>
          </p:cNvPr>
          <p:cNvSpPr txBox="1"/>
          <p:nvPr/>
        </p:nvSpPr>
        <p:spPr>
          <a:xfrm>
            <a:off x="8844197" y="6125841"/>
            <a:ext cx="3347803" cy="503167"/>
          </a:xfrm>
          <a:prstGeom prst="rect">
            <a:avLst/>
          </a:prstGeom>
        </p:spPr>
        <p:txBody>
          <a:bodyPr vert="horz" lIns="91440" tIns="45720" rIns="91440" bIns="45720" rtlCol="0">
            <a:noAutofit/>
          </a:bodyPr>
          <a:lstStyle>
            <a:defPPr>
              <a:defRPr lang="en-US"/>
            </a:defPPr>
            <a:lvl1pPr>
              <a:lnSpc>
                <a:spcPct val="90000"/>
              </a:lnSpc>
              <a:spcBef>
                <a:spcPts val="1000"/>
              </a:spcBef>
              <a:defRPr cap="all">
                <a:solidFill>
                  <a:schemeClr val="bg1"/>
                </a:solidFill>
              </a:defRPr>
            </a:lvl1pPr>
          </a:lstStyle>
          <a:p>
            <a:pPr algn="r"/>
            <a:r>
              <a:rPr lang="es-AR" sz="1200" b="1" dirty="0"/>
              <a:t>Padmarao Lakkaraju</a:t>
            </a:r>
          </a:p>
          <a:p>
            <a:pPr algn="r"/>
            <a:r>
              <a:rPr lang="es-AR" sz="1200" b="1" dirty="0"/>
              <a:t>ABOGADO DEFENSOR, COLEGIO DE ABOGADOS de Telangana, India</a:t>
            </a:r>
          </a:p>
        </p:txBody>
      </p:sp>
      <p:sp>
        <p:nvSpPr>
          <p:cNvPr id="7" name="Rectangle 6">
            <a:extLst>
              <a:ext uri="{FF2B5EF4-FFF2-40B4-BE49-F238E27FC236}">
                <a16:creationId xmlns:a16="http://schemas.microsoft.com/office/drawing/2014/main" id="{90309E77-E0CD-4D61-A628-A370C946E08A}"/>
              </a:ext>
            </a:extLst>
          </p:cNvPr>
          <p:cNvSpPr/>
          <p:nvPr/>
        </p:nvSpPr>
        <p:spPr>
          <a:xfrm>
            <a:off x="6388620" y="4567352"/>
            <a:ext cx="2672655" cy="341632"/>
          </a:xfrm>
          <a:prstGeom prst="rect">
            <a:avLst/>
          </a:prstGeom>
        </p:spPr>
        <p:txBody>
          <a:bodyPr vert="horz" lIns="91440" tIns="45720" rIns="91440" bIns="45720" rtlCol="0">
            <a:noAutofit/>
          </a:bodyPr>
          <a:lstStyle/>
          <a:p>
            <a:pPr>
              <a:lnSpc>
                <a:spcPct val="90000"/>
              </a:lnSpc>
              <a:spcBef>
                <a:spcPts val="1000"/>
              </a:spcBef>
            </a:pPr>
            <a:r>
              <a:rPr lang="es-AR" sz="1200" cap="all" dirty="0">
                <a:solidFill>
                  <a:schemeClr val="bg1"/>
                </a:solidFill>
              </a:rPr>
              <a:t>JUEVES, 19 DE  SEPTIEMBRE</a:t>
            </a:r>
          </a:p>
        </p:txBody>
      </p:sp>
      <p:pic>
        <p:nvPicPr>
          <p:cNvPr id="13" name="Picture 12">
            <a:extLst>
              <a:ext uri="{FF2B5EF4-FFF2-40B4-BE49-F238E27FC236}">
                <a16:creationId xmlns:a16="http://schemas.microsoft.com/office/drawing/2014/main" id="{1B5A8835-FC18-4B39-A617-8AA694E4C878}"/>
              </a:ext>
            </a:extLst>
          </p:cNvPr>
          <p:cNvPicPr>
            <a:picLocks noChangeAspect="1"/>
          </p:cNvPicPr>
          <p:nvPr/>
        </p:nvPicPr>
        <p:blipFill>
          <a:blip r:embed="rId3"/>
          <a:stretch>
            <a:fillRect/>
          </a:stretch>
        </p:blipFill>
        <p:spPr>
          <a:xfrm>
            <a:off x="10337612" y="3832519"/>
            <a:ext cx="1554997" cy="11914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515936" y="10157"/>
            <a:ext cx="5758253" cy="749934"/>
          </a:xfrm>
        </p:spPr>
        <p:txBody>
          <a:bodyPr/>
          <a:lstStyle/>
          <a:p>
            <a:r>
              <a:rPr lang="es-AR" dirty="0"/>
              <a:t>Ley de justicia de menores</a:t>
            </a:r>
          </a:p>
        </p:txBody>
      </p:sp>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D68C95A-A702-43D0-B80C-C05D862ABFE5}"/>
              </a:ext>
            </a:extLst>
          </p:cNvPr>
          <p:cNvSpPr/>
          <p:nvPr/>
        </p:nvSpPr>
        <p:spPr>
          <a:xfrm>
            <a:off x="6621328" y="622679"/>
            <a:ext cx="5390637" cy="6199069"/>
          </a:xfrm>
          <a:prstGeom prst="rect">
            <a:avLst/>
          </a:prstGeom>
        </p:spPr>
        <p:txBody>
          <a:bodyPr wrap="square">
            <a:spAutoFit/>
          </a:bodyPr>
          <a:lstStyle/>
          <a:p>
            <a:pPr marL="465138" marR="0" indent="-239713" algn="just">
              <a:lnSpc>
                <a:spcPct val="150000"/>
              </a:lnSpc>
              <a:spcBef>
                <a:spcPts val="500"/>
              </a:spcBef>
              <a:spcAft>
                <a:spcPts val="1000"/>
              </a:spcAft>
              <a:buFont typeface="Arial" panose="020B0604020202020204" pitchFamily="34" charset="0"/>
              <a:buChar char="•"/>
            </a:pPr>
            <a:r>
              <a:rPr lang="es-ES" sz="1400" b="1" dirty="0">
                <a:ea typeface="Times New Roman" panose="02020603050405020304" pitchFamily="18" charset="0"/>
                <a:cs typeface="Calibri" panose="020F0502020204030204" pitchFamily="34" charset="0"/>
              </a:rPr>
              <a:t>Una de las enmiendas más importantes que se realizó bajo la directiva de nuestro honorable Primer Ministro actual de India, el Sr. Narendra MODI, es en relación con las cláusulas especiales para los niños mayores de dieciséis años que cometieron delitos atroces</a:t>
            </a:r>
            <a:r>
              <a:rPr lang="es-ES" sz="1400" dirty="0">
                <a:ea typeface="Times New Roman" panose="02020603050405020304" pitchFamily="18" charset="0"/>
                <a:cs typeface="Calibri" panose="020F0502020204030204" pitchFamily="34" charset="0"/>
              </a:rPr>
              <a:t>: ante esta MODIficación, se han estipulado cláusulas especiales para enfrentar a los delincuentes con minoría de edad que cometen delitos atroces entre los 16 a 18 años. La Junta de Justicia de Menores tiene la opción de transferir los casos de delitos atroces cometidos por esos niños a un Tribunal de Menores (Tribunal Supremo) luego de realizar una evaluación preliminar. Las cláusulas estipulan situar a los niños en un "lugar seguro" durante y luego del juicio hasta que ellos cumplan 21 años, después de eso, el Tribunal de Menores llevará a cabo una evaluación del niño. Luego de la evaluación, se le otorga probation al niño y si no se reforma, se lo enviará a la cárcel por el período de tiempo restante. La ley actuará como un freno para los delincuentes con minoría de edad que cometan delitos atroces como violación y asesinato, y protegerá los derechos de la víctima.</a:t>
            </a:r>
            <a:endParaRPr lang="en-US" sz="1400" dirty="0">
              <a:ea typeface="Times New Roman" panose="02020603050405020304" pitchFamily="18" charset="0"/>
            </a:endParaRPr>
          </a:p>
        </p:txBody>
      </p:sp>
      <p:sp>
        <p:nvSpPr>
          <p:cNvPr id="20" name="Rectangle 19">
            <a:extLst>
              <a:ext uri="{FF2B5EF4-FFF2-40B4-BE49-F238E27FC236}">
                <a16:creationId xmlns:a16="http://schemas.microsoft.com/office/drawing/2014/main" id="{18FA5529-3AB4-4E73-A10D-7E3695C6B4B1}"/>
              </a:ext>
            </a:extLst>
          </p:cNvPr>
          <p:cNvSpPr/>
          <p:nvPr/>
        </p:nvSpPr>
        <p:spPr>
          <a:xfrm>
            <a:off x="39490" y="622679"/>
            <a:ext cx="6711146" cy="6247864"/>
          </a:xfrm>
          <a:prstGeom prst="rect">
            <a:avLst/>
          </a:prstGeom>
        </p:spPr>
        <p:txBody>
          <a:bodyPr wrap="square">
            <a:spAutoFit/>
          </a:bodyPr>
          <a:lstStyle/>
          <a:p>
            <a:pPr marL="457200" marR="0" algn="just">
              <a:spcBef>
                <a:spcPts val="500"/>
              </a:spcBef>
              <a:spcAft>
                <a:spcPts val="1000"/>
              </a:spcAft>
            </a:pPr>
            <a:r>
              <a:rPr lang="es-ES" sz="1300" dirty="0">
                <a:ea typeface="Times New Roman" panose="02020603050405020304" pitchFamily="18" charset="0"/>
                <a:cs typeface="Calibri" panose="020F0502020204030204" pitchFamily="34" charset="0"/>
              </a:rPr>
              <a:t>Cuando la Junta de Justicia de Menores se encuentra satisfecha con la investigación acerca de que un niño, sin tener en cuenta su edad, cometió un delito menor, o un delito grave, o un niño menor de dieciséis años cometió un delito atroz, entonces, sin perjuicio de lo establecido por cualquier otra ley vigente en ese momento, y en base a la naturaleza del delito, la necesidad específica de supervisión o intervención, las circunstancias señaladas en el informe de investigación social y la conducta anterior del niño, la Junta puede, si así lo considera adecuado:</a:t>
            </a:r>
            <a:endParaRPr lang="en-US" sz="1300" dirty="0">
              <a:ea typeface="Times New Roman" panose="02020603050405020304" pitchFamily="18" charset="0"/>
            </a:endParaRPr>
          </a:p>
          <a:p>
            <a:pPr marL="630238" marR="0" indent="-173038" algn="just">
              <a:spcBef>
                <a:spcPts val="500"/>
              </a:spcBef>
              <a:spcAft>
                <a:spcPts val="1000"/>
              </a:spcAft>
              <a:buFont typeface="+mj-lt"/>
              <a:buAutoNum type="alphaLcPeriod"/>
            </a:pPr>
            <a:r>
              <a:rPr lang="es-ES" sz="1300" dirty="0">
                <a:ea typeface="Times New Roman" panose="02020603050405020304" pitchFamily="18" charset="0"/>
                <a:cs typeface="Calibri" panose="020F0502020204030204" pitchFamily="34" charset="0"/>
              </a:rPr>
              <a:t>Permitir que el niño retorne al hogar después de recibir un consejo o advertencia y  seguir la investigación y el asesoramiento adecuado para dicho niño y sus padres o tutor;</a:t>
            </a:r>
            <a:endParaRPr lang="en-US" sz="1300" dirty="0">
              <a:ea typeface="Times New Roman" panose="02020603050405020304" pitchFamily="18" charset="0"/>
            </a:endParaRPr>
          </a:p>
          <a:p>
            <a:pPr marL="630238" marR="0" indent="-173038" algn="just">
              <a:spcBef>
                <a:spcPts val="500"/>
              </a:spcBef>
              <a:spcAft>
                <a:spcPts val="1000"/>
              </a:spcAft>
              <a:buFont typeface="+mj-lt"/>
              <a:buAutoNum type="alphaLcPeriod"/>
            </a:pPr>
            <a:r>
              <a:rPr lang="es-ES" sz="1300" dirty="0">
                <a:ea typeface="Times New Roman" panose="02020603050405020304" pitchFamily="18" charset="0"/>
                <a:cs typeface="Calibri" panose="020F0502020204030204" pitchFamily="34" charset="0"/>
              </a:rPr>
              <a:t>Indicarle al niño que participe en asesoramiento de grupo y en actividades similares</a:t>
            </a:r>
            <a:r>
              <a:rPr lang="en-IN" sz="1300" dirty="0">
                <a:ea typeface="Times New Roman" panose="02020603050405020304" pitchFamily="18" charset="0"/>
                <a:cs typeface="Calibri" panose="020F0502020204030204" pitchFamily="34" charset="0"/>
              </a:rPr>
              <a:t>;</a:t>
            </a:r>
            <a:endParaRPr lang="en-US" sz="1300" dirty="0">
              <a:ea typeface="Times New Roman" panose="02020603050405020304" pitchFamily="18" charset="0"/>
            </a:endParaRPr>
          </a:p>
          <a:p>
            <a:pPr marL="630238" marR="0" indent="-173038" algn="just">
              <a:spcBef>
                <a:spcPts val="500"/>
              </a:spcBef>
              <a:spcAft>
                <a:spcPts val="1000"/>
              </a:spcAft>
              <a:buFont typeface="+mj-lt"/>
              <a:buAutoNum type="alphaLcPeriod"/>
            </a:pPr>
            <a:r>
              <a:rPr lang="es-ES" sz="1300" dirty="0">
                <a:ea typeface="Times New Roman" panose="02020603050405020304" pitchFamily="18" charset="0"/>
                <a:cs typeface="Calibri" panose="020F0502020204030204" pitchFamily="34" charset="0"/>
              </a:rPr>
              <a:t>Solicitarle al niño que realice servicio comunitario bajo la supervisión de una organización, institución, o persona; personas; o grupo de personas específico identificado por la Junta</a:t>
            </a:r>
            <a:r>
              <a:rPr lang="en-IN" sz="1300" dirty="0">
                <a:ea typeface="Times New Roman" panose="02020603050405020304" pitchFamily="18" charset="0"/>
                <a:cs typeface="Calibri" panose="020F0502020204030204" pitchFamily="34" charset="0"/>
              </a:rPr>
              <a:t>;</a:t>
            </a:r>
            <a:endParaRPr lang="en-US" sz="1300" dirty="0">
              <a:ea typeface="Times New Roman" panose="02020603050405020304" pitchFamily="18" charset="0"/>
            </a:endParaRPr>
          </a:p>
          <a:p>
            <a:pPr marL="630238" marR="0" indent="-173038" algn="just">
              <a:spcBef>
                <a:spcPts val="500"/>
              </a:spcBef>
              <a:spcAft>
                <a:spcPts val="1000"/>
              </a:spcAft>
              <a:buFont typeface="+mj-lt"/>
              <a:buAutoNum type="alphaLcPeriod"/>
            </a:pPr>
            <a:r>
              <a:rPr lang="es-ES" sz="1300" dirty="0">
                <a:ea typeface="Times New Roman" panose="02020603050405020304" pitchFamily="18" charset="0"/>
              </a:rPr>
              <a:t>Solicitarle al niño,  o a sus padres o tutor que pague una multa, en caso de que el niño esté trabajando</a:t>
            </a:r>
            <a:endParaRPr lang="en-US" sz="1300" dirty="0">
              <a:ea typeface="Times New Roman" panose="02020603050405020304" pitchFamily="18" charset="0"/>
            </a:endParaRPr>
          </a:p>
          <a:p>
            <a:pPr marL="630238" marR="0" indent="-173038" algn="just">
              <a:spcBef>
                <a:spcPts val="500"/>
              </a:spcBef>
              <a:spcAft>
                <a:spcPts val="1000"/>
              </a:spcAft>
              <a:buFont typeface="+mj-lt"/>
              <a:buAutoNum type="alphaLcPeriod"/>
            </a:pPr>
            <a:r>
              <a:rPr lang="es-ES" sz="1300" dirty="0">
                <a:ea typeface="Times New Roman" panose="02020603050405020304" pitchFamily="18" charset="0"/>
                <a:cs typeface="Calibri" panose="020F0502020204030204" pitchFamily="34" charset="0"/>
              </a:rPr>
              <a:t>Orientar al niño para que se le otorgue probation por buena conducta y se le asigne el cuidado de cualquier padre, tutor o persona apta, para el buen comportamiento y el bienestar del niño durante un período que no supere los tres años;</a:t>
            </a:r>
            <a:endParaRPr lang="en-US" sz="1300" dirty="0">
              <a:ea typeface="Times New Roman" panose="02020603050405020304" pitchFamily="18" charset="0"/>
            </a:endParaRPr>
          </a:p>
          <a:p>
            <a:pPr marL="630238" marR="0" indent="-173038" algn="just">
              <a:spcBef>
                <a:spcPts val="500"/>
              </a:spcBef>
              <a:spcAft>
                <a:spcPts val="1000"/>
              </a:spcAft>
              <a:buFont typeface="+mj-lt"/>
              <a:buAutoNum type="alphaLcPeriod"/>
            </a:pPr>
            <a:r>
              <a:rPr lang="es-ES" sz="1300" dirty="0">
                <a:ea typeface="Times New Roman" panose="02020603050405020304" pitchFamily="18" charset="0"/>
                <a:cs typeface="Calibri" panose="020F0502020204030204" pitchFamily="34" charset="0"/>
              </a:rPr>
              <a:t>Indicar que se envíe al niño a un hogar especial, durante un período que no supere los tres años, según lo que considere adecuado, para proporcionar servicios de reforma que incluyen la educación, el desarrollo de habilidades, el asesoramiento, la terapia de modificación del comportamiento y el apoyo psiquiátrico durante el período de estadía en el hogar especial.</a:t>
            </a:r>
            <a:endParaRPr lang="en-US" sz="1300" dirty="0">
              <a:ea typeface="Times New Roman" panose="02020603050405020304" pitchFamily="18" charset="0"/>
            </a:endParaRPr>
          </a:p>
        </p:txBody>
      </p:sp>
    </p:spTree>
    <p:extLst>
      <p:ext uri="{BB962C8B-B14F-4D97-AF65-F5344CB8AC3E}">
        <p14:creationId xmlns:p14="http://schemas.microsoft.com/office/powerpoint/2010/main" val="1763080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515938" y="289736"/>
            <a:ext cx="4937211" cy="749934"/>
          </a:xfrm>
        </p:spPr>
        <p:txBody>
          <a:bodyPr/>
          <a:lstStyle/>
          <a:p>
            <a:r>
              <a:rPr lang="en-IN" dirty="0"/>
              <a:t>LEY TRIBUTARIA</a:t>
            </a:r>
            <a:endParaRPr lang="en-US" dirty="0"/>
          </a:p>
        </p:txBody>
      </p:sp>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D68C95A-A702-43D0-B80C-C05D862ABFE5}"/>
              </a:ext>
            </a:extLst>
          </p:cNvPr>
          <p:cNvSpPr/>
          <p:nvPr/>
        </p:nvSpPr>
        <p:spPr>
          <a:xfrm>
            <a:off x="6466584" y="1399432"/>
            <a:ext cx="5390637" cy="5122941"/>
          </a:xfrm>
          <a:prstGeom prst="rect">
            <a:avLst/>
          </a:prstGeom>
        </p:spPr>
        <p:txBody>
          <a:bodyPr wrap="square">
            <a:spAutoFit/>
          </a:bodyPr>
          <a:lstStyle/>
          <a:p>
            <a:pPr>
              <a:lnSpc>
                <a:spcPct val="150000"/>
              </a:lnSpc>
            </a:pPr>
            <a:r>
              <a:rPr lang="en-IN" sz="2000" b="1" dirty="0"/>
              <a:t>ENMIENDAS RECIENTES</a:t>
            </a:r>
          </a:p>
          <a:p>
            <a:pPr>
              <a:lnSpc>
                <a:spcPct val="150000"/>
              </a:lnSpc>
            </a:pPr>
            <a:endParaRPr lang="en-IN" sz="2000" dirty="0"/>
          </a:p>
          <a:p>
            <a:pPr marL="285750" indent="-285750" algn="just">
              <a:lnSpc>
                <a:spcPct val="150000"/>
              </a:lnSpc>
              <a:buFont typeface="Arial" panose="020B0604020202020204" pitchFamily="34" charset="0"/>
              <a:buChar char="•"/>
            </a:pPr>
            <a:r>
              <a:rPr lang="es-ES" sz="2000" dirty="0"/>
              <a:t>Se puede procesar a los evasores de IMPUESTOS ​​en India bajo varios artículos de la LEY. Una vez más, el Gobierno actual introdujo dichas enmiendas, en las que se sanciona de manera considerable a los evasores de impuestos como primera opción en general y, si es necesario, se los procesa. Esto resguarda, en especial, a los miembros de su familia de la humillación.</a:t>
            </a:r>
            <a:endParaRPr lang="en-US" sz="2000" dirty="0"/>
          </a:p>
        </p:txBody>
      </p:sp>
      <p:sp>
        <p:nvSpPr>
          <p:cNvPr id="20" name="Rectangle 19">
            <a:extLst>
              <a:ext uri="{FF2B5EF4-FFF2-40B4-BE49-F238E27FC236}">
                <a16:creationId xmlns:a16="http://schemas.microsoft.com/office/drawing/2014/main" id="{18FA5529-3AB4-4E73-A10D-7E3695C6B4B1}"/>
              </a:ext>
            </a:extLst>
          </p:cNvPr>
          <p:cNvSpPr/>
          <p:nvPr/>
        </p:nvSpPr>
        <p:spPr>
          <a:xfrm>
            <a:off x="425998" y="1399432"/>
            <a:ext cx="5670002" cy="3737946"/>
          </a:xfrm>
          <a:prstGeom prst="rect">
            <a:avLst/>
          </a:prstGeom>
        </p:spPr>
        <p:txBody>
          <a:bodyPr wrap="square">
            <a:spAutoFit/>
          </a:bodyPr>
          <a:lstStyle/>
          <a:p>
            <a:pPr algn="just">
              <a:lnSpc>
                <a:spcPct val="150000"/>
              </a:lnSpc>
            </a:pPr>
            <a:r>
              <a:rPr lang="en-IN" sz="2000" b="1" dirty="0"/>
              <a:t>ATRI SAMHITHA: </a:t>
            </a:r>
            <a:r>
              <a:rPr lang="es-AR" sz="2000" b="1" dirty="0"/>
              <a:t>1500 a 200 a.e.c.</a:t>
            </a:r>
          </a:p>
          <a:p>
            <a:pPr algn="just">
              <a:lnSpc>
                <a:spcPct val="150000"/>
              </a:lnSpc>
            </a:pPr>
            <a:endParaRPr lang="en-IN" sz="2000" dirty="0"/>
          </a:p>
          <a:p>
            <a:pPr marL="342900" indent="-342900" algn="just">
              <a:lnSpc>
                <a:spcPct val="150000"/>
              </a:lnSpc>
              <a:buFont typeface="Arial" panose="020B0604020202020204" pitchFamily="34" charset="0"/>
              <a:buChar char="•"/>
            </a:pPr>
            <a:r>
              <a:rPr lang="es-ES" sz="2000" dirty="0"/>
              <a:t>Se señala que el Gobierno debería recolectar impuestos de sus súbditos como el vaquero recolecta leche de la vaca, primero al alimentarla de manera adecuada y luego al obtenerla sin dañar a la vaca. No debería tratarla como lo hace un carnicero que mata y vende su carne.</a:t>
            </a:r>
            <a:endParaRPr lang="en-US" sz="2000" dirty="0"/>
          </a:p>
        </p:txBody>
      </p:sp>
    </p:spTree>
    <p:extLst>
      <p:ext uri="{BB962C8B-B14F-4D97-AF65-F5344CB8AC3E}">
        <p14:creationId xmlns:p14="http://schemas.microsoft.com/office/powerpoint/2010/main" val="3171681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1">
            <a:extLst>
              <a:ext uri="{FF2B5EF4-FFF2-40B4-BE49-F238E27FC236}">
                <a16:creationId xmlns:a16="http://schemas.microsoft.com/office/drawing/2014/main" id="{45B4216C-2A0E-4D14-B377-A2328740691D}"/>
              </a:ext>
            </a:extLst>
          </p:cNvPr>
          <p:cNvSpPr txBox="1">
            <a:spLocks/>
          </p:cNvSpPr>
          <p:nvPr/>
        </p:nvSpPr>
        <p:spPr>
          <a:xfrm>
            <a:off x="515938" y="289736"/>
            <a:ext cx="11142218" cy="103966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pPr>
              <a:lnSpc>
                <a:spcPct val="100000"/>
              </a:lnSpc>
            </a:pPr>
            <a:r>
              <a:rPr lang="es-AR" dirty="0"/>
              <a:t>El impacto de las alternativas al procesamiento en la cooperación internacional</a:t>
            </a:r>
          </a:p>
        </p:txBody>
      </p:sp>
      <p:pic>
        <p:nvPicPr>
          <p:cNvPr id="12290" name="Picture 2" descr="Image result for quotes of kautilya">
            <a:extLst>
              <a:ext uri="{FF2B5EF4-FFF2-40B4-BE49-F238E27FC236}">
                <a16:creationId xmlns:a16="http://schemas.microsoft.com/office/drawing/2014/main" id="{D4531A97-1B75-4947-899F-F633C3CA97B9}"/>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7022" y="3032328"/>
            <a:ext cx="4831830" cy="30236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1D6DD84-278E-4A6F-B1B4-19C2A62B998B}"/>
              </a:ext>
            </a:extLst>
          </p:cNvPr>
          <p:cNvSpPr/>
          <p:nvPr/>
        </p:nvSpPr>
        <p:spPr>
          <a:xfrm>
            <a:off x="5750368" y="3092288"/>
            <a:ext cx="5832838" cy="2862322"/>
          </a:xfrm>
          <a:prstGeom prst="rect">
            <a:avLst/>
          </a:prstGeom>
        </p:spPr>
        <p:txBody>
          <a:bodyPr wrap="square">
            <a:spAutoFit/>
          </a:bodyPr>
          <a:lstStyle/>
          <a:p>
            <a:pPr algn="just"/>
            <a:r>
              <a:rPr lang="en-IN" b="1" i="1" dirty="0">
                <a:ea typeface="Times New Roman" panose="02020603050405020304" pitchFamily="18" charset="0"/>
                <a:cs typeface="Calibri" panose="020F0502020204030204" pitchFamily="34" charset="0"/>
              </a:rPr>
              <a:t>Chanakya </a:t>
            </a:r>
            <a:r>
              <a:rPr lang="es-AR" b="1" i="1" dirty="0">
                <a:ea typeface="Times New Roman" panose="02020603050405020304" pitchFamily="18" charset="0"/>
                <a:cs typeface="Calibri" panose="020F0502020204030204" pitchFamily="34" charset="0"/>
              </a:rPr>
              <a:t>afirmó: </a:t>
            </a:r>
            <a:r>
              <a:rPr lang="en-IN" i="1" dirty="0">
                <a:ea typeface="Times New Roman" panose="02020603050405020304" pitchFamily="18" charset="0"/>
                <a:cs typeface="Calibri" panose="020F0502020204030204" pitchFamily="34" charset="0"/>
              </a:rPr>
              <a:t>“</a:t>
            </a:r>
            <a:r>
              <a:rPr lang="es-ES" i="1" dirty="0">
                <a:ea typeface="Times New Roman" panose="02020603050405020304" pitchFamily="18" charset="0"/>
                <a:cs typeface="Calibri" panose="020F0502020204030204" pitchFamily="34" charset="0"/>
              </a:rPr>
              <a:t>quien impone un castigo severo se vuelve repugnante para la gente; mientras que el que otorga un castigo leve se vuelve despreciable. Pero quien impone el castigo merecido se vuelve respetable. Porque el castigo, cuando se otorga con la consideración debida, hace que el pueblo sea devoto de la justicia y a las acciones que generen riquezas y goce; mientras que el castigo, mal otorgado bajo la influencia de la avaricia y el enojo o por ignorancia, provoca furia incluso entre los ermitaños y ascéticos que habitan los bosques, por no hablar de los padres de familia ”.</a:t>
            </a:r>
          </a:p>
        </p:txBody>
      </p:sp>
      <p:sp>
        <p:nvSpPr>
          <p:cNvPr id="8" name="Rectangle 7">
            <a:extLst>
              <a:ext uri="{FF2B5EF4-FFF2-40B4-BE49-F238E27FC236}">
                <a16:creationId xmlns:a16="http://schemas.microsoft.com/office/drawing/2014/main" id="{63219C2F-964E-42EF-AFDB-7AAE74E6AEC3}"/>
              </a:ext>
            </a:extLst>
          </p:cNvPr>
          <p:cNvSpPr/>
          <p:nvPr/>
        </p:nvSpPr>
        <p:spPr>
          <a:xfrm>
            <a:off x="433438" y="1579324"/>
            <a:ext cx="11325124" cy="923330"/>
          </a:xfrm>
          <a:prstGeom prst="rect">
            <a:avLst/>
          </a:prstGeom>
        </p:spPr>
        <p:txBody>
          <a:bodyPr wrap="square">
            <a:spAutoFit/>
          </a:bodyPr>
          <a:lstStyle/>
          <a:p>
            <a:pPr algn="just"/>
            <a:r>
              <a:rPr lang="es-ES" dirty="0">
                <a:ea typeface="Times New Roman" panose="02020603050405020304" pitchFamily="18" charset="0"/>
                <a:cs typeface="Calibri" panose="020F0502020204030204" pitchFamily="34" charset="0"/>
              </a:rPr>
              <a:t>India participó en tratados con varios países del mundo e intenta ser inigualable a la hora de brindar su cooperación, no solo en las alternativas al procesamiento, sino también en la lucha contra una serie de delitos a través del intercambio de información, conocimientos y capacitación.</a:t>
            </a:r>
            <a:endParaRPr lang="en-US" dirty="0">
              <a:ea typeface="Times New Roman" panose="02020603050405020304" pitchFamily="18" charset="0"/>
            </a:endParaRPr>
          </a:p>
        </p:txBody>
      </p:sp>
    </p:spTree>
    <p:extLst>
      <p:ext uri="{BB962C8B-B14F-4D97-AF65-F5344CB8AC3E}">
        <p14:creationId xmlns:p14="http://schemas.microsoft.com/office/powerpoint/2010/main" val="289373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95D612B9-68B9-4C9F-98FE-CEE07DB1F00D}"/>
              </a:ext>
            </a:extLst>
          </p:cNvPr>
          <p:cNvSpPr>
            <a:spLocks noGrp="1"/>
          </p:cNvSpPr>
          <p:nvPr>
            <p:ph type="title"/>
          </p:nvPr>
        </p:nvSpPr>
        <p:spPr>
          <a:xfrm>
            <a:off x="642257" y="4525347"/>
            <a:ext cx="6939722" cy="1737360"/>
          </a:xfrm>
        </p:spPr>
        <p:txBody>
          <a:bodyPr vert="horz" lIns="91440" tIns="45720" rIns="91440" bIns="45720" rtlCol="0" anchor="ctr">
            <a:normAutofit/>
          </a:bodyPr>
          <a:lstStyle/>
          <a:p>
            <a:pPr algn="r"/>
            <a:r>
              <a:rPr lang="es-AR" b="0" i="0" dirty="0">
                <a:solidFill>
                  <a:srgbClr val="202124"/>
                </a:solidFill>
                <a:effectLst/>
                <a:latin typeface="arial" panose="020B0604020202020204" pitchFamily="34" charset="0"/>
              </a:rPr>
              <a:t>¡</a:t>
            </a:r>
            <a:r>
              <a:rPr lang="en-US" b="0" i="0" dirty="0">
                <a:solidFill>
                  <a:schemeClr val="tx1"/>
                </a:solidFill>
                <a:effectLst/>
                <a:latin typeface="arial" panose="020B0604020202020204" pitchFamily="34" charset="0"/>
                <a:ea typeface="+mj-ea"/>
                <a:cs typeface="+mj-cs"/>
              </a:rPr>
              <a:t>GRACIAS!</a:t>
            </a:r>
            <a:endParaRPr lang="en-US" dirty="0">
              <a:solidFill>
                <a:schemeClr val="tx1"/>
              </a:solidFill>
              <a:ea typeface="+mj-ea"/>
              <a:cs typeface="+mj-cs"/>
            </a:endParaRPr>
          </a:p>
        </p:txBody>
      </p:sp>
      <p:sp>
        <p:nvSpPr>
          <p:cNvPr id="5" name="Subtitle 4">
            <a:extLst>
              <a:ext uri="{FF2B5EF4-FFF2-40B4-BE49-F238E27FC236}">
                <a16:creationId xmlns:a16="http://schemas.microsoft.com/office/drawing/2014/main" id="{E3C40962-BA6A-43E4-97BA-511A9B90CF41}"/>
              </a:ext>
            </a:extLst>
          </p:cNvPr>
          <p:cNvSpPr>
            <a:spLocks noGrp="1"/>
          </p:cNvSpPr>
          <p:nvPr>
            <p:ph type="subTitle" idx="1"/>
          </p:nvPr>
        </p:nvSpPr>
        <p:spPr>
          <a:xfrm>
            <a:off x="8018806" y="5139920"/>
            <a:ext cx="3266812" cy="637403"/>
          </a:xfrm>
        </p:spPr>
        <p:txBody>
          <a:bodyPr vert="horz" lIns="91440" tIns="45720" rIns="91440" bIns="45720" rtlCol="0" anchor="ctr">
            <a:normAutofit fontScale="92500" lnSpcReduction="20000"/>
          </a:bodyPr>
          <a:lstStyle/>
          <a:p>
            <a:r>
              <a:rPr lang="en-US" sz="1800" dirty="0">
                <a:solidFill>
                  <a:schemeClr val="tx1"/>
                </a:solidFill>
                <a:hlinkClick r:id="rId3"/>
              </a:rPr>
              <a:t>PROSECUTORRAO@GMAIL.com</a:t>
            </a:r>
            <a:endParaRPr lang="en-US" sz="1800" dirty="0">
              <a:solidFill>
                <a:schemeClr val="tx1"/>
              </a:solidFill>
            </a:endParaRPr>
          </a:p>
          <a:p>
            <a:r>
              <a:rPr lang="en-US" sz="1800" dirty="0">
                <a:solidFill>
                  <a:schemeClr val="tx1"/>
                </a:solidFill>
              </a:rPr>
              <a:t>+91-9052407111</a:t>
            </a:r>
          </a:p>
        </p:txBody>
      </p:sp>
      <p:sp>
        <p:nvSpPr>
          <p:cNvPr id="22" name="Oval 21">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773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A2F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Placeholder 14" descr="A group of people in a city&#10;&#10;Description automatically generated">
            <a:extLst>
              <a:ext uri="{FF2B5EF4-FFF2-40B4-BE49-F238E27FC236}">
                <a16:creationId xmlns:a16="http://schemas.microsoft.com/office/drawing/2014/main" id="{F1BD628F-A883-411E-8FF9-2D2D33084E72}"/>
              </a:ext>
            </a:extLst>
          </p:cNvPr>
          <p:cNvPicPr>
            <a:picLocks noGrp="1" noChangeAspect="1"/>
          </p:cNvPicPr>
          <p:nvPr>
            <p:ph type="pic" sz="quarter" idx="10"/>
          </p:nvPr>
        </p:nvPicPr>
        <p:blipFill rotWithShape="1">
          <a:blip r:embed="rId4"/>
          <a:srcRect l="2946" r="1900" b="1"/>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28" name="Straight Connector 2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77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https://www.jagranjosh.com/imported/images/E/Articles/Indian-Judiciary-System.jpg">
            <a:extLst>
              <a:ext uri="{FF2B5EF4-FFF2-40B4-BE49-F238E27FC236}">
                <a16:creationId xmlns:a16="http://schemas.microsoft.com/office/drawing/2014/main" id="{06FD9CAE-C4CA-4DF0-B07F-9F93C0EEC3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08" r="25216" b="2"/>
          <a:stretch/>
        </p:blipFill>
        <p:spPr bwMode="auto">
          <a:xfrm>
            <a:off x="6865493" y="10"/>
            <a:ext cx="5326505" cy="578619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73" name="Straight Arrow Connector 7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580371" y="701265"/>
            <a:ext cx="4746138" cy="4605254"/>
          </a:xfrm>
        </p:spPr>
        <p:txBody>
          <a:bodyPr vert="horz" lIns="91440" tIns="45720" rIns="91440" bIns="45720" rtlCol="0">
            <a:normAutofit lnSpcReduction="10000"/>
          </a:bodyPr>
          <a:lstStyle/>
          <a:p>
            <a:pPr marL="0" indent="0">
              <a:buNone/>
            </a:pPr>
            <a:endParaRPr lang="en-US" sz="1100" dirty="0"/>
          </a:p>
          <a:p>
            <a:pPr marL="0" indent="0">
              <a:buNone/>
            </a:pPr>
            <a:endParaRPr lang="en-US" sz="3200" dirty="0"/>
          </a:p>
          <a:p>
            <a:pPr marL="0" indent="0">
              <a:buNone/>
            </a:pPr>
            <a:r>
              <a:rPr lang="es-AR" sz="3200" dirty="0"/>
              <a:t>Introducción</a:t>
            </a:r>
            <a:endParaRPr lang="es-AR" sz="1600" dirty="0"/>
          </a:p>
          <a:p>
            <a:pPr marL="0" indent="0">
              <a:buNone/>
            </a:pPr>
            <a:endParaRPr lang="en-US" sz="2000" dirty="0"/>
          </a:p>
          <a:p>
            <a:pPr marL="0" indent="0">
              <a:lnSpc>
                <a:spcPct val="110000"/>
              </a:lnSpc>
              <a:buNone/>
            </a:pPr>
            <a:endParaRPr lang="en-US" sz="2000" dirty="0"/>
          </a:p>
          <a:p>
            <a:pPr marL="0" indent="0">
              <a:lnSpc>
                <a:spcPct val="110000"/>
              </a:lnSpc>
              <a:buNone/>
            </a:pPr>
            <a:r>
              <a:rPr lang="es-AR" sz="2000" dirty="0"/>
              <a:t>Desde tiempos inmemoriales, India, “</a:t>
            </a:r>
            <a:r>
              <a:rPr lang="hi-IN" sz="2000" dirty="0"/>
              <a:t>Bharath</a:t>
            </a:r>
            <a:r>
              <a:rPr lang="es-AR" sz="2000" dirty="0"/>
              <a:t>” creía en:</a:t>
            </a:r>
          </a:p>
          <a:p>
            <a:pPr marL="0" indent="0">
              <a:buNone/>
            </a:pPr>
            <a:endParaRPr lang="en-US" sz="2000" dirty="0"/>
          </a:p>
          <a:p>
            <a:pPr marL="0" indent="0">
              <a:buNone/>
            </a:pPr>
            <a:r>
              <a:rPr lang="en-US" sz="2000" dirty="0"/>
              <a:t>“</a:t>
            </a:r>
            <a:r>
              <a:rPr lang="hi-IN" sz="2000" dirty="0"/>
              <a:t>Dand shasthi pragna sarva danda evabhi rakshathi dand sumtheshu jagarthi dand dharma vidhurvada”</a:t>
            </a:r>
            <a:r>
              <a:rPr lang="es-ES" sz="2000" dirty="0"/>
              <a:t>,</a:t>
            </a:r>
            <a:endParaRPr lang="hi-IN" sz="2000" dirty="0"/>
          </a:p>
          <a:p>
            <a:pPr marL="0" indent="0">
              <a:buNone/>
            </a:pPr>
            <a:r>
              <a:rPr lang="es-AR" sz="2000" dirty="0"/>
              <a:t>que significa</a:t>
            </a:r>
            <a:r>
              <a:rPr lang="en-US" sz="2000" dirty="0"/>
              <a:t>:</a:t>
            </a:r>
          </a:p>
          <a:p>
            <a:pPr marL="0" indent="0">
              <a:buNone/>
            </a:pPr>
            <a:endParaRPr lang="en-US" sz="2000" dirty="0"/>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0479499" y="6356350"/>
            <a:ext cx="1165860" cy="365125"/>
          </a:xfrm>
        </p:spPr>
        <p:txBody>
          <a:bodyPr vert="horz" lIns="91440" tIns="45720" rIns="91440" bIns="45720" rtlCol="0" anchor="ctr">
            <a:normAutofit/>
          </a:bodyPr>
          <a:lstStyle/>
          <a:p>
            <a:pPr algn="r">
              <a:spcAft>
                <a:spcPts val="600"/>
              </a:spcAft>
              <a:defRPr/>
            </a:pPr>
            <a:fld id="{9EC71654-96A5-4280-94F3-931C61A9F92C}" type="slidenum">
              <a:rPr lang="en-US" sz="1200" smtClean="0">
                <a:latin typeface="Calibri" panose="020F0502020204030204"/>
              </a:rPr>
              <a:pPr algn="r">
                <a:spcAft>
                  <a:spcPts val="600"/>
                </a:spcAft>
                <a:defRPr/>
              </a:pPr>
              <a:t>2</a:t>
            </a:fld>
            <a:endParaRPr lang="en-US" sz="1200" dirty="0">
              <a:latin typeface="Calibri" panose="020F0502020204030204"/>
            </a:endParaRPr>
          </a:p>
        </p:txBody>
      </p:sp>
      <p:sp>
        <p:nvSpPr>
          <p:cNvPr id="8" name="AutoShape 2" descr="https://www.jagranjosh.com/imported/images/E/Articles/Indian-Judiciary-System.jpg">
            <a:extLst>
              <a:ext uri="{FF2B5EF4-FFF2-40B4-BE49-F238E27FC236}">
                <a16:creationId xmlns:a16="http://schemas.microsoft.com/office/drawing/2014/main" id="{22D8148E-AADD-47D8-8282-CF5C31B24295}"/>
              </a:ext>
            </a:extLst>
          </p:cNvPr>
          <p:cNvSpPr>
            <a:spLocks noChangeAspect="1" noChangeArrowheads="1"/>
          </p:cNvSpPr>
          <p:nvPr/>
        </p:nvSpPr>
        <p:spPr bwMode="auto">
          <a:xfrm>
            <a:off x="9058275" y="1847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8">
            <a:extLst>
              <a:ext uri="{FF2B5EF4-FFF2-40B4-BE49-F238E27FC236}">
                <a16:creationId xmlns:a16="http://schemas.microsoft.com/office/drawing/2014/main" id="{AE50D673-28BE-410D-9345-0B83B2937AB9}"/>
              </a:ext>
            </a:extLst>
          </p:cNvPr>
          <p:cNvSpPr/>
          <p:nvPr/>
        </p:nvSpPr>
        <p:spPr>
          <a:xfrm>
            <a:off x="580370" y="5522723"/>
            <a:ext cx="10562672" cy="707886"/>
          </a:xfrm>
          <a:prstGeom prst="rect">
            <a:avLst/>
          </a:prstGeom>
        </p:spPr>
        <p:txBody>
          <a:bodyPr wrap="square">
            <a:spAutoFit/>
          </a:bodyPr>
          <a:lstStyle/>
          <a:p>
            <a:r>
              <a:rPr lang="es-AR" sz="2000" b="1" dirty="0">
                <a:solidFill>
                  <a:srgbClr val="0070C0"/>
                </a:solidFill>
              </a:rPr>
              <a:t>‘La sanción permanece despierta cuando las personas duermen, por ello, los sabios reconocieron a la sanción misma como una clase de justicia</a:t>
            </a:r>
            <a:r>
              <a:rPr lang="en-US" sz="2000" b="1" dirty="0">
                <a:solidFill>
                  <a:srgbClr val="0070C0"/>
                </a:solidFill>
              </a:rPr>
              <a:t>’. </a:t>
            </a:r>
          </a:p>
        </p:txBody>
      </p:sp>
    </p:spTree>
    <p:extLst>
      <p:ext uri="{BB962C8B-B14F-4D97-AF65-F5344CB8AC3E}">
        <p14:creationId xmlns:p14="http://schemas.microsoft.com/office/powerpoint/2010/main" val="43356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515938" y="289735"/>
            <a:ext cx="4937211" cy="1325563"/>
          </a:xfrm>
        </p:spPr>
        <p:txBody>
          <a:bodyPr/>
          <a:lstStyle/>
          <a:p>
            <a:r>
              <a:rPr lang="es-AR" dirty="0"/>
              <a:t>Evolución</a:t>
            </a:r>
          </a:p>
        </p:txBody>
      </p:sp>
      <p:sp>
        <p:nvSpPr>
          <p:cNvPr id="3" name="Content Placeholder 2">
            <a:extLst>
              <a:ext uri="{FF2B5EF4-FFF2-40B4-BE49-F238E27FC236}">
                <a16:creationId xmlns:a16="http://schemas.microsoft.com/office/drawing/2014/main" id="{B91B32C0-5E61-447F-9557-57AF415D6FE9}"/>
              </a:ext>
            </a:extLst>
          </p:cNvPr>
          <p:cNvSpPr>
            <a:spLocks noGrp="1"/>
          </p:cNvSpPr>
          <p:nvPr>
            <p:ph idx="1"/>
          </p:nvPr>
        </p:nvSpPr>
        <p:spPr>
          <a:xfrm>
            <a:off x="1075545" y="2769568"/>
            <a:ext cx="3361550" cy="1507010"/>
          </a:xfrm>
        </p:spPr>
        <p:txBody>
          <a:bodyPr/>
          <a:lstStyle/>
          <a:p>
            <a:pPr marL="0" indent="0">
              <a:lnSpc>
                <a:spcPct val="150000"/>
              </a:lnSpc>
              <a:buNone/>
            </a:pPr>
            <a:r>
              <a:rPr lang="es-AR" sz="1600" dirty="0"/>
              <a:t>La evolución del Derecho por Sage Manu, que se enseñó en el año 1250  a.e.c., indica la existencia de cuatro clases de sanciones</a:t>
            </a:r>
          </a:p>
        </p:txBody>
      </p:sp>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fld id="{9EC71654-96A5-4280-94F3-931C61A9F92C}" type="slidenum">
              <a:rPr lang="en-US" smtClean="0"/>
              <a:pPr/>
              <a:t>3</a:t>
            </a:fld>
            <a:endParaRPr lang="en-US" dirty="0"/>
          </a:p>
        </p:txBody>
      </p:sp>
      <p:sp>
        <p:nvSpPr>
          <p:cNvPr id="14" name="Rectangle 13">
            <a:extLst>
              <a:ext uri="{FF2B5EF4-FFF2-40B4-BE49-F238E27FC236}">
                <a16:creationId xmlns:a16="http://schemas.microsoft.com/office/drawing/2014/main" id="{06E410D6-773B-42EB-B459-62FE92881459}"/>
              </a:ext>
            </a:extLst>
          </p:cNvPr>
          <p:cNvSpPr/>
          <p:nvPr/>
        </p:nvSpPr>
        <p:spPr>
          <a:xfrm>
            <a:off x="5195362" y="6049958"/>
            <a:ext cx="6205007" cy="369332"/>
          </a:xfrm>
          <a:prstGeom prst="rect">
            <a:avLst/>
          </a:prstGeom>
        </p:spPr>
        <p:txBody>
          <a:bodyPr wrap="square">
            <a:spAutoFit/>
          </a:bodyPr>
          <a:lstStyle/>
          <a:p>
            <a:pPr marL="285750" indent="-285750">
              <a:buFont typeface="Arial" panose="020B0604020202020204" pitchFamily="34" charset="0"/>
              <a:buChar char="•"/>
            </a:pPr>
            <a:r>
              <a:rPr lang="es-AR" dirty="0"/>
              <a:t>La advertencia es la clase de sanción de menor gravedad</a:t>
            </a:r>
            <a:endParaRPr lang="es-AR" dirty="0">
              <a:highlight>
                <a:srgbClr val="FFFF00"/>
              </a:highlight>
            </a:endParaRPr>
          </a:p>
        </p:txBody>
      </p:sp>
      <p:sp>
        <p:nvSpPr>
          <p:cNvPr id="15" name="Rectangle 14">
            <a:extLst>
              <a:ext uri="{FF2B5EF4-FFF2-40B4-BE49-F238E27FC236}">
                <a16:creationId xmlns:a16="http://schemas.microsoft.com/office/drawing/2014/main" id="{405A0CDE-D1FD-40C2-B7EA-32ECFC556303}"/>
              </a:ext>
            </a:extLst>
          </p:cNvPr>
          <p:cNvSpPr/>
          <p:nvPr/>
        </p:nvSpPr>
        <p:spPr>
          <a:xfrm>
            <a:off x="8959157" y="3221563"/>
            <a:ext cx="2767703" cy="1200329"/>
          </a:xfrm>
          <a:prstGeom prst="rect">
            <a:avLst/>
          </a:prstGeom>
        </p:spPr>
        <p:txBody>
          <a:bodyPr wrap="square">
            <a:spAutoFit/>
          </a:bodyPr>
          <a:lstStyle/>
          <a:p>
            <a:pPr marL="285750" indent="-285750">
              <a:buFont typeface="Arial" panose="020B0604020202020204" pitchFamily="34" charset="0"/>
              <a:buChar char="•"/>
            </a:pPr>
            <a:r>
              <a:rPr lang="es-AR" dirty="0"/>
              <a:t>La gravedad de la sanción aumenta a amonestación, multa y  castigo físico</a:t>
            </a:r>
          </a:p>
        </p:txBody>
      </p:sp>
      <p:sp>
        <p:nvSpPr>
          <p:cNvPr id="17" name="Rectangle 16">
            <a:extLst>
              <a:ext uri="{FF2B5EF4-FFF2-40B4-BE49-F238E27FC236}">
                <a16:creationId xmlns:a16="http://schemas.microsoft.com/office/drawing/2014/main" id="{69E74473-6C75-4E37-BD80-4AFB7E8A82C0}"/>
              </a:ext>
            </a:extLst>
          </p:cNvPr>
          <p:cNvSpPr/>
          <p:nvPr/>
        </p:nvSpPr>
        <p:spPr>
          <a:xfrm>
            <a:off x="4742958" y="165138"/>
            <a:ext cx="7240249" cy="923330"/>
          </a:xfrm>
          <a:prstGeom prst="rect">
            <a:avLst/>
          </a:prstGeom>
          <a:ln>
            <a:solidFill>
              <a:schemeClr val="bg1">
                <a:lumMod val="85000"/>
              </a:schemeClr>
            </a:solidFill>
          </a:ln>
        </p:spPr>
        <p:txBody>
          <a:bodyPr wrap="square">
            <a:spAutoFit/>
          </a:bodyPr>
          <a:lstStyle/>
          <a:p>
            <a:pPr marL="285750" indent="-285750">
              <a:buFont typeface="Arial" panose="020B0604020202020204" pitchFamily="34" charset="0"/>
              <a:buChar char="•"/>
            </a:pPr>
            <a:r>
              <a:rPr lang="es-AR" dirty="0"/>
              <a:t>Luego, se modificó en innumerables ocasiones según la necesidad y las circunstancias. En la actualidad, continúa bajo el </a:t>
            </a:r>
            <a:r>
              <a:rPr lang="es-AR" b="1" dirty="0"/>
              <a:t>Código</a:t>
            </a:r>
            <a:r>
              <a:rPr lang="es-AR" dirty="0"/>
              <a:t> </a:t>
            </a:r>
            <a:r>
              <a:rPr lang="es-AR" b="1" dirty="0"/>
              <a:t>Procesal Penal en India</a:t>
            </a:r>
            <a:r>
              <a:rPr lang="es-AR" dirty="0"/>
              <a:t> con las enmiendas adecuadas</a:t>
            </a:r>
          </a:p>
        </p:txBody>
      </p:sp>
      <p:grpSp>
        <p:nvGrpSpPr>
          <p:cNvPr id="6" name="Group 5">
            <a:extLst>
              <a:ext uri="{FF2B5EF4-FFF2-40B4-BE49-F238E27FC236}">
                <a16:creationId xmlns:a16="http://schemas.microsoft.com/office/drawing/2014/main" id="{9CB6B2E0-A2F6-4B3B-8C0A-D4F08BB07F4F}"/>
              </a:ext>
            </a:extLst>
          </p:cNvPr>
          <p:cNvGrpSpPr/>
          <p:nvPr/>
        </p:nvGrpSpPr>
        <p:grpSpPr>
          <a:xfrm>
            <a:off x="1675630" y="1161790"/>
            <a:ext cx="6738851" cy="5418667"/>
            <a:chOff x="2110340" y="951930"/>
            <a:chExt cx="6738851" cy="5418667"/>
          </a:xfrm>
        </p:grpSpPr>
        <p:graphicFrame>
          <p:nvGraphicFramePr>
            <p:cNvPr id="10" name="Diagram 9">
              <a:extLst>
                <a:ext uri="{FF2B5EF4-FFF2-40B4-BE49-F238E27FC236}">
                  <a16:creationId xmlns:a16="http://schemas.microsoft.com/office/drawing/2014/main" id="{F9F2DE8E-9229-4A01-BC39-79DB782D73AA}"/>
                </a:ext>
              </a:extLst>
            </p:cNvPr>
            <p:cNvGraphicFramePr/>
            <p:nvPr>
              <p:extLst>
                <p:ext uri="{D42A27DB-BD31-4B8C-83A1-F6EECF244321}">
                  <p14:modId xmlns:p14="http://schemas.microsoft.com/office/powerpoint/2010/main" val="33888140"/>
                </p:ext>
              </p:extLst>
            </p:nvPr>
          </p:nvGraphicFramePr>
          <p:xfrm>
            <a:off x="2110340" y="951930"/>
            <a:ext cx="673885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us Sign 4">
              <a:extLst>
                <a:ext uri="{FF2B5EF4-FFF2-40B4-BE49-F238E27FC236}">
                  <a16:creationId xmlns:a16="http://schemas.microsoft.com/office/drawing/2014/main" id="{D70881E2-0BF0-4688-9169-31EF73CE4DB2}"/>
                </a:ext>
              </a:extLst>
            </p:cNvPr>
            <p:cNvSpPr/>
            <p:nvPr/>
          </p:nvSpPr>
          <p:spPr>
            <a:xfrm>
              <a:off x="4533098" y="5351489"/>
              <a:ext cx="338707" cy="30832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lus Sign 17">
              <a:extLst>
                <a:ext uri="{FF2B5EF4-FFF2-40B4-BE49-F238E27FC236}">
                  <a16:creationId xmlns:a16="http://schemas.microsoft.com/office/drawing/2014/main" id="{CDD7EE44-4562-496E-953F-E84094FC0A67}"/>
                </a:ext>
              </a:extLst>
            </p:cNvPr>
            <p:cNvSpPr/>
            <p:nvPr/>
          </p:nvSpPr>
          <p:spPr>
            <a:xfrm>
              <a:off x="5809760" y="4439591"/>
              <a:ext cx="338707" cy="30832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lus Sign 18">
              <a:extLst>
                <a:ext uri="{FF2B5EF4-FFF2-40B4-BE49-F238E27FC236}">
                  <a16:creationId xmlns:a16="http://schemas.microsoft.com/office/drawing/2014/main" id="{F94D5A32-0906-49C3-9B76-420476DE3D6C}"/>
                </a:ext>
              </a:extLst>
            </p:cNvPr>
            <p:cNvSpPr/>
            <p:nvPr/>
          </p:nvSpPr>
          <p:spPr>
            <a:xfrm>
              <a:off x="6718158" y="3120673"/>
              <a:ext cx="338707" cy="30832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A6D03FE0-65F9-4D42-8948-8E29A709DBFC}"/>
              </a:ext>
            </a:extLst>
          </p:cNvPr>
          <p:cNvGrpSpPr/>
          <p:nvPr/>
        </p:nvGrpSpPr>
        <p:grpSpPr>
          <a:xfrm>
            <a:off x="7191109" y="1209577"/>
            <a:ext cx="4986968" cy="1200329"/>
            <a:chOff x="6981249" y="1149617"/>
            <a:chExt cx="4986968" cy="1200329"/>
          </a:xfrm>
        </p:grpSpPr>
        <p:sp>
          <p:nvSpPr>
            <p:cNvPr id="16" name="Rectangle 15">
              <a:extLst>
                <a:ext uri="{FF2B5EF4-FFF2-40B4-BE49-F238E27FC236}">
                  <a16:creationId xmlns:a16="http://schemas.microsoft.com/office/drawing/2014/main" id="{DB98DA0F-D750-4B40-8F57-534A1A7C47A2}"/>
                </a:ext>
              </a:extLst>
            </p:cNvPr>
            <p:cNvSpPr/>
            <p:nvPr/>
          </p:nvSpPr>
          <p:spPr>
            <a:xfrm>
              <a:off x="7031006" y="1149617"/>
              <a:ext cx="4937211" cy="1200329"/>
            </a:xfrm>
            <a:prstGeom prst="rect">
              <a:avLst/>
            </a:prstGeom>
          </p:spPr>
          <p:txBody>
            <a:bodyPr wrap="square">
              <a:spAutoFit/>
            </a:bodyPr>
            <a:lstStyle/>
            <a:p>
              <a:pPr marL="285750" indent="-285750">
                <a:buFont typeface="Arial" panose="020B0604020202020204" pitchFamily="34" charset="0"/>
                <a:buChar char="•"/>
              </a:pPr>
              <a:r>
                <a:rPr lang="es-AR" dirty="0"/>
                <a:t>Manu también estableció que las diferentes clases de sanciones se pueden combinar para funcionar como una sanción justa además de la confiscación de bienes y la humillación pública </a:t>
              </a:r>
            </a:p>
          </p:txBody>
        </p:sp>
        <p:sp>
          <p:nvSpPr>
            <p:cNvPr id="21" name="Plus Sign 20">
              <a:extLst>
                <a:ext uri="{FF2B5EF4-FFF2-40B4-BE49-F238E27FC236}">
                  <a16:creationId xmlns:a16="http://schemas.microsoft.com/office/drawing/2014/main" id="{6FE92162-A8BC-44F5-B776-23AA1BA45B77}"/>
                </a:ext>
              </a:extLst>
            </p:cNvPr>
            <p:cNvSpPr/>
            <p:nvPr/>
          </p:nvSpPr>
          <p:spPr>
            <a:xfrm>
              <a:off x="6981249" y="1176980"/>
              <a:ext cx="338707" cy="30832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1899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4</a:t>
            </a:fld>
            <a:endParaRPr lang="en-US" dirty="0"/>
          </a:p>
        </p:txBody>
      </p:sp>
      <p:sp>
        <p:nvSpPr>
          <p:cNvPr id="6" name="Text Placeholder 5">
            <a:extLst>
              <a:ext uri="{FF2B5EF4-FFF2-40B4-BE49-F238E27FC236}">
                <a16:creationId xmlns:a16="http://schemas.microsoft.com/office/drawing/2014/main" id="{D67F2FB9-8553-4EB3-81B5-DAF0C0EC6FE1}"/>
              </a:ext>
            </a:extLst>
          </p:cNvPr>
          <p:cNvSpPr>
            <a:spLocks noGrp="1"/>
          </p:cNvSpPr>
          <p:nvPr>
            <p:ph type="body" idx="1"/>
          </p:nvPr>
        </p:nvSpPr>
        <p:spPr>
          <a:xfrm>
            <a:off x="6265889" y="1650793"/>
            <a:ext cx="5245037" cy="3146059"/>
          </a:xfrm>
        </p:spPr>
        <p:txBody>
          <a:bodyPr anchor="t"/>
          <a:lstStyle/>
          <a:p>
            <a:pPr marL="342900" indent="-342900" algn="l">
              <a:buAutoNum type="arabicPeriod"/>
            </a:pPr>
            <a:r>
              <a:rPr lang="es-MX" sz="1800" b="1" dirty="0">
                <a:effectLst/>
                <a:latin typeface="Calibri" panose="020F0502020204030204" pitchFamily="34" charset="0"/>
                <a:ea typeface="PMingLiU" panose="02020500000000000000" pitchFamily="18" charset="-120"/>
                <a:cs typeface="Times New Roman" panose="02020603050405020304" pitchFamily="18" charset="0"/>
              </a:rPr>
              <a:t>CONVENIO DECLARATORIO</a:t>
            </a:r>
            <a:endParaRPr lang="en-US" b="1" dirty="0"/>
          </a:p>
          <a:p>
            <a:pPr marL="342900" indent="-342900" algn="l">
              <a:buAutoNum type="arabicPeriod"/>
            </a:pPr>
            <a:r>
              <a:rPr lang="es-MX" b="1" dirty="0">
                <a:latin typeface="Calibri" panose="020F0502020204030204" pitchFamily="34" charset="0"/>
                <a:ea typeface="PMingLiU" panose="02020500000000000000" pitchFamily="18" charset="-120"/>
                <a:cs typeface="Times New Roman" panose="02020603050405020304" pitchFamily="18" charset="0"/>
              </a:rPr>
              <a:t>SUMATORIA DE</a:t>
            </a:r>
            <a:r>
              <a:rPr lang="es-MX" sz="1800" b="1" dirty="0">
                <a:effectLst/>
                <a:latin typeface="Calibri" panose="020F0502020204030204" pitchFamily="34" charset="0"/>
                <a:ea typeface="PMingLiU" panose="02020500000000000000" pitchFamily="18" charset="-120"/>
                <a:cs typeface="Times New Roman" panose="02020603050405020304" pitchFamily="18" charset="0"/>
              </a:rPr>
              <a:t> DELITOS</a:t>
            </a:r>
            <a:endParaRPr lang="en-US" b="1" dirty="0"/>
          </a:p>
          <a:p>
            <a:pPr marL="342900" indent="-342900" algn="l">
              <a:buAutoNum type="arabicPeriod"/>
            </a:pPr>
            <a:r>
              <a:rPr lang="es-MX" b="1" dirty="0">
                <a:latin typeface="Calibri" panose="020F0502020204030204" pitchFamily="34" charset="0"/>
                <a:ea typeface="PMingLiU" panose="02020500000000000000" pitchFamily="18" charset="-120"/>
                <a:cs typeface="Times New Roman" panose="02020603050405020304" pitchFamily="18" charset="0"/>
              </a:rPr>
              <a:t>PROBATION</a:t>
            </a:r>
            <a:r>
              <a:rPr lang="es-MX" sz="1800" b="1" dirty="0">
                <a:effectLst/>
                <a:latin typeface="Calibri" panose="020F0502020204030204" pitchFamily="34" charset="0"/>
                <a:ea typeface="PMingLiU" panose="02020500000000000000" pitchFamily="18" charset="-120"/>
                <a:cs typeface="Times New Roman" panose="02020603050405020304" pitchFamily="18" charset="0"/>
              </a:rPr>
              <a:t> </a:t>
            </a:r>
          </a:p>
          <a:p>
            <a:pPr marL="342900" indent="-342900" algn="l">
              <a:buAutoNum type="arabicPeriod"/>
            </a:pPr>
            <a:r>
              <a:rPr lang="es-MX" sz="1800" b="1" dirty="0">
                <a:effectLst/>
                <a:latin typeface="Calibri" panose="020F0502020204030204" pitchFamily="34" charset="0"/>
                <a:ea typeface="PMingLiU" panose="02020500000000000000" pitchFamily="18" charset="-120"/>
                <a:cs typeface="Times New Roman" panose="02020603050405020304" pitchFamily="18" charset="0"/>
              </a:rPr>
              <a:t>ARBITRAJE</a:t>
            </a:r>
            <a:endParaRPr lang="en-US" b="1" dirty="0"/>
          </a:p>
          <a:p>
            <a:pPr marL="342900" indent="-342900" algn="l">
              <a:buAutoNum type="arabicPeriod"/>
            </a:pPr>
            <a:r>
              <a:rPr lang="es-MX" sz="1800" b="1" dirty="0">
                <a:effectLst/>
                <a:latin typeface="Calibri" panose="020F0502020204030204" pitchFamily="34" charset="0"/>
                <a:ea typeface="PMingLiU" panose="02020500000000000000" pitchFamily="18" charset="-120"/>
                <a:cs typeface="Times New Roman" panose="02020603050405020304" pitchFamily="18" charset="0"/>
              </a:rPr>
              <a:t>COMPENSACIÓN </a:t>
            </a:r>
          </a:p>
          <a:p>
            <a:pPr marL="342900" indent="-342900" algn="l">
              <a:buAutoNum type="arabicPeriod"/>
            </a:pPr>
            <a:r>
              <a:rPr lang="en-US" b="1" dirty="0"/>
              <a:t>RÉGIMEN ABIERTO</a:t>
            </a:r>
          </a:p>
          <a:p>
            <a:pPr marL="342900" indent="-342900" algn="l">
              <a:buAutoNum type="arabicPeriod"/>
            </a:pPr>
            <a:r>
              <a:rPr lang="es-ES" sz="1800" b="1" dirty="0"/>
              <a:t>INMUNIDAD DE PROCESAMIENTO PARA LOS ADICTOS QUE SE OFREZCAN COMO VOLUNTARIOS</a:t>
            </a:r>
            <a:endParaRPr lang="en-US" dirty="0"/>
          </a:p>
        </p:txBody>
      </p:sp>
      <p:pic>
        <p:nvPicPr>
          <p:cNvPr id="12" name="Picture 11">
            <a:extLst>
              <a:ext uri="{FF2B5EF4-FFF2-40B4-BE49-F238E27FC236}">
                <a16:creationId xmlns:a16="http://schemas.microsoft.com/office/drawing/2014/main" id="{91C30C20-1005-40B5-B4A0-6A1A12E83DE0}"/>
              </a:ext>
            </a:extLst>
          </p:cNvPr>
          <p:cNvPicPr>
            <a:picLocks noChangeAspect="1"/>
          </p:cNvPicPr>
          <p:nvPr/>
        </p:nvPicPr>
        <p:blipFill>
          <a:blip r:embed="rId3"/>
          <a:stretch>
            <a:fillRect/>
          </a:stretch>
        </p:blipFill>
        <p:spPr>
          <a:xfrm>
            <a:off x="1244184" y="1650793"/>
            <a:ext cx="4243492" cy="2823851"/>
          </a:xfrm>
          <a:prstGeom prst="rect">
            <a:avLst/>
          </a:prstGeom>
          <a:ln>
            <a:noFill/>
          </a:ln>
          <a:effectLst>
            <a:softEdge rad="112500"/>
          </a:effectLst>
        </p:spPr>
      </p:pic>
    </p:spTree>
    <p:extLst>
      <p:ext uri="{BB962C8B-B14F-4D97-AF65-F5344CB8AC3E}">
        <p14:creationId xmlns:p14="http://schemas.microsoft.com/office/powerpoint/2010/main" val="3187533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366D00C-306E-4A7A-98BA-F896E91A154F}"/>
              </a:ext>
            </a:extLst>
          </p:cNvPr>
          <p:cNvSpPr/>
          <p:nvPr/>
        </p:nvSpPr>
        <p:spPr>
          <a:xfrm>
            <a:off x="6599236" y="425095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61DC9E85-BFA4-491F-B2CB-C7D45C6CBF7A}"/>
              </a:ext>
            </a:extLst>
          </p:cNvPr>
          <p:cNvSpPr>
            <a:spLocks noChangeAspect="1"/>
          </p:cNvSpPr>
          <p:nvPr/>
        </p:nvSpPr>
        <p:spPr>
          <a:xfrm>
            <a:off x="6100576" y="425095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a:xfrm>
            <a:off x="44970" y="1603928"/>
            <a:ext cx="4754936" cy="495389"/>
          </a:xfrm>
        </p:spPr>
        <p:txBody>
          <a:bodyPr/>
          <a:lstStyle/>
          <a:p>
            <a:r>
              <a:rPr lang="es-AR" sz="1400" dirty="0"/>
              <a:t>Concepto de </a:t>
            </a:r>
            <a:r>
              <a:rPr lang="en-US" sz="1400" dirty="0"/>
              <a:t>“</a:t>
            </a:r>
            <a:r>
              <a:rPr lang="hi-IN" sz="1400" dirty="0"/>
              <a:t>PASCHYATHAPA</a:t>
            </a:r>
            <a:r>
              <a:rPr lang="en-US" sz="1400" dirty="0"/>
              <a:t>”: </a:t>
            </a:r>
            <a:r>
              <a:rPr lang="es-AR" sz="1400" dirty="0"/>
              <a:t>ARREPENTIMIENTO </a:t>
            </a:r>
          </a:p>
          <a:p>
            <a:r>
              <a:rPr lang="es-AR" sz="1400" dirty="0"/>
              <a:t> y  UNA INTRODUCCIÓN AL CÓDIGO PROCESAL PENAL</a:t>
            </a:r>
          </a:p>
        </p:txBody>
      </p:sp>
      <p:pic>
        <p:nvPicPr>
          <p:cNvPr id="29" name="Picture Placeholder 28" descr="Pencil">
            <a:extLst>
              <a:ext uri="{FF2B5EF4-FFF2-40B4-BE49-F238E27FC236}">
                <a16:creationId xmlns:a16="http://schemas.microsoft.com/office/drawing/2014/main" id="{F0E35123-11A3-CD40-A44F-8A81B9105639}"/>
              </a:ext>
            </a:extLst>
          </p:cNvPr>
          <p:cNvPicPr>
            <a:picLocks noGrp="1" noChangeAspect="1"/>
          </p:cNvPicPr>
          <p:nvPr>
            <p:ph type="pic" sz="quarter" idx="4294967295"/>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297926" y="4451434"/>
            <a:ext cx="605487" cy="605487"/>
          </a:xfrm>
        </p:spPr>
      </p:pic>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a:xfrm>
            <a:off x="194872" y="2503398"/>
            <a:ext cx="5678594" cy="2780654"/>
          </a:xfrm>
        </p:spPr>
        <p:txBody>
          <a:bodyPr/>
          <a:lstStyle/>
          <a:p>
            <a:pPr marL="285750" indent="-285750" algn="just">
              <a:lnSpc>
                <a:spcPct val="100000"/>
              </a:lnSpc>
              <a:buFont typeface="Arial" panose="020B0604020202020204" pitchFamily="34" charset="0"/>
              <a:buChar char="•"/>
            </a:pPr>
            <a:r>
              <a:rPr lang="es-AR" sz="1500" dirty="0"/>
              <a:t>En India, existe el concepto milenario de “</a:t>
            </a:r>
            <a:r>
              <a:rPr lang="hi-IN" sz="1500" dirty="0"/>
              <a:t>Paschyathapa</a:t>
            </a:r>
            <a:r>
              <a:rPr lang="es-AR" sz="1500" dirty="0"/>
              <a:t>” que implica el </a:t>
            </a:r>
            <a:r>
              <a:rPr lang="es-AR" sz="1500" b="1" dirty="0"/>
              <a:t>arrepentimiento </a:t>
            </a:r>
            <a:r>
              <a:rPr lang="es-AR" sz="1500" dirty="0"/>
              <a:t>voluntario o involuntario </a:t>
            </a:r>
            <a:r>
              <a:rPr lang="es-AR" sz="1500" b="1" dirty="0"/>
              <a:t>del error o delito cometido</a:t>
            </a:r>
            <a:r>
              <a:rPr lang="es-AR" sz="1500" dirty="0"/>
              <a:t> por el que se exonera de culpa luego de la determinación del juez y de la víctima de que existe un juicio de arrepentimiento en el acusado. </a:t>
            </a:r>
          </a:p>
          <a:p>
            <a:pPr marL="285750" indent="-285750" algn="just">
              <a:lnSpc>
                <a:spcPct val="100000"/>
              </a:lnSpc>
              <a:buFont typeface="Arial" panose="020B0604020202020204" pitchFamily="34" charset="0"/>
              <a:buChar char="•"/>
            </a:pPr>
            <a:r>
              <a:rPr lang="es-AR" sz="1500" dirty="0"/>
              <a:t>El concepto antes mencionado de “</a:t>
            </a:r>
            <a:r>
              <a:rPr lang="hi-IN" sz="1500" dirty="0"/>
              <a:t>Paschyathapa</a:t>
            </a:r>
            <a:r>
              <a:rPr lang="es-AR" sz="1500" dirty="0"/>
              <a:t>” o arrepentimiento se ratifica en el Código Procesal Penal bajo el título de “CONVENIO DECLARATORIO”.</a:t>
            </a:r>
          </a:p>
          <a:p>
            <a:pPr marL="285750" indent="-285750" algn="just">
              <a:lnSpc>
                <a:spcPct val="100000"/>
              </a:lnSpc>
              <a:buFont typeface="Arial" panose="020B0604020202020204" pitchFamily="34" charset="0"/>
              <a:buChar char="•"/>
            </a:pPr>
            <a:r>
              <a:rPr lang="es-AR" sz="1500" dirty="0"/>
              <a:t>Introducida en el informe nro. 177 de la Comisión de Derecho y pasó a formar parte del Código Procesal Penal bajo la dirección del ex Primer Ministro, el </a:t>
            </a:r>
            <a:r>
              <a:rPr lang="hi-IN" sz="1500" dirty="0"/>
              <a:t>Sr</a:t>
            </a:r>
            <a:r>
              <a:rPr lang="es-ES" sz="1500" dirty="0"/>
              <a:t>. </a:t>
            </a:r>
            <a:r>
              <a:rPr lang="hi-IN" sz="1500" dirty="0"/>
              <a:t>Atal Bihari Vajpayee</a:t>
            </a:r>
          </a:p>
        </p:txBody>
      </p:sp>
      <p:sp>
        <p:nvSpPr>
          <p:cNvPr id="8" name="Content Placeholder 7">
            <a:extLst>
              <a:ext uri="{FF2B5EF4-FFF2-40B4-BE49-F238E27FC236}">
                <a16:creationId xmlns:a16="http://schemas.microsoft.com/office/drawing/2014/main" id="{C8438480-8B6F-44E5-A602-6240C1B85FB3}"/>
              </a:ext>
            </a:extLst>
          </p:cNvPr>
          <p:cNvSpPr>
            <a:spLocks noGrp="1"/>
          </p:cNvSpPr>
          <p:nvPr>
            <p:ph idx="19"/>
          </p:nvPr>
        </p:nvSpPr>
        <p:spPr>
          <a:xfrm>
            <a:off x="6552865" y="183652"/>
            <a:ext cx="5411449" cy="4089478"/>
          </a:xfrm>
        </p:spPr>
        <p:txBody>
          <a:bodyPr/>
          <a:lstStyle/>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s-AR" sz="1400" dirty="0"/>
              <a:t>La alternativa de convenio declaratorio estará a disposición del acusado al que se lo impute con cualquier delito que no sea punible con la pena de muerte/cadena perpetua o con una condena que supere el período de siete años</a:t>
            </a:r>
          </a:p>
          <a:p>
            <a:pPr marL="285750" indent="-285750" algn="just">
              <a:buFont typeface="Arial" panose="020B0604020202020204" pitchFamily="34" charset="0"/>
              <a:buChar char="•"/>
            </a:pPr>
            <a:r>
              <a:rPr lang="es-AR" sz="1400" dirty="0"/>
              <a:t>El acusado que eligió esta alternativa de manera voluntaria, debe no haber sido condenado con anterioridad por el tribunal en un caso en el que se lo haya imputado por el mismo delito. El tribunal debe expedir un aviso para el fiscal correspondiente, el responsable de la investigación policial, la víctima del caso y el acusado para participar en una reunión para acordar una resolución satisfactoria del caso. Si no se logra acordar dicha resolución, el tribunal debe registrar dicha observación y proceder en conformidad con la Ley</a:t>
            </a:r>
            <a:r>
              <a:rPr lang="en-IN" sz="1400" dirty="0"/>
              <a:t>. </a:t>
            </a:r>
          </a:p>
          <a:p>
            <a:pPr marL="285750" indent="-285750" algn="just">
              <a:buFont typeface="Arial" panose="020B0604020202020204" pitchFamily="34" charset="0"/>
              <a:buChar char="•"/>
            </a:pPr>
            <a:r>
              <a:rPr lang="es-AR" sz="1400" dirty="0"/>
              <a:t>El tribunal debe oír a las partes tanto en lo que respecta a la duración de la pena como al privilegio del acusado a obtener </a:t>
            </a:r>
            <a:r>
              <a:rPr lang="en-US" sz="1400" dirty="0"/>
              <a:t>probation</a:t>
            </a:r>
            <a:r>
              <a:rPr lang="es-AR" sz="1400" dirty="0"/>
              <a:t> por buena conducta o luego de una advertencia</a:t>
            </a:r>
          </a:p>
          <a:p>
            <a:pPr marL="285750" indent="-285750" algn="just">
              <a:buFont typeface="Arial" panose="020B0604020202020204" pitchFamily="34" charset="0"/>
              <a:buChar char="•"/>
            </a:pPr>
            <a:r>
              <a:rPr lang="es-AR" sz="1400" dirty="0"/>
              <a:t>El tribunal puede otorgarle probation al acusado bajo el Código Procesal Penal, </a:t>
            </a:r>
            <a:r>
              <a:rPr lang="en-US" sz="1400" dirty="0"/>
              <a:t>Probation of Offenders Act </a:t>
            </a:r>
            <a:r>
              <a:rPr lang="es-AR" sz="1400" dirty="0"/>
              <a:t>[Ley de probation] o bajo cualquier otra disposición jurídica vigente, o puede sancionar al acusado al dictar el fallo.</a:t>
            </a:r>
          </a:p>
        </p:txBody>
      </p:sp>
      <p:sp>
        <p:nvSpPr>
          <p:cNvPr id="9" name="Content Placeholder 8">
            <a:extLst>
              <a:ext uri="{FF2B5EF4-FFF2-40B4-BE49-F238E27FC236}">
                <a16:creationId xmlns:a16="http://schemas.microsoft.com/office/drawing/2014/main" id="{A1EE8A19-6968-4C81-B180-20FEF61ADEE1}"/>
              </a:ext>
            </a:extLst>
          </p:cNvPr>
          <p:cNvSpPr>
            <a:spLocks noGrp="1"/>
          </p:cNvSpPr>
          <p:nvPr>
            <p:ph idx="4294967295"/>
          </p:nvPr>
        </p:nvSpPr>
        <p:spPr>
          <a:xfrm>
            <a:off x="7195280" y="4566444"/>
            <a:ext cx="4996720" cy="305359"/>
          </a:xfrm>
        </p:spPr>
        <p:txBody>
          <a:bodyPr>
            <a:normAutofit fontScale="85000" lnSpcReduction="10000"/>
          </a:bodyPr>
          <a:lstStyle/>
          <a:p>
            <a:pPr marL="0" indent="0">
              <a:buNone/>
            </a:pPr>
            <a:r>
              <a:rPr lang="es-AR" sz="1400" b="1" cap="all" dirty="0">
                <a:solidFill>
                  <a:schemeClr val="accent1"/>
                </a:solidFill>
                <a:latin typeface="+mj-lt"/>
              </a:rPr>
              <a:t>Procedimiento a  seguir para el “convenio declaratorio”</a:t>
            </a:r>
          </a:p>
        </p:txBody>
      </p:sp>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US" smtClean="0"/>
              <a:pPr/>
              <a:t>5</a:t>
            </a:fld>
            <a:endParaRPr lang="en-US" dirty="0"/>
          </a:p>
        </p:txBody>
      </p:sp>
      <p:pic>
        <p:nvPicPr>
          <p:cNvPr id="6" name="Picture 5">
            <a:extLst>
              <a:ext uri="{FF2B5EF4-FFF2-40B4-BE49-F238E27FC236}">
                <a16:creationId xmlns:a16="http://schemas.microsoft.com/office/drawing/2014/main" id="{D576FA0A-EE27-45FD-B4CB-61D2131E29D7}"/>
              </a:ext>
            </a:extLst>
          </p:cNvPr>
          <p:cNvPicPr>
            <a:picLocks noChangeAspect="1"/>
          </p:cNvPicPr>
          <p:nvPr/>
        </p:nvPicPr>
        <p:blipFill>
          <a:blip r:embed="rId5"/>
          <a:stretch>
            <a:fillRect/>
          </a:stretch>
        </p:blipFill>
        <p:spPr>
          <a:xfrm>
            <a:off x="5170641" y="1362418"/>
            <a:ext cx="1080914" cy="1005840"/>
          </a:xfrm>
          <a:prstGeom prst="rect">
            <a:avLst/>
          </a:prstGeom>
          <a:solidFill>
            <a:srgbClr val="FFFFFF">
              <a:shade val="85000"/>
            </a:srgbClr>
          </a:solidFill>
          <a:ln w="88900" cap="sq">
            <a:noFill/>
            <a:miter lim="800000"/>
          </a:ln>
          <a:effectLst/>
        </p:spPr>
      </p:pic>
      <p:sp>
        <p:nvSpPr>
          <p:cNvPr id="14" name="Rectangle 13">
            <a:extLst>
              <a:ext uri="{FF2B5EF4-FFF2-40B4-BE49-F238E27FC236}">
                <a16:creationId xmlns:a16="http://schemas.microsoft.com/office/drawing/2014/main" id="{1A56FBC9-C032-437D-A920-A89E681AAC93}"/>
              </a:ext>
            </a:extLst>
          </p:cNvPr>
          <p:cNvSpPr/>
          <p:nvPr/>
        </p:nvSpPr>
        <p:spPr>
          <a:xfrm>
            <a:off x="149902" y="5459295"/>
            <a:ext cx="11982138" cy="861774"/>
          </a:xfrm>
          <a:prstGeom prst="rect">
            <a:avLst/>
          </a:prstGeom>
          <a:ln>
            <a:solidFill>
              <a:schemeClr val="bg1">
                <a:lumMod val="85000"/>
              </a:schemeClr>
            </a:solidFill>
          </a:ln>
        </p:spPr>
        <p:txBody>
          <a:bodyPr wrap="square">
            <a:spAutoFit/>
          </a:bodyPr>
          <a:lstStyle/>
          <a:p>
            <a:pPr algn="just"/>
            <a:r>
              <a:rPr lang="en-US" sz="1400" b="1" dirty="0"/>
              <a:t>Mito: </a:t>
            </a:r>
            <a:r>
              <a:rPr lang="es-AR" sz="1200" dirty="0"/>
              <a:t>El acusado siempre vive con la esperanza de obtener la absolución. Para obtener la condena, la fiscalía debe probar el caso contra el acusado, “por fuera de toda duda razonable”. Durante el convenio declaratorio, él solicita una garantía por adelantado de que su delito se agravará sin pena. El tribunal no puede establecer esto por adelantado. Por ello, el convenio declaratorio no es 100% exitoso. Además, el acusado teme que la confesión del delito podría perjudicar la opinión del tribunal si fracasara el acuerdo declaratorio. Además del temor a la descalificación.</a:t>
            </a:r>
          </a:p>
        </p:txBody>
      </p:sp>
      <p:sp>
        <p:nvSpPr>
          <p:cNvPr id="20" name="Rectangle 19">
            <a:extLst>
              <a:ext uri="{FF2B5EF4-FFF2-40B4-BE49-F238E27FC236}">
                <a16:creationId xmlns:a16="http://schemas.microsoft.com/office/drawing/2014/main" id="{A62ED44D-7AA5-40C1-A310-35BF18B6A2A2}"/>
              </a:ext>
            </a:extLst>
          </p:cNvPr>
          <p:cNvSpPr/>
          <p:nvPr/>
        </p:nvSpPr>
        <p:spPr>
          <a:xfrm>
            <a:off x="149902" y="6411952"/>
            <a:ext cx="11017770" cy="307777"/>
          </a:xfrm>
          <a:prstGeom prst="rect">
            <a:avLst/>
          </a:prstGeom>
          <a:ln>
            <a:solidFill>
              <a:schemeClr val="bg1">
                <a:lumMod val="85000"/>
              </a:schemeClr>
            </a:solidFill>
          </a:ln>
        </p:spPr>
        <p:txBody>
          <a:bodyPr wrap="square">
            <a:spAutoFit/>
          </a:bodyPr>
          <a:lstStyle/>
          <a:p>
            <a:pPr algn="just"/>
            <a:r>
              <a:rPr lang="es-AR" sz="1400" b="1" dirty="0"/>
              <a:t>Enmienda en la citación del acusado: </a:t>
            </a:r>
            <a:r>
              <a:rPr lang="es-AR" sz="1400" dirty="0"/>
              <a:t>La citación del acusado también menciona la alternativa del convenio declaratorio para instruir al acusado</a:t>
            </a:r>
            <a:r>
              <a:rPr lang="en-US" sz="1400" dirty="0"/>
              <a:t>. </a:t>
            </a:r>
          </a:p>
        </p:txBody>
      </p:sp>
      <p:sp>
        <p:nvSpPr>
          <p:cNvPr id="27" name="Title 1">
            <a:extLst>
              <a:ext uri="{FF2B5EF4-FFF2-40B4-BE49-F238E27FC236}">
                <a16:creationId xmlns:a16="http://schemas.microsoft.com/office/drawing/2014/main" id="{7B932EA6-293F-4734-8CE0-607D1070BC83}"/>
              </a:ext>
            </a:extLst>
          </p:cNvPr>
          <p:cNvSpPr>
            <a:spLocks noGrp="1"/>
          </p:cNvSpPr>
          <p:nvPr>
            <p:ph type="title"/>
          </p:nvPr>
        </p:nvSpPr>
        <p:spPr>
          <a:xfrm>
            <a:off x="485958" y="216641"/>
            <a:ext cx="5929832" cy="920336"/>
          </a:xfrm>
        </p:spPr>
        <p:txBody>
          <a:bodyPr anchor="ctr"/>
          <a:lstStyle/>
          <a:p>
            <a:r>
              <a:rPr lang="es-AR" dirty="0"/>
              <a:t>CONVENIO DECLARATORIO</a:t>
            </a:r>
          </a:p>
        </p:txBody>
      </p:sp>
    </p:spTree>
    <p:extLst>
      <p:ext uri="{BB962C8B-B14F-4D97-AF65-F5344CB8AC3E}">
        <p14:creationId xmlns:p14="http://schemas.microsoft.com/office/powerpoint/2010/main" val="26940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a:xfrm>
            <a:off x="194870" y="1498998"/>
            <a:ext cx="4243085" cy="724227"/>
          </a:xfrm>
        </p:spPr>
        <p:txBody>
          <a:bodyPr/>
          <a:lstStyle/>
          <a:p>
            <a:pPr algn="l">
              <a:lnSpc>
                <a:spcPct val="150000"/>
              </a:lnSpc>
            </a:pPr>
            <a:r>
              <a:rPr lang="es-AR" sz="1600" dirty="0">
                <a:solidFill>
                  <a:schemeClr val="accent6">
                    <a:lumMod val="50000"/>
                  </a:schemeClr>
                </a:solidFill>
              </a:rPr>
              <a:t>SUMATORIA DE DELITOS</a:t>
            </a:r>
            <a:r>
              <a:rPr lang="en-IN" sz="1600" dirty="0">
                <a:solidFill>
                  <a:schemeClr val="accent6">
                    <a:lumMod val="50000"/>
                  </a:schemeClr>
                </a:solidFill>
              </a:rPr>
              <a:t>: </a:t>
            </a:r>
            <a:r>
              <a:rPr lang="es-AR" sz="1600" dirty="0">
                <a:solidFill>
                  <a:schemeClr val="accent6">
                    <a:lumMod val="50000"/>
                  </a:schemeClr>
                </a:solidFill>
              </a:rPr>
              <a:t>DELITOS QUE NO EXCEDAN LOS SIETE AÑOS DE CONDENA</a:t>
            </a:r>
            <a:endParaRPr lang="es-AR" sz="1200" dirty="0">
              <a:solidFill>
                <a:schemeClr val="accent6">
                  <a:lumMod val="50000"/>
                </a:schemeClr>
              </a:solidFill>
            </a:endParaRPr>
          </a:p>
        </p:txBody>
      </p:sp>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a:xfrm>
            <a:off x="164892" y="2728248"/>
            <a:ext cx="5456420" cy="2780654"/>
          </a:xfrm>
        </p:spPr>
        <p:txBody>
          <a:bodyPr/>
          <a:lstStyle/>
          <a:p>
            <a:pPr marL="285750" indent="-285750" algn="just">
              <a:lnSpc>
                <a:spcPct val="150000"/>
              </a:lnSpc>
              <a:buFont typeface="Arial" panose="020B0604020202020204" pitchFamily="34" charset="0"/>
              <a:buChar char="•"/>
            </a:pPr>
            <a:r>
              <a:rPr lang="es-AR" dirty="0"/>
              <a:t>Los delitos </a:t>
            </a:r>
            <a:r>
              <a:rPr lang="es-AR" b="1" dirty="0"/>
              <a:t>que no superan una condena de más de siete años</a:t>
            </a:r>
            <a:r>
              <a:rPr lang="es-AR" dirty="0"/>
              <a:t> como decirle algo ofensivo a alguien, causar daño de manera voluntaria o llevar a cabo un confinamiento ilícito, un robo o un engaño, etc. se pueden agravar, en general, con el consentimiento de las víctimas</a:t>
            </a:r>
            <a:r>
              <a:rPr lang="en-IN" dirty="0"/>
              <a:t>. </a:t>
            </a:r>
            <a:r>
              <a:rPr lang="es-AR" dirty="0"/>
              <a:t>Agravar un delito según este artículo, tendrá como consecuencia la absolución del acusado a quien se le agravó el delito</a:t>
            </a:r>
            <a:r>
              <a:rPr lang="en-IN" dirty="0"/>
              <a:t>.</a:t>
            </a:r>
            <a:r>
              <a:rPr lang="en-US" b="1" dirty="0"/>
              <a:t> </a:t>
            </a:r>
            <a:endParaRPr lang="en-US" dirty="0"/>
          </a:p>
        </p:txBody>
      </p:sp>
      <p:sp>
        <p:nvSpPr>
          <p:cNvPr id="8" name="Content Placeholder 7">
            <a:extLst>
              <a:ext uri="{FF2B5EF4-FFF2-40B4-BE49-F238E27FC236}">
                <a16:creationId xmlns:a16="http://schemas.microsoft.com/office/drawing/2014/main" id="{C8438480-8B6F-44E5-A602-6240C1B85FB3}"/>
              </a:ext>
            </a:extLst>
          </p:cNvPr>
          <p:cNvSpPr>
            <a:spLocks noGrp="1"/>
          </p:cNvSpPr>
          <p:nvPr>
            <p:ph idx="19"/>
          </p:nvPr>
        </p:nvSpPr>
        <p:spPr>
          <a:xfrm>
            <a:off x="6283399" y="984738"/>
            <a:ext cx="5549104" cy="4140333"/>
          </a:xfrm>
        </p:spPr>
        <p:txBody>
          <a:bodyPr/>
          <a:lstStyle/>
          <a:p>
            <a:pPr marL="285750" indent="-285750" algn="just">
              <a:lnSpc>
                <a:spcPct val="100000"/>
              </a:lnSpc>
              <a:spcBef>
                <a:spcPts val="0"/>
              </a:spcBef>
              <a:buFont typeface="Arial" panose="020B0604020202020204" pitchFamily="34" charset="0"/>
              <a:buChar char="•"/>
            </a:pPr>
            <a:r>
              <a:rPr lang="es-AR" sz="1200" dirty="0"/>
              <a:t>Los delitos punibles bajo estos artículos del Código Penal de India requieren el permiso del tribunal ante el que quedará pendiente cualquier procesamiento para esos delitos, que serán agravados por las personas afectadas.  </a:t>
            </a:r>
          </a:p>
          <a:p>
            <a:pPr marL="285750" indent="-285750" algn="just">
              <a:lnSpc>
                <a:spcPct val="100000"/>
              </a:lnSpc>
              <a:spcBef>
                <a:spcPts val="0"/>
              </a:spcBef>
              <a:buFont typeface="Arial" panose="020B0604020202020204" pitchFamily="34" charset="0"/>
              <a:buChar char="•"/>
            </a:pPr>
            <a:r>
              <a:rPr lang="es-AR" sz="1200" dirty="0"/>
              <a:t>Cuando un delito se agrava bajo este artículo, la reducción de dicho delito, el intento  de cometer dicho delito (cuando ese intento es un delito en sí mismo), o cuando el acusado es responsable de la reducción o cooperó, también se puede agravar de la misma manera. </a:t>
            </a:r>
          </a:p>
          <a:p>
            <a:pPr marL="285750" indent="-285750" algn="just">
              <a:lnSpc>
                <a:spcPct val="100000"/>
              </a:lnSpc>
              <a:spcBef>
                <a:spcPts val="0"/>
              </a:spcBef>
              <a:buFont typeface="Arial" panose="020B0604020202020204" pitchFamily="34" charset="0"/>
              <a:buChar char="•"/>
            </a:pPr>
            <a:r>
              <a:rPr lang="es-ES" sz="1200" dirty="0"/>
              <a:t>Cuando la persona que de otro modo estaría capacitada para agravar un delito bajo este artículo y si la víctima es menor de dieciocho años o es una idiota o está loca, cualquier persona capacitada para hacer un acuerdo en representación esa persona, puede, agravar dicho delito con el permiso del tribunal. En el caso de una persona fallecida, el representante legal del fallecido puede agravar el delito con el permiso del tribunal</a:t>
            </a:r>
            <a:endParaRPr lang="es-AR" sz="1200" dirty="0"/>
          </a:p>
          <a:p>
            <a:pPr marL="285750" indent="-285750" algn="just">
              <a:lnSpc>
                <a:spcPct val="100000"/>
              </a:lnSpc>
              <a:spcBef>
                <a:spcPts val="0"/>
              </a:spcBef>
              <a:buFont typeface="Arial" panose="020B0604020202020204" pitchFamily="34" charset="0"/>
              <a:buChar char="•"/>
            </a:pPr>
            <a:r>
              <a:rPr lang="es-ES" sz="1200" dirty="0"/>
              <a:t>Cuando se lo haya sometido a juicio o se lo haya condenado al acusado y todavía se encuentre pendiente una apelación, no se admitirá que se agrave el delito sin la autorización del tribunal al que está encomendado, o según sea el caso, ante el que se debe presentar la apelación</a:t>
            </a:r>
            <a:endParaRPr lang="en-US" sz="1200" dirty="0"/>
          </a:p>
          <a:p>
            <a:pPr marL="285750" indent="-285750" algn="just">
              <a:lnSpc>
                <a:spcPct val="100000"/>
              </a:lnSpc>
              <a:spcBef>
                <a:spcPts val="0"/>
              </a:spcBef>
              <a:buFont typeface="Arial" panose="020B0604020202020204" pitchFamily="34" charset="0"/>
              <a:buChar char="•"/>
            </a:pPr>
            <a:r>
              <a:rPr lang="es-ES" sz="1200" dirty="0"/>
              <a:t>Un Tribunal Superior o Tribunal Supremo en el ejercicio de sus facultades de revisión, puede permitirle agravar cualquier delito a cualquier persona que se encentre capacitada  para hacerlo bajo este artículo.</a:t>
            </a:r>
            <a:endParaRPr lang="en-US" sz="1200" dirty="0"/>
          </a:p>
          <a:p>
            <a:pPr marL="285750" indent="-285750" algn="just">
              <a:lnSpc>
                <a:spcPct val="100000"/>
              </a:lnSpc>
              <a:spcBef>
                <a:spcPts val="0"/>
              </a:spcBef>
              <a:buFont typeface="Arial" panose="020B0604020202020204" pitchFamily="34" charset="0"/>
              <a:buChar char="•"/>
            </a:pPr>
            <a:r>
              <a:rPr lang="es-ES" sz="1200" dirty="0"/>
              <a:t>No se agravará ningún delito si el acusado, por una condena previa, es responsable de una sanción más grave o de una sanción de otra clase por dicho delito.</a:t>
            </a:r>
            <a:endParaRPr lang="en-US" sz="1200" dirty="0"/>
          </a:p>
        </p:txBody>
      </p:sp>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US" smtClean="0"/>
              <a:pPr/>
              <a:t>6</a:t>
            </a:fld>
            <a:endParaRPr lang="en-US" dirty="0"/>
          </a:p>
        </p:txBody>
      </p:sp>
      <p:sp>
        <p:nvSpPr>
          <p:cNvPr id="14" name="Rectangle 13">
            <a:extLst>
              <a:ext uri="{FF2B5EF4-FFF2-40B4-BE49-F238E27FC236}">
                <a16:creationId xmlns:a16="http://schemas.microsoft.com/office/drawing/2014/main" id="{1A56FBC9-C032-437D-A920-A89E681AAC93}"/>
              </a:ext>
            </a:extLst>
          </p:cNvPr>
          <p:cNvSpPr/>
          <p:nvPr/>
        </p:nvSpPr>
        <p:spPr>
          <a:xfrm>
            <a:off x="14991" y="6403667"/>
            <a:ext cx="11333715" cy="307777"/>
          </a:xfrm>
          <a:prstGeom prst="rect">
            <a:avLst/>
          </a:prstGeom>
          <a:ln>
            <a:solidFill>
              <a:schemeClr val="bg1">
                <a:lumMod val="85000"/>
              </a:schemeClr>
            </a:solidFill>
          </a:ln>
        </p:spPr>
        <p:txBody>
          <a:bodyPr wrap="square">
            <a:spAutoFit/>
          </a:bodyPr>
          <a:lstStyle/>
          <a:p>
            <a:r>
              <a:rPr lang="es-AR" sz="1400" b="1" dirty="0"/>
              <a:t>Falla</a:t>
            </a:r>
            <a:r>
              <a:rPr lang="en-US" sz="1400" b="1" dirty="0"/>
              <a:t>: </a:t>
            </a:r>
            <a:r>
              <a:rPr lang="es-AR" sz="1400" dirty="0"/>
              <a:t>La posibilidad de que la víctima realice demandas desproporcionadas aprovechándose de la ansiedad del acusado ante la sumatoria de delitos</a:t>
            </a:r>
          </a:p>
        </p:txBody>
      </p:sp>
      <p:sp>
        <p:nvSpPr>
          <p:cNvPr id="15" name="Rectangle 14">
            <a:extLst>
              <a:ext uri="{FF2B5EF4-FFF2-40B4-BE49-F238E27FC236}">
                <a16:creationId xmlns:a16="http://schemas.microsoft.com/office/drawing/2014/main" id="{6149622C-32FA-4F3A-AAFB-37E47AD6EE35}"/>
              </a:ext>
            </a:extLst>
          </p:cNvPr>
          <p:cNvSpPr/>
          <p:nvPr/>
        </p:nvSpPr>
        <p:spPr>
          <a:xfrm>
            <a:off x="6599236" y="5225311"/>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8A1F1917-CB1A-4786-90E7-F819825FF11E}"/>
              </a:ext>
            </a:extLst>
          </p:cNvPr>
          <p:cNvSpPr>
            <a:spLocks noChangeAspect="1"/>
          </p:cNvSpPr>
          <p:nvPr/>
        </p:nvSpPr>
        <p:spPr>
          <a:xfrm>
            <a:off x="6100576" y="5225310"/>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7" name="Picture Placeholder 28" descr="Pencil">
            <a:extLst>
              <a:ext uri="{FF2B5EF4-FFF2-40B4-BE49-F238E27FC236}">
                <a16:creationId xmlns:a16="http://schemas.microsoft.com/office/drawing/2014/main" id="{E2A84C84-3058-4654-B94A-5AD761EC089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297926" y="5425787"/>
            <a:ext cx="605487" cy="605487"/>
          </a:xfrm>
          <a:prstGeom prst="rect">
            <a:avLst/>
          </a:prstGeom>
          <a:noFill/>
        </p:spPr>
      </p:pic>
      <p:sp>
        <p:nvSpPr>
          <p:cNvPr id="19" name="Content Placeholder 8">
            <a:extLst>
              <a:ext uri="{FF2B5EF4-FFF2-40B4-BE49-F238E27FC236}">
                <a16:creationId xmlns:a16="http://schemas.microsoft.com/office/drawing/2014/main" id="{E13A2942-FFB6-4887-83B5-5A44C020ED35}"/>
              </a:ext>
            </a:extLst>
          </p:cNvPr>
          <p:cNvSpPr txBox="1">
            <a:spLocks/>
          </p:cNvSpPr>
          <p:nvPr/>
        </p:nvSpPr>
        <p:spPr>
          <a:xfrm>
            <a:off x="7195279" y="5288097"/>
            <a:ext cx="4786859" cy="80313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s-AR" sz="1600" b="1" cap="all" dirty="0">
                <a:solidFill>
                  <a:schemeClr val="accent6">
                    <a:lumMod val="50000"/>
                  </a:schemeClr>
                </a:solidFill>
                <a:latin typeface="+mj-lt"/>
              </a:rPr>
              <a:t>Procedimiento PARA “la SUMATORIA DE DELITOS</a:t>
            </a:r>
            <a:r>
              <a:rPr lang="en-US" sz="1600" b="1" cap="all" dirty="0">
                <a:solidFill>
                  <a:schemeClr val="accent6">
                    <a:lumMod val="50000"/>
                  </a:schemeClr>
                </a:solidFill>
                <a:latin typeface="+mj-lt"/>
              </a:rPr>
              <a:t>”</a:t>
            </a:r>
          </a:p>
        </p:txBody>
      </p:sp>
      <p:sp>
        <p:nvSpPr>
          <p:cNvPr id="24" name="Title 1">
            <a:extLst>
              <a:ext uri="{FF2B5EF4-FFF2-40B4-BE49-F238E27FC236}">
                <a16:creationId xmlns:a16="http://schemas.microsoft.com/office/drawing/2014/main" id="{03988B52-E11A-4297-8E4E-86F76DA32C39}"/>
              </a:ext>
            </a:extLst>
          </p:cNvPr>
          <p:cNvSpPr>
            <a:spLocks noGrp="1"/>
          </p:cNvSpPr>
          <p:nvPr>
            <p:ph type="title"/>
          </p:nvPr>
        </p:nvSpPr>
        <p:spPr>
          <a:xfrm>
            <a:off x="485957" y="186661"/>
            <a:ext cx="5929832" cy="920336"/>
          </a:xfrm>
        </p:spPr>
        <p:txBody>
          <a:bodyPr anchor="ctr"/>
          <a:lstStyle/>
          <a:p>
            <a:r>
              <a:rPr lang="es-AR" dirty="0"/>
              <a:t>Sumatoria de DELITOS</a:t>
            </a:r>
          </a:p>
        </p:txBody>
      </p:sp>
      <p:pic>
        <p:nvPicPr>
          <p:cNvPr id="22" name="Picture 21" descr="A close up of a device&#10;&#10;Description automatically generated">
            <a:extLst>
              <a:ext uri="{FF2B5EF4-FFF2-40B4-BE49-F238E27FC236}">
                <a16:creationId xmlns:a16="http://schemas.microsoft.com/office/drawing/2014/main" id="{968E5FF3-F219-47D6-AB21-1E5926FDA29B}"/>
              </a:ext>
            </a:extLst>
          </p:cNvPr>
          <p:cNvPicPr>
            <a:picLocks noChangeAspect="1"/>
          </p:cNvPicPr>
          <p:nvPr/>
        </p:nvPicPr>
        <p:blipFill>
          <a:blip r:embed="rId5">
            <a:duotone>
              <a:prstClr val="black"/>
              <a:schemeClr val="accent4">
                <a:tint val="45000"/>
                <a:satMod val="400000"/>
              </a:schemeClr>
            </a:duotone>
          </a:blip>
          <a:stretch>
            <a:fillRect/>
          </a:stretch>
        </p:blipFill>
        <p:spPr>
          <a:xfrm>
            <a:off x="4610101" y="1379078"/>
            <a:ext cx="1298502" cy="978408"/>
          </a:xfrm>
          <a:prstGeom prst="rect">
            <a:avLst/>
          </a:prstGeom>
        </p:spPr>
      </p:pic>
    </p:spTree>
    <p:extLst>
      <p:ext uri="{BB962C8B-B14F-4D97-AF65-F5344CB8AC3E}">
        <p14:creationId xmlns:p14="http://schemas.microsoft.com/office/powerpoint/2010/main" val="388449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a:xfrm>
            <a:off x="29980" y="1498998"/>
            <a:ext cx="4754936" cy="724227"/>
          </a:xfrm>
        </p:spPr>
        <p:txBody>
          <a:bodyPr/>
          <a:lstStyle/>
          <a:p>
            <a:pPr algn="ctr">
              <a:lnSpc>
                <a:spcPct val="150000"/>
              </a:lnSpc>
            </a:pPr>
            <a:r>
              <a:rPr lang="en-IN" sz="1600" dirty="0"/>
              <a:t>probation: UNA REFORMA TEMPRANA</a:t>
            </a:r>
            <a:endParaRPr lang="en-US" sz="1200" dirty="0"/>
          </a:p>
        </p:txBody>
      </p:sp>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a:xfrm>
            <a:off x="164892" y="2728247"/>
            <a:ext cx="5456420" cy="2402159"/>
          </a:xfrm>
        </p:spPr>
        <p:txBody>
          <a:bodyPr/>
          <a:lstStyle/>
          <a:p>
            <a:pPr marL="285750" indent="-285750" algn="just">
              <a:lnSpc>
                <a:spcPct val="150000"/>
              </a:lnSpc>
              <a:buFont typeface="Arial" panose="020B0604020202020204" pitchFamily="34" charset="0"/>
              <a:buChar char="•"/>
            </a:pPr>
            <a:r>
              <a:rPr lang="en-US" dirty="0"/>
              <a:t>Probation</a:t>
            </a:r>
            <a:r>
              <a:rPr lang="es-ES" dirty="0"/>
              <a:t> es una de las medidas no-tutelares extraordinarias que está diseñada para contribuir en la reforma temprana y en la vuelta a la sociedad de los delincuentes al someterlos a ciertas condiciones con las que deben cumplir mientras ellos permanecen en las comunidades como ciudadanos comunes.</a:t>
            </a:r>
            <a:endParaRPr lang="en-US" dirty="0"/>
          </a:p>
        </p:txBody>
      </p:sp>
      <p:sp>
        <p:nvSpPr>
          <p:cNvPr id="8" name="Content Placeholder 7">
            <a:extLst>
              <a:ext uri="{FF2B5EF4-FFF2-40B4-BE49-F238E27FC236}">
                <a16:creationId xmlns:a16="http://schemas.microsoft.com/office/drawing/2014/main" id="{C8438480-8B6F-44E5-A602-6240C1B85FB3}"/>
              </a:ext>
            </a:extLst>
          </p:cNvPr>
          <p:cNvSpPr>
            <a:spLocks noGrp="1"/>
          </p:cNvSpPr>
          <p:nvPr>
            <p:ph idx="19"/>
          </p:nvPr>
        </p:nvSpPr>
        <p:spPr>
          <a:xfrm>
            <a:off x="6433035" y="0"/>
            <a:ext cx="5549104" cy="5123796"/>
          </a:xfrm>
        </p:spPr>
        <p:txBody>
          <a:bodyPr/>
          <a:lstStyle/>
          <a:p>
            <a:pPr algn="just">
              <a:spcBef>
                <a:spcPts val="0"/>
              </a:spcBef>
            </a:pPr>
            <a:r>
              <a:rPr lang="en-US" sz="1400" dirty="0"/>
              <a:t>.</a:t>
            </a:r>
          </a:p>
          <a:p>
            <a:pPr marL="285750" indent="-285750" algn="just">
              <a:spcBef>
                <a:spcPts val="0"/>
              </a:spcBef>
              <a:buFont typeface="Arial" panose="020B0604020202020204" pitchFamily="34" charset="0"/>
              <a:buChar char="•"/>
            </a:pPr>
            <a:r>
              <a:rPr lang="en-US" sz="1400" dirty="0"/>
              <a:t>Probation of Offenders Act </a:t>
            </a:r>
            <a:r>
              <a:rPr lang="es-ES" sz="1400" dirty="0"/>
              <a:t>[Ley de probation] de 1958 tiene como objetivo reformar a los delincuentes menores de 21 años al reinsertarlos en la sociedad y evitar que los influencien los delincuentes experimentados al mantenerlos fuera de las cárceles en as que se encuentran los delincuentes reincidentes.</a:t>
            </a:r>
          </a:p>
          <a:p>
            <a:pPr marL="285750" indent="-285750" algn="just">
              <a:spcBef>
                <a:spcPts val="0"/>
              </a:spcBef>
              <a:buFont typeface="Arial" panose="020B0604020202020204" pitchFamily="34" charset="0"/>
              <a:buChar char="•"/>
            </a:pPr>
            <a:r>
              <a:rPr lang="es-ES" sz="1400" dirty="0"/>
              <a:t>Apunta a poner en libertad a los delincuentes que cometieron un delito por primera vez, después de la debida advertencia con asesoramiento, a aquellos que supuestamente cometieron un delito punible por los delitos de robo y engaño o cualquier delito punible con encarcelamiento durante no más de dos años, con multa, o con ambos</a:t>
            </a:r>
            <a:r>
              <a:rPr lang="en-US" sz="1400" dirty="0"/>
              <a:t>.</a:t>
            </a:r>
          </a:p>
          <a:p>
            <a:pPr marL="285750" indent="-285750" algn="just">
              <a:spcBef>
                <a:spcPts val="0"/>
              </a:spcBef>
              <a:buFont typeface="Arial" panose="020B0604020202020204" pitchFamily="34" charset="0"/>
              <a:buChar char="•"/>
            </a:pPr>
            <a:r>
              <a:rPr lang="es-ES" sz="1400" dirty="0"/>
              <a:t>El tribunal</a:t>
            </a:r>
            <a:r>
              <a:rPr lang="es-MX" sz="1400" dirty="0"/>
              <a:t> le puede exigir a los delincuentes que paguen una compensación según lo que el tribunal considere razonable por la pérdida o daño ocasionado a cualquier persona al cometer los delitos</a:t>
            </a:r>
            <a:r>
              <a:rPr lang="es-MX" sz="1800" dirty="0">
                <a:effectLst/>
                <a:latin typeface="Calibri" panose="020F0502020204030204" pitchFamily="34" charset="0"/>
                <a:ea typeface="PMingLiU" panose="020B0604030504040204" pitchFamily="18" charset="-120"/>
                <a:cs typeface="Times New Roman" panose="02020603050405020304" pitchFamily="18" charset="0"/>
              </a:rPr>
              <a:t>.</a:t>
            </a:r>
          </a:p>
          <a:p>
            <a:pPr marL="285750" indent="-285750" algn="just">
              <a:spcBef>
                <a:spcPts val="0"/>
              </a:spcBef>
              <a:buFont typeface="Arial" panose="020B0604020202020204" pitchFamily="34" charset="0"/>
              <a:buChar char="•"/>
            </a:pPr>
            <a:r>
              <a:rPr lang="es-ES" sz="1400" dirty="0"/>
              <a:t>La ley otorga libertad del tribunal para modificar las condiciones de la fianza cuando se le otorga probation a un delincuente por buena conducta y para extender el período de probation sin excederse más de tres años desde la fecha del fallo original.</a:t>
            </a:r>
          </a:p>
          <a:p>
            <a:pPr marL="285750" indent="-285750" algn="just">
              <a:spcBef>
                <a:spcPts val="0"/>
              </a:spcBef>
              <a:buFont typeface="Arial" panose="020B0604020202020204" pitchFamily="34" charset="0"/>
              <a:buChar char="•"/>
            </a:pPr>
            <a:r>
              <a:rPr lang="es-ES" sz="1400" dirty="0"/>
              <a:t>Si el delincuente al que se le otorgó probation por buena conducta no cumple con las condiciones de la fianza, la ley le confiere el poder al tribunal para emitir una orden de arresto o citación para el delincuente y sus garantes exigiéndoles que asistan al tribunal en la fecha y hora especificadas en la citación.</a:t>
            </a:r>
          </a:p>
          <a:p>
            <a:pPr marL="285750" indent="-285750" algn="just">
              <a:spcBef>
                <a:spcPts val="0"/>
              </a:spcBef>
              <a:buFont typeface="Arial" panose="020B0604020202020204" pitchFamily="34" charset="0"/>
              <a:buChar char="•"/>
            </a:pPr>
            <a:r>
              <a:rPr lang="es-ES" sz="1400" dirty="0"/>
              <a:t>La ley le proporciona una función importante a los oficiales de probation para que ayuden al tribunal y supervisen a los delincuentes en probation que se encuentran a su cargo y para que los asesoren y ayuden a conseguir un empleo adecuado.</a:t>
            </a:r>
            <a:endParaRPr lang="en-US" sz="1400" dirty="0"/>
          </a:p>
        </p:txBody>
      </p:sp>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US" smtClean="0"/>
              <a:pPr/>
              <a:t>7</a:t>
            </a:fld>
            <a:endParaRPr lang="en-US" dirty="0"/>
          </a:p>
        </p:txBody>
      </p:sp>
      <p:sp>
        <p:nvSpPr>
          <p:cNvPr id="14" name="Rectangle 13">
            <a:extLst>
              <a:ext uri="{FF2B5EF4-FFF2-40B4-BE49-F238E27FC236}">
                <a16:creationId xmlns:a16="http://schemas.microsoft.com/office/drawing/2014/main" id="{1A56FBC9-C032-437D-A920-A89E681AAC93}"/>
              </a:ext>
            </a:extLst>
          </p:cNvPr>
          <p:cNvSpPr/>
          <p:nvPr/>
        </p:nvSpPr>
        <p:spPr>
          <a:xfrm>
            <a:off x="14991" y="6403667"/>
            <a:ext cx="11333715" cy="307777"/>
          </a:xfrm>
          <a:prstGeom prst="rect">
            <a:avLst/>
          </a:prstGeom>
          <a:ln>
            <a:solidFill>
              <a:schemeClr val="bg1">
                <a:lumMod val="85000"/>
              </a:schemeClr>
            </a:solidFill>
          </a:ln>
        </p:spPr>
        <p:txBody>
          <a:bodyPr wrap="square">
            <a:spAutoFit/>
          </a:bodyPr>
          <a:lstStyle/>
          <a:p>
            <a:r>
              <a:rPr lang="es-AR" sz="1400" b="1" dirty="0"/>
              <a:t>Falla</a:t>
            </a:r>
            <a:r>
              <a:rPr lang="en-US" sz="1400" b="1" dirty="0"/>
              <a:t>: </a:t>
            </a:r>
            <a:r>
              <a:rPr lang="es-AR" sz="1400" dirty="0"/>
              <a:t>La posibilidad de que la víctima realice demandas desproporcionadas aprovechándose de la ansiedad del acusado ante la sumatoria de delitos</a:t>
            </a:r>
          </a:p>
        </p:txBody>
      </p:sp>
      <p:sp>
        <p:nvSpPr>
          <p:cNvPr id="15" name="Rectangle 14">
            <a:extLst>
              <a:ext uri="{FF2B5EF4-FFF2-40B4-BE49-F238E27FC236}">
                <a16:creationId xmlns:a16="http://schemas.microsoft.com/office/drawing/2014/main" id="{6149622C-32FA-4F3A-AAFB-37E47AD6EE35}"/>
              </a:ext>
            </a:extLst>
          </p:cNvPr>
          <p:cNvSpPr/>
          <p:nvPr/>
        </p:nvSpPr>
        <p:spPr>
          <a:xfrm>
            <a:off x="6599236" y="5225311"/>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8A1F1917-CB1A-4786-90E7-F819825FF11E}"/>
              </a:ext>
            </a:extLst>
          </p:cNvPr>
          <p:cNvSpPr>
            <a:spLocks noChangeAspect="1"/>
          </p:cNvSpPr>
          <p:nvPr/>
        </p:nvSpPr>
        <p:spPr>
          <a:xfrm>
            <a:off x="6100576" y="5225310"/>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7" name="Picture Placeholder 28" descr="Pencil">
            <a:extLst>
              <a:ext uri="{FF2B5EF4-FFF2-40B4-BE49-F238E27FC236}">
                <a16:creationId xmlns:a16="http://schemas.microsoft.com/office/drawing/2014/main" id="{E2A84C84-3058-4654-B94A-5AD761EC089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297926" y="5425787"/>
            <a:ext cx="605487" cy="605487"/>
          </a:xfrm>
          <a:prstGeom prst="rect">
            <a:avLst/>
          </a:prstGeom>
          <a:noFill/>
        </p:spPr>
      </p:pic>
      <p:sp>
        <p:nvSpPr>
          <p:cNvPr id="19" name="Content Placeholder 8">
            <a:extLst>
              <a:ext uri="{FF2B5EF4-FFF2-40B4-BE49-F238E27FC236}">
                <a16:creationId xmlns:a16="http://schemas.microsoft.com/office/drawing/2014/main" id="{E13A2942-FFB6-4887-83B5-5A44C020ED35}"/>
              </a:ext>
            </a:extLst>
          </p:cNvPr>
          <p:cNvSpPr txBox="1">
            <a:spLocks/>
          </p:cNvSpPr>
          <p:nvPr/>
        </p:nvSpPr>
        <p:spPr>
          <a:xfrm>
            <a:off x="7195279" y="5288097"/>
            <a:ext cx="4786859" cy="100189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600" b="1" cap="all" dirty="0">
                <a:solidFill>
                  <a:schemeClr val="accent1"/>
                </a:solidFill>
                <a:latin typeface="+mj-lt"/>
              </a:rPr>
              <a:t>Ley de probation </a:t>
            </a:r>
            <a:r>
              <a:rPr lang="es-AR" sz="1600" b="1" cap="all" dirty="0">
                <a:solidFill>
                  <a:schemeClr val="accent1"/>
                </a:solidFill>
                <a:latin typeface="+mj-lt"/>
              </a:rPr>
              <a:t>de 1958 </a:t>
            </a:r>
          </a:p>
        </p:txBody>
      </p:sp>
      <p:sp>
        <p:nvSpPr>
          <p:cNvPr id="20" name="Title 1">
            <a:extLst>
              <a:ext uri="{FF2B5EF4-FFF2-40B4-BE49-F238E27FC236}">
                <a16:creationId xmlns:a16="http://schemas.microsoft.com/office/drawing/2014/main" id="{6AE71401-DFA0-4F17-B21D-3E5081C9DB0F}"/>
              </a:ext>
            </a:extLst>
          </p:cNvPr>
          <p:cNvSpPr>
            <a:spLocks noGrp="1"/>
          </p:cNvSpPr>
          <p:nvPr>
            <p:ph type="title"/>
          </p:nvPr>
        </p:nvSpPr>
        <p:spPr>
          <a:xfrm>
            <a:off x="485957" y="186661"/>
            <a:ext cx="5929832" cy="920336"/>
          </a:xfrm>
        </p:spPr>
        <p:txBody>
          <a:bodyPr anchor="ctr"/>
          <a:lstStyle/>
          <a:p>
            <a:r>
              <a:rPr lang="en-US" dirty="0"/>
              <a:t>probation</a:t>
            </a:r>
          </a:p>
        </p:txBody>
      </p:sp>
      <p:pic>
        <p:nvPicPr>
          <p:cNvPr id="10244" name="Picture 4" descr="Image result for PROBATION">
            <a:extLst>
              <a:ext uri="{FF2B5EF4-FFF2-40B4-BE49-F238E27FC236}">
                <a16:creationId xmlns:a16="http://schemas.microsoft.com/office/drawing/2014/main" id="{09F00161-EC6E-47A2-AAED-157B0F0E11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9298" y="1365273"/>
            <a:ext cx="1628562" cy="101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62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CA16-8D78-4A87-9023-708458E3A4F3}"/>
              </a:ext>
            </a:extLst>
          </p:cNvPr>
          <p:cNvSpPr>
            <a:spLocks noGrp="1"/>
          </p:cNvSpPr>
          <p:nvPr>
            <p:ph type="title"/>
          </p:nvPr>
        </p:nvSpPr>
        <p:spPr>
          <a:xfrm>
            <a:off x="515938" y="186661"/>
            <a:ext cx="11150600" cy="920336"/>
          </a:xfrm>
        </p:spPr>
        <p:txBody>
          <a:bodyPr anchor="ctr"/>
          <a:lstStyle/>
          <a:p>
            <a:r>
              <a:rPr lang="es-AR" dirty="0"/>
              <a:t>Más alternativas</a:t>
            </a:r>
          </a:p>
        </p:txBody>
      </p:sp>
      <p:sp>
        <p:nvSpPr>
          <p:cNvPr id="9" name="Content Placeholder 8">
            <a:extLst>
              <a:ext uri="{FF2B5EF4-FFF2-40B4-BE49-F238E27FC236}">
                <a16:creationId xmlns:a16="http://schemas.microsoft.com/office/drawing/2014/main" id="{D66C6D21-6780-4D8A-9B6F-582E0BD2DC2E}"/>
              </a:ext>
            </a:extLst>
          </p:cNvPr>
          <p:cNvSpPr>
            <a:spLocks noGrp="1"/>
          </p:cNvSpPr>
          <p:nvPr>
            <p:ph idx="17"/>
          </p:nvPr>
        </p:nvSpPr>
        <p:spPr>
          <a:xfrm>
            <a:off x="524454" y="3029608"/>
            <a:ext cx="2588705" cy="495389"/>
          </a:xfrm>
        </p:spPr>
        <p:txBody>
          <a:bodyPr/>
          <a:lstStyle/>
          <a:p>
            <a:r>
              <a:rPr lang="es-AR" dirty="0"/>
              <a:t>ARBITRAje</a:t>
            </a:r>
          </a:p>
        </p:txBody>
      </p:sp>
      <p:sp>
        <p:nvSpPr>
          <p:cNvPr id="8" name="Content Placeholder 7">
            <a:extLst>
              <a:ext uri="{FF2B5EF4-FFF2-40B4-BE49-F238E27FC236}">
                <a16:creationId xmlns:a16="http://schemas.microsoft.com/office/drawing/2014/main" id="{5935AC4D-C17D-4827-B693-43A34920A5FD}"/>
              </a:ext>
            </a:extLst>
          </p:cNvPr>
          <p:cNvSpPr>
            <a:spLocks noGrp="1"/>
          </p:cNvSpPr>
          <p:nvPr>
            <p:ph idx="1"/>
          </p:nvPr>
        </p:nvSpPr>
        <p:spPr>
          <a:xfrm>
            <a:off x="524454" y="3572626"/>
            <a:ext cx="2588705" cy="2603323"/>
          </a:xfrm>
        </p:spPr>
        <p:txBody>
          <a:bodyPr/>
          <a:lstStyle/>
          <a:p>
            <a:pPr marL="285750" indent="-165100" algn="just">
              <a:buFont typeface="Arial" panose="020B0604020202020204" pitchFamily="34" charset="0"/>
              <a:buChar char="•"/>
            </a:pPr>
            <a:r>
              <a:rPr lang="es-ES" sz="1300" dirty="0"/>
              <a:t>Esta alternativa también resulta similar a la sumatoria de delitos en la que un árbitro/mediador acuerda con ambas partes para llegar a una determinada resolución amistosa y luego, se retira la fiscalía. Esto también se aplica a los delitos punibles por una condena menor a 7 años y resulta exitosa para los delitos cometidos bajo </a:t>
            </a:r>
            <a:r>
              <a:rPr lang="en-IN" sz="1300" dirty="0"/>
              <a:t>Negotiable instruments Act</a:t>
            </a:r>
            <a:r>
              <a:rPr lang="es-ES" sz="1300" dirty="0"/>
              <a:t> [Ley de instrumentos negociables] y </a:t>
            </a:r>
            <a:r>
              <a:rPr lang="en-IN" sz="1300" dirty="0"/>
              <a:t>Motor vehicles Act [</a:t>
            </a:r>
            <a:r>
              <a:rPr lang="es-ES" sz="1300" dirty="0"/>
              <a:t>Ley de vehículos a motor].</a:t>
            </a:r>
            <a:endParaRPr lang="en-US" sz="1300" dirty="0"/>
          </a:p>
        </p:txBody>
      </p:sp>
      <p:sp>
        <p:nvSpPr>
          <p:cNvPr id="11" name="Content Placeholder 10">
            <a:extLst>
              <a:ext uri="{FF2B5EF4-FFF2-40B4-BE49-F238E27FC236}">
                <a16:creationId xmlns:a16="http://schemas.microsoft.com/office/drawing/2014/main" id="{90DE57B2-448D-4C8D-8B9C-FFDDFB0A9208}"/>
              </a:ext>
            </a:extLst>
          </p:cNvPr>
          <p:cNvSpPr>
            <a:spLocks noGrp="1"/>
          </p:cNvSpPr>
          <p:nvPr>
            <p:ph idx="19"/>
          </p:nvPr>
        </p:nvSpPr>
        <p:spPr>
          <a:xfrm>
            <a:off x="3377853" y="3029608"/>
            <a:ext cx="2588705" cy="495389"/>
          </a:xfrm>
        </p:spPr>
        <p:txBody>
          <a:bodyPr/>
          <a:lstStyle/>
          <a:p>
            <a:r>
              <a:rPr lang="es-AR" dirty="0"/>
              <a:t>Compensación</a:t>
            </a:r>
          </a:p>
        </p:txBody>
      </p:sp>
      <p:sp>
        <p:nvSpPr>
          <p:cNvPr id="10" name="Content Placeholder 9">
            <a:extLst>
              <a:ext uri="{FF2B5EF4-FFF2-40B4-BE49-F238E27FC236}">
                <a16:creationId xmlns:a16="http://schemas.microsoft.com/office/drawing/2014/main" id="{CCF1405A-05DA-4553-A7B3-B9592963C6B1}"/>
              </a:ext>
            </a:extLst>
          </p:cNvPr>
          <p:cNvSpPr>
            <a:spLocks noGrp="1"/>
          </p:cNvSpPr>
          <p:nvPr>
            <p:ph idx="18"/>
          </p:nvPr>
        </p:nvSpPr>
        <p:spPr>
          <a:xfrm>
            <a:off x="3322863" y="3429000"/>
            <a:ext cx="2498766" cy="1749005"/>
          </a:xfrm>
        </p:spPr>
        <p:txBody>
          <a:bodyPr/>
          <a:lstStyle/>
          <a:p>
            <a:pPr marL="285750" indent="-165100" algn="just">
              <a:buFont typeface="Arial" panose="020B0604020202020204" pitchFamily="34" charset="0"/>
              <a:buChar char="•"/>
            </a:pPr>
            <a:r>
              <a:rPr lang="es-MX" sz="1300" dirty="0"/>
              <a:t>El tribunal le puede exigir a los delincuentes que paguen una compensación según lo que el tribunal considere razonable por la pérdida o daño ocasionado a cualquier persona al cometer los delitos.</a:t>
            </a:r>
            <a:endParaRPr lang="en-US" sz="1300" dirty="0"/>
          </a:p>
        </p:txBody>
      </p:sp>
      <p:sp>
        <p:nvSpPr>
          <p:cNvPr id="13" name="Content Placeholder 12">
            <a:extLst>
              <a:ext uri="{FF2B5EF4-FFF2-40B4-BE49-F238E27FC236}">
                <a16:creationId xmlns:a16="http://schemas.microsoft.com/office/drawing/2014/main" id="{FB9E2175-1C3C-4B3E-A872-A1B7E6D64D52}"/>
              </a:ext>
            </a:extLst>
          </p:cNvPr>
          <p:cNvSpPr>
            <a:spLocks noGrp="1"/>
          </p:cNvSpPr>
          <p:nvPr>
            <p:ph idx="21"/>
          </p:nvPr>
        </p:nvSpPr>
        <p:spPr>
          <a:xfrm>
            <a:off x="6216589" y="3029608"/>
            <a:ext cx="2588705" cy="495389"/>
          </a:xfrm>
        </p:spPr>
        <p:txBody>
          <a:bodyPr/>
          <a:lstStyle/>
          <a:p>
            <a:r>
              <a:rPr lang="es-AR" dirty="0"/>
              <a:t>RÉGIMEN ABIERTO</a:t>
            </a:r>
          </a:p>
        </p:txBody>
      </p:sp>
      <p:sp>
        <p:nvSpPr>
          <p:cNvPr id="12" name="Content Placeholder 11">
            <a:extLst>
              <a:ext uri="{FF2B5EF4-FFF2-40B4-BE49-F238E27FC236}">
                <a16:creationId xmlns:a16="http://schemas.microsoft.com/office/drawing/2014/main" id="{780C3E07-3509-4911-AFF9-20EA8F12D0A4}"/>
              </a:ext>
            </a:extLst>
          </p:cNvPr>
          <p:cNvSpPr>
            <a:spLocks noGrp="1"/>
          </p:cNvSpPr>
          <p:nvPr>
            <p:ph idx="20"/>
          </p:nvPr>
        </p:nvSpPr>
        <p:spPr>
          <a:xfrm>
            <a:off x="5767441" y="3429000"/>
            <a:ext cx="3353292" cy="3429000"/>
          </a:xfrm>
        </p:spPr>
        <p:txBody>
          <a:bodyPr/>
          <a:lstStyle/>
          <a:p>
            <a:pPr marL="285750" indent="-165100" algn="just">
              <a:buFont typeface="Arial" panose="020B0604020202020204" pitchFamily="34" charset="0"/>
              <a:buChar char="•"/>
            </a:pPr>
            <a:r>
              <a:rPr lang="es-ES" sz="1300" dirty="0"/>
              <a:t>De una forma u otra, los establecimientos penitenciarios de régimen abierto han existido en India durante mucho tiempo. En India, existen muchos establecimientos penitenciarios de régimen abierto. De acuerdo con su buena conducta, se traslada a los reclusos que cumplen cadena perpetua a establecimientos penitenciarios de régimen abierto. Se les permite quedarse con sus familias y salir de la cárcel durante el día para ganarse la vida.</a:t>
            </a:r>
          </a:p>
          <a:p>
            <a:pPr marL="285750" indent="-165100" algn="just">
              <a:buFont typeface="Arial" panose="020B0604020202020204" pitchFamily="34" charset="0"/>
              <a:buChar char="•"/>
            </a:pPr>
            <a:r>
              <a:rPr lang="es-ES" sz="1300" dirty="0"/>
              <a:t>Sería sorprendente saber que la agricultura orgánica que se lleva acabo en los establecimientos penitenciarios de régimen abierto  de India posee mucha demanda y que se están diseñando planes para la exportación de los productos cultivados en estos establecimientos, sobre todo, mangos.</a:t>
            </a:r>
            <a:endParaRPr lang="en-IN" sz="1300" dirty="0"/>
          </a:p>
        </p:txBody>
      </p:sp>
      <p:sp>
        <p:nvSpPr>
          <p:cNvPr id="15" name="Content Placeholder 14">
            <a:extLst>
              <a:ext uri="{FF2B5EF4-FFF2-40B4-BE49-F238E27FC236}">
                <a16:creationId xmlns:a16="http://schemas.microsoft.com/office/drawing/2014/main" id="{471C9CF1-70B0-46DB-869F-6DC53668898D}"/>
              </a:ext>
            </a:extLst>
          </p:cNvPr>
          <p:cNvSpPr>
            <a:spLocks noGrp="1"/>
          </p:cNvSpPr>
          <p:nvPr>
            <p:ph idx="23"/>
          </p:nvPr>
        </p:nvSpPr>
        <p:spPr>
          <a:xfrm>
            <a:off x="9278832" y="3029608"/>
            <a:ext cx="2588705" cy="495389"/>
          </a:xfrm>
        </p:spPr>
        <p:txBody>
          <a:bodyPr/>
          <a:lstStyle/>
          <a:p>
            <a:r>
              <a:rPr lang="es-AR" dirty="0"/>
              <a:t>CONSUMO DE ESTUPEFACIENTES</a:t>
            </a:r>
          </a:p>
        </p:txBody>
      </p:sp>
      <p:sp>
        <p:nvSpPr>
          <p:cNvPr id="14" name="Content Placeholder 13">
            <a:extLst>
              <a:ext uri="{FF2B5EF4-FFF2-40B4-BE49-F238E27FC236}">
                <a16:creationId xmlns:a16="http://schemas.microsoft.com/office/drawing/2014/main" id="{4EAA9254-229F-4C3E-B078-B8912E5BBE98}"/>
              </a:ext>
            </a:extLst>
          </p:cNvPr>
          <p:cNvSpPr>
            <a:spLocks noGrp="1"/>
          </p:cNvSpPr>
          <p:nvPr>
            <p:ph idx="22"/>
          </p:nvPr>
        </p:nvSpPr>
        <p:spPr>
          <a:xfrm>
            <a:off x="9030795" y="3519002"/>
            <a:ext cx="2983664" cy="3338997"/>
          </a:xfrm>
        </p:spPr>
        <p:txBody>
          <a:bodyPr/>
          <a:lstStyle/>
          <a:p>
            <a:pPr marL="285750" indent="-165100" algn="just">
              <a:buFont typeface="Arial" panose="020B0604020202020204" pitchFamily="34" charset="0"/>
              <a:buChar char="•"/>
            </a:pPr>
            <a:r>
              <a:rPr lang="es-ES" sz="1300" b="1" dirty="0"/>
              <a:t>Inmunidad de procesamiento para los adictos que se ofrezcan para recibir tratamiento</a:t>
            </a:r>
            <a:r>
              <a:rPr lang="es-ES" sz="1300" dirty="0"/>
              <a:t>: cualquier adicto, al que se lo acuse de un delito punible que involucre pequeñas cantidades de estupefacientes o sustancias psicotrópicas, que busque de manera voluntaria someterse a un tratamiento médico en un hospital o una institución mantenida o reconocida por el Gobierno o una autoridad local para dejar de consumir dichas sustancias y se someta a dicho tratamiento no será procesado siempre que dicha inmunidad judicial se pueda suspender si el adicto no se somete al tratamiento completo para dejar de consumir dichas sustancias ".</a:t>
            </a:r>
            <a:endParaRPr lang="en-US" sz="1300" dirty="0"/>
          </a:p>
        </p:txBody>
      </p:sp>
      <p:sp>
        <p:nvSpPr>
          <p:cNvPr id="3" name="Slide Number Placeholder 2">
            <a:extLst>
              <a:ext uri="{FF2B5EF4-FFF2-40B4-BE49-F238E27FC236}">
                <a16:creationId xmlns:a16="http://schemas.microsoft.com/office/drawing/2014/main" id="{C10F7B49-6C9D-4DBF-AD20-9D4CFAB1CBFD}"/>
              </a:ext>
            </a:extLst>
          </p:cNvPr>
          <p:cNvSpPr>
            <a:spLocks noGrp="1"/>
          </p:cNvSpPr>
          <p:nvPr>
            <p:ph type="sldNum" sz="quarter" idx="12"/>
          </p:nvPr>
        </p:nvSpPr>
        <p:spPr>
          <a:xfrm>
            <a:off x="11363696" y="6455739"/>
            <a:ext cx="294460" cy="187367"/>
          </a:xfrm>
        </p:spPr>
        <p:txBody>
          <a:bodyPr/>
          <a:lstStyle/>
          <a:p>
            <a:fld id="{9EC71654-96A5-4280-94F3-931C61A9F92C}" type="slidenum">
              <a:rPr lang="en-US" smtClean="0"/>
              <a:pPr/>
              <a:t>8</a:t>
            </a:fld>
            <a:endParaRPr lang="en-US" dirty="0"/>
          </a:p>
        </p:txBody>
      </p:sp>
      <p:pic>
        <p:nvPicPr>
          <p:cNvPr id="41" name="Picture Placeholder 40" descr="A picture containing object&#10;&#10;Description automatically generated">
            <a:extLst>
              <a:ext uri="{FF2B5EF4-FFF2-40B4-BE49-F238E27FC236}">
                <a16:creationId xmlns:a16="http://schemas.microsoft.com/office/drawing/2014/main" id="{6E7F5424-84E7-49AC-9259-98F4404C940A}"/>
              </a:ext>
            </a:extLst>
          </p:cNvPr>
          <p:cNvPicPr>
            <a:picLocks noGrp="1" noChangeAspect="1"/>
          </p:cNvPicPr>
          <p:nvPr>
            <p:ph type="pic" sz="quarter" idx="13"/>
          </p:nvPr>
        </p:nvPicPr>
        <p:blipFill>
          <a:blip r:embed="rId3"/>
          <a:srcRect/>
          <a:stretch>
            <a:fillRect/>
          </a:stretch>
        </p:blipFill>
        <p:spPr>
          <a:xfrm>
            <a:off x="1103313" y="1414463"/>
            <a:ext cx="1430337" cy="1430337"/>
          </a:xfrm>
        </p:spPr>
      </p:pic>
      <p:pic>
        <p:nvPicPr>
          <p:cNvPr id="29" name="Picture Placeholder 28" descr="A group of people in a garden&#10;&#10;Description automatically generated">
            <a:extLst>
              <a:ext uri="{FF2B5EF4-FFF2-40B4-BE49-F238E27FC236}">
                <a16:creationId xmlns:a16="http://schemas.microsoft.com/office/drawing/2014/main" id="{6FFD5F53-6F5E-481F-BAD6-9E1AE567528C}"/>
              </a:ext>
            </a:extLst>
          </p:cNvPr>
          <p:cNvPicPr>
            <a:picLocks noGrp="1" noChangeAspect="1"/>
          </p:cNvPicPr>
          <p:nvPr>
            <p:ph type="pic" sz="quarter" idx="15"/>
          </p:nvPr>
        </p:nvPicPr>
        <p:blipFill>
          <a:blip r:embed="rId4"/>
          <a:srcRect l="16667" r="16667"/>
          <a:stretch>
            <a:fillRect/>
          </a:stretch>
        </p:blipFill>
        <p:spPr>
          <a:xfrm>
            <a:off x="6796088" y="1413085"/>
            <a:ext cx="1430337" cy="1430338"/>
          </a:xfrm>
        </p:spPr>
      </p:pic>
      <p:pic>
        <p:nvPicPr>
          <p:cNvPr id="35" name="Picture Placeholder 34" descr="A close up of a logo&#10;&#10;Description automatically generated">
            <a:extLst>
              <a:ext uri="{FF2B5EF4-FFF2-40B4-BE49-F238E27FC236}">
                <a16:creationId xmlns:a16="http://schemas.microsoft.com/office/drawing/2014/main" id="{53E1BC68-8D30-437D-B31E-11215331C8DB}"/>
              </a:ext>
            </a:extLst>
          </p:cNvPr>
          <p:cNvPicPr>
            <a:picLocks noGrp="1" noChangeAspect="1"/>
          </p:cNvPicPr>
          <p:nvPr>
            <p:ph type="pic" sz="quarter" idx="14"/>
          </p:nvPr>
        </p:nvPicPr>
        <p:blipFill>
          <a:blip r:embed="rId5"/>
          <a:srcRect l="26154" r="26154"/>
          <a:stretch>
            <a:fillRect/>
          </a:stretch>
        </p:blipFill>
        <p:spPr/>
      </p:pic>
      <p:pic>
        <p:nvPicPr>
          <p:cNvPr id="39" name="Picture Placeholder 38" descr="A picture containing person, man, table, indoor&#10;&#10;Description automatically generated">
            <a:extLst>
              <a:ext uri="{FF2B5EF4-FFF2-40B4-BE49-F238E27FC236}">
                <a16:creationId xmlns:a16="http://schemas.microsoft.com/office/drawing/2014/main" id="{F5F0AF2E-D8E1-4856-8401-1209F9C27D01}"/>
              </a:ext>
            </a:extLst>
          </p:cNvPr>
          <p:cNvPicPr>
            <a:picLocks noGrp="1" noChangeAspect="1"/>
          </p:cNvPicPr>
          <p:nvPr>
            <p:ph type="pic" sz="quarter" idx="16"/>
          </p:nvPr>
        </p:nvPicPr>
        <p:blipFill>
          <a:blip r:embed="rId6"/>
          <a:srcRect l="22000" r="22000"/>
          <a:stretch>
            <a:fillRect/>
          </a:stretch>
        </p:blipFill>
        <p:spPr>
          <a:xfrm>
            <a:off x="9658350" y="1413086"/>
            <a:ext cx="1430337" cy="1430337"/>
          </a:xfrm>
        </p:spPr>
      </p:pic>
    </p:spTree>
    <p:extLst>
      <p:ext uri="{BB962C8B-B14F-4D97-AF65-F5344CB8AC3E}">
        <p14:creationId xmlns:p14="http://schemas.microsoft.com/office/powerpoint/2010/main" val="435634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524256" y="4767072"/>
            <a:ext cx="11531756" cy="1625210"/>
          </a:xfrm>
          <a:prstGeom prst="ellipse">
            <a:avLst/>
          </a:prstGeom>
        </p:spPr>
        <p:txBody>
          <a:bodyPr vert="horz" lIns="91440" tIns="45720" rIns="91440" bIns="45720" rtlCol="0" anchor="ctr">
            <a:normAutofit fontScale="90000"/>
          </a:bodyPr>
          <a:lstStyle/>
          <a:p>
            <a:r>
              <a:rPr lang="en-US" sz="3700" dirty="0">
                <a:solidFill>
                  <a:srgbClr val="FFFFFF"/>
                </a:solidFill>
              </a:rPr>
              <a:t>CAMBIOS LEGISLATIVOS RECIENTES EN INDIA</a:t>
            </a:r>
            <a:br>
              <a:rPr lang="en-US" sz="3700" dirty="0">
                <a:solidFill>
                  <a:srgbClr val="FFFFFF"/>
                </a:solidFill>
              </a:rPr>
            </a:br>
            <a:r>
              <a:rPr lang="es-AR" sz="1600" dirty="0">
                <a:solidFill>
                  <a:srgbClr val="FFFFFF"/>
                </a:solidFill>
              </a:rPr>
              <a:t> el honorable primer ministro actual de India, Sr. MODI, el SR. VENKAIAH NAIDU,  el honorable VICE PRESIDENTE DE India y el  honorable SR. KISHAN REDDY, MINISTRO DE ESTADO DEL GOBIERNO DE INDIA Y padmarao lakkaraju , miembro de la asociación internacional de fiscales</a:t>
            </a:r>
          </a:p>
        </p:txBody>
      </p:sp>
      <p:pic>
        <p:nvPicPr>
          <p:cNvPr id="28" name="Picture 27" descr="A group of people around each other&#10;&#10;Description automatically generated">
            <a:extLst>
              <a:ext uri="{FF2B5EF4-FFF2-40B4-BE49-F238E27FC236}">
                <a16:creationId xmlns:a16="http://schemas.microsoft.com/office/drawing/2014/main" id="{6BA3AB7A-3849-473A-B725-AE22D9661499}"/>
              </a:ext>
            </a:extLst>
          </p:cNvPr>
          <p:cNvPicPr>
            <a:picLocks noChangeAspect="1"/>
          </p:cNvPicPr>
          <p:nvPr/>
        </p:nvPicPr>
        <p:blipFill rotWithShape="1">
          <a:blip r:embed="rId3"/>
          <a:srcRect r="1" b="12494"/>
          <a:stretch/>
        </p:blipFill>
        <p:spPr>
          <a:xfrm>
            <a:off x="-482" y="0"/>
            <a:ext cx="7611185" cy="4767072"/>
          </a:xfrm>
          <a:prstGeom prst="rect">
            <a:avLst/>
          </a:prstGeom>
        </p:spPr>
      </p:pic>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8029319" y="917725"/>
            <a:ext cx="3424739" cy="2634944"/>
          </a:xfrm>
        </p:spPr>
        <p:txBody>
          <a:bodyPr vert="horz" lIns="91440" tIns="45720" rIns="91440" bIns="45720" rtlCol="0" anchor="ctr">
            <a:normAutofit/>
          </a:bodyPr>
          <a:lstStyle/>
          <a:p>
            <a:pPr marL="285750" indent="-228600" algn="l">
              <a:buFont typeface="Arial" panose="020B0604020202020204" pitchFamily="34" charset="0"/>
              <a:buChar char="•"/>
            </a:pPr>
            <a:r>
              <a:rPr lang="en-US" sz="2000" b="1" dirty="0">
                <a:solidFill>
                  <a:srgbClr val="FFFFFF"/>
                </a:solidFill>
              </a:rPr>
              <a:t>LA LEY DE JUSTICIA DE MENORES</a:t>
            </a:r>
          </a:p>
          <a:p>
            <a:pPr marL="285750" indent="-228600" algn="l">
              <a:buFont typeface="Arial" panose="020B0604020202020204" pitchFamily="34" charset="0"/>
              <a:buChar char="•"/>
            </a:pPr>
            <a:r>
              <a:rPr lang="en-US" sz="2000" b="1" dirty="0">
                <a:solidFill>
                  <a:srgbClr val="FFFFFF"/>
                </a:solidFill>
              </a:rPr>
              <a:t>LEY TRIBUTARIA</a:t>
            </a:r>
            <a:endParaRPr lang="en-US" sz="2000" dirty="0">
              <a:solidFill>
                <a:srgbClr val="FFFFFF"/>
              </a:solidFill>
            </a:endParaRP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a:xfrm>
            <a:off x="10657453" y="6400247"/>
            <a:ext cx="973667" cy="274320"/>
          </a:xfrm>
        </p:spPr>
        <p:txBody>
          <a:bodyPr vert="horz" lIns="91440" tIns="45720" rIns="91440" bIns="45720" rtlCol="0" anchor="ctr">
            <a:normAutofit/>
          </a:bodyPr>
          <a:lstStyle/>
          <a:p>
            <a:pPr algn="r">
              <a:spcAft>
                <a:spcPts val="600"/>
              </a:spcAft>
              <a:defRPr/>
            </a:pPr>
            <a:fld id="{9EC71654-96A5-4280-94F3-931C61A9F92C}" type="slidenum">
              <a:rPr lang="en-US" sz="1200">
                <a:solidFill>
                  <a:prstClr val="black">
                    <a:tint val="75000"/>
                  </a:prstClr>
                </a:solidFill>
                <a:latin typeface="Calibri" panose="020F0502020204030204"/>
              </a:rPr>
              <a:pPr algn="r">
                <a:spcAft>
                  <a:spcPts val="600"/>
                </a:spcAft>
                <a:defRPr/>
              </a:pPr>
              <a:t>9</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11655884"/>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2.xml><?xml version="1.0" encoding="utf-8"?>
<ds:datastoreItem xmlns:ds="http://schemas.openxmlformats.org/officeDocument/2006/customXml" ds:itemID="{CEA9B47F-3DD8-4645-81DC-B88780643C07}">
  <ds:schemaRefs>
    <ds:schemaRef ds:uri="16c05727-aa75-4e4a-9b5f-8a80a1165891"/>
    <ds:schemaRef ds:uri="http://purl.org/dc/dcmitype/"/>
    <ds:schemaRef ds:uri="http://www.w3.org/XML/1998/namespace"/>
    <ds:schemaRef ds:uri="http://schemas.microsoft.com/office/2006/documentManagement/types"/>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71af3243-3dd4-4a8d-8c0d-dd76da1f02a5"/>
  </ds:schemaRefs>
</ds:datastoreItem>
</file>

<file path=customXml/itemProps3.xml><?xml version="1.0" encoding="utf-8"?>
<ds:datastoreItem xmlns:ds="http://schemas.openxmlformats.org/officeDocument/2006/customXml" ds:itemID="{631071E6-22AE-499A-B09C-BF21CF5F7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2780</Words>
  <Application>Microsoft Office PowerPoint</Application>
  <PresentationFormat>Panorámica</PresentationFormat>
  <Paragraphs>128</Paragraphs>
  <Slides>13</Slides>
  <Notes>13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Arial</vt:lpstr>
      <vt:lpstr>Calibri</vt:lpstr>
      <vt:lpstr>Corbel</vt:lpstr>
      <vt:lpstr>Office Theme</vt:lpstr>
      <vt:lpstr>EL IMPACTO DE LAS ALTERNATIVAS AL PROCESAMIENTO EN LA COOPERACIÓN INTERNACIONAL</vt:lpstr>
      <vt:lpstr>Presentación de PowerPoint</vt:lpstr>
      <vt:lpstr>Evolución</vt:lpstr>
      <vt:lpstr>Presentación de PowerPoint</vt:lpstr>
      <vt:lpstr>CONVENIO DECLARATORIO</vt:lpstr>
      <vt:lpstr>Sumatoria de DELITOS</vt:lpstr>
      <vt:lpstr>probation</vt:lpstr>
      <vt:lpstr>Más alternativas</vt:lpstr>
      <vt:lpstr>CAMBIOS LEGISLATIVOS RECIENTES EN INDIA  el honorable primer ministro actual de India, Sr. MODI, el SR. VENKAIAH NAIDU,  el honorable VICE PRESIDENTE DE India y el  honorable SR. KISHAN REDDY, MINISTRO DE ESTADO DEL GOBIERNO DE INDIA Y padmarao lakkaraju , miembro de la asociación internacional de fiscales</vt:lpstr>
      <vt:lpstr>Ley de justicia de menores</vt:lpstr>
      <vt:lpstr>LEY TRIBUTARIA</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2019-09-17T17:08:38Z</dcterms:created>
  <dcterms:modified xsi:type="dcterms:W3CDTF">2021-09-16T12:39:01Z</dcterms:modified>
</cp:coreProperties>
</file>