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8" r:id="rId2"/>
    <p:sldId id="276" r:id="rId3"/>
    <p:sldId id="261" r:id="rId4"/>
    <p:sldId id="277" r:id="rId5"/>
    <p:sldId id="275" r:id="rId6"/>
    <p:sldId id="263" r:id="rId7"/>
    <p:sldId id="262" r:id="rId8"/>
    <p:sldId id="268" r:id="rId9"/>
    <p:sldId id="267" r:id="rId10"/>
    <p:sldId id="266" r:id="rId11"/>
    <p:sldId id="265" r:id="rId12"/>
    <p:sldId id="272" r:id="rId13"/>
    <p:sldId id="271" r:id="rId14"/>
    <p:sldId id="270" r:id="rId15"/>
    <p:sldId id="269" r:id="rId16"/>
    <p:sldId id="260" r:id="rId17"/>
  </p:sldIdLst>
  <p:sldSz cx="9144000" cy="6858000" type="letter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3399"/>
    <a:srgbClr val="007054"/>
    <a:srgbClr val="009900"/>
    <a:srgbClr val="B2B2B2"/>
    <a:srgbClr val="808080"/>
    <a:srgbClr val="66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67976" autoAdjust="0"/>
  </p:normalViewPr>
  <p:slideViewPr>
    <p:cSldViewPr>
      <p:cViewPr varScale="1">
        <p:scale>
          <a:sx n="40" d="100"/>
          <a:sy n="40" d="100"/>
        </p:scale>
        <p:origin x="-96" y="-1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752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4508061384218"/>
          <c:y val="0.024027793392456"/>
          <c:w val="0.823600721784778"/>
          <c:h val="0.498996325223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   </c:v>
                </c:pt>
              </c:strCache>
            </c:strRef>
          </c:tx>
          <c:spPr>
            <a:solidFill>
              <a:srgbClr val="042F3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1CC-41A9-9BEA-6D62E309F97F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CC-41A9-9BEA-6D62E309F97F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1CC-41A9-9BEA-6D62E309F97F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CC-41A9-9BEA-6D62E309F97F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1CC-41A9-9BEA-6D62E309F97F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CC-41A9-9BEA-6D62E309F97F}"/>
              </c:ext>
            </c:extLst>
          </c:dPt>
          <c:cat>
            <c:strRef>
              <c:f>Hoja1!$A$2:$A$12</c:f>
              <c:strCache>
                <c:ptCount val="11"/>
                <c:pt idx="0">
                  <c:v>MTS 2019</c:v>
                </c:pt>
                <c:pt idx="1">
                  <c:v>Rolls Royce 2019</c:v>
                </c:pt>
                <c:pt idx="2">
                  <c:v>Petrobras 2018</c:v>
                </c:pt>
                <c:pt idx="3">
                  <c:v>Société Générale 2018</c:v>
                </c:pt>
                <c:pt idx="4">
                  <c:v>Telia Company 2017</c:v>
                </c:pt>
                <c:pt idx="5">
                  <c:v>Keppel Offshore &amp; Marine 2017</c:v>
                </c:pt>
                <c:pt idx="6">
                  <c:v>Vimpelcom 2016</c:v>
                </c:pt>
                <c:pt idx="7">
                  <c:v>Teva Pharma 2016</c:v>
                </c:pt>
                <c:pt idx="8">
                  <c:v>Alstom 2014</c:v>
                </c:pt>
                <c:pt idx="9">
                  <c:v>KBR/Halliburton 2009</c:v>
                </c:pt>
                <c:pt idx="10">
                  <c:v>Siemens 2008</c:v>
                </c:pt>
              </c:strCache>
            </c:strRef>
          </c:cat>
          <c:val>
            <c:numRef>
              <c:f>Hoja1!$B$2:$B$12</c:f>
              <c:numCache>
                <c:formatCode>_-"$"\ * #,##0_-;\-"$"\ * #,##0_-;_-"$"\ * "-"??_-;_-@_-</c:formatCode>
                <c:ptCount val="11"/>
                <c:pt idx="0">
                  <c:v>850.0</c:v>
                </c:pt>
                <c:pt idx="1">
                  <c:v>829.0</c:v>
                </c:pt>
                <c:pt idx="2">
                  <c:v>1780.0</c:v>
                </c:pt>
                <c:pt idx="3">
                  <c:v>585.0</c:v>
                </c:pt>
                <c:pt idx="4">
                  <c:v>965.0</c:v>
                </c:pt>
                <c:pt idx="5">
                  <c:v>422.0</c:v>
                </c:pt>
                <c:pt idx="6">
                  <c:v>795.0</c:v>
                </c:pt>
                <c:pt idx="7">
                  <c:v>519.0</c:v>
                </c:pt>
                <c:pt idx="8">
                  <c:v>772.0</c:v>
                </c:pt>
                <c:pt idx="9">
                  <c:v>579.0</c:v>
                </c:pt>
                <c:pt idx="10">
                  <c:v>800.0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1CC-41A9-9BEA-6D62E309F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46569656"/>
        <c:axId val="2146572888"/>
      </c:barChart>
      <c:catAx>
        <c:axId val="2146569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42F3F"/>
                </a:solidFill>
                <a:latin typeface="+mj-lt"/>
                <a:cs typeface="Century Gothic"/>
              </a:defRPr>
            </a:pPr>
            <a:endParaRPr lang="es-ES"/>
          </a:p>
        </c:txPr>
        <c:crossAx val="2146572888"/>
        <c:crosses val="autoZero"/>
        <c:auto val="1"/>
        <c:lblAlgn val="ctr"/>
        <c:lblOffset val="100"/>
        <c:noMultiLvlLbl val="0"/>
      </c:catAx>
      <c:valAx>
        <c:axId val="2146572888"/>
        <c:scaling>
          <c:orientation val="minMax"/>
        </c:scaling>
        <c:delete val="0"/>
        <c:axPos val="l"/>
        <c:numFmt formatCode="_-&quot;$&quot;\ * #,##0_-;\-&quot;$&quot;\ * #,##0_-;_-&quot;$&quot;\ * &quot;-&quot;??_-;_-@_-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solidFill>
                  <a:srgbClr val="042F3F"/>
                </a:solidFill>
                <a:latin typeface="+mj-lt"/>
                <a:cs typeface="Century Gothic"/>
              </a:defRPr>
            </a:pPr>
            <a:endParaRPr lang="es-ES"/>
          </a:p>
        </c:txPr>
        <c:crossAx val="2146569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9" y="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756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9" y="645756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BBCC02A-86B6-46C0-8FDB-388C34D6C8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9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t" anchorCtr="0" compatLnSpc="1">
            <a:prstTxWarp prst="textNoShape">
              <a:avLst/>
            </a:prstTxWarp>
          </a:bodyPr>
          <a:lstStyle>
            <a:lvl1pPr defTabSz="776288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099" y="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t" anchorCtr="0" compatLnSpc="1">
            <a:prstTxWarp prst="textNoShape">
              <a:avLst/>
            </a:prstTxWarp>
          </a:bodyPr>
          <a:lstStyle>
            <a:lvl1pPr algn="r" defTabSz="776288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756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b" anchorCtr="0" compatLnSpc="1">
            <a:prstTxWarp prst="textNoShape">
              <a:avLst/>
            </a:prstTxWarp>
          </a:bodyPr>
          <a:lstStyle>
            <a:lvl1pPr defTabSz="776288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099" y="6457561"/>
            <a:ext cx="4303130" cy="34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0" tIns="0" rIns="19410" bIns="0" numCol="1" anchor="b" anchorCtr="0" compatLnSpc="1">
            <a:prstTxWarp prst="textNoShape">
              <a:avLst/>
            </a:prstTxWarp>
          </a:bodyPr>
          <a:lstStyle>
            <a:lvl1pPr algn="r" defTabSz="776288" eaLnBrk="0" hangingPunct="0">
              <a:spcBef>
                <a:spcPct val="0"/>
              </a:spcBef>
              <a:buFontTx/>
              <a:buNone/>
              <a:defRPr sz="1000" i="1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DA86152-1468-4A7E-9E25-DAB70E62B8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41801" y="3229361"/>
            <a:ext cx="8939452" cy="305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08" tIns="46905" rIns="93808" bIns="469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4350"/>
            <a:ext cx="3387725" cy="25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43783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CB4CD3-A610-471B-A5A3-AF106902FC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200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283592" y="3229361"/>
            <a:ext cx="9217023" cy="3193812"/>
          </a:xfrm>
        </p:spPr>
        <p:txBody>
          <a:bodyPr>
            <a:noAutofit/>
          </a:bodyPr>
          <a:lstStyle/>
          <a:p>
            <a:endParaRPr lang="es-AR" sz="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F67FFF-AED1-43E2-83AC-2FDE8277EC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>
          <a:xfrm>
            <a:off x="441800" y="3229361"/>
            <a:ext cx="9274839" cy="305872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en-US" sz="700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200" kern="1200" baseline="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A86152-1468-4A7E-9E25-DAB70E62B8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 userDrawn="1"/>
        </p:nvGrpSpPr>
        <p:grpSpPr>
          <a:xfrm>
            <a:off x="3770213" y="6466373"/>
            <a:ext cx="1968766" cy="288000"/>
            <a:chOff x="3770213" y="6466373"/>
            <a:chExt cx="1968766" cy="288000"/>
          </a:xfrm>
        </p:grpSpPr>
        <p:pic>
          <p:nvPicPr>
            <p:cNvPr id="5" name="Picture 60" descr="logoA&amp;B"/>
            <p:cNvPicPr>
              <a:picLocks noChangeAspect="1" noChangeArrowheads="1"/>
            </p:cNvPicPr>
            <p:nvPr/>
          </p:nvPicPr>
          <p:blipFill>
            <a:blip r:embed="rId2" cstate="print"/>
            <a:srcRect b="29518"/>
            <a:stretch>
              <a:fillRect/>
            </a:stretch>
          </p:blipFill>
          <p:spPr bwMode="auto">
            <a:xfrm>
              <a:off x="4041254" y="6471038"/>
              <a:ext cx="1291624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1"/>
            <p:cNvSpPr txBox="1">
              <a:spLocks noChangeArrowheads="1"/>
            </p:cNvSpPr>
            <p:nvPr userDrawn="1"/>
          </p:nvSpPr>
          <p:spPr bwMode="auto">
            <a:xfrm>
              <a:off x="5329404" y="6497375"/>
              <a:ext cx="409575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>
                <a:lnSpc>
                  <a:spcPct val="90000"/>
                </a:lnSpc>
                <a:defRPr/>
              </a:pPr>
              <a:r>
                <a:rPr lang="es-ES" sz="1100" b="1" dirty="0">
                  <a:solidFill>
                    <a:srgbClr val="505050"/>
                  </a:solidFill>
                  <a:latin typeface="Garamond" pitchFamily="18" charset="0"/>
                  <a:cs typeface="+mn-cs"/>
                </a:rPr>
                <a:t>- 2019</a:t>
              </a:r>
              <a:endParaRPr lang="es-ES" sz="3700" b="1" dirty="0">
                <a:solidFill>
                  <a:srgbClr val="A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endParaRPr>
            </a:p>
          </p:txBody>
        </p:sp>
        <p:sp>
          <p:nvSpPr>
            <p:cNvPr id="7" name="Text Box 62"/>
            <p:cNvSpPr txBox="1">
              <a:spLocks noChangeArrowheads="1"/>
            </p:cNvSpPr>
            <p:nvPr/>
          </p:nvSpPr>
          <p:spPr bwMode="auto">
            <a:xfrm>
              <a:off x="3770213" y="6466373"/>
              <a:ext cx="228600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lnSpc>
                  <a:spcPct val="90000"/>
                </a:lnSpc>
                <a:defRPr/>
              </a:pPr>
              <a:r>
                <a:rPr lang="es-ES" sz="1300" dirty="0">
                  <a:solidFill>
                    <a:srgbClr val="333333"/>
                  </a:solidFill>
                  <a:latin typeface="Times New Roman" pitchFamily="18" charset="0"/>
                  <a:cs typeface="+mn-cs"/>
                </a:rPr>
                <a:t>©</a:t>
              </a:r>
              <a:endParaRPr lang="es-ES" sz="3700" b="1" dirty="0">
                <a:solidFill>
                  <a:srgbClr val="A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8" name="Rectangle 47"/>
          <p:cNvSpPr>
            <a:spLocks noChangeArrowheads="1"/>
          </p:cNvSpPr>
          <p:nvPr userDrawn="1"/>
        </p:nvSpPr>
        <p:spPr bwMode="auto">
          <a:xfrm>
            <a:off x="3505200" y="64770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es-ES" sz="1100" dirty="0">
              <a:solidFill>
                <a:schemeClr val="bg2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23266" name="Rectangle 34"/>
          <p:cNvSpPr>
            <a:spLocks noGrp="1" noChangeArrowheads="1"/>
          </p:cNvSpPr>
          <p:nvPr userDrawn="1">
            <p:ph type="ctrTitle" sz="quarter"/>
          </p:nvPr>
        </p:nvSpPr>
        <p:spPr>
          <a:xfrm>
            <a:off x="762000" y="1600200"/>
            <a:ext cx="7848600" cy="2692400"/>
          </a:xfrm>
        </p:spPr>
        <p:txBody>
          <a:bodyPr/>
          <a:lstStyle>
            <a:lvl1pPr algn="ctr">
              <a:defRPr sz="3500">
                <a:solidFill>
                  <a:schemeClr val="bg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23267" name="Rectangle 35"/>
          <p:cNvSpPr>
            <a:spLocks noGrp="1" noChangeArrowheads="1"/>
          </p:cNvSpPr>
          <p:nvPr userDrawn="1">
            <p:ph type="subTitle" sz="quarter" idx="1"/>
          </p:nvPr>
        </p:nvSpPr>
        <p:spPr>
          <a:xfrm>
            <a:off x="762000" y="5300663"/>
            <a:ext cx="7848600" cy="1023937"/>
          </a:xfrm>
        </p:spPr>
        <p:txBody>
          <a:bodyPr lIns="92075" tIns="46038" rIns="92075" bIns="46038"/>
          <a:lstStyle>
            <a:lvl1pPr marL="0" indent="0" algn="r">
              <a:buFont typeface="Wingdings" pitchFamily="2" charset="2"/>
              <a:buNone/>
              <a:defRPr sz="2200" b="1" i="1"/>
            </a:lvl1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  <p:pic>
        <p:nvPicPr>
          <p:cNvPr id="12" name="Picture 3" descr="C:\Users\fj\Desktop\gpen_iap_logo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95475" cy="82867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 </a:t>
            </a:r>
            <a:fld id="{43EC70EF-1DBF-4EDD-BCAD-EAB4BF8A8D8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P </a:t>
            </a:r>
            <a:fld id="{6880BA56-34B7-4B09-BC14-13571A5176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05038"/>
            <a:ext cx="838200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22224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8382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222245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476250"/>
            <a:ext cx="633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s-ES"/>
              <a:t>P </a:t>
            </a:r>
            <a:fld id="{4271D32F-2256-43A4-A86B-F86D8CD39B1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grpSp>
        <p:nvGrpSpPr>
          <p:cNvPr id="10" name="9 Grupo"/>
          <p:cNvGrpSpPr/>
          <p:nvPr/>
        </p:nvGrpSpPr>
        <p:grpSpPr>
          <a:xfrm>
            <a:off x="3770213" y="6466373"/>
            <a:ext cx="1968766" cy="288000"/>
            <a:chOff x="3770213" y="6466373"/>
            <a:chExt cx="1968766" cy="288000"/>
          </a:xfrm>
        </p:grpSpPr>
        <p:pic>
          <p:nvPicPr>
            <p:cNvPr id="11" name="Picture 60" descr="logoA&amp;B"/>
            <p:cNvPicPr>
              <a:picLocks noChangeAspect="1" noChangeArrowheads="1"/>
            </p:cNvPicPr>
            <p:nvPr/>
          </p:nvPicPr>
          <p:blipFill>
            <a:blip r:embed="rId6" cstate="print"/>
            <a:srcRect b="29518"/>
            <a:stretch>
              <a:fillRect/>
            </a:stretch>
          </p:blipFill>
          <p:spPr bwMode="auto">
            <a:xfrm>
              <a:off x="4041254" y="6471038"/>
              <a:ext cx="1291624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61"/>
            <p:cNvSpPr txBox="1">
              <a:spLocks noChangeArrowheads="1"/>
            </p:cNvSpPr>
            <p:nvPr userDrawn="1"/>
          </p:nvSpPr>
          <p:spPr bwMode="auto">
            <a:xfrm>
              <a:off x="5329404" y="6497375"/>
              <a:ext cx="409575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>
                <a:lnSpc>
                  <a:spcPct val="90000"/>
                </a:lnSpc>
                <a:defRPr/>
              </a:pPr>
              <a:r>
                <a:rPr lang="es-ES" sz="1100" b="1" dirty="0">
                  <a:solidFill>
                    <a:srgbClr val="505050"/>
                  </a:solidFill>
                  <a:latin typeface="Garamond" pitchFamily="18" charset="0"/>
                  <a:cs typeface="+mn-cs"/>
                </a:rPr>
                <a:t>- 2019</a:t>
              </a:r>
              <a:endParaRPr lang="es-ES" sz="3700" b="1" dirty="0">
                <a:solidFill>
                  <a:srgbClr val="A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endParaRPr>
            </a:p>
          </p:txBody>
        </p:sp>
        <p:sp>
          <p:nvSpPr>
            <p:cNvPr id="13" name="Text Box 62"/>
            <p:cNvSpPr txBox="1">
              <a:spLocks noChangeArrowheads="1"/>
            </p:cNvSpPr>
            <p:nvPr/>
          </p:nvSpPr>
          <p:spPr bwMode="auto">
            <a:xfrm>
              <a:off x="3770213" y="6466373"/>
              <a:ext cx="228600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lnSpc>
                  <a:spcPct val="90000"/>
                </a:lnSpc>
                <a:defRPr/>
              </a:pPr>
              <a:r>
                <a:rPr lang="es-ES" sz="1300" dirty="0">
                  <a:solidFill>
                    <a:srgbClr val="333333"/>
                  </a:solidFill>
                  <a:latin typeface="Times New Roman" pitchFamily="18" charset="0"/>
                  <a:cs typeface="+mn-cs"/>
                </a:rPr>
                <a:t>©</a:t>
              </a:r>
              <a:endParaRPr lang="es-ES" sz="3700" b="1" dirty="0">
                <a:solidFill>
                  <a:srgbClr val="A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endParaRPr>
            </a:p>
          </p:txBody>
        </p:sp>
      </p:grpSp>
      <p:pic>
        <p:nvPicPr>
          <p:cNvPr id="14" name="Picture 3" descr="C:\Users\fj\Desktop\gpen_iap_logo.gi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88640"/>
            <a:ext cx="1895475" cy="828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696" r:id="rId3"/>
    <p:sldLayoutId id="2147483697" r:id="rId4"/>
  </p:sldLayoutIdLst>
  <p:transition xmlns:p14="http://schemas.microsoft.com/office/powerpoint/2010/main">
    <p:wipe dir="r"/>
  </p:transition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75000"/>
        <a:buFont typeface="Wingdings" pitchFamily="2" charset="2"/>
        <a:buChar char="Ü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itchFamily="2" charset="2"/>
        <a:buChar char="u"/>
        <a:defRPr sz="22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itchFamily="2" charset="2"/>
        <a:buChar char="l"/>
        <a:defRPr sz="2000">
          <a:solidFill>
            <a:schemeClr val="bg2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40000"/>
        <a:buFont typeface="Wingdings" pitchFamily="2" charset="2"/>
        <a:buChar char="n"/>
        <a:defRPr>
          <a:solidFill>
            <a:schemeClr val="bg2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85000"/>
        <a:buFont typeface="Times New Roman" pitchFamily="18" charset="0"/>
        <a:buChar char="–"/>
        <a:defRPr sz="1600">
          <a:solidFill>
            <a:schemeClr val="bg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85000"/>
        <a:buFont typeface="Times New Roman" pitchFamily="18" charset="0"/>
        <a:buChar char="–"/>
        <a:defRPr sz="1600">
          <a:solidFill>
            <a:schemeClr val="bg2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85000"/>
        <a:buFont typeface="Times New Roman" pitchFamily="18" charset="0"/>
        <a:buChar char="–"/>
        <a:defRPr sz="1600">
          <a:solidFill>
            <a:schemeClr val="bg2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85000"/>
        <a:buFont typeface="Times New Roman" pitchFamily="18" charset="0"/>
        <a:buChar char="–"/>
        <a:defRPr sz="1600">
          <a:solidFill>
            <a:schemeClr val="bg2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SzPct val="85000"/>
        <a:buFont typeface="Times New Roman" pitchFamily="18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Asociación Internacional de Fiscales</a:t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r>
              <a:rPr lang="es-AR" dirty="0"/>
              <a:t/>
            </a:r>
            <a:br>
              <a:rPr lang="es-AR" dirty="0"/>
            </a:br>
            <a:r>
              <a:rPr lang="es-AR" dirty="0"/>
              <a:t> XXIV Conferencia Anual</a:t>
            </a:r>
            <a:endParaRPr lang="es-AR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fj\Desktop\Logo IAP 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221088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692696"/>
            <a:ext cx="8382000" cy="1223417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2185988"/>
            <a:ext cx="8382000" cy="4195762"/>
          </a:xfrm>
        </p:spPr>
        <p:txBody>
          <a:bodyPr/>
          <a:lstStyle/>
          <a:p>
            <a:pPr algn="ctr">
              <a:buNone/>
            </a:pPr>
            <a:r>
              <a:rPr lang="es-AR" sz="2200" u="sng" dirty="0">
                <a:effectLst/>
              </a:rPr>
              <a:t>Tercer principio</a:t>
            </a:r>
            <a:endParaRPr lang="es-AR" sz="2200" dirty="0">
              <a:effectLst/>
            </a:endParaRPr>
          </a:p>
          <a:p>
            <a:pPr algn="just"/>
            <a:endParaRPr lang="es-AR" sz="22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Las resoluciones sin juicio pueden variar entre las decisiones de no imputar a un presunto acusado, las admisiones de culpa formales o la imposición de sanciones no penales o civiles</a:t>
            </a:r>
            <a:endParaRPr lang="en-US" sz="22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Las resoluciones sin juicio deben ser proporcionales a la gravedad del delito presunto y a su vez, deben tomar en cuenta tales factores atenuantes como la divulgación voluntaria y la cooperación eficaz y oportuna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 disuasión eficaz no exige una admisión de culpa, pero exige el reconocimiento de responsabilidad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1154113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060848"/>
            <a:ext cx="8382000" cy="4195762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2200" u="sng" dirty="0">
                <a:effectLst/>
              </a:rPr>
              <a:t>Cuarto principio</a:t>
            </a:r>
            <a:endParaRPr lang="en-US" sz="2200" dirty="0">
              <a:effectLst/>
            </a:endParaRPr>
          </a:p>
          <a:p>
            <a:pPr algn="just">
              <a:spcBef>
                <a:spcPts val="0"/>
              </a:spcBef>
            </a:pPr>
            <a:endParaRPr lang="en-US" sz="22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Si la investigación, negociación, recuperación y las sanciones que constituyen a las resoluciones sin juicio resultan razonablemente adecuadas, éstas se deben coordinar entre los países con jurisdicción sobre lugares en los que existen declaraciones contra delincuentes presuntos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 coordinación debe promover investigaciones eficaces y apuntar a las resoluciones sin juicio y debe garantizar que las sanciones totales en todos los países resulten apropiadas dada la naturaleza de los delitos imputados y que se las asigne de manera justa entre los países que contribuyen en acciones para la aplicación de la ley, teniendo en cuenta la primacía de la jurisdicción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781878"/>
            <a:ext cx="8382000" cy="1154113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200" u="sng" dirty="0">
                <a:effectLst/>
              </a:rPr>
              <a:t>Quinto principio</a:t>
            </a:r>
            <a:endParaRPr lang="en-US" sz="2200" dirty="0">
              <a:effectLst/>
            </a:endParaRPr>
          </a:p>
          <a:p>
            <a:pPr algn="just"/>
            <a:endParaRPr lang="es-AR" sz="2200" dirty="0">
              <a:effectLst/>
            </a:endParaRPr>
          </a:p>
          <a:p>
            <a:pPr algn="just">
              <a:spcAft>
                <a:spcPts val="1200"/>
              </a:spcAft>
            </a:pPr>
            <a:r>
              <a:rPr lang="es-AR" sz="2200" dirty="0">
                <a:effectLst/>
              </a:rPr>
              <a:t>Los individuos que trabajan para las organizaciones que están involucradas en el cohecho son los que realizan el cohecho. También, se los debería considerar responsables  </a:t>
            </a:r>
          </a:p>
          <a:p>
            <a:pPr algn="just">
              <a:spcAft>
                <a:spcPts val="1200"/>
              </a:spcAft>
            </a:pPr>
            <a:r>
              <a:rPr lang="es-AR" sz="2200" dirty="0">
                <a:effectLst/>
              </a:rPr>
              <a:t>Se deben cumplir y no comprometer sus derechos civiles y procesales para obtener una resolución sin juicio rápida</a:t>
            </a:r>
            <a:endParaRPr lang="es-AR" dirty="0">
              <a:effectLst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980728"/>
            <a:ext cx="8382000" cy="935385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200" u="sng" dirty="0">
                <a:effectLst/>
              </a:rPr>
              <a:t>Sexto principio</a:t>
            </a:r>
            <a:endParaRPr lang="en-US" sz="2200" dirty="0">
              <a:effectLst/>
            </a:endParaRPr>
          </a:p>
          <a:p>
            <a:pPr algn="just"/>
            <a:endParaRPr lang="en-US" sz="2200" dirty="0">
              <a:effectLst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Las resoluciones sin juicio deben estar sujetas a revisiones e imparcialidades para garantizar su legitimidad y su conformidad con el estado de derecho </a:t>
            </a:r>
          </a:p>
          <a:p>
            <a:pPr algn="just"/>
            <a:r>
              <a:rPr lang="es-AR" sz="2200" dirty="0">
                <a:effectLst/>
              </a:rPr>
              <a:t>Se puede ejercer control a través de un poder judicial independiente, otra rama independiente del gobierno o un sólido proceso de revisión interna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1439863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AR" sz="2200" u="sng" dirty="0">
                <a:effectLst/>
              </a:rPr>
              <a:t>Séptimo principio</a:t>
            </a:r>
            <a:endParaRPr lang="es-AR" sz="2200" dirty="0">
              <a:effectLst/>
            </a:endParaRPr>
          </a:p>
          <a:p>
            <a:endParaRPr lang="es-AR" dirty="0">
              <a:effectLst/>
            </a:endParaRPr>
          </a:p>
          <a:p>
            <a:pPr algn="just"/>
            <a:r>
              <a:rPr lang="es-AR" sz="2200" dirty="0">
                <a:effectLst/>
              </a:rPr>
              <a:t>El proceso para la conclusión de resoluciones sin juicio debe, cuando </a:t>
            </a:r>
            <a:r>
              <a:rPr lang="es-AR" sz="2200" dirty="0" smtClean="0">
                <a:effectLst/>
              </a:rPr>
              <a:t>proceda</a:t>
            </a:r>
            <a:r>
              <a:rPr lang="es-AR" sz="2200" dirty="0" smtClean="0">
                <a:effectLst/>
              </a:rPr>
              <a:t>, </a:t>
            </a:r>
            <a:r>
              <a:rPr lang="es-AR" sz="2200" dirty="0">
                <a:effectLst/>
              </a:rPr>
              <a:t>estipular el análisis de soluciones potenciales para las partes perjudicadas sin comprometer los objetivos de la aplicación de la ley</a:t>
            </a:r>
            <a:r>
              <a:rPr lang="en-US" sz="2200" dirty="0">
                <a:effectLst/>
              </a:rPr>
              <a:t>.</a:t>
            </a:r>
            <a:endParaRPr lang="es-AR" sz="2200" dirty="0">
              <a:effectLst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908720"/>
            <a:ext cx="8382000" cy="1007393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200" u="sng" dirty="0">
                <a:effectLst/>
              </a:rPr>
              <a:t>Octavo principio</a:t>
            </a:r>
          </a:p>
          <a:p>
            <a:endParaRPr lang="es-AR" sz="2200" dirty="0">
              <a:effectLst/>
            </a:endParaRPr>
          </a:p>
          <a:p>
            <a:pPr algn="just"/>
            <a:r>
              <a:rPr lang="es-AR" sz="2200" dirty="0">
                <a:effectLst/>
              </a:rPr>
              <a:t>Los países miembro deben recopilar, compartir y divulgar información y medidas que estén relacionadas con las prácticas para aplicación de la ley que refieran a las resoluciones sin juicio, en particular a través del Grupo de Trabajo sobre Cohecho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2051050" y="2349500"/>
            <a:ext cx="5181600" cy="3578225"/>
            <a:chOff x="2051050" y="2349500"/>
            <a:chExt cx="5181600" cy="3578225"/>
          </a:xfrm>
        </p:grpSpPr>
        <p:sp>
          <p:nvSpPr>
            <p:cNvPr id="7171" name="Text Box 11"/>
            <p:cNvSpPr txBox="1">
              <a:spLocks noChangeArrowheads="1"/>
            </p:cNvSpPr>
            <p:nvPr/>
          </p:nvSpPr>
          <p:spPr bwMode="auto">
            <a:xfrm>
              <a:off x="2841625" y="5162550"/>
              <a:ext cx="3600450" cy="765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>
              <a:spAutoFit/>
            </a:bodyPr>
            <a:lstStyle/>
            <a:p>
              <a:pPr algn="ctr" eaLnBrk="0" hangingPunct="0">
                <a:spcBef>
                  <a:spcPts val="500"/>
                </a:spcBef>
                <a:spcAft>
                  <a:spcPts val="500"/>
                </a:spcAft>
              </a:pPr>
              <a:r>
                <a:rPr lang="es-AR" sz="1100" dirty="0">
                  <a:solidFill>
                    <a:schemeClr val="tx1"/>
                  </a:solidFill>
                  <a:latin typeface="Times New Roman" pitchFamily="18" charset="0"/>
                </a:rPr>
                <a:t>Maipú 1300, Piso 11</a:t>
              </a:r>
              <a:br>
                <a:rPr lang="es-AR" sz="1100" dirty="0">
                  <a:solidFill>
                    <a:schemeClr val="tx1"/>
                  </a:solidFill>
                  <a:latin typeface="Times New Roman" pitchFamily="18" charset="0"/>
                </a:rPr>
              </a:br>
              <a:r>
                <a:rPr lang="es-AR" sz="1100" dirty="0">
                  <a:solidFill>
                    <a:schemeClr val="tx1"/>
                  </a:solidFill>
                  <a:latin typeface="Times New Roman" pitchFamily="18" charset="0"/>
                </a:rPr>
                <a:t>(C1006ACT) Buenos Aires, Argentina</a:t>
              </a:r>
              <a:br>
                <a:rPr lang="es-AR" sz="1100" dirty="0">
                  <a:solidFill>
                    <a:schemeClr val="tx1"/>
                  </a:solidFill>
                  <a:latin typeface="Times New Roman" pitchFamily="18" charset="0"/>
                </a:rPr>
              </a:br>
              <a:r>
                <a:rPr lang="es-AR" sz="1100" dirty="0">
                  <a:solidFill>
                    <a:schemeClr val="tx1"/>
                  </a:solidFill>
                  <a:latin typeface="Times New Roman" pitchFamily="18" charset="0"/>
                </a:rPr>
                <a:t>Tel: (54-11) 4318-9900 - Fax: (54-11) 4318-9999</a:t>
              </a:r>
              <a:br>
                <a:rPr lang="es-AR" sz="1100" dirty="0">
                  <a:solidFill>
                    <a:schemeClr val="tx1"/>
                  </a:solidFill>
                  <a:latin typeface="Times New Roman" pitchFamily="18" charset="0"/>
                </a:rPr>
              </a:br>
              <a:r>
                <a:rPr lang="es-AR" sz="1100" dirty="0">
                  <a:solidFill>
                    <a:schemeClr val="tx1"/>
                  </a:solidFill>
                  <a:latin typeface="Times New Roman" pitchFamily="18" charset="0"/>
                </a:rPr>
                <a:t>info@allendebrea.com.ar</a:t>
              </a:r>
              <a:endParaRPr lang="es-AR" sz="1100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pic>
          <p:nvPicPr>
            <p:cNvPr id="7172" name="Picture 12" descr="logoA&amp;B"/>
            <p:cNvPicPr>
              <a:picLocks noChangeAspect="1" noChangeArrowheads="1"/>
            </p:cNvPicPr>
            <p:nvPr/>
          </p:nvPicPr>
          <p:blipFill>
            <a:blip r:embed="rId3" cstate="print"/>
            <a:srcRect b="24159"/>
            <a:stretch>
              <a:fillRect/>
            </a:stretch>
          </p:blipFill>
          <p:spPr bwMode="auto">
            <a:xfrm>
              <a:off x="2051050" y="2349500"/>
              <a:ext cx="5181600" cy="935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xmlns:p14="http://schemas.microsoft.com/office/powerpoint/2010/main"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980728"/>
            <a:ext cx="8382000" cy="1224310"/>
          </a:xfrm>
        </p:spPr>
        <p:txBody>
          <a:bodyPr/>
          <a:lstStyle/>
          <a:p>
            <a:pPr algn="ctr"/>
            <a:r>
              <a:rPr lang="es-ES" dirty="0"/>
              <a:t>Combatir el Cohecho de Servidores Públicos en Transacciones Comerciales Internacionales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/>
              <a:t>Se enfoca en el “lado de la oferta” del cohecho, en especial en empresas multinacionales</a:t>
            </a:r>
          </a:p>
          <a:p>
            <a:pPr lvl="1"/>
            <a:endParaRPr lang="en-US" dirty="0"/>
          </a:p>
          <a:p>
            <a:pPr lvl="1"/>
            <a:r>
              <a:rPr lang="es-AR" sz="2400" dirty="0"/>
              <a:t>No en </a:t>
            </a:r>
            <a:r>
              <a:rPr lang="es-AR" sz="2400" dirty="0" smtClean="0"/>
              <a:t>funcionarios p</a:t>
            </a:r>
            <a:r>
              <a:rPr lang="es-AR" sz="2400" dirty="0" smtClean="0"/>
              <a:t>úblicos</a:t>
            </a:r>
            <a:endParaRPr lang="es-AR" sz="2400" dirty="0"/>
          </a:p>
          <a:p>
            <a:pPr lvl="1"/>
            <a:endParaRPr lang="es-AR" sz="2400" dirty="0"/>
          </a:p>
          <a:p>
            <a:pPr lvl="1"/>
            <a:r>
              <a:rPr lang="es-AR" sz="2400" dirty="0"/>
              <a:t>No en individuos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6E53E575-A567-4B9D-9F42-7FD7AE9856D2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816" y="762000"/>
            <a:ext cx="4051176" cy="4896544"/>
          </a:xfrm>
        </p:spPr>
        <p:txBody>
          <a:bodyPr/>
          <a:lstStyle/>
          <a:p>
            <a:pPr algn="ctr">
              <a:buNone/>
              <a:defRPr/>
            </a:pPr>
            <a:r>
              <a:rPr lang="es-AR" b="1" u="sng" dirty="0"/>
              <a:t>Problemas principales</a:t>
            </a:r>
          </a:p>
          <a:p>
            <a:pPr>
              <a:defRPr/>
            </a:pPr>
            <a:endParaRPr lang="en-US" dirty="0"/>
          </a:p>
          <a:p>
            <a:pPr marL="622300">
              <a:defRPr/>
            </a:pPr>
            <a:r>
              <a:rPr lang="es-AR" dirty="0">
                <a:effectLst/>
              </a:rPr>
              <a:t>Jurisdicciones múltiples</a:t>
            </a:r>
          </a:p>
          <a:p>
            <a:pPr marL="622300">
              <a:defRPr/>
            </a:pPr>
            <a:r>
              <a:rPr lang="es-AR" dirty="0">
                <a:effectLst/>
              </a:rPr>
              <a:t>Leyes múltiples</a:t>
            </a:r>
          </a:p>
          <a:p>
            <a:pPr marL="622300">
              <a:defRPr/>
            </a:pPr>
            <a:r>
              <a:rPr lang="es-AR" dirty="0">
                <a:effectLst/>
              </a:rPr>
              <a:t>Ineficacias de investigación</a:t>
            </a:r>
          </a:p>
          <a:p>
            <a:pPr marL="622300">
              <a:defRPr/>
            </a:pPr>
            <a:r>
              <a:rPr lang="es-AR" dirty="0">
                <a:effectLst/>
              </a:rPr>
              <a:t>Ineficacias de aplicación de la ley</a:t>
            </a:r>
          </a:p>
          <a:p>
            <a:pPr marL="622300">
              <a:defRPr/>
            </a:pPr>
            <a:r>
              <a:rPr lang="es-AR" dirty="0">
                <a:effectLst/>
              </a:rPr>
              <a:t>Doble incriminación</a:t>
            </a:r>
            <a:endParaRPr lang="en-US" sz="2400" dirty="0"/>
          </a:p>
          <a:p>
            <a:pPr lvl="0">
              <a:buNone/>
              <a:defRPr/>
            </a:pPr>
            <a:r>
              <a:rPr lang="en-US" dirty="0"/>
              <a:t> </a:t>
            </a:r>
            <a:endParaRPr lang="es-AR" dirty="0"/>
          </a:p>
          <a:p>
            <a:pPr>
              <a:defRPr/>
            </a:pPr>
            <a:endParaRPr lang="es-ES" dirty="0"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99992" y="762000"/>
            <a:ext cx="4572001" cy="534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75000"/>
              <a:tabLst/>
              <a:defRPr/>
            </a:pPr>
            <a:r>
              <a:rPr lang="es-AR" b="1" u="sng" kern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Soluciones posibles</a:t>
            </a:r>
            <a:endParaRPr kumimoji="0" lang="es-AR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Ü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Ü"/>
              <a:tabLst/>
              <a:defRPr/>
            </a:pPr>
            <a:r>
              <a:rPr kumimoji="0" lang="es-AR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Leyes locales con alcance extraterritorial</a:t>
            </a:r>
          </a:p>
          <a:p>
            <a:pPr marL="619125" lvl="1" indent="-285750">
              <a:spcBef>
                <a:spcPct val="20000"/>
              </a:spcBef>
              <a:buClr>
                <a:srgbClr val="990033"/>
              </a:buClr>
              <a:buSzPct val="60000"/>
              <a:buFont typeface="Wingdings" pitchFamily="2" charset="2"/>
              <a:buChar char="u"/>
              <a:defRPr/>
            </a:pPr>
            <a:r>
              <a:rPr kumimoji="0" lang="es-AR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+mn-lt"/>
              </a:rPr>
              <a:t>Descubrir</a:t>
            </a:r>
            <a:r>
              <a:rPr lang="es-AR" kern="0" dirty="0">
                <a:solidFill>
                  <a:schemeClr val="bg2"/>
                </a:solidFill>
                <a:latin typeface="+mn-lt"/>
              </a:rPr>
              <a:t>, investigar y</a:t>
            </a:r>
            <a:r>
              <a:rPr kumimoji="0" lang="es-AR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+mn-lt"/>
              </a:rPr>
              <a:t> sancionar</a:t>
            </a:r>
          </a:p>
          <a:p>
            <a:pPr marL="61912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60000"/>
              <a:buFont typeface="Wingdings" pitchFamily="2" charset="2"/>
              <a:buChar char="u"/>
              <a:tabLst/>
              <a:defRPr/>
            </a:pPr>
            <a:r>
              <a:rPr lang="es-AR" kern="0" dirty="0">
                <a:solidFill>
                  <a:schemeClr val="bg2"/>
                </a:solidFill>
                <a:latin typeface="+mn-lt"/>
              </a:rPr>
              <a:t>Resoluciones sin juicio</a:t>
            </a:r>
            <a:r>
              <a:rPr kumimoji="0" lang="es-AR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+mn-lt"/>
              </a:rPr>
              <a:t> (</a:t>
            </a:r>
            <a:r>
              <a:rPr lang="es-AR" kern="0" dirty="0">
                <a:solidFill>
                  <a:schemeClr val="bg2"/>
                </a:solidFill>
                <a:latin typeface="+mn-lt"/>
              </a:rPr>
              <a:t>programas de clemencia</a:t>
            </a:r>
            <a:r>
              <a:rPr kumimoji="0" lang="es-AR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+mn-lt"/>
              </a:rPr>
              <a:t>)</a:t>
            </a:r>
          </a:p>
          <a:p>
            <a:pPr marL="61912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60000"/>
              <a:buFont typeface="Wingdings" pitchFamily="2" charset="2"/>
              <a:buChar char="u"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Ü"/>
              <a:tabLst/>
              <a:defRPr/>
            </a:pPr>
            <a:r>
              <a:rPr lang="es-AR" kern="0" dirty="0">
                <a:solidFill>
                  <a:schemeClr val="tx1"/>
                </a:solidFill>
                <a:latin typeface="+mn-lt"/>
                <a:cs typeface="+mn-cs"/>
              </a:rPr>
              <a:t>Convenios multilaterales</a:t>
            </a:r>
            <a:endParaRPr kumimoji="0" lang="es-AR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61912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60000"/>
              <a:buFont typeface="Wingdings" pitchFamily="2" charset="2"/>
              <a:buChar char="u"/>
              <a:tabLst/>
              <a:defRPr/>
            </a:pPr>
            <a:r>
              <a:rPr lang="es-AR" kern="0" dirty="0">
                <a:solidFill>
                  <a:schemeClr val="bg2"/>
                </a:solidFill>
                <a:latin typeface="+mn-lt"/>
              </a:rPr>
              <a:t>Estandarizar las leyes</a:t>
            </a:r>
            <a:endParaRPr kumimoji="0" lang="es-AR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+mn-lt"/>
            </a:endParaRPr>
          </a:p>
          <a:p>
            <a:pPr marL="61912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60000"/>
              <a:buFont typeface="Wingdings" pitchFamily="2" charset="2"/>
              <a:buChar char="u"/>
              <a:tabLst/>
              <a:defRPr/>
            </a:pPr>
            <a:r>
              <a:rPr kumimoji="0" lang="es-AR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uLnTx/>
                <a:uFillTx/>
                <a:latin typeface="+mn-lt"/>
              </a:rPr>
              <a:t>Evitar que se le acumulen sanciones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75000"/>
              <a:buFont typeface="Wingdings" pitchFamily="2" charset="2"/>
              <a:buChar char="Ü"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6732240" y="4005064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8 Conector recto"/>
          <p:cNvCxnSpPr/>
          <p:nvPr/>
        </p:nvCxnSpPr>
        <p:spPr bwMode="auto">
          <a:xfrm>
            <a:off x="4572000" y="2204864"/>
            <a:ext cx="0" cy="396044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10 Conector recto"/>
          <p:cNvCxnSpPr/>
          <p:nvPr/>
        </p:nvCxnSpPr>
        <p:spPr bwMode="auto">
          <a:xfrm>
            <a:off x="4499992" y="1988840"/>
            <a:ext cx="0" cy="403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82000" cy="620713"/>
          </a:xfrm>
        </p:spPr>
        <p:txBody>
          <a:bodyPr/>
          <a:lstStyle/>
          <a:p>
            <a:pPr algn="ctr"/>
            <a:r>
              <a:rPr lang="es-ES" dirty="0"/>
              <a:t>Sanciones</a:t>
            </a:r>
            <a:r>
              <a:rPr lang="es-AR" dirty="0"/>
              <a:t> principales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graphicFrame>
        <p:nvGraphicFramePr>
          <p:cNvPr id="5" name="Gráfic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90275"/>
              </p:ext>
            </p:extLst>
          </p:nvPr>
        </p:nvGraphicFramePr>
        <p:xfrm>
          <a:off x="683568" y="1700808"/>
          <a:ext cx="7704856" cy="4536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6E53E575-A567-4B9D-9F42-7FD7AE9856D2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268760"/>
            <a:ext cx="8382000" cy="620713"/>
          </a:xfrm>
        </p:spPr>
        <p:txBody>
          <a:bodyPr/>
          <a:lstStyle/>
          <a:p>
            <a:pPr algn="ctr">
              <a:defRPr/>
            </a:pPr>
            <a:r>
              <a:rPr lang="es-AR" dirty="0"/>
              <a:t>Organización para la Cooperación y el Desarrollo Económicos</a:t>
            </a:r>
            <a:r>
              <a:rPr lang="en-US" dirty="0"/>
              <a:t> (OCDE)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60848"/>
            <a:ext cx="8382000" cy="4536504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s-AR" sz="2300" dirty="0">
                <a:effectLst/>
              </a:rPr>
              <a:t>Organización económica intergubernamental fundada en 1961 para estimular el desarrollo económico y el comercio mundial</a:t>
            </a:r>
          </a:p>
          <a:p>
            <a:pPr lvl="0">
              <a:spcBef>
                <a:spcPts val="1200"/>
              </a:spcBef>
              <a:defRPr/>
            </a:pPr>
            <a:r>
              <a:rPr lang="es-AR" sz="2300" dirty="0">
                <a:effectLst/>
              </a:rPr>
              <a:t>36 países miembro</a:t>
            </a:r>
          </a:p>
          <a:p>
            <a:pPr lvl="0">
              <a:spcBef>
                <a:spcPts val="1200"/>
              </a:spcBef>
              <a:defRPr/>
            </a:pPr>
            <a:r>
              <a:rPr lang="es-AR" sz="2300" dirty="0">
                <a:effectLst/>
              </a:rPr>
              <a:t>Convención para Combatir el Cohecho de Servidores Públicos Extranjeros en Transacciones Comerciales Internacionales de1997</a:t>
            </a:r>
          </a:p>
          <a:p>
            <a:pPr lvl="0">
              <a:spcBef>
                <a:spcPts val="1200"/>
              </a:spcBef>
              <a:defRPr/>
            </a:pPr>
            <a:r>
              <a:rPr lang="es-AR" sz="2300" dirty="0">
                <a:effectLst/>
              </a:rPr>
              <a:t>Recomendación para Fortalecer la Lucha contra el Cohecho de Servidores Públicos Extranjeros en Transacciones Comerciales Internacionales de 2009</a:t>
            </a:r>
          </a:p>
          <a:p>
            <a:pPr lvl="0">
              <a:defRPr/>
            </a:pPr>
            <a:r>
              <a:rPr lang="es-AR" sz="2300" dirty="0">
                <a:effectLst/>
              </a:rPr>
              <a:t>Principios de las resoluciones sin juicio de 2019</a:t>
            </a:r>
          </a:p>
          <a:p>
            <a:pPr lvl="0">
              <a:defRPr/>
            </a:pPr>
            <a:endParaRPr lang="en-US" sz="2300" dirty="0">
              <a:effectLst/>
            </a:endParaRPr>
          </a:p>
          <a:p>
            <a:pPr lvl="0">
              <a:buNone/>
              <a:defRPr/>
            </a:pPr>
            <a:endParaRPr lang="es-AR" dirty="0">
              <a:effectLst/>
            </a:endParaRPr>
          </a:p>
          <a:p>
            <a:pPr>
              <a:defRPr/>
            </a:pPr>
            <a:endParaRPr lang="es-ES" dirty="0"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s-AR" dirty="0"/>
              <a:t>Convención Anticohecho de la OCDE</a:t>
            </a:r>
            <a:br>
              <a:rPr lang="es-AR" dirty="0"/>
            </a:b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772816"/>
            <a:ext cx="8382000" cy="4627984"/>
          </a:xfrm>
        </p:spPr>
        <p:txBody>
          <a:bodyPr/>
          <a:lstStyle/>
          <a:p>
            <a:pPr lvl="0"/>
            <a:r>
              <a:rPr lang="es-AR" sz="1800" dirty="0">
                <a:effectLst/>
              </a:rPr>
              <a:t>Tenía como objetivo reducir la corrupción política y el delito corporativo en los países en vías de desarrollo</a:t>
            </a:r>
          </a:p>
          <a:p>
            <a:r>
              <a:rPr lang="es-AR" sz="1800" dirty="0">
                <a:effectLst/>
              </a:rPr>
              <a:t>Le exige a los miembros que penalicen a empresas y empresarios por ofrecer o dar sobornos</a:t>
            </a:r>
          </a:p>
          <a:p>
            <a:r>
              <a:rPr lang="en-US" sz="1800" dirty="0">
                <a:effectLst/>
              </a:rPr>
              <a:t>44 </a:t>
            </a:r>
            <a:r>
              <a:rPr lang="es-AR" sz="1800" dirty="0">
                <a:effectLst/>
              </a:rPr>
              <a:t>países</a:t>
            </a:r>
            <a:r>
              <a:rPr lang="en-US" sz="1800" dirty="0">
                <a:effectLst/>
              </a:rPr>
              <a:t> </a:t>
            </a:r>
            <a:r>
              <a:rPr lang="es-AR" sz="1800" dirty="0">
                <a:effectLst/>
              </a:rPr>
              <a:t>ratificaron</a:t>
            </a:r>
            <a:r>
              <a:rPr lang="en-US" sz="1800" dirty="0">
                <a:effectLst/>
              </a:rPr>
              <a:t> la </a:t>
            </a:r>
            <a:r>
              <a:rPr lang="es-AR" sz="1800" dirty="0">
                <a:effectLst/>
              </a:rPr>
              <a:t>convención</a:t>
            </a:r>
          </a:p>
          <a:p>
            <a:pPr lvl="0"/>
            <a:endParaRPr lang="es-AR" sz="1600" dirty="0">
              <a:effectLst/>
            </a:endParaRPr>
          </a:p>
          <a:p>
            <a:endParaRPr lang="es-AR" dirty="0">
              <a:effectLst/>
            </a:endParaRPr>
          </a:p>
          <a:p>
            <a:pPr lvl="0"/>
            <a:endParaRPr lang="es-AR" dirty="0">
              <a:effectLst/>
            </a:endParaRPr>
          </a:p>
          <a:p>
            <a:endParaRPr lang="es-AR" dirty="0">
              <a:effectLst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pic>
        <p:nvPicPr>
          <p:cNvPr id="1026" name="Picture 2" descr="C:\Users\fj\AppData\Local\Microsoft\Windows\Temporary Internet Files\Content.Outlook\JY83AJV5\OECD-01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645024"/>
            <a:ext cx="6378827" cy="2817302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7AE627D2-0322-4BE2-9314-8E183F95D410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74050"/>
            <a:ext cx="8382000" cy="980753"/>
          </a:xfrm>
        </p:spPr>
        <p:txBody>
          <a:bodyPr/>
          <a:lstStyle/>
          <a:p>
            <a:pPr lvl="0" algn="ctr">
              <a:defRPr/>
            </a:pPr>
            <a:r>
              <a:rPr lang="es-AR" sz="2400" dirty="0">
                <a:effectLst/>
              </a:rPr>
              <a:t>Recomendación para Fortalecer  la Lucha contra el Cohecho en Transacciones Comerciales Internacionales</a:t>
            </a: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492896"/>
            <a:ext cx="8382000" cy="41957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s-ES" sz="2200" dirty="0">
                <a:effectLst/>
              </a:rPr>
              <a:t>Guía de Buenas Prácticas Sobre Controles, Ética y Cumplimiento</a:t>
            </a:r>
            <a:endParaRPr lang="en-US" sz="2200" dirty="0">
              <a:effectLst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s-AR" sz="2200" dirty="0">
                <a:effectLst/>
              </a:rPr>
              <a:t>Principios para la implementación y el uso de resoluciones sin juicio en los casos de cohecho extranjero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s-AR" sz="2200" dirty="0">
                <a:effectLst/>
              </a:rPr>
              <a:t>8 principios dirigidos a los </a:t>
            </a:r>
            <a:r>
              <a:rPr lang="es-AR" sz="2200" dirty="0" smtClean="0">
                <a:effectLst/>
              </a:rPr>
              <a:t>Departamentos </a:t>
            </a:r>
            <a:r>
              <a:rPr lang="es-AR" sz="2200" dirty="0">
                <a:effectLst/>
              </a:rPr>
              <a:t>de Justicia, Ministerios de Justicia, funcionarios judiciales y policiales que hagan cumplir la ley y autoridades del gobierno que posean el poder para imponerle sanciones civiles a organizaciones e individuos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1154113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200" u="sng" dirty="0">
                <a:effectLst/>
              </a:rPr>
              <a:t>Primer principio</a:t>
            </a:r>
          </a:p>
          <a:p>
            <a:pPr algn="just"/>
            <a:endParaRPr lang="en-US" sz="2200" dirty="0">
              <a:effectLst/>
            </a:endParaRPr>
          </a:p>
          <a:p>
            <a:pPr algn="just">
              <a:spcAft>
                <a:spcPts val="600"/>
              </a:spcAft>
            </a:pPr>
            <a:r>
              <a:rPr lang="es-AR" sz="2200" dirty="0">
                <a:effectLst/>
              </a:rPr>
              <a:t>Se diseña e implementa resoluciones sin juicio con el propósito de impedir el cohecho, mejorar la aplicación de la ley y promover el cumplimiento </a:t>
            </a:r>
          </a:p>
          <a:p>
            <a:pPr algn="just">
              <a:spcAft>
                <a:spcPts val="600"/>
              </a:spcAft>
            </a:pPr>
            <a:r>
              <a:rPr lang="es-AR" sz="2200" dirty="0">
                <a:effectLst/>
              </a:rPr>
              <a:t>Las sanciones deben resultar eficaces, equilibradas y disuasorias</a:t>
            </a:r>
          </a:p>
          <a:p>
            <a:pPr algn="just"/>
            <a:r>
              <a:rPr lang="es-AR" sz="2200" dirty="0">
                <a:effectLst/>
              </a:rPr>
              <a:t>No se debe utilizar a las resoluciones sin juicio como un medio para reducir la aplicación de la ley ni para disminuir el compromiso de cualquier país miembro para eliminar el cohecho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808383"/>
            <a:ext cx="8382000" cy="1154113"/>
          </a:xfrm>
        </p:spPr>
        <p:txBody>
          <a:bodyPr/>
          <a:lstStyle/>
          <a:p>
            <a:pPr algn="ctr"/>
            <a:r>
              <a:rPr lang="es-AR" dirty="0"/>
              <a:t>Principios para la Implementación y el Uso de Resoluciones sin Juicio en los Casos de Cohecho Extranjero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327" y="1853854"/>
            <a:ext cx="8382000" cy="5004145"/>
          </a:xfrm>
        </p:spPr>
        <p:txBody>
          <a:bodyPr/>
          <a:lstStyle/>
          <a:p>
            <a:pPr algn="ctr">
              <a:buNone/>
            </a:pPr>
            <a:r>
              <a:rPr lang="en-US" sz="2200" u="sng" dirty="0">
                <a:effectLst/>
              </a:rPr>
              <a:t>Segundo principio</a:t>
            </a:r>
          </a:p>
          <a:p>
            <a:pPr lvl="0" algn="just"/>
            <a:endParaRPr lang="en-US" sz="2200" dirty="0">
              <a:effectLst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Las resoluciones sin juicio son un privilegio que proporciona el gobierno, no son un derecho fundamental del acusado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Las resoluciones sin juicio que otorgan sanciones predecibles y clemencia para la divulgación voluntaria y para la cooperación son eficaces a la hora de disuadir el cohecho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Las resoluciones sin juicio son compatibles con las tradiciones y las prácticas judiciales de carácter penal, administrativo y civil de todos los países miembro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</a:pPr>
            <a:r>
              <a:rPr lang="es-AR" sz="2200" dirty="0">
                <a:effectLst/>
              </a:rPr>
              <a:t>Los</a:t>
            </a:r>
            <a:r>
              <a:rPr lang="en-US" sz="2200" dirty="0">
                <a:effectLst/>
              </a:rPr>
              <a:t> </a:t>
            </a:r>
            <a:r>
              <a:rPr lang="es-AR" sz="2200" dirty="0">
                <a:effectLst/>
              </a:rPr>
              <a:t>países miembro deben promover las normas para las resoluciones sin juicio y sus métodos para determinar las sanciones constituyentes </a:t>
            </a:r>
          </a:p>
          <a:p>
            <a:endParaRPr lang="es-AR" dirty="0">
              <a:effectLst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P </a:t>
            </a:r>
            <a:fld id="{9FF6EEE5-5EA1-4504-BC90-837DBE70C535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Presentación A&amp;B 2019">
  <a:themeElements>
    <a:clrScheme name="">
      <a:dk1>
        <a:srgbClr val="000000"/>
      </a:dk1>
      <a:lt1>
        <a:srgbClr val="E9E9E9"/>
      </a:lt1>
      <a:dk2>
        <a:srgbClr val="000000"/>
      </a:dk2>
      <a:lt2>
        <a:srgbClr val="000000"/>
      </a:lt2>
      <a:accent1>
        <a:srgbClr val="FCFC7C"/>
      </a:accent1>
      <a:accent2>
        <a:srgbClr val="99FF66"/>
      </a:accent2>
      <a:accent3>
        <a:srgbClr val="F2F2F2"/>
      </a:accent3>
      <a:accent4>
        <a:srgbClr val="000000"/>
      </a:accent4>
      <a:accent5>
        <a:srgbClr val="FDFDBF"/>
      </a:accent5>
      <a:accent6>
        <a:srgbClr val="8AE75C"/>
      </a:accent6>
      <a:hlink>
        <a:srgbClr val="CCCCFF"/>
      </a:hlink>
      <a:folHlink>
        <a:srgbClr val="CC99FF"/>
      </a:folHlink>
    </a:clrScheme>
    <a:fontScheme name="A&amp;B 2008 - Nuevo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&amp;B 2008 - Nuevo Logo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2008 - Nuevo Logo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2008 - Nuevo Logo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2008 - Nuevo Logo 4">
        <a:dk1>
          <a:srgbClr val="000000"/>
        </a:dk1>
        <a:lt1>
          <a:srgbClr val="FFFFFF"/>
        </a:lt1>
        <a:dk2>
          <a:srgbClr val="006600"/>
        </a:dk2>
        <a:lt2>
          <a:srgbClr val="CCCC00"/>
        </a:lt2>
        <a:accent1>
          <a:srgbClr val="0CC015"/>
        </a:accent1>
        <a:accent2>
          <a:srgbClr val="6666FF"/>
        </a:accent2>
        <a:accent3>
          <a:srgbClr val="AAB8AA"/>
        </a:accent3>
        <a:accent4>
          <a:srgbClr val="DADADA"/>
        </a:accent4>
        <a:accent5>
          <a:srgbClr val="AADCAA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2008 - Nuevo Logo 5">
        <a:dk1>
          <a:srgbClr val="000000"/>
        </a:dk1>
        <a:lt1>
          <a:srgbClr val="E9E9E9"/>
        </a:lt1>
        <a:dk2>
          <a:srgbClr val="174827"/>
        </a:dk2>
        <a:lt2>
          <a:srgbClr val="969696"/>
        </a:lt2>
        <a:accent1>
          <a:srgbClr val="9BD026"/>
        </a:accent1>
        <a:accent2>
          <a:srgbClr val="00CC66"/>
        </a:accent2>
        <a:accent3>
          <a:srgbClr val="F2F2F2"/>
        </a:accent3>
        <a:accent4>
          <a:srgbClr val="000000"/>
        </a:accent4>
        <a:accent5>
          <a:srgbClr val="CBE4AC"/>
        </a:accent5>
        <a:accent6>
          <a:srgbClr val="00B95C"/>
        </a:accent6>
        <a:hlink>
          <a:srgbClr val="CCCC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2008 - Nuevo Logo 6">
        <a:dk1>
          <a:srgbClr val="000000"/>
        </a:dk1>
        <a:lt1>
          <a:srgbClr val="E9E9E9"/>
        </a:lt1>
        <a:dk2>
          <a:srgbClr val="000000"/>
        </a:dk2>
        <a:lt2>
          <a:srgbClr val="000000"/>
        </a:lt2>
        <a:accent1>
          <a:srgbClr val="9BD026"/>
        </a:accent1>
        <a:accent2>
          <a:srgbClr val="00CC66"/>
        </a:accent2>
        <a:accent3>
          <a:srgbClr val="F2F2F2"/>
        </a:accent3>
        <a:accent4>
          <a:srgbClr val="000000"/>
        </a:accent4>
        <a:accent5>
          <a:srgbClr val="CBE4AC"/>
        </a:accent5>
        <a:accent6>
          <a:srgbClr val="00B95C"/>
        </a:accent6>
        <a:hlink>
          <a:srgbClr val="CCCC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A&amp;B 2019</Template>
  <TotalTime>5215</TotalTime>
  <Pages>8894092</Pages>
  <Words>952</Words>
  <Application>Microsoft Macintosh PowerPoint</Application>
  <PresentationFormat>Carta (216 x 279 mm)</PresentationFormat>
  <Paragraphs>115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Presentación A&amp;B 2019</vt:lpstr>
      <vt:lpstr>Asociación Internacional de Fiscales    XXIV Conferencia Anual</vt:lpstr>
      <vt:lpstr>Combatir el Cohecho de Servidores Públicos en Transacciones Comerciales Internacionales</vt:lpstr>
      <vt:lpstr>Presentación de PowerPoint</vt:lpstr>
      <vt:lpstr>Sanciones principales</vt:lpstr>
      <vt:lpstr>Organización para la Cooperación y el Desarrollo Económicos (OCDE)</vt:lpstr>
      <vt:lpstr>Convención Anticohecho de la OCDE </vt:lpstr>
      <vt:lpstr>Recomendación para Fortalecer  la Lucha contra el Cohecho en Transacciones Comerciales Internacionales </vt:lpstr>
      <vt:lpstr>Principios para la Implementación y el Uso de Resoluciones sin Juicio en los Casos de Cohecho Extranjero</vt:lpstr>
      <vt:lpstr>Principios para la Implementación y el Uso de Resoluciones sin Juicio en los Casos de Cohecho Extranjero</vt:lpstr>
      <vt:lpstr>Principios para la Implementación y el Uso de Resoluciones sin Juicio en los Casos de Cohecho Extranjero</vt:lpstr>
      <vt:lpstr>Principios para la Implementación y el Uso de Resoluciones sin Juicio en los Casos de Cohecho Extranjero</vt:lpstr>
      <vt:lpstr>Principios para la Implementación y el Uso de Resoluciones sin Juicio en los casos de Cohecho Extranjero</vt:lpstr>
      <vt:lpstr>Principios para la Implementación y el Uso de Resoluciones sin Juicio en los Casos de Cohecho Extranjero</vt:lpstr>
      <vt:lpstr>Principios para la Implementación y el Uso de Resoluciones sin Juicio en los Casos de Cohecho Extranjero</vt:lpstr>
      <vt:lpstr>Principios para la Implementación y el Uso de Resoluciones sin Juicio en los Casos de Cohecho Extranjero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Allende &amp; Brea</dc:creator>
  <cp:lastModifiedBy>Eugenia MAHIQUES</cp:lastModifiedBy>
  <cp:revision>548</cp:revision>
  <cp:lastPrinted>2002-09-28T00:53:35Z</cp:lastPrinted>
  <dcterms:created xsi:type="dcterms:W3CDTF">2019-09-02T17:33:03Z</dcterms:created>
  <dcterms:modified xsi:type="dcterms:W3CDTF">2021-01-28T16:10:30Z</dcterms:modified>
</cp:coreProperties>
</file>