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7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8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9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0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1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14" r:id="rId3"/>
    <p:sldId id="261" r:id="rId4"/>
    <p:sldId id="313" r:id="rId5"/>
    <p:sldId id="315" r:id="rId6"/>
    <p:sldId id="322" r:id="rId7"/>
    <p:sldId id="316" r:id="rId8"/>
    <p:sldId id="317" r:id="rId9"/>
    <p:sldId id="323" r:id="rId10"/>
    <p:sldId id="324" r:id="rId11"/>
    <p:sldId id="325" r:id="rId12"/>
    <p:sldId id="311" r:id="rId13"/>
  </p:sldIdLst>
  <p:sldSz cx="9144000" cy="6858000" type="screen4x3"/>
  <p:notesSz cx="6804025" cy="9942513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Tahoma" panose="020B0604030504040204" pitchFamily="34" charset="0"/>
        <a:ea typeface="Microsoft YaHei" panose="020B0503020204020204" pitchFamily="34" charset="-122"/>
        <a:cs typeface="+mn-cs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Tahoma" panose="020B0604030504040204" pitchFamily="34" charset="0"/>
        <a:ea typeface="Microsoft YaHei" panose="020B0503020204020204" pitchFamily="34" charset="-122"/>
        <a:cs typeface="+mn-cs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Tahoma" panose="020B0604030504040204" pitchFamily="34" charset="0"/>
        <a:ea typeface="Microsoft YaHei" panose="020B0503020204020204" pitchFamily="34" charset="-122"/>
        <a:cs typeface="+mn-cs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Tahoma" panose="020B0604030504040204" pitchFamily="34" charset="0"/>
        <a:ea typeface="Microsoft YaHei" panose="020B0503020204020204" pitchFamily="34" charset="-122"/>
        <a:cs typeface="+mn-cs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Tahoma" panose="020B060403050404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Tahoma" panose="020B060403050404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Tahoma" panose="020B060403050404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Tahoma" panose="020B060403050404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Tahoma" panose="020B060403050404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1" autoAdjust="0"/>
    <p:restoredTop sz="94660"/>
  </p:normalViewPr>
  <p:slideViewPr>
    <p:cSldViewPr>
      <p:cViewPr varScale="1">
        <p:scale>
          <a:sx n="68" d="100"/>
          <a:sy n="68" d="100"/>
        </p:scale>
        <p:origin x="1470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8F2DA5-E795-4004-A714-176503AE5BD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C09B3861-B463-4CEC-9815-E3616A3EF965}">
      <dgm:prSet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s-ES" b="1" dirty="0"/>
            <a:t>Crear una Fiscalía Europea (EPPO):</a:t>
          </a:r>
          <a:endParaRPr lang="en-US" b="1" dirty="0"/>
        </a:p>
        <a:p>
          <a:r>
            <a:rPr lang="es-ES" b="1" dirty="0"/>
            <a:t>Ejemplo de cooperación judicial eficaz que sortea las barreras burocráticas entre los distintos sistemas jurídicos. </a:t>
          </a:r>
          <a:endParaRPr lang="el-GR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AE54B59-B6F4-4592-91DD-4D325410FDAE}" type="parTrans" cxnId="{BB1874BB-592B-4E2B-BD83-2102B20DED15}">
      <dgm:prSet/>
      <dgm:spPr/>
      <dgm:t>
        <a:bodyPr/>
        <a:lstStyle/>
        <a:p>
          <a:endParaRPr lang="el-GR"/>
        </a:p>
      </dgm:t>
    </dgm:pt>
    <dgm:pt modelId="{C7F5FBC5-991C-4EA8-A309-D4DAA4855294}" type="sibTrans" cxnId="{BB1874BB-592B-4E2B-BD83-2102B20DED15}">
      <dgm:prSet/>
      <dgm:spPr/>
      <dgm:t>
        <a:bodyPr/>
        <a:lstStyle/>
        <a:p>
          <a:endParaRPr lang="el-GR"/>
        </a:p>
      </dgm:t>
    </dgm:pt>
    <dgm:pt modelId="{05BC19EC-CB9D-4948-BDAB-9C9589C8020F}" type="pres">
      <dgm:prSet presAssocID="{C18F2DA5-E795-4004-A714-176503AE5BD8}" presName="Name0" presStyleCnt="0">
        <dgm:presLayoutVars>
          <dgm:dir/>
          <dgm:animLvl val="lvl"/>
          <dgm:resizeHandles val="exact"/>
        </dgm:presLayoutVars>
      </dgm:prSet>
      <dgm:spPr/>
    </dgm:pt>
    <dgm:pt modelId="{88F50B05-1E58-46CA-9646-35872471D0A5}" type="pres">
      <dgm:prSet presAssocID="{C09B3861-B463-4CEC-9815-E3616A3EF965}" presName="composite" presStyleCnt="0"/>
      <dgm:spPr/>
    </dgm:pt>
    <dgm:pt modelId="{CCCA64BE-8177-4F9E-87B5-187F4CCFFAC5}" type="pres">
      <dgm:prSet presAssocID="{C09B3861-B463-4CEC-9815-E3616A3EF965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98513FD7-4956-4F53-A0BC-A0BF65F63CBA}" type="pres">
      <dgm:prSet presAssocID="{C09B3861-B463-4CEC-9815-E3616A3EF965}" presName="desTx" presStyleLbl="alignAccFollowNode1" presStyleIdx="0" presStyleCnt="1" custLinFactNeighborY="24210">
        <dgm:presLayoutVars>
          <dgm:bulletEnabled val="1"/>
        </dgm:presLayoutVars>
      </dgm:prSet>
      <dgm:spPr/>
    </dgm:pt>
  </dgm:ptLst>
  <dgm:cxnLst>
    <dgm:cxn modelId="{2E0F0535-550D-D94C-AC21-FC2525C76E2C}" type="presOf" srcId="{C09B3861-B463-4CEC-9815-E3616A3EF965}" destId="{CCCA64BE-8177-4F9E-87B5-187F4CCFFAC5}" srcOrd="0" destOrd="0" presId="urn:microsoft.com/office/officeart/2005/8/layout/hList1"/>
    <dgm:cxn modelId="{9887615D-3436-EF4E-8F83-60F6A97E93CA}" type="presOf" srcId="{C18F2DA5-E795-4004-A714-176503AE5BD8}" destId="{05BC19EC-CB9D-4948-BDAB-9C9589C8020F}" srcOrd="0" destOrd="0" presId="urn:microsoft.com/office/officeart/2005/8/layout/hList1"/>
    <dgm:cxn modelId="{BB1874BB-592B-4E2B-BD83-2102B20DED15}" srcId="{C18F2DA5-E795-4004-A714-176503AE5BD8}" destId="{C09B3861-B463-4CEC-9815-E3616A3EF965}" srcOrd="0" destOrd="0" parTransId="{BAE54B59-B6F4-4592-91DD-4D325410FDAE}" sibTransId="{C7F5FBC5-991C-4EA8-A309-D4DAA4855294}"/>
    <dgm:cxn modelId="{049F93EE-6816-FA4B-8872-E0DF0E0ACCA9}" type="presParOf" srcId="{05BC19EC-CB9D-4948-BDAB-9C9589C8020F}" destId="{88F50B05-1E58-46CA-9646-35872471D0A5}" srcOrd="0" destOrd="0" presId="urn:microsoft.com/office/officeart/2005/8/layout/hList1"/>
    <dgm:cxn modelId="{85710E8C-3EE7-2A4D-9F93-0D7DE9DBC6F4}" type="presParOf" srcId="{88F50B05-1E58-46CA-9646-35872471D0A5}" destId="{CCCA64BE-8177-4F9E-87B5-187F4CCFFAC5}" srcOrd="0" destOrd="0" presId="urn:microsoft.com/office/officeart/2005/8/layout/hList1"/>
    <dgm:cxn modelId="{C52EA7BA-9A54-F441-A374-F84303192FF2}" type="presParOf" srcId="{88F50B05-1E58-46CA-9646-35872471D0A5}" destId="{98513FD7-4956-4F53-A0BC-A0BF65F63CB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14B0007-1DF4-49DC-AA87-5E8201C6E96D}" type="doc">
      <dgm:prSet loTypeId="urn:microsoft.com/office/officeart/2005/8/layout/vList2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l-GR"/>
        </a:p>
      </dgm:t>
    </dgm:pt>
    <dgm:pt modelId="{D57BDDC9-A28F-43CE-975E-AF19E285AB9D}">
      <dgm:prSet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pPr algn="ctr" rtl="0"/>
          <a:r>
            <a:rPr lang="es-ES" b="1" noProof="0" dirty="0">
              <a:solidFill>
                <a:srgbClr val="FFFF00"/>
              </a:solidFill>
            </a:rPr>
            <a:t>Sortear las barreras burocráticas entre los EM participantes</a:t>
          </a:r>
          <a:endParaRPr lang="es-ES" noProof="0" dirty="0"/>
        </a:p>
      </dgm:t>
    </dgm:pt>
    <dgm:pt modelId="{008CF99E-E628-49D7-B526-68EFD8D6CC65}" type="parTrans" cxnId="{1558F830-48A1-43AA-8DCB-45BDD03D1544}">
      <dgm:prSet/>
      <dgm:spPr/>
      <dgm:t>
        <a:bodyPr/>
        <a:lstStyle/>
        <a:p>
          <a:endParaRPr lang="el-GR"/>
        </a:p>
      </dgm:t>
    </dgm:pt>
    <dgm:pt modelId="{1AF80426-6463-4628-A848-4CCC875AC040}" type="sibTrans" cxnId="{1558F830-48A1-43AA-8DCB-45BDD03D1544}">
      <dgm:prSet/>
      <dgm:spPr/>
      <dgm:t>
        <a:bodyPr/>
        <a:lstStyle/>
        <a:p>
          <a:endParaRPr lang="el-GR"/>
        </a:p>
      </dgm:t>
    </dgm:pt>
    <dgm:pt modelId="{2D561F08-B9E8-4D1C-A55B-BD25581AB050}" type="pres">
      <dgm:prSet presAssocID="{D14B0007-1DF4-49DC-AA87-5E8201C6E96D}" presName="linear" presStyleCnt="0">
        <dgm:presLayoutVars>
          <dgm:animLvl val="lvl"/>
          <dgm:resizeHandles val="exact"/>
        </dgm:presLayoutVars>
      </dgm:prSet>
      <dgm:spPr/>
    </dgm:pt>
    <dgm:pt modelId="{4C78191A-7721-47D1-9CF5-A4E3524F63EB}" type="pres">
      <dgm:prSet presAssocID="{D57BDDC9-A28F-43CE-975E-AF19E285AB9D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1558F830-48A1-43AA-8DCB-45BDD03D1544}" srcId="{D14B0007-1DF4-49DC-AA87-5E8201C6E96D}" destId="{D57BDDC9-A28F-43CE-975E-AF19E285AB9D}" srcOrd="0" destOrd="0" parTransId="{008CF99E-E628-49D7-B526-68EFD8D6CC65}" sibTransId="{1AF80426-6463-4628-A848-4CCC875AC040}"/>
    <dgm:cxn modelId="{6BF8A4CB-6EF3-3F4C-B146-F67F5D0B961F}" type="presOf" srcId="{D14B0007-1DF4-49DC-AA87-5E8201C6E96D}" destId="{2D561F08-B9E8-4D1C-A55B-BD25581AB050}" srcOrd="0" destOrd="0" presId="urn:microsoft.com/office/officeart/2005/8/layout/vList2"/>
    <dgm:cxn modelId="{AB84C2EB-9E5B-6D4F-8E05-14853021E141}" type="presOf" srcId="{D57BDDC9-A28F-43CE-975E-AF19E285AB9D}" destId="{4C78191A-7721-47D1-9CF5-A4E3524F63EB}" srcOrd="0" destOrd="0" presId="urn:microsoft.com/office/officeart/2005/8/layout/vList2"/>
    <dgm:cxn modelId="{BF274000-D916-2744-8989-664569D26EAF}" type="presParOf" srcId="{2D561F08-B9E8-4D1C-A55B-BD25581AB050}" destId="{4C78191A-7721-47D1-9CF5-A4E3524F63E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14B0007-1DF4-49DC-AA87-5E8201C6E96D}" type="doc">
      <dgm:prSet loTypeId="urn:microsoft.com/office/officeart/2005/8/layout/vList2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l-GR"/>
        </a:p>
      </dgm:t>
    </dgm:pt>
    <dgm:pt modelId="{D57BDDC9-A28F-43CE-975E-AF19E285AB9D}">
      <dgm:prSet custT="1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pPr algn="ctr" rtl="0"/>
          <a:r>
            <a:rPr lang="es-ES" sz="2400" b="1" noProof="0" dirty="0">
              <a:solidFill>
                <a:srgbClr val="FFFF00"/>
              </a:solidFill>
            </a:rPr>
            <a:t>Sortear las barreras burocráticas entre los EM participantes</a:t>
          </a:r>
          <a:endParaRPr lang="es-ES" sz="2400" noProof="0" dirty="0"/>
        </a:p>
      </dgm:t>
    </dgm:pt>
    <dgm:pt modelId="{008CF99E-E628-49D7-B526-68EFD8D6CC65}" type="parTrans" cxnId="{1558F830-48A1-43AA-8DCB-45BDD03D1544}">
      <dgm:prSet/>
      <dgm:spPr/>
      <dgm:t>
        <a:bodyPr/>
        <a:lstStyle/>
        <a:p>
          <a:endParaRPr lang="el-GR"/>
        </a:p>
      </dgm:t>
    </dgm:pt>
    <dgm:pt modelId="{1AF80426-6463-4628-A848-4CCC875AC040}" type="sibTrans" cxnId="{1558F830-48A1-43AA-8DCB-45BDD03D1544}">
      <dgm:prSet/>
      <dgm:spPr/>
      <dgm:t>
        <a:bodyPr/>
        <a:lstStyle/>
        <a:p>
          <a:endParaRPr lang="el-GR"/>
        </a:p>
      </dgm:t>
    </dgm:pt>
    <dgm:pt modelId="{2D561F08-B9E8-4D1C-A55B-BD25581AB050}" type="pres">
      <dgm:prSet presAssocID="{D14B0007-1DF4-49DC-AA87-5E8201C6E96D}" presName="linear" presStyleCnt="0">
        <dgm:presLayoutVars>
          <dgm:animLvl val="lvl"/>
          <dgm:resizeHandles val="exact"/>
        </dgm:presLayoutVars>
      </dgm:prSet>
      <dgm:spPr/>
    </dgm:pt>
    <dgm:pt modelId="{4C78191A-7721-47D1-9CF5-A4E3524F63EB}" type="pres">
      <dgm:prSet presAssocID="{D57BDDC9-A28F-43CE-975E-AF19E285AB9D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9C4A1210-3606-7149-95FE-AACEEFD08586}" type="presOf" srcId="{D57BDDC9-A28F-43CE-975E-AF19E285AB9D}" destId="{4C78191A-7721-47D1-9CF5-A4E3524F63EB}" srcOrd="0" destOrd="0" presId="urn:microsoft.com/office/officeart/2005/8/layout/vList2"/>
    <dgm:cxn modelId="{1558F830-48A1-43AA-8DCB-45BDD03D1544}" srcId="{D14B0007-1DF4-49DC-AA87-5E8201C6E96D}" destId="{D57BDDC9-A28F-43CE-975E-AF19E285AB9D}" srcOrd="0" destOrd="0" parTransId="{008CF99E-E628-49D7-B526-68EFD8D6CC65}" sibTransId="{1AF80426-6463-4628-A848-4CCC875AC040}"/>
    <dgm:cxn modelId="{6DD309D9-BF74-5747-AAAE-F6757ED1C77E}" type="presOf" srcId="{D14B0007-1DF4-49DC-AA87-5E8201C6E96D}" destId="{2D561F08-B9E8-4D1C-A55B-BD25581AB050}" srcOrd="0" destOrd="0" presId="urn:microsoft.com/office/officeart/2005/8/layout/vList2"/>
    <dgm:cxn modelId="{40FCDE2F-BB44-B64F-BCE7-7B7A62DE6509}" type="presParOf" srcId="{2D561F08-B9E8-4D1C-A55B-BD25581AB050}" destId="{4C78191A-7721-47D1-9CF5-A4E3524F63E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4B0007-1DF4-49DC-AA87-5E8201C6E96D}" type="doc">
      <dgm:prSet loTypeId="urn:microsoft.com/office/officeart/2005/8/layout/vList2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l-GR"/>
        </a:p>
      </dgm:t>
    </dgm:pt>
    <dgm:pt modelId="{D57BDDC9-A28F-43CE-975E-AF19E285AB9D}">
      <dgm:prSet custT="1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pPr algn="ctr" rtl="0"/>
          <a:r>
            <a:rPr lang="es-ES" sz="2400" b="1" noProof="0" dirty="0">
              <a:solidFill>
                <a:srgbClr val="FFFF00"/>
              </a:solidFill>
            </a:rPr>
            <a:t>La EPPO en pocas palabras</a:t>
          </a:r>
          <a:endParaRPr lang="es-ES" sz="2400" noProof="0" dirty="0"/>
        </a:p>
      </dgm:t>
    </dgm:pt>
    <dgm:pt modelId="{008CF99E-E628-49D7-B526-68EFD8D6CC65}" type="parTrans" cxnId="{1558F830-48A1-43AA-8DCB-45BDD03D1544}">
      <dgm:prSet/>
      <dgm:spPr/>
      <dgm:t>
        <a:bodyPr/>
        <a:lstStyle/>
        <a:p>
          <a:endParaRPr lang="el-GR"/>
        </a:p>
      </dgm:t>
    </dgm:pt>
    <dgm:pt modelId="{1AF80426-6463-4628-A848-4CCC875AC040}" type="sibTrans" cxnId="{1558F830-48A1-43AA-8DCB-45BDD03D1544}">
      <dgm:prSet/>
      <dgm:spPr/>
      <dgm:t>
        <a:bodyPr/>
        <a:lstStyle/>
        <a:p>
          <a:endParaRPr lang="el-GR"/>
        </a:p>
      </dgm:t>
    </dgm:pt>
    <dgm:pt modelId="{2D561F08-B9E8-4D1C-A55B-BD25581AB050}" type="pres">
      <dgm:prSet presAssocID="{D14B0007-1DF4-49DC-AA87-5E8201C6E96D}" presName="linear" presStyleCnt="0">
        <dgm:presLayoutVars>
          <dgm:animLvl val="lvl"/>
          <dgm:resizeHandles val="exact"/>
        </dgm:presLayoutVars>
      </dgm:prSet>
      <dgm:spPr/>
    </dgm:pt>
    <dgm:pt modelId="{4C78191A-7721-47D1-9CF5-A4E3524F63EB}" type="pres">
      <dgm:prSet presAssocID="{D57BDDC9-A28F-43CE-975E-AF19E285AB9D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6F26D829-4BFF-EA48-B6E6-BFAF253D47D4}" type="presOf" srcId="{D57BDDC9-A28F-43CE-975E-AF19E285AB9D}" destId="{4C78191A-7721-47D1-9CF5-A4E3524F63EB}" srcOrd="0" destOrd="0" presId="urn:microsoft.com/office/officeart/2005/8/layout/vList2"/>
    <dgm:cxn modelId="{1558F830-48A1-43AA-8DCB-45BDD03D1544}" srcId="{D14B0007-1DF4-49DC-AA87-5E8201C6E96D}" destId="{D57BDDC9-A28F-43CE-975E-AF19E285AB9D}" srcOrd="0" destOrd="0" parTransId="{008CF99E-E628-49D7-B526-68EFD8D6CC65}" sibTransId="{1AF80426-6463-4628-A848-4CCC875AC040}"/>
    <dgm:cxn modelId="{E0F8C250-8AA0-1649-ABDF-600247FD905A}" type="presOf" srcId="{D14B0007-1DF4-49DC-AA87-5E8201C6E96D}" destId="{2D561F08-B9E8-4D1C-A55B-BD25581AB050}" srcOrd="0" destOrd="0" presId="urn:microsoft.com/office/officeart/2005/8/layout/vList2"/>
    <dgm:cxn modelId="{41CA0D08-E04D-724D-BAE7-4A8A5253A227}" type="presParOf" srcId="{2D561F08-B9E8-4D1C-A55B-BD25581AB050}" destId="{4C78191A-7721-47D1-9CF5-A4E3524F63E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14B0007-1DF4-49DC-AA87-5E8201C6E96D}" type="doc">
      <dgm:prSet loTypeId="urn:microsoft.com/office/officeart/2005/8/layout/vList2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l-GR"/>
        </a:p>
      </dgm:t>
    </dgm:pt>
    <dgm:pt modelId="{D57BDDC9-A28F-43CE-975E-AF19E285AB9D}">
      <dgm:prSet custT="1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pPr algn="ctr" rtl="0"/>
          <a:r>
            <a:rPr lang="es-ES" sz="2400" b="1" noProof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2" charset="0"/>
              <a:ea typeface="Microsoft YaHei" charset="-122"/>
            </a:rPr>
            <a:t>Principales objetivos del nuevo órgano de la UE</a:t>
          </a:r>
          <a:endParaRPr lang="es-ES" sz="2400" noProof="0" dirty="0"/>
        </a:p>
      </dgm:t>
    </dgm:pt>
    <dgm:pt modelId="{008CF99E-E628-49D7-B526-68EFD8D6CC65}" type="parTrans" cxnId="{1558F830-48A1-43AA-8DCB-45BDD03D1544}">
      <dgm:prSet/>
      <dgm:spPr/>
      <dgm:t>
        <a:bodyPr/>
        <a:lstStyle/>
        <a:p>
          <a:endParaRPr lang="es-ES" noProof="0" dirty="0"/>
        </a:p>
      </dgm:t>
    </dgm:pt>
    <dgm:pt modelId="{1AF80426-6463-4628-A848-4CCC875AC040}" type="sibTrans" cxnId="{1558F830-48A1-43AA-8DCB-45BDD03D1544}">
      <dgm:prSet/>
      <dgm:spPr/>
      <dgm:t>
        <a:bodyPr/>
        <a:lstStyle/>
        <a:p>
          <a:endParaRPr lang="es-ES" noProof="0" dirty="0"/>
        </a:p>
      </dgm:t>
    </dgm:pt>
    <dgm:pt modelId="{2D561F08-B9E8-4D1C-A55B-BD25581AB050}" type="pres">
      <dgm:prSet presAssocID="{D14B0007-1DF4-49DC-AA87-5E8201C6E96D}" presName="linear" presStyleCnt="0">
        <dgm:presLayoutVars>
          <dgm:animLvl val="lvl"/>
          <dgm:resizeHandles val="exact"/>
        </dgm:presLayoutVars>
      </dgm:prSet>
      <dgm:spPr/>
    </dgm:pt>
    <dgm:pt modelId="{4C78191A-7721-47D1-9CF5-A4E3524F63EB}" type="pres">
      <dgm:prSet presAssocID="{D57BDDC9-A28F-43CE-975E-AF19E285AB9D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27B5412A-389E-7E42-8428-2993EE082A8F}" type="presOf" srcId="{D14B0007-1DF4-49DC-AA87-5E8201C6E96D}" destId="{2D561F08-B9E8-4D1C-A55B-BD25581AB050}" srcOrd="0" destOrd="0" presId="urn:microsoft.com/office/officeart/2005/8/layout/vList2"/>
    <dgm:cxn modelId="{1558F830-48A1-43AA-8DCB-45BDD03D1544}" srcId="{D14B0007-1DF4-49DC-AA87-5E8201C6E96D}" destId="{D57BDDC9-A28F-43CE-975E-AF19E285AB9D}" srcOrd="0" destOrd="0" parTransId="{008CF99E-E628-49D7-B526-68EFD8D6CC65}" sibTransId="{1AF80426-6463-4628-A848-4CCC875AC040}"/>
    <dgm:cxn modelId="{6AB080C5-F9FC-C44C-AEBA-25E8A5A48A5C}" type="presOf" srcId="{D57BDDC9-A28F-43CE-975E-AF19E285AB9D}" destId="{4C78191A-7721-47D1-9CF5-A4E3524F63EB}" srcOrd="0" destOrd="0" presId="urn:microsoft.com/office/officeart/2005/8/layout/vList2"/>
    <dgm:cxn modelId="{52F96320-7526-5F43-B0F7-1E0D5AF821DF}" type="presParOf" srcId="{2D561F08-B9E8-4D1C-A55B-BD25581AB050}" destId="{4C78191A-7721-47D1-9CF5-A4E3524F63E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14B0007-1DF4-49DC-AA87-5E8201C6E96D}" type="doc">
      <dgm:prSet loTypeId="urn:microsoft.com/office/officeart/2005/8/layout/vList2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l-GR"/>
        </a:p>
      </dgm:t>
    </dgm:pt>
    <dgm:pt modelId="{D57BDDC9-A28F-43CE-975E-AF19E285AB9D}">
      <dgm:prSet custT="1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pPr algn="ctr" rtl="0"/>
          <a:r>
            <a:rPr lang="es-ES" sz="2400" b="1" noProof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2" charset="0"/>
              <a:ea typeface="Microsoft YaHei" charset="-122"/>
            </a:rPr>
            <a:t>Principales objetivos del nuevo órgano de la UE:</a:t>
          </a:r>
          <a:endParaRPr lang="es-ES" sz="2400" noProof="0" dirty="0"/>
        </a:p>
      </dgm:t>
    </dgm:pt>
    <dgm:pt modelId="{008CF99E-E628-49D7-B526-68EFD8D6CC65}" type="parTrans" cxnId="{1558F830-48A1-43AA-8DCB-45BDD03D1544}">
      <dgm:prSet/>
      <dgm:spPr/>
      <dgm:t>
        <a:bodyPr/>
        <a:lstStyle/>
        <a:p>
          <a:endParaRPr lang="el-GR"/>
        </a:p>
      </dgm:t>
    </dgm:pt>
    <dgm:pt modelId="{1AF80426-6463-4628-A848-4CCC875AC040}" type="sibTrans" cxnId="{1558F830-48A1-43AA-8DCB-45BDD03D1544}">
      <dgm:prSet/>
      <dgm:spPr/>
      <dgm:t>
        <a:bodyPr/>
        <a:lstStyle/>
        <a:p>
          <a:endParaRPr lang="el-GR"/>
        </a:p>
      </dgm:t>
    </dgm:pt>
    <dgm:pt modelId="{2D561F08-B9E8-4D1C-A55B-BD25581AB050}" type="pres">
      <dgm:prSet presAssocID="{D14B0007-1DF4-49DC-AA87-5E8201C6E96D}" presName="linear" presStyleCnt="0">
        <dgm:presLayoutVars>
          <dgm:animLvl val="lvl"/>
          <dgm:resizeHandles val="exact"/>
        </dgm:presLayoutVars>
      </dgm:prSet>
      <dgm:spPr/>
    </dgm:pt>
    <dgm:pt modelId="{4C78191A-7721-47D1-9CF5-A4E3524F63EB}" type="pres">
      <dgm:prSet presAssocID="{D57BDDC9-A28F-43CE-975E-AF19E285AB9D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1558F830-48A1-43AA-8DCB-45BDD03D1544}" srcId="{D14B0007-1DF4-49DC-AA87-5E8201C6E96D}" destId="{D57BDDC9-A28F-43CE-975E-AF19E285AB9D}" srcOrd="0" destOrd="0" parTransId="{008CF99E-E628-49D7-B526-68EFD8D6CC65}" sibTransId="{1AF80426-6463-4628-A848-4CCC875AC040}"/>
    <dgm:cxn modelId="{38963148-ABAB-9740-B2FE-BFC09948AA12}" type="presOf" srcId="{D57BDDC9-A28F-43CE-975E-AF19E285AB9D}" destId="{4C78191A-7721-47D1-9CF5-A4E3524F63EB}" srcOrd="0" destOrd="0" presId="urn:microsoft.com/office/officeart/2005/8/layout/vList2"/>
    <dgm:cxn modelId="{AD510A82-7334-944E-AF46-4431B558DF0A}" type="presOf" srcId="{D14B0007-1DF4-49DC-AA87-5E8201C6E96D}" destId="{2D561F08-B9E8-4D1C-A55B-BD25581AB050}" srcOrd="0" destOrd="0" presId="urn:microsoft.com/office/officeart/2005/8/layout/vList2"/>
    <dgm:cxn modelId="{1924AC76-A524-C24D-B4FA-98F412937693}" type="presParOf" srcId="{2D561F08-B9E8-4D1C-A55B-BD25581AB050}" destId="{4C78191A-7721-47D1-9CF5-A4E3524F63E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14B0007-1DF4-49DC-AA87-5E8201C6E96D}" type="doc">
      <dgm:prSet loTypeId="urn:microsoft.com/office/officeart/2005/8/layout/vList2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l-GR"/>
        </a:p>
      </dgm:t>
    </dgm:pt>
    <dgm:pt modelId="{D57BDDC9-A28F-43CE-975E-AF19E285AB9D}">
      <dgm:prSet custT="1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pPr algn="ctr" rtl="0"/>
          <a:r>
            <a:rPr lang="en-US" sz="2400" b="1" dirty="0" err="1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Estructura</a:t>
          </a:r>
          <a:r>
            <a:rPr lang="en-U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de la EPPO</a:t>
          </a:r>
          <a:r>
            <a:rPr lang="en-US" sz="2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 </a:t>
          </a:r>
          <a:endParaRPr lang="el-GR" sz="2400" dirty="0"/>
        </a:p>
      </dgm:t>
    </dgm:pt>
    <dgm:pt modelId="{008CF99E-E628-49D7-B526-68EFD8D6CC65}" type="parTrans" cxnId="{1558F830-48A1-43AA-8DCB-45BDD03D1544}">
      <dgm:prSet/>
      <dgm:spPr/>
      <dgm:t>
        <a:bodyPr/>
        <a:lstStyle/>
        <a:p>
          <a:endParaRPr lang="el-GR"/>
        </a:p>
      </dgm:t>
    </dgm:pt>
    <dgm:pt modelId="{1AF80426-6463-4628-A848-4CCC875AC040}" type="sibTrans" cxnId="{1558F830-48A1-43AA-8DCB-45BDD03D1544}">
      <dgm:prSet/>
      <dgm:spPr/>
      <dgm:t>
        <a:bodyPr/>
        <a:lstStyle/>
        <a:p>
          <a:endParaRPr lang="el-GR"/>
        </a:p>
      </dgm:t>
    </dgm:pt>
    <dgm:pt modelId="{2D561F08-B9E8-4D1C-A55B-BD25581AB050}" type="pres">
      <dgm:prSet presAssocID="{D14B0007-1DF4-49DC-AA87-5E8201C6E96D}" presName="linear" presStyleCnt="0">
        <dgm:presLayoutVars>
          <dgm:animLvl val="lvl"/>
          <dgm:resizeHandles val="exact"/>
        </dgm:presLayoutVars>
      </dgm:prSet>
      <dgm:spPr/>
    </dgm:pt>
    <dgm:pt modelId="{4C78191A-7721-47D1-9CF5-A4E3524F63EB}" type="pres">
      <dgm:prSet presAssocID="{D57BDDC9-A28F-43CE-975E-AF19E285AB9D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E53FA719-6600-524E-B4D0-81E0E92DA02C}" type="presOf" srcId="{D14B0007-1DF4-49DC-AA87-5E8201C6E96D}" destId="{2D561F08-B9E8-4D1C-A55B-BD25581AB050}" srcOrd="0" destOrd="0" presId="urn:microsoft.com/office/officeart/2005/8/layout/vList2"/>
    <dgm:cxn modelId="{1558F830-48A1-43AA-8DCB-45BDD03D1544}" srcId="{D14B0007-1DF4-49DC-AA87-5E8201C6E96D}" destId="{D57BDDC9-A28F-43CE-975E-AF19E285AB9D}" srcOrd="0" destOrd="0" parTransId="{008CF99E-E628-49D7-B526-68EFD8D6CC65}" sibTransId="{1AF80426-6463-4628-A848-4CCC875AC040}"/>
    <dgm:cxn modelId="{B093213C-D5DD-8C4B-894A-BADBAB04FB78}" type="presOf" srcId="{D57BDDC9-A28F-43CE-975E-AF19E285AB9D}" destId="{4C78191A-7721-47D1-9CF5-A4E3524F63EB}" srcOrd="0" destOrd="0" presId="urn:microsoft.com/office/officeart/2005/8/layout/vList2"/>
    <dgm:cxn modelId="{A93E9763-71D2-844D-9DCA-C4355DCDD39D}" type="presParOf" srcId="{2D561F08-B9E8-4D1C-A55B-BD25581AB050}" destId="{4C78191A-7721-47D1-9CF5-A4E3524F63E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14B0007-1DF4-49DC-AA87-5E8201C6E96D}" type="doc">
      <dgm:prSet loTypeId="urn:microsoft.com/office/officeart/2005/8/layout/vList2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l-GR"/>
        </a:p>
      </dgm:t>
    </dgm:pt>
    <dgm:pt modelId="{D57BDDC9-A28F-43CE-975E-AF19E285AB9D}">
      <dgm:prSet custT="1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pPr algn="ctr" rtl="0"/>
          <a:r>
            <a:rPr lang="en-U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La </a:t>
          </a:r>
          <a:r>
            <a:rPr lang="en-US" sz="2400" b="1" dirty="0" err="1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estructura</a:t>
          </a:r>
          <a:r>
            <a:rPr lang="en-U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de la EPPO</a:t>
          </a:r>
          <a:endParaRPr lang="el-GR" sz="2400" dirty="0"/>
        </a:p>
      </dgm:t>
    </dgm:pt>
    <dgm:pt modelId="{008CF99E-E628-49D7-B526-68EFD8D6CC65}" type="parTrans" cxnId="{1558F830-48A1-43AA-8DCB-45BDD03D1544}">
      <dgm:prSet/>
      <dgm:spPr/>
      <dgm:t>
        <a:bodyPr/>
        <a:lstStyle/>
        <a:p>
          <a:endParaRPr lang="el-GR"/>
        </a:p>
      </dgm:t>
    </dgm:pt>
    <dgm:pt modelId="{1AF80426-6463-4628-A848-4CCC875AC040}" type="sibTrans" cxnId="{1558F830-48A1-43AA-8DCB-45BDD03D1544}">
      <dgm:prSet/>
      <dgm:spPr/>
      <dgm:t>
        <a:bodyPr/>
        <a:lstStyle/>
        <a:p>
          <a:endParaRPr lang="el-GR"/>
        </a:p>
      </dgm:t>
    </dgm:pt>
    <dgm:pt modelId="{2D561F08-B9E8-4D1C-A55B-BD25581AB050}" type="pres">
      <dgm:prSet presAssocID="{D14B0007-1DF4-49DC-AA87-5E8201C6E96D}" presName="linear" presStyleCnt="0">
        <dgm:presLayoutVars>
          <dgm:animLvl val="lvl"/>
          <dgm:resizeHandles val="exact"/>
        </dgm:presLayoutVars>
      </dgm:prSet>
      <dgm:spPr/>
    </dgm:pt>
    <dgm:pt modelId="{4C78191A-7721-47D1-9CF5-A4E3524F63EB}" type="pres">
      <dgm:prSet presAssocID="{D57BDDC9-A28F-43CE-975E-AF19E285AB9D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72C9A922-2C88-6445-939A-02147EB03FC6}" type="presOf" srcId="{D14B0007-1DF4-49DC-AA87-5E8201C6E96D}" destId="{2D561F08-B9E8-4D1C-A55B-BD25581AB050}" srcOrd="0" destOrd="0" presId="urn:microsoft.com/office/officeart/2005/8/layout/vList2"/>
    <dgm:cxn modelId="{1558F830-48A1-43AA-8DCB-45BDD03D1544}" srcId="{D14B0007-1DF4-49DC-AA87-5E8201C6E96D}" destId="{D57BDDC9-A28F-43CE-975E-AF19E285AB9D}" srcOrd="0" destOrd="0" parTransId="{008CF99E-E628-49D7-B526-68EFD8D6CC65}" sibTransId="{1AF80426-6463-4628-A848-4CCC875AC040}"/>
    <dgm:cxn modelId="{95623BEC-0DC8-F246-A12B-4E16E0CE22EB}" type="presOf" srcId="{D57BDDC9-A28F-43CE-975E-AF19E285AB9D}" destId="{4C78191A-7721-47D1-9CF5-A4E3524F63EB}" srcOrd="0" destOrd="0" presId="urn:microsoft.com/office/officeart/2005/8/layout/vList2"/>
    <dgm:cxn modelId="{9E5721B8-F4C9-6D4F-A2A3-ED6809CA389C}" type="presParOf" srcId="{2D561F08-B9E8-4D1C-A55B-BD25581AB050}" destId="{4C78191A-7721-47D1-9CF5-A4E3524F63E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14B0007-1DF4-49DC-AA87-5E8201C6E96D}" type="doc">
      <dgm:prSet loTypeId="urn:microsoft.com/office/officeart/2005/8/layout/vList2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l-GR"/>
        </a:p>
      </dgm:t>
    </dgm:pt>
    <dgm:pt modelId="{D57BDDC9-A28F-43CE-975E-AF19E285AB9D}">
      <dgm:prSet custT="1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pPr algn="ctr" rtl="0"/>
          <a:r>
            <a:rPr lang="es-ES" sz="2400" b="1" noProof="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Características principales de la EPPO</a:t>
          </a:r>
          <a:endParaRPr lang="es-ES" sz="2400" noProof="0" dirty="0"/>
        </a:p>
      </dgm:t>
    </dgm:pt>
    <dgm:pt modelId="{008CF99E-E628-49D7-B526-68EFD8D6CC65}" type="parTrans" cxnId="{1558F830-48A1-43AA-8DCB-45BDD03D1544}">
      <dgm:prSet/>
      <dgm:spPr/>
      <dgm:t>
        <a:bodyPr/>
        <a:lstStyle/>
        <a:p>
          <a:endParaRPr lang="el-GR"/>
        </a:p>
      </dgm:t>
    </dgm:pt>
    <dgm:pt modelId="{1AF80426-6463-4628-A848-4CCC875AC040}" type="sibTrans" cxnId="{1558F830-48A1-43AA-8DCB-45BDD03D1544}">
      <dgm:prSet/>
      <dgm:spPr/>
      <dgm:t>
        <a:bodyPr/>
        <a:lstStyle/>
        <a:p>
          <a:endParaRPr lang="el-GR"/>
        </a:p>
      </dgm:t>
    </dgm:pt>
    <dgm:pt modelId="{2D561F08-B9E8-4D1C-A55B-BD25581AB050}" type="pres">
      <dgm:prSet presAssocID="{D14B0007-1DF4-49DC-AA87-5E8201C6E96D}" presName="linear" presStyleCnt="0">
        <dgm:presLayoutVars>
          <dgm:animLvl val="lvl"/>
          <dgm:resizeHandles val="exact"/>
        </dgm:presLayoutVars>
      </dgm:prSet>
      <dgm:spPr/>
    </dgm:pt>
    <dgm:pt modelId="{4C78191A-7721-47D1-9CF5-A4E3524F63EB}" type="pres">
      <dgm:prSet presAssocID="{D57BDDC9-A28F-43CE-975E-AF19E285AB9D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1558F830-48A1-43AA-8DCB-45BDD03D1544}" srcId="{D14B0007-1DF4-49DC-AA87-5E8201C6E96D}" destId="{D57BDDC9-A28F-43CE-975E-AF19E285AB9D}" srcOrd="0" destOrd="0" parTransId="{008CF99E-E628-49D7-B526-68EFD8D6CC65}" sibTransId="{1AF80426-6463-4628-A848-4CCC875AC040}"/>
    <dgm:cxn modelId="{C03FD084-A529-6B4B-85B5-F0F545DC9613}" type="presOf" srcId="{D57BDDC9-A28F-43CE-975E-AF19E285AB9D}" destId="{4C78191A-7721-47D1-9CF5-A4E3524F63EB}" srcOrd="0" destOrd="0" presId="urn:microsoft.com/office/officeart/2005/8/layout/vList2"/>
    <dgm:cxn modelId="{34DC2FAA-4E56-654F-8069-783A58D63CED}" type="presOf" srcId="{D14B0007-1DF4-49DC-AA87-5E8201C6E96D}" destId="{2D561F08-B9E8-4D1C-A55B-BD25581AB050}" srcOrd="0" destOrd="0" presId="urn:microsoft.com/office/officeart/2005/8/layout/vList2"/>
    <dgm:cxn modelId="{58F78C00-10B3-3A4E-AF72-4D54493DA8A8}" type="presParOf" srcId="{2D561F08-B9E8-4D1C-A55B-BD25581AB050}" destId="{4C78191A-7721-47D1-9CF5-A4E3524F63E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14B0007-1DF4-49DC-AA87-5E8201C6E96D}" type="doc">
      <dgm:prSet loTypeId="urn:microsoft.com/office/officeart/2005/8/layout/vList2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l-GR"/>
        </a:p>
      </dgm:t>
    </dgm:pt>
    <dgm:pt modelId="{D57BDDC9-A28F-43CE-975E-AF19E285AB9D}">
      <dgm:prSet custT="1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pPr algn="ctr" rtl="0"/>
          <a:r>
            <a:rPr lang="en-U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El valor </a:t>
          </a:r>
          <a:r>
            <a:rPr lang="en-US" sz="2400" b="1" dirty="0" err="1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agregado</a:t>
          </a:r>
          <a:r>
            <a:rPr lang="en-U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de la EPPO</a:t>
          </a:r>
          <a:endParaRPr lang="el-GR" sz="2400" dirty="0">
            <a:solidFill>
              <a:srgbClr val="FFFF00"/>
            </a:solidFill>
          </a:endParaRPr>
        </a:p>
      </dgm:t>
    </dgm:pt>
    <dgm:pt modelId="{008CF99E-E628-49D7-B526-68EFD8D6CC65}" type="parTrans" cxnId="{1558F830-48A1-43AA-8DCB-45BDD03D1544}">
      <dgm:prSet/>
      <dgm:spPr/>
      <dgm:t>
        <a:bodyPr/>
        <a:lstStyle/>
        <a:p>
          <a:endParaRPr lang="el-GR"/>
        </a:p>
      </dgm:t>
    </dgm:pt>
    <dgm:pt modelId="{1AF80426-6463-4628-A848-4CCC875AC040}" type="sibTrans" cxnId="{1558F830-48A1-43AA-8DCB-45BDD03D1544}">
      <dgm:prSet/>
      <dgm:spPr/>
      <dgm:t>
        <a:bodyPr/>
        <a:lstStyle/>
        <a:p>
          <a:endParaRPr lang="el-GR"/>
        </a:p>
      </dgm:t>
    </dgm:pt>
    <dgm:pt modelId="{2D561F08-B9E8-4D1C-A55B-BD25581AB050}" type="pres">
      <dgm:prSet presAssocID="{D14B0007-1DF4-49DC-AA87-5E8201C6E96D}" presName="linear" presStyleCnt="0">
        <dgm:presLayoutVars>
          <dgm:animLvl val="lvl"/>
          <dgm:resizeHandles val="exact"/>
        </dgm:presLayoutVars>
      </dgm:prSet>
      <dgm:spPr/>
    </dgm:pt>
    <dgm:pt modelId="{4C78191A-7721-47D1-9CF5-A4E3524F63EB}" type="pres">
      <dgm:prSet presAssocID="{D57BDDC9-A28F-43CE-975E-AF19E285AB9D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1558F830-48A1-43AA-8DCB-45BDD03D1544}" srcId="{D14B0007-1DF4-49DC-AA87-5E8201C6E96D}" destId="{D57BDDC9-A28F-43CE-975E-AF19E285AB9D}" srcOrd="0" destOrd="0" parTransId="{008CF99E-E628-49D7-B526-68EFD8D6CC65}" sibTransId="{1AF80426-6463-4628-A848-4CCC875AC040}"/>
    <dgm:cxn modelId="{A5CC49D7-E092-CE4E-B1B2-18726C1FB31D}" type="presOf" srcId="{D57BDDC9-A28F-43CE-975E-AF19E285AB9D}" destId="{4C78191A-7721-47D1-9CF5-A4E3524F63EB}" srcOrd="0" destOrd="0" presId="urn:microsoft.com/office/officeart/2005/8/layout/vList2"/>
    <dgm:cxn modelId="{EF0A40F8-4D18-3240-B82E-014B9070F98D}" type="presOf" srcId="{D14B0007-1DF4-49DC-AA87-5E8201C6E96D}" destId="{2D561F08-B9E8-4D1C-A55B-BD25581AB050}" srcOrd="0" destOrd="0" presId="urn:microsoft.com/office/officeart/2005/8/layout/vList2"/>
    <dgm:cxn modelId="{AC6AE45F-5E2F-DD4D-9EF8-573F667DCDD4}" type="presParOf" srcId="{2D561F08-B9E8-4D1C-A55B-BD25581AB050}" destId="{4C78191A-7721-47D1-9CF5-A4E3524F63E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14B0007-1DF4-49DC-AA87-5E8201C6E96D}" type="doc">
      <dgm:prSet loTypeId="urn:microsoft.com/office/officeart/2005/8/layout/vList2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l-GR"/>
        </a:p>
      </dgm:t>
    </dgm:pt>
    <dgm:pt modelId="{D57BDDC9-A28F-43CE-975E-AF19E285AB9D}">
      <dgm:prSet custT="1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pPr algn="ctr" rtl="0"/>
          <a:r>
            <a:rPr lang="es-ES" sz="2400" b="1" noProof="0" dirty="0">
              <a:solidFill>
                <a:srgbClr val="FFFF00"/>
              </a:solidFill>
            </a:rPr>
            <a:t>Sortear las barreras burocráticas entre los EM participantes</a:t>
          </a:r>
          <a:endParaRPr lang="es-ES" sz="2400" noProof="0" dirty="0"/>
        </a:p>
      </dgm:t>
    </dgm:pt>
    <dgm:pt modelId="{008CF99E-E628-49D7-B526-68EFD8D6CC65}" type="parTrans" cxnId="{1558F830-48A1-43AA-8DCB-45BDD03D1544}">
      <dgm:prSet/>
      <dgm:spPr/>
      <dgm:t>
        <a:bodyPr/>
        <a:lstStyle/>
        <a:p>
          <a:endParaRPr lang="el-GR"/>
        </a:p>
      </dgm:t>
    </dgm:pt>
    <dgm:pt modelId="{1AF80426-6463-4628-A848-4CCC875AC040}" type="sibTrans" cxnId="{1558F830-48A1-43AA-8DCB-45BDD03D1544}">
      <dgm:prSet/>
      <dgm:spPr/>
      <dgm:t>
        <a:bodyPr/>
        <a:lstStyle/>
        <a:p>
          <a:endParaRPr lang="el-GR"/>
        </a:p>
      </dgm:t>
    </dgm:pt>
    <dgm:pt modelId="{2D561F08-B9E8-4D1C-A55B-BD25581AB050}" type="pres">
      <dgm:prSet presAssocID="{D14B0007-1DF4-49DC-AA87-5E8201C6E96D}" presName="linear" presStyleCnt="0">
        <dgm:presLayoutVars>
          <dgm:animLvl val="lvl"/>
          <dgm:resizeHandles val="exact"/>
        </dgm:presLayoutVars>
      </dgm:prSet>
      <dgm:spPr/>
    </dgm:pt>
    <dgm:pt modelId="{4C78191A-7721-47D1-9CF5-A4E3524F63EB}" type="pres">
      <dgm:prSet presAssocID="{D57BDDC9-A28F-43CE-975E-AF19E285AB9D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1558F830-48A1-43AA-8DCB-45BDD03D1544}" srcId="{D14B0007-1DF4-49DC-AA87-5E8201C6E96D}" destId="{D57BDDC9-A28F-43CE-975E-AF19E285AB9D}" srcOrd="0" destOrd="0" parTransId="{008CF99E-E628-49D7-B526-68EFD8D6CC65}" sibTransId="{1AF80426-6463-4628-A848-4CCC875AC040}"/>
    <dgm:cxn modelId="{42DDA0A1-32BD-9B4D-9A91-7CAD098A0E88}" type="presOf" srcId="{D14B0007-1DF4-49DC-AA87-5E8201C6E96D}" destId="{2D561F08-B9E8-4D1C-A55B-BD25581AB050}" srcOrd="0" destOrd="0" presId="urn:microsoft.com/office/officeart/2005/8/layout/vList2"/>
    <dgm:cxn modelId="{3B84A7F2-66B3-4444-AAD7-A312AA735A83}" type="presOf" srcId="{D57BDDC9-A28F-43CE-975E-AF19E285AB9D}" destId="{4C78191A-7721-47D1-9CF5-A4E3524F63EB}" srcOrd="0" destOrd="0" presId="urn:microsoft.com/office/officeart/2005/8/layout/vList2"/>
    <dgm:cxn modelId="{2ECFD44E-8884-4F46-BCBB-289E4881BAFE}" type="presParOf" srcId="{2D561F08-B9E8-4D1C-A55B-BD25581AB050}" destId="{4C78191A-7721-47D1-9CF5-A4E3524F63E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CA64BE-8177-4F9E-87B5-187F4CCFFAC5}">
      <dsp:nvSpPr>
        <dsp:cNvPr id="0" name=""/>
        <dsp:cNvSpPr/>
      </dsp:nvSpPr>
      <dsp:spPr>
        <a:xfrm>
          <a:off x="0" y="644918"/>
          <a:ext cx="5643601" cy="2068860"/>
        </a:xfrm>
        <a:prstGeom prst="rect">
          <a:avLst/>
        </a:prstGeom>
        <a:gradFill rotWithShape="1">
          <a:gsLst>
            <a:gs pos="0">
              <a:schemeClr val="accent4">
                <a:shade val="60000"/>
              </a:schemeClr>
            </a:gs>
            <a:gs pos="33000">
              <a:schemeClr val="accent4">
                <a:tint val="86500"/>
              </a:schemeClr>
            </a:gs>
            <a:gs pos="46750">
              <a:schemeClr val="accent4">
                <a:tint val="71000"/>
                <a:satMod val="112000"/>
              </a:schemeClr>
            </a:gs>
            <a:gs pos="53000">
              <a:schemeClr val="accent4">
                <a:tint val="71000"/>
                <a:satMod val="112000"/>
              </a:schemeClr>
            </a:gs>
            <a:gs pos="68000">
              <a:schemeClr val="accent4">
                <a:tint val="86000"/>
              </a:schemeClr>
            </a:gs>
            <a:gs pos="100000">
              <a:schemeClr val="accent4"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marL="0" lvl="0" indent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b="1" kern="1200" dirty="0"/>
            <a:t>Crear una Fiscalía Europea (EPPO):</a:t>
          </a:r>
          <a:endParaRPr lang="en-US" sz="2600" b="1" kern="1200" dirty="0"/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b="1" kern="1200" dirty="0"/>
            <a:t>Ejemplo de cooperación judicial eficaz que sortea las barreras burocráticas entre los distintos sistemas jurídicos. </a:t>
          </a:r>
          <a:endParaRPr lang="el-GR" sz="26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644918"/>
        <a:ext cx="5643601" cy="2068860"/>
      </dsp:txXfrm>
    </dsp:sp>
    <dsp:sp modelId="{98513FD7-4956-4F53-A0BC-A0BF65F63CBA}">
      <dsp:nvSpPr>
        <dsp:cNvPr id="0" name=""/>
        <dsp:cNvSpPr/>
      </dsp:nvSpPr>
      <dsp:spPr>
        <a:xfrm>
          <a:off x="0" y="2990238"/>
          <a:ext cx="5643601" cy="11419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78191A-7721-47D1-9CF5-A4E3524F63EB}">
      <dsp:nvSpPr>
        <dsp:cNvPr id="0" name=""/>
        <dsp:cNvSpPr/>
      </dsp:nvSpPr>
      <dsp:spPr>
        <a:xfrm>
          <a:off x="0" y="80347"/>
          <a:ext cx="8228013" cy="56159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b="1" kern="1200" noProof="0" dirty="0">
              <a:solidFill>
                <a:srgbClr val="FFFF00"/>
              </a:solidFill>
            </a:rPr>
            <a:t>Sortear las barreras burocráticas entre los EM participantes</a:t>
          </a:r>
          <a:endParaRPr lang="es-ES" sz="2400" kern="1200" noProof="0" dirty="0"/>
        </a:p>
      </dsp:txBody>
      <dsp:txXfrm>
        <a:off x="27415" y="107762"/>
        <a:ext cx="8173183" cy="50676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78191A-7721-47D1-9CF5-A4E3524F63EB}">
      <dsp:nvSpPr>
        <dsp:cNvPr id="0" name=""/>
        <dsp:cNvSpPr/>
      </dsp:nvSpPr>
      <dsp:spPr>
        <a:xfrm>
          <a:off x="0" y="5467"/>
          <a:ext cx="8429684" cy="71136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b="1" kern="1200" noProof="0" dirty="0">
              <a:solidFill>
                <a:srgbClr val="FFFF00"/>
              </a:solidFill>
            </a:rPr>
            <a:t>Sortear las barreras burocráticas entre los EM participantes</a:t>
          </a:r>
          <a:endParaRPr lang="es-ES" sz="2400" kern="1200" noProof="0" dirty="0"/>
        </a:p>
      </dsp:txBody>
      <dsp:txXfrm>
        <a:off x="34726" y="40193"/>
        <a:ext cx="8360232" cy="6419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78191A-7721-47D1-9CF5-A4E3524F63EB}">
      <dsp:nvSpPr>
        <dsp:cNvPr id="0" name=""/>
        <dsp:cNvSpPr/>
      </dsp:nvSpPr>
      <dsp:spPr>
        <a:xfrm>
          <a:off x="0" y="5467"/>
          <a:ext cx="8228013" cy="71136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b="1" kern="1200" noProof="0" dirty="0">
              <a:solidFill>
                <a:srgbClr val="FFFF00"/>
              </a:solidFill>
            </a:rPr>
            <a:t>La EPPO en pocas palabras</a:t>
          </a:r>
          <a:endParaRPr lang="es-ES" sz="2400" kern="1200" noProof="0" dirty="0"/>
        </a:p>
      </dsp:txBody>
      <dsp:txXfrm>
        <a:off x="34726" y="40193"/>
        <a:ext cx="8158561" cy="6419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78191A-7721-47D1-9CF5-A4E3524F63EB}">
      <dsp:nvSpPr>
        <dsp:cNvPr id="0" name=""/>
        <dsp:cNvSpPr/>
      </dsp:nvSpPr>
      <dsp:spPr>
        <a:xfrm>
          <a:off x="0" y="5467"/>
          <a:ext cx="8228013" cy="71136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b="1" kern="1200" noProof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2" charset="0"/>
              <a:ea typeface="Microsoft YaHei" charset="-122"/>
            </a:rPr>
            <a:t>Principales objetivos del nuevo órgano de la UE</a:t>
          </a:r>
          <a:endParaRPr lang="es-ES" sz="2400" kern="1200" noProof="0" dirty="0"/>
        </a:p>
      </dsp:txBody>
      <dsp:txXfrm>
        <a:off x="34726" y="40193"/>
        <a:ext cx="8158561" cy="64190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78191A-7721-47D1-9CF5-A4E3524F63EB}">
      <dsp:nvSpPr>
        <dsp:cNvPr id="0" name=""/>
        <dsp:cNvSpPr/>
      </dsp:nvSpPr>
      <dsp:spPr>
        <a:xfrm>
          <a:off x="0" y="5467"/>
          <a:ext cx="8228013" cy="71136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b="1" kern="1200" noProof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2" charset="0"/>
              <a:ea typeface="Microsoft YaHei" charset="-122"/>
            </a:rPr>
            <a:t>Principales objetivos del nuevo órgano de la UE:</a:t>
          </a:r>
          <a:endParaRPr lang="es-ES" sz="2400" kern="1200" noProof="0" dirty="0"/>
        </a:p>
      </dsp:txBody>
      <dsp:txXfrm>
        <a:off x="34726" y="40193"/>
        <a:ext cx="8158561" cy="64190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78191A-7721-47D1-9CF5-A4E3524F63EB}">
      <dsp:nvSpPr>
        <dsp:cNvPr id="0" name=""/>
        <dsp:cNvSpPr/>
      </dsp:nvSpPr>
      <dsp:spPr>
        <a:xfrm>
          <a:off x="0" y="5467"/>
          <a:ext cx="8228013" cy="71136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 err="1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Estructura</a:t>
          </a:r>
          <a:r>
            <a:rPr lang="en-US" sz="2400" b="1" kern="1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de la EPPO</a:t>
          </a:r>
          <a:r>
            <a:rPr lang="en-US" sz="2400" kern="1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 </a:t>
          </a:r>
          <a:endParaRPr lang="el-GR" sz="2400" kern="1200" dirty="0"/>
        </a:p>
      </dsp:txBody>
      <dsp:txXfrm>
        <a:off x="34726" y="40193"/>
        <a:ext cx="8158561" cy="64190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78191A-7721-47D1-9CF5-A4E3524F63EB}">
      <dsp:nvSpPr>
        <dsp:cNvPr id="0" name=""/>
        <dsp:cNvSpPr/>
      </dsp:nvSpPr>
      <dsp:spPr>
        <a:xfrm>
          <a:off x="0" y="5467"/>
          <a:ext cx="8228013" cy="71136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La </a:t>
          </a:r>
          <a:r>
            <a:rPr lang="en-US" sz="2400" b="1" kern="1200" dirty="0" err="1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estructura</a:t>
          </a:r>
          <a:r>
            <a:rPr lang="en-US" sz="2400" b="1" kern="1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de la EPPO</a:t>
          </a:r>
          <a:endParaRPr lang="el-GR" sz="2400" kern="1200" dirty="0"/>
        </a:p>
      </dsp:txBody>
      <dsp:txXfrm>
        <a:off x="34726" y="40193"/>
        <a:ext cx="8158561" cy="64190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78191A-7721-47D1-9CF5-A4E3524F63EB}">
      <dsp:nvSpPr>
        <dsp:cNvPr id="0" name=""/>
        <dsp:cNvSpPr/>
      </dsp:nvSpPr>
      <dsp:spPr>
        <a:xfrm>
          <a:off x="0" y="5467"/>
          <a:ext cx="8228013" cy="71136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b="1" kern="1200" noProof="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Características principales de la EPPO</a:t>
          </a:r>
          <a:endParaRPr lang="es-ES" sz="2400" kern="1200" noProof="0" dirty="0"/>
        </a:p>
      </dsp:txBody>
      <dsp:txXfrm>
        <a:off x="34726" y="40193"/>
        <a:ext cx="8158561" cy="64190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78191A-7721-47D1-9CF5-A4E3524F63EB}">
      <dsp:nvSpPr>
        <dsp:cNvPr id="0" name=""/>
        <dsp:cNvSpPr/>
      </dsp:nvSpPr>
      <dsp:spPr>
        <a:xfrm>
          <a:off x="0" y="5467"/>
          <a:ext cx="8228013" cy="71136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El valor </a:t>
          </a:r>
          <a:r>
            <a:rPr lang="en-US" sz="2400" b="1" kern="1200" dirty="0" err="1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agregado</a:t>
          </a:r>
          <a:r>
            <a:rPr lang="en-US" sz="2400" b="1" kern="1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de la EPPO</a:t>
          </a:r>
          <a:endParaRPr lang="el-GR" sz="2400" kern="1200" dirty="0">
            <a:solidFill>
              <a:srgbClr val="FFFF00"/>
            </a:solidFill>
          </a:endParaRPr>
        </a:p>
      </dsp:txBody>
      <dsp:txXfrm>
        <a:off x="34726" y="40193"/>
        <a:ext cx="8158561" cy="64190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78191A-7721-47D1-9CF5-A4E3524F63EB}">
      <dsp:nvSpPr>
        <dsp:cNvPr id="0" name=""/>
        <dsp:cNvSpPr/>
      </dsp:nvSpPr>
      <dsp:spPr>
        <a:xfrm>
          <a:off x="0" y="5467"/>
          <a:ext cx="8401080" cy="71136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b="1" kern="1200" noProof="0" dirty="0">
              <a:solidFill>
                <a:srgbClr val="FFFF00"/>
              </a:solidFill>
            </a:rPr>
            <a:t>Sortear las barreras burocráticas entre los EM participantes</a:t>
          </a:r>
          <a:endParaRPr lang="es-ES" sz="2400" kern="1200" noProof="0" dirty="0"/>
        </a:p>
      </dsp:txBody>
      <dsp:txXfrm>
        <a:off x="34726" y="40193"/>
        <a:ext cx="8331628" cy="6419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>
            <a:extLst>
              <a:ext uri="{FF2B5EF4-FFF2-40B4-BE49-F238E27FC236}">
                <a16:creationId xmlns:a16="http://schemas.microsoft.com/office/drawing/2014/main" id="{535DB942-4758-40EF-8CFD-888F4D68C1B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98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200">
                <a:latin typeface="Tahoma" pitchFamily="34" charset="0"/>
                <a:ea typeface="Microsoft YaHei" pitchFamily="34" charset="-122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>
            <a:extLst>
              <a:ext uri="{FF2B5EF4-FFF2-40B4-BE49-F238E27FC236}">
                <a16:creationId xmlns:a16="http://schemas.microsoft.com/office/drawing/2014/main" id="{72A2E0A8-8849-49FD-9464-CC88133C7F9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7988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200"/>
            </a:lvl1pPr>
          </a:lstStyle>
          <a:p>
            <a:fld id="{ED4AFD44-A869-4429-B782-8BE28D116BB3}" type="datetimeFigureOut">
              <a:rPr lang="el-GR" altLang="en-US"/>
              <a:pPr/>
              <a:t>14/9/2021</a:t>
            </a:fld>
            <a:endParaRPr lang="el-GR" altLang="en-US"/>
          </a:p>
        </p:txBody>
      </p:sp>
      <p:sp>
        <p:nvSpPr>
          <p:cNvPr id="4" name="3 - Θέση υποσέλιδου">
            <a:extLst>
              <a:ext uri="{FF2B5EF4-FFF2-40B4-BE49-F238E27FC236}">
                <a16:creationId xmlns:a16="http://schemas.microsoft.com/office/drawing/2014/main" id="{9496B703-3660-4BFC-8529-535776214DB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4798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200">
                <a:latin typeface="Tahoma" pitchFamily="34" charset="0"/>
                <a:ea typeface="Microsoft YaHei" pitchFamily="34" charset="-122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4 - Θέση αριθμού διαφάνειας">
            <a:extLst>
              <a:ext uri="{FF2B5EF4-FFF2-40B4-BE49-F238E27FC236}">
                <a16:creationId xmlns:a16="http://schemas.microsoft.com/office/drawing/2014/main" id="{ABD16E92-4FBB-4248-9202-AB5DFDADCEA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4450" y="9444038"/>
            <a:ext cx="2947988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200"/>
            </a:lvl1pPr>
          </a:lstStyle>
          <a:p>
            <a:fld id="{92839776-0767-42AC-B9EA-A308C87A1165}" type="slidenum">
              <a:rPr lang="el-GR" altLang="en-US"/>
              <a:pPr/>
              <a:t>‹Nº›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1">
            <a:extLst>
              <a:ext uri="{FF2B5EF4-FFF2-40B4-BE49-F238E27FC236}">
                <a16:creationId xmlns:a16="http://schemas.microsoft.com/office/drawing/2014/main" id="{E1274DB9-CD3F-44CC-AE9C-98347AAA4D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04025" cy="99425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l-GR" altLang="en-US"/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441790BE-92F2-48C6-9C02-09E1847002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l-GR" altLang="en-US"/>
          </a:p>
        </p:txBody>
      </p:sp>
      <p:sp>
        <p:nvSpPr>
          <p:cNvPr id="14340" name="Text Box 3">
            <a:extLst>
              <a:ext uri="{FF2B5EF4-FFF2-40B4-BE49-F238E27FC236}">
                <a16:creationId xmlns:a16="http://schemas.microsoft.com/office/drawing/2014/main" id="{1909AA55-AFD1-41C5-B5F0-C652CC0B55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4450" y="0"/>
            <a:ext cx="294957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l-GR" altLang="en-US"/>
          </a:p>
        </p:txBody>
      </p:sp>
      <p:sp>
        <p:nvSpPr>
          <p:cNvPr id="14341" name="Rectangle 4">
            <a:extLst>
              <a:ext uri="{FF2B5EF4-FFF2-40B4-BE49-F238E27FC236}">
                <a16:creationId xmlns:a16="http://schemas.microsoft.com/office/drawing/2014/main" id="{DEE7E675-B563-4AB8-979D-09E384FF19DA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46125"/>
            <a:ext cx="4970463" cy="3727450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B8066822-37EC-47A8-B6DF-94027451123B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1038" y="4722813"/>
            <a:ext cx="5441950" cy="44735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l-GR" noProof="0"/>
          </a:p>
        </p:txBody>
      </p:sp>
      <p:sp>
        <p:nvSpPr>
          <p:cNvPr id="14343" name="Text Box 6">
            <a:extLst>
              <a:ext uri="{FF2B5EF4-FFF2-40B4-BE49-F238E27FC236}">
                <a16:creationId xmlns:a16="http://schemas.microsoft.com/office/drawing/2014/main" id="{27B21EB7-DD44-41F1-86B5-BB8AC0DAB6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445625"/>
            <a:ext cx="294957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l-GR" alt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818B7D25-9363-4425-937B-C5633796CB7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854450" y="9445625"/>
            <a:ext cx="2947988" cy="495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fld id="{D231AD17-CCD6-429C-B776-B0238ADC5830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549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MS PGothic" panose="020B0600070205080204" pitchFamily="34" charset="-128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MS PGothic" panose="020B0600070205080204" pitchFamily="34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MS PGothic" panose="020B0600070205080204" pitchFamily="34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MS PGothic" panose="020B0600070205080204" pitchFamily="34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F751A7B8-8E0D-473C-8EF6-0D2F6C35E9A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0" hangingPunct="0"/>
            <a:fld id="{2D9D211A-24A8-4FCC-A32C-D21D690F66CB}" type="slidenum">
              <a:rPr lang="en-GB" altLang="en-US" sz="1200">
                <a:solidFill>
                  <a:srgbClr val="000000"/>
                </a:solidFill>
                <a:latin typeface="Arial" panose="020B0604020202020204" pitchFamily="34" charset="0"/>
              </a:rPr>
              <a:pPr eaLnBrk="0" hangingPunct="0"/>
              <a:t>10</a:t>
            </a:fld>
            <a:endParaRPr lang="en-GB" altLang="en-US" sz="12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4819" name="Rectangle 1">
            <a:extLst>
              <a:ext uri="{FF2B5EF4-FFF2-40B4-BE49-F238E27FC236}">
                <a16:creationId xmlns:a16="http://schemas.microsoft.com/office/drawing/2014/main" id="{4767295C-BCFC-4344-BD9B-76B7CB911F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6125"/>
            <a:ext cx="4972050" cy="3729038"/>
          </a:xfrm>
          <a:solidFill>
            <a:srgbClr val="FFFFFF"/>
          </a:solidFill>
          <a:ln/>
        </p:spPr>
      </p:sp>
      <p:sp>
        <p:nvSpPr>
          <p:cNvPr id="34820" name="Rectangle 2">
            <a:extLst>
              <a:ext uri="{FF2B5EF4-FFF2-40B4-BE49-F238E27FC236}">
                <a16:creationId xmlns:a16="http://schemas.microsoft.com/office/drawing/2014/main" id="{9605F2E1-3156-4CB0-85C0-9D3B75050B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1038" y="4722813"/>
            <a:ext cx="5443537" cy="4475162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n-US">
              <a:latin typeface="Times New Roman" panose="02020603050405020304" pitchFamily="18" charset="0"/>
            </a:endParaRPr>
          </a:p>
        </p:txBody>
      </p:sp>
      <p:sp>
        <p:nvSpPr>
          <p:cNvPr id="34821" name="Text Box 3">
            <a:extLst>
              <a:ext uri="{FF2B5EF4-FFF2-40B4-BE49-F238E27FC236}">
                <a16:creationId xmlns:a16="http://schemas.microsoft.com/office/drawing/2014/main" id="{F50B66B9-9BEF-4533-A07B-2CFDBA16C0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4450" y="9445625"/>
            <a:ext cx="294957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>
              <a:buSzPct val="100000"/>
            </a:pPr>
            <a:fld id="{54C7E6E9-28E8-4297-8511-3F11F8B282AC}" type="slidenum">
              <a:rPr lang="en-GB" altLang="en-US" sz="1200">
                <a:solidFill>
                  <a:srgbClr val="FFFFFF"/>
                </a:solidFill>
                <a:latin typeface="Arial" panose="020B0604020202020204" pitchFamily="34" charset="0"/>
              </a:rPr>
              <a:pPr algn="r">
                <a:buSzPct val="100000"/>
              </a:pPr>
              <a:t>10</a:t>
            </a:fld>
            <a:endParaRPr lang="en-GB" altLang="en-US" sz="12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5C6A2A7B-5EA6-4313-B3BF-C196AB68697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0" hangingPunct="0"/>
            <a:fld id="{ED8852A6-8FB6-488B-8162-EB332C653572}" type="slidenum">
              <a:rPr lang="en-GB" altLang="en-US" sz="1200">
                <a:solidFill>
                  <a:srgbClr val="000000"/>
                </a:solidFill>
                <a:latin typeface="Arial" panose="020B0604020202020204" pitchFamily="34" charset="0"/>
              </a:rPr>
              <a:pPr eaLnBrk="0" hangingPunct="0"/>
              <a:t>11</a:t>
            </a:fld>
            <a:endParaRPr lang="en-GB" altLang="en-US" sz="12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6867" name="Rectangle 1">
            <a:extLst>
              <a:ext uri="{FF2B5EF4-FFF2-40B4-BE49-F238E27FC236}">
                <a16:creationId xmlns:a16="http://schemas.microsoft.com/office/drawing/2014/main" id="{E8FE374F-FD73-4314-B08D-D7B094AD4DF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6125"/>
            <a:ext cx="4972050" cy="3729038"/>
          </a:xfrm>
          <a:solidFill>
            <a:srgbClr val="FFFFFF"/>
          </a:solidFill>
          <a:ln/>
        </p:spPr>
      </p:sp>
      <p:sp>
        <p:nvSpPr>
          <p:cNvPr id="36868" name="Rectangle 2">
            <a:extLst>
              <a:ext uri="{FF2B5EF4-FFF2-40B4-BE49-F238E27FC236}">
                <a16:creationId xmlns:a16="http://schemas.microsoft.com/office/drawing/2014/main" id="{7ECF51F0-1F96-4037-845F-2D6F1184D0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1038" y="4722813"/>
            <a:ext cx="5443537" cy="4475162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n-US">
              <a:latin typeface="Times New Roman" panose="02020603050405020304" pitchFamily="18" charset="0"/>
            </a:endParaRPr>
          </a:p>
        </p:txBody>
      </p:sp>
      <p:sp>
        <p:nvSpPr>
          <p:cNvPr id="36869" name="Text Box 3">
            <a:extLst>
              <a:ext uri="{FF2B5EF4-FFF2-40B4-BE49-F238E27FC236}">
                <a16:creationId xmlns:a16="http://schemas.microsoft.com/office/drawing/2014/main" id="{C03DE107-F9D4-42A4-A086-C35218E15E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4450" y="9445625"/>
            <a:ext cx="294957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>
              <a:buSzPct val="100000"/>
            </a:pPr>
            <a:fld id="{DCE34E44-AFBE-48D5-9664-64665C73A8BD}" type="slidenum">
              <a:rPr lang="en-GB" altLang="en-US" sz="1200">
                <a:solidFill>
                  <a:srgbClr val="FFFFFF"/>
                </a:solidFill>
                <a:latin typeface="Arial" panose="020B0604020202020204" pitchFamily="34" charset="0"/>
              </a:rPr>
              <a:pPr algn="r">
                <a:buSzPct val="100000"/>
              </a:pPr>
              <a:t>11</a:t>
            </a:fld>
            <a:endParaRPr lang="en-GB" altLang="en-US" sz="12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F7086737-0BE5-40CF-AAF7-4091D266D64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0" hangingPunct="0"/>
            <a:fld id="{1E16B07F-6EF5-4487-8132-EB0DFAA3C841}" type="slidenum">
              <a:rPr lang="en-GB" altLang="en-US" sz="1200">
                <a:solidFill>
                  <a:srgbClr val="000000"/>
                </a:solidFill>
                <a:latin typeface="Arial" panose="020B0604020202020204" pitchFamily="34" charset="0"/>
              </a:rPr>
              <a:pPr eaLnBrk="0" hangingPunct="0"/>
              <a:t>12</a:t>
            </a:fld>
            <a:endParaRPr lang="en-GB" altLang="en-US" sz="12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8915" name="Rectangle 1">
            <a:extLst>
              <a:ext uri="{FF2B5EF4-FFF2-40B4-BE49-F238E27FC236}">
                <a16:creationId xmlns:a16="http://schemas.microsoft.com/office/drawing/2014/main" id="{93BF8089-978C-4C6B-8E40-10207D57B6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6125"/>
            <a:ext cx="4972050" cy="3729038"/>
          </a:xfrm>
          <a:solidFill>
            <a:srgbClr val="FFFFFF"/>
          </a:solidFill>
          <a:ln/>
        </p:spPr>
      </p:sp>
      <p:sp>
        <p:nvSpPr>
          <p:cNvPr id="38916" name="Rectangle 2">
            <a:extLst>
              <a:ext uri="{FF2B5EF4-FFF2-40B4-BE49-F238E27FC236}">
                <a16:creationId xmlns:a16="http://schemas.microsoft.com/office/drawing/2014/main" id="{52E819FD-2C94-4AB3-874B-C625E12D6E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1038" y="4722813"/>
            <a:ext cx="5443537" cy="4475162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151965F6-F718-447E-9816-4C757D9373C8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0" hangingPunct="0"/>
            <a:fld id="{7AE19870-DDE9-4E13-9931-7ABFDF011AA1}" type="slidenum">
              <a:rPr lang="en-GB" altLang="en-US" sz="1200">
                <a:solidFill>
                  <a:srgbClr val="000000"/>
                </a:solidFill>
                <a:latin typeface="Arial" panose="020B0604020202020204" pitchFamily="34" charset="0"/>
              </a:rPr>
              <a:pPr eaLnBrk="0" hangingPunct="0"/>
              <a:t>2</a:t>
            </a:fld>
            <a:endParaRPr lang="en-GB" altLang="en-US" sz="12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8435" name="Rectangle 1">
            <a:extLst>
              <a:ext uri="{FF2B5EF4-FFF2-40B4-BE49-F238E27FC236}">
                <a16:creationId xmlns:a16="http://schemas.microsoft.com/office/drawing/2014/main" id="{9C294238-90BF-42E7-91DB-28E555FC17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6125"/>
            <a:ext cx="4972050" cy="3729038"/>
          </a:xfrm>
          <a:solidFill>
            <a:srgbClr val="FFFFFF"/>
          </a:solidFill>
          <a:ln/>
        </p:spPr>
      </p:sp>
      <p:sp>
        <p:nvSpPr>
          <p:cNvPr id="18436" name="Rectangle 2">
            <a:extLst>
              <a:ext uri="{FF2B5EF4-FFF2-40B4-BE49-F238E27FC236}">
                <a16:creationId xmlns:a16="http://schemas.microsoft.com/office/drawing/2014/main" id="{2573D8C6-6674-4713-BF90-82EE4578E9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1038" y="4722813"/>
            <a:ext cx="5443537" cy="4475162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n-US">
              <a:latin typeface="Times New Roman" panose="02020603050405020304" pitchFamily="18" charset="0"/>
            </a:endParaRPr>
          </a:p>
        </p:txBody>
      </p:sp>
      <p:sp>
        <p:nvSpPr>
          <p:cNvPr id="18437" name="Text Box 3">
            <a:extLst>
              <a:ext uri="{FF2B5EF4-FFF2-40B4-BE49-F238E27FC236}">
                <a16:creationId xmlns:a16="http://schemas.microsoft.com/office/drawing/2014/main" id="{6E7838BF-4850-46EB-A793-0030C9A291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4450" y="9445625"/>
            <a:ext cx="294957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>
              <a:buSzPct val="100000"/>
            </a:pPr>
            <a:fld id="{1282CDD1-D849-4FC5-9F6A-A451E9A1F332}" type="slidenum">
              <a:rPr lang="en-GB" altLang="en-US" sz="1200">
                <a:solidFill>
                  <a:srgbClr val="FFFFFF"/>
                </a:solidFill>
                <a:latin typeface="Arial" panose="020B0604020202020204" pitchFamily="34" charset="0"/>
              </a:rPr>
              <a:pPr algn="r">
                <a:buSzPct val="100000"/>
              </a:pPr>
              <a:t>2</a:t>
            </a:fld>
            <a:endParaRPr lang="en-GB" altLang="en-US" sz="12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39189527-E04E-4491-86FC-B3AEFAB5B678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0" hangingPunct="0"/>
            <a:fld id="{A58D42C3-8E04-47A2-A0DC-0A629C954418}" type="slidenum">
              <a:rPr lang="en-GB" altLang="en-US" sz="1200">
                <a:solidFill>
                  <a:srgbClr val="000000"/>
                </a:solidFill>
                <a:latin typeface="Arial" panose="020B0604020202020204" pitchFamily="34" charset="0"/>
              </a:rPr>
              <a:pPr eaLnBrk="0" hangingPunct="0"/>
              <a:t>4</a:t>
            </a:fld>
            <a:endParaRPr lang="en-GB" altLang="en-US" sz="12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2531" name="Rectangle 1">
            <a:extLst>
              <a:ext uri="{FF2B5EF4-FFF2-40B4-BE49-F238E27FC236}">
                <a16:creationId xmlns:a16="http://schemas.microsoft.com/office/drawing/2014/main" id="{B7696C51-EFD3-4B39-8756-CBEC86A903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6125"/>
            <a:ext cx="4972050" cy="3729038"/>
          </a:xfrm>
          <a:solidFill>
            <a:srgbClr val="FFFFFF"/>
          </a:solidFill>
          <a:ln/>
        </p:spPr>
      </p:sp>
      <p:sp>
        <p:nvSpPr>
          <p:cNvPr id="22532" name="Rectangle 2">
            <a:extLst>
              <a:ext uri="{FF2B5EF4-FFF2-40B4-BE49-F238E27FC236}">
                <a16:creationId xmlns:a16="http://schemas.microsoft.com/office/drawing/2014/main" id="{A143297D-6FC7-486C-AF8A-E801782C68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1038" y="4722813"/>
            <a:ext cx="5443537" cy="4475162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n-US">
              <a:latin typeface="Times New Roman" panose="02020603050405020304" pitchFamily="18" charset="0"/>
            </a:endParaRPr>
          </a:p>
        </p:txBody>
      </p:sp>
      <p:sp>
        <p:nvSpPr>
          <p:cNvPr id="22533" name="Text Box 3">
            <a:extLst>
              <a:ext uri="{FF2B5EF4-FFF2-40B4-BE49-F238E27FC236}">
                <a16:creationId xmlns:a16="http://schemas.microsoft.com/office/drawing/2014/main" id="{70E6F5CE-5E35-448F-A7AD-7A0CE1AE0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4450" y="9445625"/>
            <a:ext cx="294957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>
              <a:buSzPct val="100000"/>
            </a:pPr>
            <a:fld id="{BA7147F1-BDC8-4856-BBA4-260DEC8314DC}" type="slidenum">
              <a:rPr lang="en-GB" altLang="en-US" sz="1200">
                <a:solidFill>
                  <a:srgbClr val="FFFFFF"/>
                </a:solidFill>
                <a:latin typeface="Arial" panose="020B0604020202020204" pitchFamily="34" charset="0"/>
              </a:rPr>
              <a:pPr algn="r">
                <a:buSzPct val="100000"/>
              </a:pPr>
              <a:t>4</a:t>
            </a:fld>
            <a:endParaRPr lang="en-GB" altLang="en-US" sz="12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4D97F452-DA90-4C90-BC90-A28A3B8F722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0" hangingPunct="0"/>
            <a:fld id="{B6BD48AC-CF8B-484A-A7B7-0ABD0D00F794}" type="slidenum">
              <a:rPr lang="en-GB" altLang="en-US" sz="1200">
                <a:solidFill>
                  <a:srgbClr val="000000"/>
                </a:solidFill>
                <a:latin typeface="Arial" panose="020B0604020202020204" pitchFamily="34" charset="0"/>
              </a:rPr>
              <a:pPr eaLnBrk="0" hangingPunct="0"/>
              <a:t>5</a:t>
            </a:fld>
            <a:endParaRPr lang="en-GB" altLang="en-US" sz="12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4579" name="Rectangle 1">
            <a:extLst>
              <a:ext uri="{FF2B5EF4-FFF2-40B4-BE49-F238E27FC236}">
                <a16:creationId xmlns:a16="http://schemas.microsoft.com/office/drawing/2014/main" id="{7C4CC890-4B50-40BB-AA02-88372F75E1D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6125"/>
            <a:ext cx="4972050" cy="3729038"/>
          </a:xfrm>
          <a:solidFill>
            <a:srgbClr val="FFFFFF"/>
          </a:solidFill>
          <a:ln/>
        </p:spPr>
      </p:sp>
      <p:sp>
        <p:nvSpPr>
          <p:cNvPr id="24580" name="Rectangle 2">
            <a:extLst>
              <a:ext uri="{FF2B5EF4-FFF2-40B4-BE49-F238E27FC236}">
                <a16:creationId xmlns:a16="http://schemas.microsoft.com/office/drawing/2014/main" id="{C5654785-0544-47DA-95DA-DA0FC9110D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1038" y="4722813"/>
            <a:ext cx="5443537" cy="4475162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n-US">
              <a:latin typeface="Times New Roman" panose="02020603050405020304" pitchFamily="18" charset="0"/>
            </a:endParaRPr>
          </a:p>
        </p:txBody>
      </p:sp>
      <p:sp>
        <p:nvSpPr>
          <p:cNvPr id="24581" name="Text Box 3">
            <a:extLst>
              <a:ext uri="{FF2B5EF4-FFF2-40B4-BE49-F238E27FC236}">
                <a16:creationId xmlns:a16="http://schemas.microsoft.com/office/drawing/2014/main" id="{6C8CEB6A-D2C3-4E25-9E97-DF34A28F18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4450" y="9445625"/>
            <a:ext cx="294957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>
              <a:buSzPct val="100000"/>
            </a:pPr>
            <a:fld id="{D46CE170-D43F-4A15-AFCA-66426DD1990C}" type="slidenum">
              <a:rPr lang="en-GB" altLang="en-US" sz="1200">
                <a:solidFill>
                  <a:srgbClr val="FFFFFF"/>
                </a:solidFill>
                <a:latin typeface="Arial" panose="020B0604020202020204" pitchFamily="34" charset="0"/>
              </a:rPr>
              <a:pPr algn="r">
                <a:buSzPct val="100000"/>
              </a:pPr>
              <a:t>5</a:t>
            </a:fld>
            <a:endParaRPr lang="en-GB" altLang="en-US" sz="12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B6611EA9-7842-406E-8B55-BB5830D8DD7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0" hangingPunct="0"/>
            <a:fld id="{6C350858-BF1E-4611-B165-EB0AD6505097}" type="slidenum">
              <a:rPr lang="en-GB" altLang="en-US" sz="1200">
                <a:solidFill>
                  <a:srgbClr val="000000"/>
                </a:solidFill>
                <a:latin typeface="Arial" panose="020B0604020202020204" pitchFamily="34" charset="0"/>
              </a:rPr>
              <a:pPr eaLnBrk="0" hangingPunct="0"/>
              <a:t>6</a:t>
            </a:fld>
            <a:endParaRPr lang="en-GB" altLang="en-US" sz="12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6627" name="Rectangle 1">
            <a:extLst>
              <a:ext uri="{FF2B5EF4-FFF2-40B4-BE49-F238E27FC236}">
                <a16:creationId xmlns:a16="http://schemas.microsoft.com/office/drawing/2014/main" id="{F2BEE8FC-D3B6-44CC-81E4-C4DBCA9005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6125"/>
            <a:ext cx="4972050" cy="3729038"/>
          </a:xfrm>
          <a:solidFill>
            <a:srgbClr val="FFFFFF"/>
          </a:solidFill>
          <a:ln/>
        </p:spPr>
      </p:sp>
      <p:sp>
        <p:nvSpPr>
          <p:cNvPr id="26628" name="Rectangle 2">
            <a:extLst>
              <a:ext uri="{FF2B5EF4-FFF2-40B4-BE49-F238E27FC236}">
                <a16:creationId xmlns:a16="http://schemas.microsoft.com/office/drawing/2014/main" id="{4DC7A7D7-55C7-436D-91E5-A45A3390A1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1038" y="4722813"/>
            <a:ext cx="5443537" cy="4475162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n-US">
              <a:latin typeface="Times New Roman" panose="02020603050405020304" pitchFamily="18" charset="0"/>
            </a:endParaRPr>
          </a:p>
        </p:txBody>
      </p:sp>
      <p:sp>
        <p:nvSpPr>
          <p:cNvPr id="26629" name="Text Box 3">
            <a:extLst>
              <a:ext uri="{FF2B5EF4-FFF2-40B4-BE49-F238E27FC236}">
                <a16:creationId xmlns:a16="http://schemas.microsoft.com/office/drawing/2014/main" id="{CB998CB4-0A5C-4D1D-9D2A-9DC88EA756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4450" y="9445625"/>
            <a:ext cx="294957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>
              <a:buSzPct val="100000"/>
            </a:pPr>
            <a:fld id="{B1B5E5FC-65D8-47F2-A26E-54254FFC980E}" type="slidenum">
              <a:rPr lang="en-GB" altLang="en-US" sz="1200">
                <a:solidFill>
                  <a:srgbClr val="FFFFFF"/>
                </a:solidFill>
                <a:latin typeface="Arial" panose="020B0604020202020204" pitchFamily="34" charset="0"/>
              </a:rPr>
              <a:pPr algn="r">
                <a:buSzPct val="100000"/>
              </a:pPr>
              <a:t>6</a:t>
            </a:fld>
            <a:endParaRPr lang="en-GB" altLang="en-US" sz="12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63423B6B-CF47-4A5D-9D9B-972FC720CAA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0" hangingPunct="0"/>
            <a:fld id="{BE67B35E-8C23-428D-A54D-7C121CF4D9D5}" type="slidenum">
              <a:rPr lang="en-GB" altLang="en-US" sz="1200">
                <a:solidFill>
                  <a:srgbClr val="000000"/>
                </a:solidFill>
                <a:latin typeface="Arial" panose="020B0604020202020204" pitchFamily="34" charset="0"/>
              </a:rPr>
              <a:pPr eaLnBrk="0" hangingPunct="0"/>
              <a:t>7</a:t>
            </a:fld>
            <a:endParaRPr lang="en-GB" altLang="en-US" sz="12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8675" name="Rectangle 1">
            <a:extLst>
              <a:ext uri="{FF2B5EF4-FFF2-40B4-BE49-F238E27FC236}">
                <a16:creationId xmlns:a16="http://schemas.microsoft.com/office/drawing/2014/main" id="{7DE75673-AF9B-49B4-8D9A-41B59FE168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6125"/>
            <a:ext cx="4972050" cy="3729038"/>
          </a:xfrm>
          <a:solidFill>
            <a:srgbClr val="FFFFFF"/>
          </a:solidFill>
          <a:ln/>
        </p:spPr>
      </p:sp>
      <p:sp>
        <p:nvSpPr>
          <p:cNvPr id="28676" name="Rectangle 2">
            <a:extLst>
              <a:ext uri="{FF2B5EF4-FFF2-40B4-BE49-F238E27FC236}">
                <a16:creationId xmlns:a16="http://schemas.microsoft.com/office/drawing/2014/main" id="{9FBA4D23-73E4-45DF-B404-58B7B6BF8E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1038" y="4722813"/>
            <a:ext cx="5443537" cy="4475162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n-US">
              <a:latin typeface="Times New Roman" panose="02020603050405020304" pitchFamily="18" charset="0"/>
            </a:endParaRPr>
          </a:p>
        </p:txBody>
      </p:sp>
      <p:sp>
        <p:nvSpPr>
          <p:cNvPr id="28677" name="Text Box 3">
            <a:extLst>
              <a:ext uri="{FF2B5EF4-FFF2-40B4-BE49-F238E27FC236}">
                <a16:creationId xmlns:a16="http://schemas.microsoft.com/office/drawing/2014/main" id="{881D67B4-1321-43A5-ACDA-16B2855BF3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4450" y="9445625"/>
            <a:ext cx="294957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>
              <a:buSzPct val="100000"/>
            </a:pPr>
            <a:fld id="{57AD3477-4736-4A71-AD53-4C62B359FFAD}" type="slidenum">
              <a:rPr lang="en-GB" altLang="en-US" sz="1200">
                <a:solidFill>
                  <a:srgbClr val="FFFFFF"/>
                </a:solidFill>
                <a:latin typeface="Arial" panose="020B0604020202020204" pitchFamily="34" charset="0"/>
              </a:rPr>
              <a:pPr algn="r">
                <a:buSzPct val="100000"/>
              </a:pPr>
              <a:t>7</a:t>
            </a:fld>
            <a:endParaRPr lang="en-GB" altLang="en-US" sz="12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1598AFFE-34FD-4373-B0C0-7EDE640D6E7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0" hangingPunct="0"/>
            <a:fld id="{DBFB65BC-9E28-4CB2-9C97-0E971CDC3C5A}" type="slidenum">
              <a:rPr lang="en-GB" altLang="en-US" sz="1200">
                <a:solidFill>
                  <a:srgbClr val="000000"/>
                </a:solidFill>
                <a:latin typeface="Arial" panose="020B0604020202020204" pitchFamily="34" charset="0"/>
              </a:rPr>
              <a:pPr eaLnBrk="0" hangingPunct="0"/>
              <a:t>8</a:t>
            </a:fld>
            <a:endParaRPr lang="en-GB" altLang="en-US" sz="12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723" name="Rectangle 1">
            <a:extLst>
              <a:ext uri="{FF2B5EF4-FFF2-40B4-BE49-F238E27FC236}">
                <a16:creationId xmlns:a16="http://schemas.microsoft.com/office/drawing/2014/main" id="{9CBCFA9D-5F86-470F-BAB3-501419503B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6125"/>
            <a:ext cx="4972050" cy="3729038"/>
          </a:xfrm>
          <a:solidFill>
            <a:srgbClr val="FFFFFF"/>
          </a:solidFill>
          <a:ln/>
        </p:spPr>
      </p:sp>
      <p:sp>
        <p:nvSpPr>
          <p:cNvPr id="30724" name="Rectangle 2">
            <a:extLst>
              <a:ext uri="{FF2B5EF4-FFF2-40B4-BE49-F238E27FC236}">
                <a16:creationId xmlns:a16="http://schemas.microsoft.com/office/drawing/2014/main" id="{859BDA11-F9D8-4168-8BEE-6E82347015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1038" y="4722813"/>
            <a:ext cx="5443537" cy="4475162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n-US">
              <a:latin typeface="Times New Roman" panose="02020603050405020304" pitchFamily="18" charset="0"/>
            </a:endParaRPr>
          </a:p>
        </p:txBody>
      </p:sp>
      <p:sp>
        <p:nvSpPr>
          <p:cNvPr id="30725" name="Text Box 3">
            <a:extLst>
              <a:ext uri="{FF2B5EF4-FFF2-40B4-BE49-F238E27FC236}">
                <a16:creationId xmlns:a16="http://schemas.microsoft.com/office/drawing/2014/main" id="{F9284353-8972-4427-916C-5DF1F95F93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4450" y="9445625"/>
            <a:ext cx="294957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>
              <a:buSzPct val="100000"/>
            </a:pPr>
            <a:fld id="{CE713E11-C21E-4FD0-9C3C-28FF92583C70}" type="slidenum">
              <a:rPr lang="en-GB" altLang="en-US" sz="1200">
                <a:solidFill>
                  <a:srgbClr val="FFFFFF"/>
                </a:solidFill>
                <a:latin typeface="Arial" panose="020B0604020202020204" pitchFamily="34" charset="0"/>
              </a:rPr>
              <a:pPr algn="r">
                <a:buSzPct val="100000"/>
              </a:pPr>
              <a:t>8</a:t>
            </a:fld>
            <a:endParaRPr lang="en-GB" altLang="en-US" sz="12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B879DD7C-1B17-4857-BB8E-3F16C2EB129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0" hangingPunct="0"/>
            <a:fld id="{9D41D5D8-DA6D-4919-A27B-C9D105620105}" type="slidenum">
              <a:rPr lang="en-GB" altLang="en-US" sz="1200">
                <a:solidFill>
                  <a:srgbClr val="000000"/>
                </a:solidFill>
                <a:latin typeface="Arial" panose="020B0604020202020204" pitchFamily="34" charset="0"/>
              </a:rPr>
              <a:pPr eaLnBrk="0" hangingPunct="0"/>
              <a:t>9</a:t>
            </a:fld>
            <a:endParaRPr lang="en-GB" altLang="en-US" sz="12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2771" name="Rectangle 1">
            <a:extLst>
              <a:ext uri="{FF2B5EF4-FFF2-40B4-BE49-F238E27FC236}">
                <a16:creationId xmlns:a16="http://schemas.microsoft.com/office/drawing/2014/main" id="{FF014B34-F7A8-4030-BF01-D65E6B38DF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6125"/>
            <a:ext cx="4972050" cy="3729038"/>
          </a:xfrm>
          <a:solidFill>
            <a:srgbClr val="FFFFFF"/>
          </a:solidFill>
          <a:ln/>
        </p:spPr>
      </p:sp>
      <p:sp>
        <p:nvSpPr>
          <p:cNvPr id="32772" name="Rectangle 2">
            <a:extLst>
              <a:ext uri="{FF2B5EF4-FFF2-40B4-BE49-F238E27FC236}">
                <a16:creationId xmlns:a16="http://schemas.microsoft.com/office/drawing/2014/main" id="{BAAB1249-B50F-4B7C-8163-FACB655C17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1038" y="4722813"/>
            <a:ext cx="5443537" cy="4475162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n-US">
              <a:latin typeface="Times New Roman" panose="02020603050405020304" pitchFamily="18" charset="0"/>
            </a:endParaRPr>
          </a:p>
        </p:txBody>
      </p:sp>
      <p:sp>
        <p:nvSpPr>
          <p:cNvPr id="32773" name="Text Box 3">
            <a:extLst>
              <a:ext uri="{FF2B5EF4-FFF2-40B4-BE49-F238E27FC236}">
                <a16:creationId xmlns:a16="http://schemas.microsoft.com/office/drawing/2014/main" id="{0A20319D-6E08-4044-A822-CFBBEF1BA3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4450" y="9445625"/>
            <a:ext cx="294957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>
              <a:buSzPct val="100000"/>
            </a:pPr>
            <a:fld id="{900EE7DA-06D4-4289-B03D-CA604718B7BC}" type="slidenum">
              <a:rPr lang="en-GB" altLang="en-US" sz="1200">
                <a:solidFill>
                  <a:srgbClr val="FFFFFF"/>
                </a:solidFill>
                <a:latin typeface="Arial" panose="020B0604020202020204" pitchFamily="34" charset="0"/>
              </a:rPr>
              <a:pPr algn="r">
                <a:buSzPct val="100000"/>
              </a:pPr>
              <a:t>9</a:t>
            </a:fld>
            <a:endParaRPr lang="en-GB" altLang="en-US" sz="12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Rectangle 38">
            <a:extLst>
              <a:ext uri="{FF2B5EF4-FFF2-40B4-BE49-F238E27FC236}">
                <a16:creationId xmlns:a16="http://schemas.microsoft.com/office/drawing/2014/main" id="{E14EE5FC-0485-4C01-98B0-6E1740C5C0A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en-US"/>
              <a:t>18 ΝΟΕΜΒΡΙΟΥ 2013</a:t>
            </a:r>
          </a:p>
        </p:txBody>
      </p:sp>
      <p:sp>
        <p:nvSpPr>
          <p:cNvPr id="5" name="Rectangle 39">
            <a:extLst>
              <a:ext uri="{FF2B5EF4-FFF2-40B4-BE49-F238E27FC236}">
                <a16:creationId xmlns:a16="http://schemas.microsoft.com/office/drawing/2014/main" id="{81A5E25A-23A7-4F4F-BC34-F19935C421C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l-GR" altLang="en-US"/>
              <a:t>ΗΛΙΑΣ ΚΩΝΣΤΑΝΤΑΚΟΠΟΥΛΟΣ ΕΙΣΑΓΓΕΛΕΑΣ ΠΡΩΤΟΔΙΚΩΝ ΣΥΜΒΟΥΛΟΣ ΔΙΚΑΙΟΣΥΝΗΣ ΣΤΗ Μ.Ε.Α. ΣΤΗΝ Ε.Ε.</a:t>
            </a:r>
          </a:p>
        </p:txBody>
      </p:sp>
      <p:sp>
        <p:nvSpPr>
          <p:cNvPr id="6" name="Rectangle 40">
            <a:extLst>
              <a:ext uri="{FF2B5EF4-FFF2-40B4-BE49-F238E27FC236}">
                <a16:creationId xmlns:a16="http://schemas.microsoft.com/office/drawing/2014/main" id="{C33F8112-3889-4B11-B668-03055477785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6239D0-CBE2-4F7F-9EF3-47C39A197995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5306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38">
            <a:extLst>
              <a:ext uri="{FF2B5EF4-FFF2-40B4-BE49-F238E27FC236}">
                <a16:creationId xmlns:a16="http://schemas.microsoft.com/office/drawing/2014/main" id="{64F0D243-889E-4E16-909D-DA7C75923D4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en-US"/>
              <a:t>18 ΝΟΕΜΒΡΙΟΥ 2013</a:t>
            </a:r>
          </a:p>
        </p:txBody>
      </p:sp>
      <p:sp>
        <p:nvSpPr>
          <p:cNvPr id="5" name="Rectangle 39">
            <a:extLst>
              <a:ext uri="{FF2B5EF4-FFF2-40B4-BE49-F238E27FC236}">
                <a16:creationId xmlns:a16="http://schemas.microsoft.com/office/drawing/2014/main" id="{01F222C3-E660-4466-9CF4-95A94ED34A8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l-GR" altLang="en-US"/>
              <a:t>ΗΛΙΑΣ ΚΩΝΣΤΑΝΤΑΚΟΠΟΥΛΟΣ ΕΙΣΑΓΓΕΛΕΑΣ ΠΡΩΤΟΔΙΚΩΝ ΣΥΜΒΟΥΛΟΣ ΔΙΚΑΙΟΣΥΝΗΣ ΣΤΗ Μ.Ε.Α. ΣΤΗΝ Ε.Ε.</a:t>
            </a:r>
          </a:p>
        </p:txBody>
      </p:sp>
      <p:sp>
        <p:nvSpPr>
          <p:cNvPr id="6" name="Rectangle 40">
            <a:extLst>
              <a:ext uri="{FF2B5EF4-FFF2-40B4-BE49-F238E27FC236}">
                <a16:creationId xmlns:a16="http://schemas.microsoft.com/office/drawing/2014/main" id="{40FC8F93-6B94-4343-8F33-6253A5FE2F0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5DDE0B-AEDD-420B-9C2B-1531A3A710D3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3966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5813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38">
            <a:extLst>
              <a:ext uri="{FF2B5EF4-FFF2-40B4-BE49-F238E27FC236}">
                <a16:creationId xmlns:a16="http://schemas.microsoft.com/office/drawing/2014/main" id="{728B7F9C-447D-4826-B15C-B6CD11B850F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en-US"/>
              <a:t>18 ΝΟΕΜΒΡΙΟΥ 2013</a:t>
            </a:r>
          </a:p>
        </p:txBody>
      </p:sp>
      <p:sp>
        <p:nvSpPr>
          <p:cNvPr id="5" name="Rectangle 39">
            <a:extLst>
              <a:ext uri="{FF2B5EF4-FFF2-40B4-BE49-F238E27FC236}">
                <a16:creationId xmlns:a16="http://schemas.microsoft.com/office/drawing/2014/main" id="{E4D6FB78-2967-41A4-997C-A152A8C3FBF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l-GR" altLang="en-US"/>
              <a:t>ΗΛΙΑΣ ΚΩΝΣΤΑΝΤΑΚΟΠΟΥΛΟΣ ΕΙΣΑΓΓΕΛΕΑΣ ΠΡΩΤΟΔΙΚΩΝ ΣΥΜΒΟΥΛΟΣ ΔΙΚΑΙΟΣΥΝΗΣ ΣΤΗ Μ.Ε.Α. ΣΤΗΝ Ε.Ε.</a:t>
            </a:r>
          </a:p>
        </p:txBody>
      </p:sp>
      <p:sp>
        <p:nvSpPr>
          <p:cNvPr id="6" name="Rectangle 40">
            <a:extLst>
              <a:ext uri="{FF2B5EF4-FFF2-40B4-BE49-F238E27FC236}">
                <a16:creationId xmlns:a16="http://schemas.microsoft.com/office/drawing/2014/main" id="{50B9C6B7-7498-437F-A458-C8271D5E24E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92F395-F1D7-49B7-8205-49EEAE5D8836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2412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38">
            <a:extLst>
              <a:ext uri="{FF2B5EF4-FFF2-40B4-BE49-F238E27FC236}">
                <a16:creationId xmlns:a16="http://schemas.microsoft.com/office/drawing/2014/main" id="{C0ED8952-EB23-41D0-B977-674D1169B23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en-US"/>
              <a:t>18 ΝΟΕΜΒΡΙΟΥ 2013</a:t>
            </a:r>
          </a:p>
        </p:txBody>
      </p:sp>
      <p:sp>
        <p:nvSpPr>
          <p:cNvPr id="5" name="Rectangle 39">
            <a:extLst>
              <a:ext uri="{FF2B5EF4-FFF2-40B4-BE49-F238E27FC236}">
                <a16:creationId xmlns:a16="http://schemas.microsoft.com/office/drawing/2014/main" id="{3433DBA7-8FEC-4BBA-8981-274F80955B3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l-GR" altLang="en-US"/>
              <a:t>ΗΛΙΑΣ ΚΩΝΣΤΑΝΤΑΚΟΠΟΥΛΟΣ ΕΙΣΑΓΓΕΛΕΑΣ ΠΡΩΤΟΔΙΚΩΝ ΣΥΜΒΟΥΛΟΣ ΔΙΚΑΙΟΣΥΝΗΣ ΣΤΗ Μ.Ε.Α. ΣΤΗΝ Ε.Ε.</a:t>
            </a:r>
          </a:p>
        </p:txBody>
      </p:sp>
      <p:sp>
        <p:nvSpPr>
          <p:cNvPr id="6" name="Rectangle 40">
            <a:extLst>
              <a:ext uri="{FF2B5EF4-FFF2-40B4-BE49-F238E27FC236}">
                <a16:creationId xmlns:a16="http://schemas.microsoft.com/office/drawing/2014/main" id="{B330DA84-28A2-4F08-BFE5-A806372CFD9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1BE2FA-9FFD-486B-B506-07E5B7F2FC12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7599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Rectangle 38">
            <a:extLst>
              <a:ext uri="{FF2B5EF4-FFF2-40B4-BE49-F238E27FC236}">
                <a16:creationId xmlns:a16="http://schemas.microsoft.com/office/drawing/2014/main" id="{69EAAFB9-C3F6-46CF-A916-3FCF471A8EE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en-US"/>
              <a:t>18 ΝΟΕΜΒΡΙΟΥ 2013</a:t>
            </a:r>
          </a:p>
        </p:txBody>
      </p:sp>
      <p:sp>
        <p:nvSpPr>
          <p:cNvPr id="5" name="Rectangle 39">
            <a:extLst>
              <a:ext uri="{FF2B5EF4-FFF2-40B4-BE49-F238E27FC236}">
                <a16:creationId xmlns:a16="http://schemas.microsoft.com/office/drawing/2014/main" id="{3C1F454D-377D-4900-AE04-D8986C0B1EE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l-GR" altLang="en-US"/>
              <a:t>ΗΛΙΑΣ ΚΩΝΣΤΑΝΤΑΚΟΠΟΥΛΟΣ ΕΙΣΑΓΓΕΛΕΑΣ ΠΡΩΤΟΔΙΚΩΝ ΣΥΜΒΟΥΛΟΣ ΔΙΚΑΙΟΣΥΝΗΣ ΣΤΗ Μ.Ε.Α. ΣΤΗΝ Ε.Ε.</a:t>
            </a:r>
          </a:p>
        </p:txBody>
      </p:sp>
      <p:sp>
        <p:nvSpPr>
          <p:cNvPr id="6" name="Rectangle 40">
            <a:extLst>
              <a:ext uri="{FF2B5EF4-FFF2-40B4-BE49-F238E27FC236}">
                <a16:creationId xmlns:a16="http://schemas.microsoft.com/office/drawing/2014/main" id="{9A532A48-C567-4588-9D01-9A01EA826E6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521671-4FC7-479C-8DE6-C6C66925F0A5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4819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9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9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Rectangle 38">
            <a:extLst>
              <a:ext uri="{FF2B5EF4-FFF2-40B4-BE49-F238E27FC236}">
                <a16:creationId xmlns:a16="http://schemas.microsoft.com/office/drawing/2014/main" id="{5C82A4C3-E08E-4847-BF0A-11CB9786B34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en-US"/>
              <a:t>18 ΝΟΕΜΒΡΙΟΥ 2013</a:t>
            </a:r>
          </a:p>
        </p:txBody>
      </p:sp>
      <p:sp>
        <p:nvSpPr>
          <p:cNvPr id="6" name="Rectangle 39">
            <a:extLst>
              <a:ext uri="{FF2B5EF4-FFF2-40B4-BE49-F238E27FC236}">
                <a16:creationId xmlns:a16="http://schemas.microsoft.com/office/drawing/2014/main" id="{363F8993-CF61-4284-B54F-01D14BF1C71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l-GR" altLang="en-US"/>
              <a:t>ΗΛΙΑΣ ΚΩΝΣΤΑΝΤΑΚΟΠΟΥΛΟΣ ΕΙΣΑΓΓΕΛΕΑΣ ΠΡΩΤΟΔΙΚΩΝ ΣΥΜΒΟΥΛΟΣ ΔΙΚΑΙΟΣΥΝΗΣ ΣΤΗ Μ.Ε.Α. ΣΤΗΝ Ε.Ε.</a:t>
            </a:r>
          </a:p>
        </p:txBody>
      </p:sp>
      <p:sp>
        <p:nvSpPr>
          <p:cNvPr id="7" name="Rectangle 40">
            <a:extLst>
              <a:ext uri="{FF2B5EF4-FFF2-40B4-BE49-F238E27FC236}">
                <a16:creationId xmlns:a16="http://schemas.microsoft.com/office/drawing/2014/main" id="{ECC28661-14D0-4B33-994F-CEDF0905E83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712DD2-F2F2-465E-B6ED-BF08829919A5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861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Rectangle 38">
            <a:extLst>
              <a:ext uri="{FF2B5EF4-FFF2-40B4-BE49-F238E27FC236}">
                <a16:creationId xmlns:a16="http://schemas.microsoft.com/office/drawing/2014/main" id="{D764844F-71F4-4A2B-BEF2-B760F9BA325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en-US"/>
              <a:t>18 ΝΟΕΜΒΡΙΟΥ 2013</a:t>
            </a:r>
          </a:p>
        </p:txBody>
      </p:sp>
      <p:sp>
        <p:nvSpPr>
          <p:cNvPr id="8" name="Rectangle 39">
            <a:extLst>
              <a:ext uri="{FF2B5EF4-FFF2-40B4-BE49-F238E27FC236}">
                <a16:creationId xmlns:a16="http://schemas.microsoft.com/office/drawing/2014/main" id="{B06E76AA-D933-4875-8E57-9B3B44ADAA7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l-GR" altLang="en-US"/>
              <a:t>ΗΛΙΑΣ ΚΩΝΣΤΑΝΤΑΚΟΠΟΥΛΟΣ ΕΙΣΑΓΓΕΛΕΑΣ ΠΡΩΤΟΔΙΚΩΝ ΣΥΜΒΟΥΛΟΣ ΔΙΚΑΙΟΣΥΝΗΣ ΣΤΗ Μ.Ε.Α. ΣΤΗΝ Ε.Ε.</a:t>
            </a:r>
          </a:p>
        </p:txBody>
      </p:sp>
      <p:sp>
        <p:nvSpPr>
          <p:cNvPr id="9" name="Rectangle 40">
            <a:extLst>
              <a:ext uri="{FF2B5EF4-FFF2-40B4-BE49-F238E27FC236}">
                <a16:creationId xmlns:a16="http://schemas.microsoft.com/office/drawing/2014/main" id="{9B505C08-AEBB-49C8-9A7D-437F3321965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75ED4E-706B-41BD-BEF9-720174C3BD31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654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Rectangle 38">
            <a:extLst>
              <a:ext uri="{FF2B5EF4-FFF2-40B4-BE49-F238E27FC236}">
                <a16:creationId xmlns:a16="http://schemas.microsoft.com/office/drawing/2014/main" id="{BBABC851-4049-463B-914A-F748C7A604A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en-US"/>
              <a:t>18 ΝΟΕΜΒΡΙΟΥ 2013</a:t>
            </a:r>
          </a:p>
        </p:txBody>
      </p:sp>
      <p:sp>
        <p:nvSpPr>
          <p:cNvPr id="4" name="Rectangle 39">
            <a:extLst>
              <a:ext uri="{FF2B5EF4-FFF2-40B4-BE49-F238E27FC236}">
                <a16:creationId xmlns:a16="http://schemas.microsoft.com/office/drawing/2014/main" id="{17AF99C7-4AE3-40A8-A590-7424C0865D8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l-GR" altLang="en-US"/>
              <a:t>ΗΛΙΑΣ ΚΩΝΣΤΑΝΤΑΚΟΠΟΥΛΟΣ ΕΙΣΑΓΓΕΛΕΑΣ ΠΡΩΤΟΔΙΚΩΝ ΣΥΜΒΟΥΛΟΣ ΔΙΚΑΙΟΣΥΝΗΣ ΣΤΗ Μ.Ε.Α. ΣΤΗΝ Ε.Ε.</a:t>
            </a:r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id="{38B5E52D-719A-4641-B553-76065ED5336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067383-EBB1-4B4B-98DA-F0E2134D78EC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0684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8">
            <a:extLst>
              <a:ext uri="{FF2B5EF4-FFF2-40B4-BE49-F238E27FC236}">
                <a16:creationId xmlns:a16="http://schemas.microsoft.com/office/drawing/2014/main" id="{04570CC2-0169-4CBD-A74F-4E61CA4AB18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en-US"/>
              <a:t>18 ΝΟΕΜΒΡΙΟΥ 2013</a:t>
            </a:r>
          </a:p>
        </p:txBody>
      </p:sp>
      <p:sp>
        <p:nvSpPr>
          <p:cNvPr id="3" name="Rectangle 39">
            <a:extLst>
              <a:ext uri="{FF2B5EF4-FFF2-40B4-BE49-F238E27FC236}">
                <a16:creationId xmlns:a16="http://schemas.microsoft.com/office/drawing/2014/main" id="{259FFE65-7F66-49D3-99EC-2E6986B53BE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l-GR" altLang="en-US"/>
              <a:t>ΗΛΙΑΣ ΚΩΝΣΤΑΝΤΑΚΟΠΟΥΛΟΣ ΕΙΣΑΓΓΕΛΕΑΣ ΠΡΩΤΟΔΙΚΩΝ ΣΥΜΒΟΥΛΟΣ ΔΙΚΑΙΟΣΥΝΗΣ ΣΤΗ Μ.Ε.Α. ΣΤΗΝ Ε.Ε.</a:t>
            </a:r>
          </a:p>
        </p:txBody>
      </p:sp>
      <p:sp>
        <p:nvSpPr>
          <p:cNvPr id="4" name="Rectangle 40">
            <a:extLst>
              <a:ext uri="{FF2B5EF4-FFF2-40B4-BE49-F238E27FC236}">
                <a16:creationId xmlns:a16="http://schemas.microsoft.com/office/drawing/2014/main" id="{DF12118C-351B-4927-8019-9416771A6B2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716693-3682-41C5-BA51-4211635E3701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044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Rectangle 38">
            <a:extLst>
              <a:ext uri="{FF2B5EF4-FFF2-40B4-BE49-F238E27FC236}">
                <a16:creationId xmlns:a16="http://schemas.microsoft.com/office/drawing/2014/main" id="{32535B3B-65F0-4D5A-8B19-55B93545151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en-US"/>
              <a:t>18 ΝΟΕΜΒΡΙΟΥ 2013</a:t>
            </a:r>
          </a:p>
        </p:txBody>
      </p:sp>
      <p:sp>
        <p:nvSpPr>
          <p:cNvPr id="6" name="Rectangle 39">
            <a:extLst>
              <a:ext uri="{FF2B5EF4-FFF2-40B4-BE49-F238E27FC236}">
                <a16:creationId xmlns:a16="http://schemas.microsoft.com/office/drawing/2014/main" id="{E4A31FDB-C547-45FD-BAE7-3F7761C667C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l-GR" altLang="en-US"/>
              <a:t>ΗΛΙΑΣ ΚΩΝΣΤΑΝΤΑΚΟΠΟΥΛΟΣ ΕΙΣΑΓΓΕΛΕΑΣ ΠΡΩΤΟΔΙΚΩΝ ΣΥΜΒΟΥΛΟΣ ΔΙΚΑΙΟΣΥΝΗΣ ΣΤΗ Μ.Ε.Α. ΣΤΗΝ Ε.Ε.</a:t>
            </a:r>
          </a:p>
        </p:txBody>
      </p:sp>
      <p:sp>
        <p:nvSpPr>
          <p:cNvPr id="7" name="Rectangle 40">
            <a:extLst>
              <a:ext uri="{FF2B5EF4-FFF2-40B4-BE49-F238E27FC236}">
                <a16:creationId xmlns:a16="http://schemas.microsoft.com/office/drawing/2014/main" id="{8736A6E3-1D14-423D-AA62-8B5BC5FF070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5AD61E-4292-4CE2-91B9-D261F767FB20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5358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Rectangle 38">
            <a:extLst>
              <a:ext uri="{FF2B5EF4-FFF2-40B4-BE49-F238E27FC236}">
                <a16:creationId xmlns:a16="http://schemas.microsoft.com/office/drawing/2014/main" id="{3692AB88-7FFE-45A1-9410-2B2FB5C177D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en-US"/>
              <a:t>18 ΝΟΕΜΒΡΙΟΥ 2013</a:t>
            </a:r>
          </a:p>
        </p:txBody>
      </p:sp>
      <p:sp>
        <p:nvSpPr>
          <p:cNvPr id="6" name="Rectangle 39">
            <a:extLst>
              <a:ext uri="{FF2B5EF4-FFF2-40B4-BE49-F238E27FC236}">
                <a16:creationId xmlns:a16="http://schemas.microsoft.com/office/drawing/2014/main" id="{3E7649B5-0C23-4583-B7F3-9099618DE83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l-GR" altLang="en-US"/>
              <a:t>ΗΛΙΑΣ ΚΩΝΣΤΑΝΤΑΚΟΠΟΥΛΟΣ ΕΙΣΑΓΓΕΛΕΑΣ ΠΡΩΤΟΔΙΚΩΝ ΣΥΜΒΟΥΛΟΣ ΔΙΚΑΙΟΣΥΝΗΣ ΣΤΗ Μ.Ε.Α. ΣΤΗΝ Ε.Ε.</a:t>
            </a:r>
          </a:p>
        </p:txBody>
      </p:sp>
      <p:sp>
        <p:nvSpPr>
          <p:cNvPr id="7" name="Rectangle 40">
            <a:extLst>
              <a:ext uri="{FF2B5EF4-FFF2-40B4-BE49-F238E27FC236}">
                <a16:creationId xmlns:a16="http://schemas.microsoft.com/office/drawing/2014/main" id="{7AAA7AC8-76C9-498C-8890-7258E753A5E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6D962D-1C1F-4F24-92AC-73BA45342AF5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8844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90165"/>
            </a:gs>
            <a:gs pos="50000">
              <a:srgbClr val="3366CC"/>
            </a:gs>
            <a:gs pos="100000">
              <a:srgbClr val="19016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">
            <a:extLst>
              <a:ext uri="{FF2B5EF4-FFF2-40B4-BE49-F238E27FC236}">
                <a16:creationId xmlns:a16="http://schemas.microsoft.com/office/drawing/2014/main" id="{5B7122DB-8952-4927-9C91-F78A828598AA}"/>
              </a:ext>
            </a:extLst>
          </p:cNvPr>
          <p:cNvGrpSpPr>
            <a:grpSpLocks/>
          </p:cNvGrpSpPr>
          <p:nvPr/>
        </p:nvGrpSpPr>
        <p:grpSpPr bwMode="auto">
          <a:xfrm>
            <a:off x="3800475" y="1789113"/>
            <a:ext cx="5346700" cy="5054600"/>
            <a:chOff x="2394" y="1127"/>
            <a:chExt cx="3368" cy="3184"/>
          </a:xfrm>
        </p:grpSpPr>
        <p:sp>
          <p:nvSpPr>
            <p:cNvPr id="1032" name="Rectangle 2">
              <a:extLst>
                <a:ext uri="{FF2B5EF4-FFF2-40B4-BE49-F238E27FC236}">
                  <a16:creationId xmlns:a16="http://schemas.microsoft.com/office/drawing/2014/main" id="{CA712A85-D1FB-4939-BE44-FE54DC1B90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0" y="1365"/>
              <a:ext cx="196" cy="101"/>
            </a:xfrm>
            <a:prstGeom prst="rect">
              <a:avLst/>
            </a:prstGeom>
            <a:gradFill rotWithShape="0">
              <a:gsLst>
                <a:gs pos="0">
                  <a:srgbClr val="190165"/>
                </a:gs>
                <a:gs pos="100000">
                  <a:srgbClr val="422F8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l-GR" altLang="en-US"/>
            </a:p>
          </p:txBody>
        </p:sp>
        <p:sp>
          <p:nvSpPr>
            <p:cNvPr id="1033" name="Oval 3">
              <a:extLst>
                <a:ext uri="{FF2B5EF4-FFF2-40B4-BE49-F238E27FC236}">
                  <a16:creationId xmlns:a16="http://schemas.microsoft.com/office/drawing/2014/main" id="{A1166D50-AEFA-41F7-ADD4-736B5BD63C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99" y="1185"/>
              <a:ext cx="46" cy="46"/>
            </a:xfrm>
            <a:prstGeom prst="ellipse">
              <a:avLst/>
            </a:prstGeom>
            <a:gradFill rotWithShape="0">
              <a:gsLst>
                <a:gs pos="0">
                  <a:srgbClr val="190165"/>
                </a:gs>
                <a:gs pos="100000">
                  <a:srgbClr val="422F8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l-GR" altLang="en-US"/>
            </a:p>
          </p:txBody>
        </p:sp>
        <p:sp>
          <p:nvSpPr>
            <p:cNvPr id="1034" name="Rectangle 4">
              <a:extLst>
                <a:ext uri="{FF2B5EF4-FFF2-40B4-BE49-F238E27FC236}">
                  <a16:creationId xmlns:a16="http://schemas.microsoft.com/office/drawing/2014/main" id="{8E899264-623A-47F5-89BF-66B91EF4DEB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20000">
              <a:off x="5206" y="1495"/>
              <a:ext cx="5" cy="2072"/>
            </a:xfrm>
            <a:prstGeom prst="rect">
              <a:avLst/>
            </a:prstGeom>
            <a:gradFill rotWithShape="0">
              <a:gsLst>
                <a:gs pos="0">
                  <a:srgbClr val="190165"/>
                </a:gs>
                <a:gs pos="100000">
                  <a:srgbClr val="422F8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l-GR" altLang="en-US"/>
            </a:p>
          </p:txBody>
        </p:sp>
        <p:sp>
          <p:nvSpPr>
            <p:cNvPr id="1035" name="Freeform 5">
              <a:extLst>
                <a:ext uri="{FF2B5EF4-FFF2-40B4-BE49-F238E27FC236}">
                  <a16:creationId xmlns:a16="http://schemas.microsoft.com/office/drawing/2014/main" id="{897E7CB3-15B0-4033-B9AB-3BB9B33809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1" y="3508"/>
              <a:ext cx="65" cy="95"/>
            </a:xfrm>
            <a:custGeom>
              <a:avLst/>
              <a:gdLst>
                <a:gd name="T0" fmla="*/ 18 w 66"/>
                <a:gd name="T1" fmla="*/ 93 h 96"/>
                <a:gd name="T2" fmla="*/ 39 w 66"/>
                <a:gd name="T3" fmla="*/ 75 h 96"/>
                <a:gd name="T4" fmla="*/ 57 w 66"/>
                <a:gd name="T5" fmla="*/ 57 h 96"/>
                <a:gd name="T6" fmla="*/ 63 w 66"/>
                <a:gd name="T7" fmla="*/ 36 h 96"/>
                <a:gd name="T8" fmla="*/ 57 w 66"/>
                <a:gd name="T9" fmla="*/ 12 h 96"/>
                <a:gd name="T10" fmla="*/ 33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57 h 96"/>
                <a:gd name="T20" fmla="*/ 12 w 66"/>
                <a:gd name="T21" fmla="*/ 81 h 96"/>
                <a:gd name="T22" fmla="*/ 18 w 66"/>
                <a:gd name="T23" fmla="*/ 93 h 96"/>
                <a:gd name="T24" fmla="*/ 18 w 66"/>
                <a:gd name="T25" fmla="*/ 93 h 96"/>
                <a:gd name="T26" fmla="*/ 39 w 66"/>
                <a:gd name="T27" fmla="*/ 18 h 96"/>
                <a:gd name="T28" fmla="*/ 51 w 66"/>
                <a:gd name="T29" fmla="*/ 24 h 96"/>
                <a:gd name="T30" fmla="*/ 57 w 66"/>
                <a:gd name="T31" fmla="*/ 36 h 96"/>
                <a:gd name="T32" fmla="*/ 57 w 66"/>
                <a:gd name="T33" fmla="*/ 48 h 96"/>
                <a:gd name="T34" fmla="*/ 51 w 66"/>
                <a:gd name="T35" fmla="*/ 51 h 96"/>
                <a:gd name="T36" fmla="*/ 33 w 66"/>
                <a:gd name="T37" fmla="*/ 69 h 96"/>
                <a:gd name="T38" fmla="*/ 24 w 66"/>
                <a:gd name="T39" fmla="*/ 75 h 96"/>
                <a:gd name="T40" fmla="*/ 24 w 66"/>
                <a:gd name="T41" fmla="*/ 75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39 w 66"/>
                <a:gd name="T49" fmla="*/ 18 h 96"/>
                <a:gd name="T50" fmla="*/ 39 w 66"/>
                <a:gd name="T51" fmla="*/ 18 h 9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66"/>
                <a:gd name="T79" fmla="*/ 0 h 96"/>
                <a:gd name="T80" fmla="*/ 66 w 66"/>
                <a:gd name="T81" fmla="*/ 96 h 9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rgbClr val="190165"/>
                </a:gs>
                <a:gs pos="100000">
                  <a:srgbClr val="422F8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" name="Rectangle 6">
              <a:extLst>
                <a:ext uri="{FF2B5EF4-FFF2-40B4-BE49-F238E27FC236}">
                  <a16:creationId xmlns:a16="http://schemas.microsoft.com/office/drawing/2014/main" id="{2E09BADB-62AD-42FE-908A-E8CA9C5F119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0000">
              <a:off x="5487" y="1535"/>
              <a:ext cx="5" cy="1997"/>
            </a:xfrm>
            <a:prstGeom prst="rect">
              <a:avLst/>
            </a:prstGeom>
            <a:gradFill rotWithShape="0">
              <a:gsLst>
                <a:gs pos="0">
                  <a:srgbClr val="190165"/>
                </a:gs>
                <a:gs pos="100000">
                  <a:srgbClr val="422F8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l-GR" altLang="en-US"/>
            </a:p>
          </p:txBody>
        </p:sp>
        <p:sp>
          <p:nvSpPr>
            <p:cNvPr id="1037" name="Rectangle 7">
              <a:extLst>
                <a:ext uri="{FF2B5EF4-FFF2-40B4-BE49-F238E27FC236}">
                  <a16:creationId xmlns:a16="http://schemas.microsoft.com/office/drawing/2014/main" id="{943425A8-ED07-40F0-A61A-414EBF1FEF7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960000">
              <a:off x="5640" y="1522"/>
              <a:ext cx="5" cy="880"/>
            </a:xfrm>
            <a:prstGeom prst="rect">
              <a:avLst/>
            </a:prstGeom>
            <a:gradFill rotWithShape="0">
              <a:gsLst>
                <a:gs pos="0">
                  <a:srgbClr val="190165"/>
                </a:gs>
                <a:gs pos="100000">
                  <a:srgbClr val="422F8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l-GR" altLang="en-US"/>
            </a:p>
          </p:txBody>
        </p:sp>
        <p:sp>
          <p:nvSpPr>
            <p:cNvPr id="1038" name="Rectangle 8">
              <a:extLst>
                <a:ext uri="{FF2B5EF4-FFF2-40B4-BE49-F238E27FC236}">
                  <a16:creationId xmlns:a16="http://schemas.microsoft.com/office/drawing/2014/main" id="{22AD3DD6-5779-4A21-9CA7-B5E255A2FDD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140000">
              <a:off x="3443" y="1816"/>
              <a:ext cx="5" cy="2032"/>
            </a:xfrm>
            <a:prstGeom prst="rect">
              <a:avLst/>
            </a:prstGeom>
            <a:gradFill rotWithShape="0">
              <a:gsLst>
                <a:gs pos="0">
                  <a:srgbClr val="190165"/>
                </a:gs>
                <a:gs pos="100000">
                  <a:srgbClr val="422F8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l-GR" altLang="en-US"/>
            </a:p>
          </p:txBody>
        </p:sp>
        <p:sp>
          <p:nvSpPr>
            <p:cNvPr id="1039" name="Rectangle 9">
              <a:extLst>
                <a:ext uri="{FF2B5EF4-FFF2-40B4-BE49-F238E27FC236}">
                  <a16:creationId xmlns:a16="http://schemas.microsoft.com/office/drawing/2014/main" id="{AD5B84F7-966C-4F2F-A7EB-EB227787F88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140000">
              <a:off x="2758" y="1821"/>
              <a:ext cx="5" cy="2118"/>
            </a:xfrm>
            <a:prstGeom prst="rect">
              <a:avLst/>
            </a:prstGeom>
            <a:gradFill rotWithShape="0">
              <a:gsLst>
                <a:gs pos="0">
                  <a:srgbClr val="190165"/>
                </a:gs>
                <a:gs pos="100000">
                  <a:srgbClr val="422F8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l-GR" altLang="en-US"/>
            </a:p>
          </p:txBody>
        </p:sp>
        <p:sp>
          <p:nvSpPr>
            <p:cNvPr id="1040" name="Rectangle 10">
              <a:extLst>
                <a:ext uri="{FF2B5EF4-FFF2-40B4-BE49-F238E27FC236}">
                  <a16:creationId xmlns:a16="http://schemas.microsoft.com/office/drawing/2014/main" id="{A731BDBE-1B0B-448D-96DC-2D5796D85E2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40000">
              <a:off x="3036" y="1870"/>
              <a:ext cx="5" cy="1905"/>
            </a:xfrm>
            <a:prstGeom prst="rect">
              <a:avLst/>
            </a:prstGeom>
            <a:gradFill rotWithShape="0">
              <a:gsLst>
                <a:gs pos="0">
                  <a:srgbClr val="190165"/>
                </a:gs>
                <a:gs pos="100000">
                  <a:srgbClr val="422F8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l-GR" altLang="en-US"/>
            </a:p>
          </p:txBody>
        </p:sp>
        <p:sp>
          <p:nvSpPr>
            <p:cNvPr id="1041" name="Freeform 11">
              <a:extLst>
                <a:ext uri="{FF2B5EF4-FFF2-40B4-BE49-F238E27FC236}">
                  <a16:creationId xmlns:a16="http://schemas.microsoft.com/office/drawing/2014/main" id="{CC7B8879-044E-4AB7-AA7C-B330C25735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7" y="3021"/>
              <a:ext cx="622" cy="155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1 w 623"/>
                <a:gd name="T7" fmla="*/ 30 h 156"/>
                <a:gd name="T8" fmla="*/ 470 w 623"/>
                <a:gd name="T9" fmla="*/ 18 h 156"/>
                <a:gd name="T10" fmla="*/ 608 w 623"/>
                <a:gd name="T11" fmla="*/ 0 h 156"/>
                <a:gd name="T12" fmla="*/ 620 w 623"/>
                <a:gd name="T13" fmla="*/ 111 h 156"/>
                <a:gd name="T14" fmla="*/ 494 w 623"/>
                <a:gd name="T15" fmla="*/ 135 h 156"/>
                <a:gd name="T16" fmla="*/ 411 w 623"/>
                <a:gd name="T17" fmla="*/ 147 h 156"/>
                <a:gd name="T18" fmla="*/ 315 w 623"/>
                <a:gd name="T19" fmla="*/ 153 h 156"/>
                <a:gd name="T20" fmla="*/ 215 w 623"/>
                <a:gd name="T21" fmla="*/ 153 h 156"/>
                <a:gd name="T22" fmla="*/ 108 w 623"/>
                <a:gd name="T23" fmla="*/ 147 h 156"/>
                <a:gd name="T24" fmla="*/ 0 w 623"/>
                <a:gd name="T25" fmla="*/ 129 h 156"/>
                <a:gd name="T26" fmla="*/ 6 w 623"/>
                <a:gd name="T27" fmla="*/ 18 h 156"/>
                <a:gd name="T28" fmla="*/ 6 w 623"/>
                <a:gd name="T29" fmla="*/ 18 h 15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23"/>
                <a:gd name="T46" fmla="*/ 0 h 156"/>
                <a:gd name="T47" fmla="*/ 623 w 623"/>
                <a:gd name="T48" fmla="*/ 156 h 15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rgbClr val="190165"/>
                </a:gs>
                <a:gs pos="100000">
                  <a:srgbClr val="422F8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" name="Freeform 12">
              <a:extLst>
                <a:ext uri="{FF2B5EF4-FFF2-40B4-BE49-F238E27FC236}">
                  <a16:creationId xmlns:a16="http://schemas.microsoft.com/office/drawing/2014/main" id="{6C7E5784-A3AF-4AD0-8115-EE09F7426C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2" y="3591"/>
              <a:ext cx="995" cy="125"/>
            </a:xfrm>
            <a:custGeom>
              <a:avLst/>
              <a:gdLst>
                <a:gd name="T0" fmla="*/ 762 w 993"/>
                <a:gd name="T1" fmla="*/ 6 h 126"/>
                <a:gd name="T2" fmla="*/ 657 w 993"/>
                <a:gd name="T3" fmla="*/ 6 h 126"/>
                <a:gd name="T4" fmla="*/ 568 w 993"/>
                <a:gd name="T5" fmla="*/ 6 h 126"/>
                <a:gd name="T6" fmla="*/ 483 w 993"/>
                <a:gd name="T7" fmla="*/ 6 h 126"/>
                <a:gd name="T8" fmla="*/ 405 w 993"/>
                <a:gd name="T9" fmla="*/ 6 h 126"/>
                <a:gd name="T10" fmla="*/ 339 w 993"/>
                <a:gd name="T11" fmla="*/ 0 h 126"/>
                <a:gd name="T12" fmla="*/ 280 w 993"/>
                <a:gd name="T13" fmla="*/ 0 h 126"/>
                <a:gd name="T14" fmla="*/ 223 w 993"/>
                <a:gd name="T15" fmla="*/ 0 h 126"/>
                <a:gd name="T16" fmla="*/ 181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69 h 126"/>
                <a:gd name="T40" fmla="*/ 144 w 993"/>
                <a:gd name="T41" fmla="*/ 81 h 126"/>
                <a:gd name="T42" fmla="*/ 211 w 993"/>
                <a:gd name="T43" fmla="*/ 87 h 126"/>
                <a:gd name="T44" fmla="*/ 297 w 993"/>
                <a:gd name="T45" fmla="*/ 99 h 126"/>
                <a:gd name="T46" fmla="*/ 393 w 993"/>
                <a:gd name="T47" fmla="*/ 105 h 126"/>
                <a:gd name="T48" fmla="*/ 508 w 993"/>
                <a:gd name="T49" fmla="*/ 117 h 126"/>
                <a:gd name="T50" fmla="*/ 627 w 993"/>
                <a:gd name="T51" fmla="*/ 117 h 126"/>
                <a:gd name="T52" fmla="*/ 762 w 993"/>
                <a:gd name="T53" fmla="*/ 123 h 126"/>
                <a:gd name="T54" fmla="*/ 882 w 993"/>
                <a:gd name="T55" fmla="*/ 123 h 126"/>
                <a:gd name="T56" fmla="*/ 1002 w 993"/>
                <a:gd name="T57" fmla="*/ 123 h 126"/>
                <a:gd name="T58" fmla="*/ 1002 w 993"/>
                <a:gd name="T59" fmla="*/ 12 h 126"/>
                <a:gd name="T60" fmla="*/ 888 w 993"/>
                <a:gd name="T61" fmla="*/ 12 h 126"/>
                <a:gd name="T62" fmla="*/ 762 w 993"/>
                <a:gd name="T63" fmla="*/ 6 h 126"/>
                <a:gd name="T64" fmla="*/ 762 w 993"/>
                <a:gd name="T65" fmla="*/ 6 h 12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993"/>
                <a:gd name="T100" fmla="*/ 0 h 126"/>
                <a:gd name="T101" fmla="*/ 993 w 993"/>
                <a:gd name="T102" fmla="*/ 126 h 12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rgbClr val="190165"/>
                </a:gs>
                <a:gs pos="100000">
                  <a:srgbClr val="422F8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Freeform 13">
              <a:extLst>
                <a:ext uri="{FF2B5EF4-FFF2-40B4-BE49-F238E27FC236}">
                  <a16:creationId xmlns:a16="http://schemas.microsoft.com/office/drawing/2014/main" id="{11BF6703-ED1D-43C1-B3CA-B2ACC8F0F8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6" y="3645"/>
              <a:ext cx="971" cy="244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4 h 245"/>
                <a:gd name="T8" fmla="*/ 199 w 969"/>
                <a:gd name="T9" fmla="*/ 170 h 245"/>
                <a:gd name="T10" fmla="*/ 297 w 969"/>
                <a:gd name="T11" fmla="*/ 200 h 245"/>
                <a:gd name="T12" fmla="*/ 357 w 969"/>
                <a:gd name="T13" fmla="*/ 212 h 245"/>
                <a:gd name="T14" fmla="*/ 417 w 969"/>
                <a:gd name="T15" fmla="*/ 224 h 245"/>
                <a:gd name="T16" fmla="*/ 483 w 969"/>
                <a:gd name="T17" fmla="*/ 230 h 245"/>
                <a:gd name="T18" fmla="*/ 561 w 969"/>
                <a:gd name="T19" fmla="*/ 236 h 245"/>
                <a:gd name="T20" fmla="*/ 639 w 969"/>
                <a:gd name="T21" fmla="*/ 242 h 245"/>
                <a:gd name="T22" fmla="*/ 731 w 969"/>
                <a:gd name="T23" fmla="*/ 242 h 245"/>
                <a:gd name="T24" fmla="*/ 864 w 969"/>
                <a:gd name="T25" fmla="*/ 242 h 245"/>
                <a:gd name="T26" fmla="*/ 978 w 969"/>
                <a:gd name="T27" fmla="*/ 236 h 245"/>
                <a:gd name="T28" fmla="*/ 978 w 969"/>
                <a:gd name="T29" fmla="*/ 60 h 245"/>
                <a:gd name="T30" fmla="*/ 705 w 969"/>
                <a:gd name="T31" fmla="*/ 60 h 245"/>
                <a:gd name="T32" fmla="*/ 508 w 969"/>
                <a:gd name="T33" fmla="*/ 54 h 245"/>
                <a:gd name="T34" fmla="*/ 321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969"/>
                <a:gd name="T67" fmla="*/ 0 h 245"/>
                <a:gd name="T68" fmla="*/ 969 w 969"/>
                <a:gd name="T69" fmla="*/ 245 h 245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190165"/>
                </a:gs>
                <a:gs pos="100000">
                  <a:srgbClr val="422F8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" name="Freeform 14">
              <a:extLst>
                <a:ext uri="{FF2B5EF4-FFF2-40B4-BE49-F238E27FC236}">
                  <a16:creationId xmlns:a16="http://schemas.microsoft.com/office/drawing/2014/main" id="{EC305108-7826-4753-A603-87530D83CF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4" y="3591"/>
              <a:ext cx="953" cy="89"/>
            </a:xfrm>
            <a:custGeom>
              <a:avLst/>
              <a:gdLst>
                <a:gd name="T0" fmla="*/ 705 w 951"/>
                <a:gd name="T1" fmla="*/ 0 h 90"/>
                <a:gd name="T2" fmla="*/ 603 w 951"/>
                <a:gd name="T3" fmla="*/ 0 h 90"/>
                <a:gd name="T4" fmla="*/ 520 w 951"/>
                <a:gd name="T5" fmla="*/ 0 h 90"/>
                <a:gd name="T6" fmla="*/ 435 w 951"/>
                <a:gd name="T7" fmla="*/ 0 h 90"/>
                <a:gd name="T8" fmla="*/ 369 w 951"/>
                <a:gd name="T9" fmla="*/ 0 h 90"/>
                <a:gd name="T10" fmla="*/ 303 w 951"/>
                <a:gd name="T11" fmla="*/ 0 h 90"/>
                <a:gd name="T12" fmla="*/ 249 w 951"/>
                <a:gd name="T13" fmla="*/ 0 h 90"/>
                <a:gd name="T14" fmla="*/ 199 w 951"/>
                <a:gd name="T15" fmla="*/ 0 h 90"/>
                <a:gd name="T16" fmla="*/ 163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1 h 90"/>
                <a:gd name="T40" fmla="*/ 169 w 951"/>
                <a:gd name="T41" fmla="*/ 57 h 90"/>
                <a:gd name="T42" fmla="*/ 255 w 951"/>
                <a:gd name="T43" fmla="*/ 63 h 90"/>
                <a:gd name="T44" fmla="*/ 345 w 951"/>
                <a:gd name="T45" fmla="*/ 75 h 90"/>
                <a:gd name="T46" fmla="*/ 453 w 951"/>
                <a:gd name="T47" fmla="*/ 81 h 90"/>
                <a:gd name="T48" fmla="*/ 573 w 951"/>
                <a:gd name="T49" fmla="*/ 81 h 90"/>
                <a:gd name="T50" fmla="*/ 699 w 951"/>
                <a:gd name="T51" fmla="*/ 87 h 90"/>
                <a:gd name="T52" fmla="*/ 834 w 951"/>
                <a:gd name="T53" fmla="*/ 87 h 90"/>
                <a:gd name="T54" fmla="*/ 960 w 951"/>
                <a:gd name="T55" fmla="*/ 87 h 90"/>
                <a:gd name="T56" fmla="*/ 960 w 951"/>
                <a:gd name="T57" fmla="*/ 6 h 90"/>
                <a:gd name="T58" fmla="*/ 840 w 951"/>
                <a:gd name="T59" fmla="*/ 6 h 90"/>
                <a:gd name="T60" fmla="*/ 780 w 951"/>
                <a:gd name="T61" fmla="*/ 6 h 90"/>
                <a:gd name="T62" fmla="*/ 705 w 951"/>
                <a:gd name="T63" fmla="*/ 0 h 90"/>
                <a:gd name="T64" fmla="*/ 705 w 951"/>
                <a:gd name="T65" fmla="*/ 0 h 9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951"/>
                <a:gd name="T100" fmla="*/ 0 h 90"/>
                <a:gd name="T101" fmla="*/ 951 w 951"/>
                <a:gd name="T102" fmla="*/ 90 h 9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rgbClr val="422F81"/>
                </a:gs>
                <a:gs pos="100000">
                  <a:srgbClr val="190165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" name="Freeform 15">
              <a:extLst>
                <a:ext uri="{FF2B5EF4-FFF2-40B4-BE49-F238E27FC236}">
                  <a16:creationId xmlns:a16="http://schemas.microsoft.com/office/drawing/2014/main" id="{A5B80247-1ED9-4C11-8D76-E80270206E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9" y="1541"/>
              <a:ext cx="101" cy="154"/>
            </a:xfrm>
            <a:custGeom>
              <a:avLst/>
              <a:gdLst>
                <a:gd name="T0" fmla="*/ 99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2 h 155"/>
                <a:gd name="T8" fmla="*/ 69 w 102"/>
                <a:gd name="T9" fmla="*/ 152 h 155"/>
                <a:gd name="T10" fmla="*/ 69 w 102"/>
                <a:gd name="T11" fmla="*/ 66 h 155"/>
                <a:gd name="T12" fmla="*/ 99 w 102"/>
                <a:gd name="T13" fmla="*/ 0 h 155"/>
                <a:gd name="T14" fmla="*/ 99 w 102"/>
                <a:gd name="T15" fmla="*/ 0 h 15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2"/>
                <a:gd name="T25" fmla="*/ 0 h 155"/>
                <a:gd name="T26" fmla="*/ 102 w 102"/>
                <a:gd name="T27" fmla="*/ 155 h 15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rgbClr val="190165"/>
                </a:gs>
                <a:gs pos="100000">
                  <a:srgbClr val="422F8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" name="Freeform 16">
              <a:extLst>
                <a:ext uri="{FF2B5EF4-FFF2-40B4-BE49-F238E27FC236}">
                  <a16:creationId xmlns:a16="http://schemas.microsoft.com/office/drawing/2014/main" id="{55C1488C-D6E9-4621-BD2C-5C0D79E4F1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9" y="1690"/>
              <a:ext cx="89" cy="95"/>
            </a:xfrm>
            <a:custGeom>
              <a:avLst/>
              <a:gdLst>
                <a:gd name="T0" fmla="*/ 45 w 90"/>
                <a:gd name="T1" fmla="*/ 93 h 96"/>
                <a:gd name="T2" fmla="*/ 69 w 90"/>
                <a:gd name="T3" fmla="*/ 69 h 96"/>
                <a:gd name="T4" fmla="*/ 81 w 90"/>
                <a:gd name="T5" fmla="*/ 48 h 96"/>
                <a:gd name="T6" fmla="*/ 87 w 90"/>
                <a:gd name="T7" fmla="*/ 36 h 96"/>
                <a:gd name="T8" fmla="*/ 81 w 90"/>
                <a:gd name="T9" fmla="*/ 24 h 96"/>
                <a:gd name="T10" fmla="*/ 63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3 h 96"/>
                <a:gd name="T24" fmla="*/ 30 w 90"/>
                <a:gd name="T25" fmla="*/ 81 h 96"/>
                <a:gd name="T26" fmla="*/ 45 w 90"/>
                <a:gd name="T27" fmla="*/ 93 h 96"/>
                <a:gd name="T28" fmla="*/ 45 w 90"/>
                <a:gd name="T29" fmla="*/ 93 h 96"/>
                <a:gd name="T30" fmla="*/ 45 w 90"/>
                <a:gd name="T31" fmla="*/ 12 h 96"/>
                <a:gd name="T32" fmla="*/ 63 w 90"/>
                <a:gd name="T33" fmla="*/ 18 h 96"/>
                <a:gd name="T34" fmla="*/ 69 w 90"/>
                <a:gd name="T35" fmla="*/ 24 h 96"/>
                <a:gd name="T36" fmla="*/ 69 w 90"/>
                <a:gd name="T37" fmla="*/ 36 h 96"/>
                <a:gd name="T38" fmla="*/ 69 w 90"/>
                <a:gd name="T39" fmla="*/ 48 h 96"/>
                <a:gd name="T40" fmla="*/ 51 w 90"/>
                <a:gd name="T41" fmla="*/ 63 h 96"/>
                <a:gd name="T42" fmla="*/ 45 w 90"/>
                <a:gd name="T43" fmla="*/ 75 h 96"/>
                <a:gd name="T44" fmla="*/ 30 w 90"/>
                <a:gd name="T45" fmla="*/ 63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5 w 90"/>
                <a:gd name="T53" fmla="*/ 12 h 96"/>
                <a:gd name="T54" fmla="*/ 45 w 90"/>
                <a:gd name="T55" fmla="*/ 12 h 9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90"/>
                <a:gd name="T85" fmla="*/ 0 h 96"/>
                <a:gd name="T86" fmla="*/ 90 w 90"/>
                <a:gd name="T87" fmla="*/ 96 h 9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rgbClr val="190165"/>
                </a:gs>
                <a:gs pos="100000">
                  <a:srgbClr val="422F8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" name="Freeform 17">
              <a:extLst>
                <a:ext uri="{FF2B5EF4-FFF2-40B4-BE49-F238E27FC236}">
                  <a16:creationId xmlns:a16="http://schemas.microsoft.com/office/drawing/2014/main" id="{7885D60A-6BA6-4699-8C51-A35F67A55E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9" y="1768"/>
              <a:ext cx="89" cy="107"/>
            </a:xfrm>
            <a:custGeom>
              <a:avLst/>
              <a:gdLst>
                <a:gd name="T0" fmla="*/ 0 w 90"/>
                <a:gd name="T1" fmla="*/ 87 h 108"/>
                <a:gd name="T2" fmla="*/ 12 w 90"/>
                <a:gd name="T3" fmla="*/ 99 h 108"/>
                <a:gd name="T4" fmla="*/ 24 w 90"/>
                <a:gd name="T5" fmla="*/ 105 h 108"/>
                <a:gd name="T6" fmla="*/ 51 w 90"/>
                <a:gd name="T7" fmla="*/ 105 h 108"/>
                <a:gd name="T8" fmla="*/ 75 w 90"/>
                <a:gd name="T9" fmla="*/ 93 h 108"/>
                <a:gd name="T10" fmla="*/ 87 w 90"/>
                <a:gd name="T11" fmla="*/ 69 h 108"/>
                <a:gd name="T12" fmla="*/ 81 w 90"/>
                <a:gd name="T13" fmla="*/ 42 h 108"/>
                <a:gd name="T14" fmla="*/ 63 w 90"/>
                <a:gd name="T15" fmla="*/ 24 h 108"/>
                <a:gd name="T16" fmla="*/ 51 w 90"/>
                <a:gd name="T17" fmla="*/ 12 h 108"/>
                <a:gd name="T18" fmla="*/ 45 w 90"/>
                <a:gd name="T19" fmla="*/ 6 h 108"/>
                <a:gd name="T20" fmla="*/ 45 w 90"/>
                <a:gd name="T21" fmla="*/ 6 h 108"/>
                <a:gd name="T22" fmla="*/ 45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3 h 108"/>
                <a:gd name="T30" fmla="*/ 0 w 90"/>
                <a:gd name="T31" fmla="*/ 87 h 108"/>
                <a:gd name="T32" fmla="*/ 0 w 90"/>
                <a:gd name="T33" fmla="*/ 87 h 108"/>
                <a:gd name="T34" fmla="*/ 12 w 90"/>
                <a:gd name="T35" fmla="*/ 63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5 w 90"/>
                <a:gd name="T43" fmla="*/ 18 h 108"/>
                <a:gd name="T44" fmla="*/ 63 w 90"/>
                <a:gd name="T45" fmla="*/ 30 h 108"/>
                <a:gd name="T46" fmla="*/ 69 w 90"/>
                <a:gd name="T47" fmla="*/ 48 h 108"/>
                <a:gd name="T48" fmla="*/ 75 w 90"/>
                <a:gd name="T49" fmla="*/ 69 h 108"/>
                <a:gd name="T50" fmla="*/ 75 w 90"/>
                <a:gd name="T51" fmla="*/ 81 h 108"/>
                <a:gd name="T52" fmla="*/ 63 w 90"/>
                <a:gd name="T53" fmla="*/ 93 h 108"/>
                <a:gd name="T54" fmla="*/ 42 w 90"/>
                <a:gd name="T55" fmla="*/ 99 h 108"/>
                <a:gd name="T56" fmla="*/ 30 w 90"/>
                <a:gd name="T57" fmla="*/ 93 h 108"/>
                <a:gd name="T58" fmla="*/ 18 w 90"/>
                <a:gd name="T59" fmla="*/ 87 h 108"/>
                <a:gd name="T60" fmla="*/ 12 w 90"/>
                <a:gd name="T61" fmla="*/ 75 h 108"/>
                <a:gd name="T62" fmla="*/ 12 w 90"/>
                <a:gd name="T63" fmla="*/ 63 h 108"/>
                <a:gd name="T64" fmla="*/ 12 w 90"/>
                <a:gd name="T65" fmla="*/ 63 h 10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90"/>
                <a:gd name="T100" fmla="*/ 0 h 108"/>
                <a:gd name="T101" fmla="*/ 90 w 90"/>
                <a:gd name="T102" fmla="*/ 108 h 10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rgbClr val="190165"/>
                </a:gs>
                <a:gs pos="100000">
                  <a:srgbClr val="422F8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" name="Freeform 18">
              <a:extLst>
                <a:ext uri="{FF2B5EF4-FFF2-40B4-BE49-F238E27FC236}">
                  <a16:creationId xmlns:a16="http://schemas.microsoft.com/office/drawing/2014/main" id="{28EE8985-CEBD-405A-9EA1-D676ABDAB8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0" y="1205"/>
              <a:ext cx="101" cy="155"/>
            </a:xfrm>
            <a:custGeom>
              <a:avLst/>
              <a:gdLst>
                <a:gd name="T0" fmla="*/ 99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3 h 156"/>
                <a:gd name="T8" fmla="*/ 69 w 102"/>
                <a:gd name="T9" fmla="*/ 153 h 156"/>
                <a:gd name="T10" fmla="*/ 69 w 102"/>
                <a:gd name="T11" fmla="*/ 66 h 156"/>
                <a:gd name="T12" fmla="*/ 99 w 102"/>
                <a:gd name="T13" fmla="*/ 0 h 156"/>
                <a:gd name="T14" fmla="*/ 99 w 102"/>
                <a:gd name="T15" fmla="*/ 0 h 15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2"/>
                <a:gd name="T25" fmla="*/ 0 h 156"/>
                <a:gd name="T26" fmla="*/ 102 w 102"/>
                <a:gd name="T27" fmla="*/ 156 h 15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rgbClr val="190165"/>
                </a:gs>
                <a:gs pos="100000">
                  <a:srgbClr val="422F8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" name="Freeform 19">
              <a:extLst>
                <a:ext uri="{FF2B5EF4-FFF2-40B4-BE49-F238E27FC236}">
                  <a16:creationId xmlns:a16="http://schemas.microsoft.com/office/drawing/2014/main" id="{BD753B14-63CC-48FD-9F95-DE47E676B4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6" y="1349"/>
              <a:ext cx="83" cy="95"/>
            </a:xfrm>
            <a:custGeom>
              <a:avLst/>
              <a:gdLst>
                <a:gd name="T0" fmla="*/ 42 w 84"/>
                <a:gd name="T1" fmla="*/ 93 h 96"/>
                <a:gd name="T2" fmla="*/ 63 w 84"/>
                <a:gd name="T3" fmla="*/ 75 h 96"/>
                <a:gd name="T4" fmla="*/ 81 w 84"/>
                <a:gd name="T5" fmla="*/ 51 h 96"/>
                <a:gd name="T6" fmla="*/ 81 w 84"/>
                <a:gd name="T7" fmla="*/ 30 h 96"/>
                <a:gd name="T8" fmla="*/ 63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3 h 96"/>
                <a:gd name="T22" fmla="*/ 30 w 84"/>
                <a:gd name="T23" fmla="*/ 81 h 96"/>
                <a:gd name="T24" fmla="*/ 42 w 84"/>
                <a:gd name="T25" fmla="*/ 93 h 96"/>
                <a:gd name="T26" fmla="*/ 42 w 84"/>
                <a:gd name="T27" fmla="*/ 93 h 96"/>
                <a:gd name="T28" fmla="*/ 45 w 84"/>
                <a:gd name="T29" fmla="*/ 12 h 96"/>
                <a:gd name="T30" fmla="*/ 63 w 84"/>
                <a:gd name="T31" fmla="*/ 18 h 96"/>
                <a:gd name="T32" fmla="*/ 69 w 84"/>
                <a:gd name="T33" fmla="*/ 30 h 96"/>
                <a:gd name="T34" fmla="*/ 69 w 84"/>
                <a:gd name="T35" fmla="*/ 42 h 96"/>
                <a:gd name="T36" fmla="*/ 63 w 84"/>
                <a:gd name="T37" fmla="*/ 51 h 96"/>
                <a:gd name="T38" fmla="*/ 51 w 84"/>
                <a:gd name="T39" fmla="*/ 69 h 96"/>
                <a:gd name="T40" fmla="*/ 42 w 84"/>
                <a:gd name="T41" fmla="*/ 81 h 96"/>
                <a:gd name="T42" fmla="*/ 42 w 84"/>
                <a:gd name="T43" fmla="*/ 81 h 96"/>
                <a:gd name="T44" fmla="*/ 30 w 84"/>
                <a:gd name="T45" fmla="*/ 69 h 96"/>
                <a:gd name="T46" fmla="*/ 18 w 84"/>
                <a:gd name="T47" fmla="*/ 51 h 96"/>
                <a:gd name="T48" fmla="*/ 18 w 84"/>
                <a:gd name="T49" fmla="*/ 30 h 96"/>
                <a:gd name="T50" fmla="*/ 30 w 84"/>
                <a:gd name="T51" fmla="*/ 18 h 96"/>
                <a:gd name="T52" fmla="*/ 45 w 84"/>
                <a:gd name="T53" fmla="*/ 12 h 96"/>
                <a:gd name="T54" fmla="*/ 45 w 84"/>
                <a:gd name="T55" fmla="*/ 12 h 9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84"/>
                <a:gd name="T85" fmla="*/ 0 h 96"/>
                <a:gd name="T86" fmla="*/ 84 w 84"/>
                <a:gd name="T87" fmla="*/ 96 h 9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rgbClr val="190165"/>
                </a:gs>
                <a:gs pos="100000">
                  <a:srgbClr val="422F8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" name="Freeform 20">
              <a:extLst>
                <a:ext uri="{FF2B5EF4-FFF2-40B4-BE49-F238E27FC236}">
                  <a16:creationId xmlns:a16="http://schemas.microsoft.com/office/drawing/2014/main" id="{A1CC1693-2A30-4F51-B99C-F983D6BAF6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0" y="1433"/>
              <a:ext cx="89" cy="107"/>
            </a:xfrm>
            <a:custGeom>
              <a:avLst/>
              <a:gdLst>
                <a:gd name="T0" fmla="*/ 6 w 90"/>
                <a:gd name="T1" fmla="*/ 87 h 108"/>
                <a:gd name="T2" fmla="*/ 18 w 90"/>
                <a:gd name="T3" fmla="*/ 99 h 108"/>
                <a:gd name="T4" fmla="*/ 30 w 90"/>
                <a:gd name="T5" fmla="*/ 105 h 108"/>
                <a:gd name="T6" fmla="*/ 57 w 90"/>
                <a:gd name="T7" fmla="*/ 105 h 108"/>
                <a:gd name="T8" fmla="*/ 81 w 90"/>
                <a:gd name="T9" fmla="*/ 93 h 108"/>
                <a:gd name="T10" fmla="*/ 87 w 90"/>
                <a:gd name="T11" fmla="*/ 81 h 108"/>
                <a:gd name="T12" fmla="*/ 87 w 90"/>
                <a:gd name="T13" fmla="*/ 63 h 108"/>
                <a:gd name="T14" fmla="*/ 81 w 90"/>
                <a:gd name="T15" fmla="*/ 36 h 108"/>
                <a:gd name="T16" fmla="*/ 69 w 90"/>
                <a:gd name="T17" fmla="*/ 18 h 108"/>
                <a:gd name="T18" fmla="*/ 57 w 90"/>
                <a:gd name="T19" fmla="*/ 6 h 108"/>
                <a:gd name="T20" fmla="*/ 51 w 90"/>
                <a:gd name="T21" fmla="*/ 0 h 108"/>
                <a:gd name="T22" fmla="*/ 51 w 90"/>
                <a:gd name="T23" fmla="*/ 0 h 108"/>
                <a:gd name="T24" fmla="*/ 45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3 h 108"/>
                <a:gd name="T32" fmla="*/ 6 w 90"/>
                <a:gd name="T33" fmla="*/ 87 h 108"/>
                <a:gd name="T34" fmla="*/ 6 w 90"/>
                <a:gd name="T35" fmla="*/ 87 h 108"/>
                <a:gd name="T36" fmla="*/ 18 w 90"/>
                <a:gd name="T37" fmla="*/ 63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5 w 90"/>
                <a:gd name="T45" fmla="*/ 12 h 108"/>
                <a:gd name="T46" fmla="*/ 75 w 90"/>
                <a:gd name="T47" fmla="*/ 42 h 108"/>
                <a:gd name="T48" fmla="*/ 81 w 90"/>
                <a:gd name="T49" fmla="*/ 63 h 108"/>
                <a:gd name="T50" fmla="*/ 63 w 90"/>
                <a:gd name="T51" fmla="*/ 87 h 108"/>
                <a:gd name="T52" fmla="*/ 51 w 90"/>
                <a:gd name="T53" fmla="*/ 93 h 108"/>
                <a:gd name="T54" fmla="*/ 42 w 90"/>
                <a:gd name="T55" fmla="*/ 93 h 108"/>
                <a:gd name="T56" fmla="*/ 30 w 90"/>
                <a:gd name="T57" fmla="*/ 93 h 108"/>
                <a:gd name="T58" fmla="*/ 24 w 90"/>
                <a:gd name="T59" fmla="*/ 81 h 108"/>
                <a:gd name="T60" fmla="*/ 18 w 90"/>
                <a:gd name="T61" fmla="*/ 75 h 108"/>
                <a:gd name="T62" fmla="*/ 18 w 90"/>
                <a:gd name="T63" fmla="*/ 63 h 108"/>
                <a:gd name="T64" fmla="*/ 18 w 90"/>
                <a:gd name="T65" fmla="*/ 63 h 10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90"/>
                <a:gd name="T100" fmla="*/ 0 h 108"/>
                <a:gd name="T101" fmla="*/ 90 w 90"/>
                <a:gd name="T102" fmla="*/ 108 h 10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rgbClr val="190165"/>
                </a:gs>
                <a:gs pos="100000">
                  <a:srgbClr val="422F8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1" name="Freeform 21">
              <a:extLst>
                <a:ext uri="{FF2B5EF4-FFF2-40B4-BE49-F238E27FC236}">
                  <a16:creationId xmlns:a16="http://schemas.microsoft.com/office/drawing/2014/main" id="{0473EE27-33B7-4513-8349-5BC8A2462C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8" y="3525"/>
              <a:ext cx="65" cy="95"/>
            </a:xfrm>
            <a:custGeom>
              <a:avLst/>
              <a:gdLst>
                <a:gd name="T0" fmla="*/ 30 w 66"/>
                <a:gd name="T1" fmla="*/ 93 h 96"/>
                <a:gd name="T2" fmla="*/ 51 w 66"/>
                <a:gd name="T3" fmla="*/ 69 h 96"/>
                <a:gd name="T4" fmla="*/ 63 w 66"/>
                <a:gd name="T5" fmla="*/ 48 h 96"/>
                <a:gd name="T6" fmla="*/ 63 w 66"/>
                <a:gd name="T7" fmla="*/ 24 h 96"/>
                <a:gd name="T8" fmla="*/ 51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57 h 96"/>
                <a:gd name="T20" fmla="*/ 18 w 66"/>
                <a:gd name="T21" fmla="*/ 81 h 96"/>
                <a:gd name="T22" fmla="*/ 30 w 66"/>
                <a:gd name="T23" fmla="*/ 93 h 96"/>
                <a:gd name="T24" fmla="*/ 30 w 66"/>
                <a:gd name="T25" fmla="*/ 93 h 96"/>
                <a:gd name="T26" fmla="*/ 30 w 66"/>
                <a:gd name="T27" fmla="*/ 12 h 96"/>
                <a:gd name="T28" fmla="*/ 45 w 66"/>
                <a:gd name="T29" fmla="*/ 18 h 96"/>
                <a:gd name="T30" fmla="*/ 51 w 66"/>
                <a:gd name="T31" fmla="*/ 24 h 96"/>
                <a:gd name="T32" fmla="*/ 51 w 66"/>
                <a:gd name="T33" fmla="*/ 36 h 96"/>
                <a:gd name="T34" fmla="*/ 45 w 66"/>
                <a:gd name="T35" fmla="*/ 48 h 96"/>
                <a:gd name="T36" fmla="*/ 33 w 66"/>
                <a:gd name="T37" fmla="*/ 63 h 96"/>
                <a:gd name="T38" fmla="*/ 30 w 66"/>
                <a:gd name="T39" fmla="*/ 75 h 96"/>
                <a:gd name="T40" fmla="*/ 18 w 66"/>
                <a:gd name="T41" fmla="*/ 63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66"/>
                <a:gd name="T79" fmla="*/ 0 h 96"/>
                <a:gd name="T80" fmla="*/ 66 w 66"/>
                <a:gd name="T81" fmla="*/ 96 h 9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rgbClr val="190165"/>
                </a:gs>
                <a:gs pos="100000">
                  <a:srgbClr val="422F8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2" name="Freeform 22">
              <a:extLst>
                <a:ext uri="{FF2B5EF4-FFF2-40B4-BE49-F238E27FC236}">
                  <a16:creationId xmlns:a16="http://schemas.microsoft.com/office/drawing/2014/main" id="{3C2204AD-D4EA-4E63-BC1F-F56A976FC6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17" y="1127"/>
              <a:ext cx="2602" cy="443"/>
            </a:xfrm>
            <a:custGeom>
              <a:avLst/>
              <a:gdLst>
                <a:gd name="T0" fmla="*/ 2610 w 2594"/>
                <a:gd name="T1" fmla="*/ 0 h 444"/>
                <a:gd name="T2" fmla="*/ 2627 w 2594"/>
                <a:gd name="T3" fmla="*/ 72 h 444"/>
                <a:gd name="T4" fmla="*/ 6 w 2594"/>
                <a:gd name="T5" fmla="*/ 441 h 444"/>
                <a:gd name="T6" fmla="*/ 0 w 2594"/>
                <a:gd name="T7" fmla="*/ 393 h 444"/>
                <a:gd name="T8" fmla="*/ 1241 w 2594"/>
                <a:gd name="T9" fmla="*/ 96 h 444"/>
                <a:gd name="T10" fmla="*/ 1368 w 2594"/>
                <a:gd name="T11" fmla="*/ 78 h 444"/>
                <a:gd name="T12" fmla="*/ 2610 w 2594"/>
                <a:gd name="T13" fmla="*/ 0 h 444"/>
                <a:gd name="T14" fmla="*/ 2610 w 2594"/>
                <a:gd name="T15" fmla="*/ 0 h 4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594"/>
                <a:gd name="T25" fmla="*/ 0 h 444"/>
                <a:gd name="T26" fmla="*/ 2594 w 2594"/>
                <a:gd name="T27" fmla="*/ 444 h 44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rgbClr val="422F81"/>
                </a:gs>
                <a:gs pos="100000">
                  <a:srgbClr val="190165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3" name="Freeform 23">
              <a:extLst>
                <a:ext uri="{FF2B5EF4-FFF2-40B4-BE49-F238E27FC236}">
                  <a16:creationId xmlns:a16="http://schemas.microsoft.com/office/drawing/2014/main" id="{AE65D54B-4D58-40DD-B9B6-5393C30BB2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4" y="3773"/>
              <a:ext cx="83" cy="94"/>
            </a:xfrm>
            <a:custGeom>
              <a:avLst/>
              <a:gdLst>
                <a:gd name="T0" fmla="*/ 36 w 84"/>
                <a:gd name="T1" fmla="*/ 92 h 95"/>
                <a:gd name="T2" fmla="*/ 57 w 84"/>
                <a:gd name="T3" fmla="*/ 74 h 95"/>
                <a:gd name="T4" fmla="*/ 75 w 84"/>
                <a:gd name="T5" fmla="*/ 50 h 95"/>
                <a:gd name="T6" fmla="*/ 81 w 84"/>
                <a:gd name="T7" fmla="*/ 42 h 95"/>
                <a:gd name="T8" fmla="*/ 81 w 84"/>
                <a:gd name="T9" fmla="*/ 30 h 95"/>
                <a:gd name="T10" fmla="*/ 69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6 h 95"/>
                <a:gd name="T24" fmla="*/ 24 w 84"/>
                <a:gd name="T25" fmla="*/ 80 h 95"/>
                <a:gd name="T26" fmla="*/ 36 w 84"/>
                <a:gd name="T27" fmla="*/ 92 h 95"/>
                <a:gd name="T28" fmla="*/ 36 w 84"/>
                <a:gd name="T29" fmla="*/ 92 h 95"/>
                <a:gd name="T30" fmla="*/ 45 w 84"/>
                <a:gd name="T31" fmla="*/ 12 h 95"/>
                <a:gd name="T32" fmla="*/ 63 w 84"/>
                <a:gd name="T33" fmla="*/ 18 h 95"/>
                <a:gd name="T34" fmla="*/ 69 w 84"/>
                <a:gd name="T35" fmla="*/ 30 h 95"/>
                <a:gd name="T36" fmla="*/ 69 w 84"/>
                <a:gd name="T37" fmla="*/ 42 h 95"/>
                <a:gd name="T38" fmla="*/ 63 w 84"/>
                <a:gd name="T39" fmla="*/ 50 h 95"/>
                <a:gd name="T40" fmla="*/ 45 w 84"/>
                <a:gd name="T41" fmla="*/ 68 h 95"/>
                <a:gd name="T42" fmla="*/ 42 w 84"/>
                <a:gd name="T43" fmla="*/ 74 h 95"/>
                <a:gd name="T44" fmla="*/ 36 w 84"/>
                <a:gd name="T45" fmla="*/ 74 h 95"/>
                <a:gd name="T46" fmla="*/ 24 w 84"/>
                <a:gd name="T47" fmla="*/ 62 h 95"/>
                <a:gd name="T48" fmla="*/ 18 w 84"/>
                <a:gd name="T49" fmla="*/ 47 h 95"/>
                <a:gd name="T50" fmla="*/ 18 w 84"/>
                <a:gd name="T51" fmla="*/ 30 h 95"/>
                <a:gd name="T52" fmla="*/ 30 w 84"/>
                <a:gd name="T53" fmla="*/ 12 h 95"/>
                <a:gd name="T54" fmla="*/ 45 w 84"/>
                <a:gd name="T55" fmla="*/ 12 h 95"/>
                <a:gd name="T56" fmla="*/ 45 w 84"/>
                <a:gd name="T57" fmla="*/ 12 h 9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84"/>
                <a:gd name="T88" fmla="*/ 0 h 95"/>
                <a:gd name="T89" fmla="*/ 84 w 84"/>
                <a:gd name="T90" fmla="*/ 95 h 95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rgbClr val="190165"/>
                </a:gs>
                <a:gs pos="100000">
                  <a:srgbClr val="422F8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" name="Freeform 24">
              <a:extLst>
                <a:ext uri="{FF2B5EF4-FFF2-40B4-BE49-F238E27FC236}">
                  <a16:creationId xmlns:a16="http://schemas.microsoft.com/office/drawing/2014/main" id="{24ED6AE4-BF11-4D57-A735-895191FF5C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9" y="3872"/>
              <a:ext cx="89" cy="107"/>
            </a:xfrm>
            <a:custGeom>
              <a:avLst/>
              <a:gdLst>
                <a:gd name="T0" fmla="*/ 12 w 90"/>
                <a:gd name="T1" fmla="*/ 93 h 108"/>
                <a:gd name="T2" fmla="*/ 24 w 90"/>
                <a:gd name="T3" fmla="*/ 105 h 108"/>
                <a:gd name="T4" fmla="*/ 42 w 90"/>
                <a:gd name="T5" fmla="*/ 105 h 108"/>
                <a:gd name="T6" fmla="*/ 63 w 90"/>
                <a:gd name="T7" fmla="*/ 99 h 108"/>
                <a:gd name="T8" fmla="*/ 81 w 90"/>
                <a:gd name="T9" fmla="*/ 75 h 108"/>
                <a:gd name="T10" fmla="*/ 87 w 90"/>
                <a:gd name="T11" fmla="*/ 63 h 108"/>
                <a:gd name="T12" fmla="*/ 81 w 90"/>
                <a:gd name="T13" fmla="*/ 48 h 108"/>
                <a:gd name="T14" fmla="*/ 63 w 90"/>
                <a:gd name="T15" fmla="*/ 24 h 108"/>
                <a:gd name="T16" fmla="*/ 45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5 h 108"/>
                <a:gd name="T32" fmla="*/ 12 w 90"/>
                <a:gd name="T33" fmla="*/ 93 h 108"/>
                <a:gd name="T34" fmla="*/ 12 w 90"/>
                <a:gd name="T35" fmla="*/ 93 h 108"/>
                <a:gd name="T36" fmla="*/ 12 w 90"/>
                <a:gd name="T37" fmla="*/ 69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5 w 90"/>
                <a:gd name="T47" fmla="*/ 24 h 108"/>
                <a:gd name="T48" fmla="*/ 63 w 90"/>
                <a:gd name="T49" fmla="*/ 36 h 108"/>
                <a:gd name="T50" fmla="*/ 75 w 90"/>
                <a:gd name="T51" fmla="*/ 54 h 108"/>
                <a:gd name="T52" fmla="*/ 75 w 90"/>
                <a:gd name="T53" fmla="*/ 69 h 108"/>
                <a:gd name="T54" fmla="*/ 69 w 90"/>
                <a:gd name="T55" fmla="*/ 81 h 108"/>
                <a:gd name="T56" fmla="*/ 45 w 90"/>
                <a:gd name="T57" fmla="*/ 93 h 108"/>
                <a:gd name="T58" fmla="*/ 36 w 90"/>
                <a:gd name="T59" fmla="*/ 93 h 108"/>
                <a:gd name="T60" fmla="*/ 24 w 90"/>
                <a:gd name="T61" fmla="*/ 87 h 108"/>
                <a:gd name="T62" fmla="*/ 18 w 90"/>
                <a:gd name="T63" fmla="*/ 81 h 108"/>
                <a:gd name="T64" fmla="*/ 12 w 90"/>
                <a:gd name="T65" fmla="*/ 69 h 108"/>
                <a:gd name="T66" fmla="*/ 12 w 90"/>
                <a:gd name="T67" fmla="*/ 69 h 10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90"/>
                <a:gd name="T103" fmla="*/ 0 h 108"/>
                <a:gd name="T104" fmla="*/ 90 w 90"/>
                <a:gd name="T105" fmla="*/ 108 h 108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rgbClr val="190165"/>
                </a:gs>
                <a:gs pos="100000">
                  <a:srgbClr val="422F8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" name="Freeform 25">
              <a:extLst>
                <a:ext uri="{FF2B5EF4-FFF2-40B4-BE49-F238E27FC236}">
                  <a16:creationId xmlns:a16="http://schemas.microsoft.com/office/drawing/2014/main" id="{4C203425-3C9A-498C-BDDB-9AA8B3EDC0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3872"/>
              <a:ext cx="71" cy="89"/>
            </a:xfrm>
            <a:custGeom>
              <a:avLst/>
              <a:gdLst>
                <a:gd name="T0" fmla="*/ 72 w 71"/>
                <a:gd name="T1" fmla="*/ 87 h 90"/>
                <a:gd name="T2" fmla="*/ 72 w 71"/>
                <a:gd name="T3" fmla="*/ 57 h 90"/>
                <a:gd name="T4" fmla="*/ 72 w 71"/>
                <a:gd name="T5" fmla="*/ 36 h 90"/>
                <a:gd name="T6" fmla="*/ 61 w 71"/>
                <a:gd name="T7" fmla="*/ 12 h 90"/>
                <a:gd name="T8" fmla="*/ 37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57 h 90"/>
                <a:gd name="T16" fmla="*/ 30 w 71"/>
                <a:gd name="T17" fmla="*/ 75 h 90"/>
                <a:gd name="T18" fmla="*/ 55 w 71"/>
                <a:gd name="T19" fmla="*/ 87 h 90"/>
                <a:gd name="T20" fmla="*/ 72 w 71"/>
                <a:gd name="T21" fmla="*/ 87 h 90"/>
                <a:gd name="T22" fmla="*/ 72 w 71"/>
                <a:gd name="T23" fmla="*/ 87 h 90"/>
                <a:gd name="T24" fmla="*/ 24 w 71"/>
                <a:gd name="T25" fmla="*/ 18 h 90"/>
                <a:gd name="T26" fmla="*/ 43 w 71"/>
                <a:gd name="T27" fmla="*/ 18 h 90"/>
                <a:gd name="T28" fmla="*/ 55 w 71"/>
                <a:gd name="T29" fmla="*/ 18 h 90"/>
                <a:gd name="T30" fmla="*/ 61 w 71"/>
                <a:gd name="T31" fmla="*/ 42 h 90"/>
                <a:gd name="T32" fmla="*/ 61 w 71"/>
                <a:gd name="T33" fmla="*/ 63 h 90"/>
                <a:gd name="T34" fmla="*/ 61 w 71"/>
                <a:gd name="T35" fmla="*/ 69 h 90"/>
                <a:gd name="T36" fmla="*/ 61 w 71"/>
                <a:gd name="T37" fmla="*/ 75 h 90"/>
                <a:gd name="T38" fmla="*/ 43 w 71"/>
                <a:gd name="T39" fmla="*/ 69 h 90"/>
                <a:gd name="T40" fmla="*/ 24 w 71"/>
                <a:gd name="T41" fmla="*/ 63 h 90"/>
                <a:gd name="T42" fmla="*/ 12 w 71"/>
                <a:gd name="T43" fmla="*/ 45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71"/>
                <a:gd name="T76" fmla="*/ 0 h 90"/>
                <a:gd name="T77" fmla="*/ 71 w 71"/>
                <a:gd name="T78" fmla="*/ 90 h 9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rgbClr val="190165"/>
                </a:gs>
                <a:gs pos="100000">
                  <a:srgbClr val="422F8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6" name="Oval 26">
              <a:extLst>
                <a:ext uri="{FF2B5EF4-FFF2-40B4-BE49-F238E27FC236}">
                  <a16:creationId xmlns:a16="http://schemas.microsoft.com/office/drawing/2014/main" id="{064F9B28-62AC-4DA1-BCFC-ADC071CC65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4" y="3838"/>
              <a:ext cx="1379" cy="388"/>
            </a:xfrm>
            <a:prstGeom prst="ellipse">
              <a:avLst/>
            </a:prstGeom>
            <a:gradFill rotWithShape="0">
              <a:gsLst>
                <a:gs pos="0">
                  <a:srgbClr val="422F81"/>
                </a:gs>
                <a:gs pos="100000">
                  <a:srgbClr val="190165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l-GR" altLang="en-US"/>
            </a:p>
          </p:txBody>
        </p:sp>
        <p:sp>
          <p:nvSpPr>
            <p:cNvPr id="1057" name="Oval 27">
              <a:extLst>
                <a:ext uri="{FF2B5EF4-FFF2-40B4-BE49-F238E27FC236}">
                  <a16:creationId xmlns:a16="http://schemas.microsoft.com/office/drawing/2014/main" id="{8125B5BF-E6BA-4778-86AD-4E99FDC450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94" y="3834"/>
              <a:ext cx="1501" cy="287"/>
            </a:xfrm>
            <a:prstGeom prst="ellipse">
              <a:avLst/>
            </a:prstGeom>
            <a:gradFill rotWithShape="0">
              <a:gsLst>
                <a:gs pos="0">
                  <a:srgbClr val="190165"/>
                </a:gs>
                <a:gs pos="100000">
                  <a:srgbClr val="422F8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l-GR" altLang="en-US"/>
            </a:p>
          </p:txBody>
        </p:sp>
        <p:sp>
          <p:nvSpPr>
            <p:cNvPr id="1058" name="Oval 28">
              <a:extLst>
                <a:ext uri="{FF2B5EF4-FFF2-40B4-BE49-F238E27FC236}">
                  <a16:creationId xmlns:a16="http://schemas.microsoft.com/office/drawing/2014/main" id="{0E2AFDD2-7887-4DD7-A7DF-D119581F71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1" y="3860"/>
              <a:ext cx="1424" cy="219"/>
            </a:xfrm>
            <a:prstGeom prst="ellipse">
              <a:avLst/>
            </a:prstGeom>
            <a:gradFill rotWithShape="0">
              <a:gsLst>
                <a:gs pos="0">
                  <a:srgbClr val="190165"/>
                </a:gs>
                <a:gs pos="100000">
                  <a:srgbClr val="422F8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l-GR" altLang="en-US"/>
            </a:p>
          </p:txBody>
        </p:sp>
        <p:sp>
          <p:nvSpPr>
            <p:cNvPr id="1059" name="Freeform 29">
              <a:extLst>
                <a:ext uri="{FF2B5EF4-FFF2-40B4-BE49-F238E27FC236}">
                  <a16:creationId xmlns:a16="http://schemas.microsoft.com/office/drawing/2014/main" id="{5D56A6F2-CC76-48BB-A50A-4C74E28A96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3" y="3788"/>
              <a:ext cx="89" cy="95"/>
            </a:xfrm>
            <a:custGeom>
              <a:avLst/>
              <a:gdLst>
                <a:gd name="T0" fmla="*/ 63 w 90"/>
                <a:gd name="T1" fmla="*/ 93 h 96"/>
                <a:gd name="T2" fmla="*/ 75 w 90"/>
                <a:gd name="T3" fmla="*/ 63 h 96"/>
                <a:gd name="T4" fmla="*/ 87 w 90"/>
                <a:gd name="T5" fmla="*/ 42 h 96"/>
                <a:gd name="T6" fmla="*/ 75 w 90"/>
                <a:gd name="T7" fmla="*/ 18 h 96"/>
                <a:gd name="T8" fmla="*/ 57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57 h 96"/>
                <a:gd name="T20" fmla="*/ 24 w 90"/>
                <a:gd name="T21" fmla="*/ 75 h 96"/>
                <a:gd name="T22" fmla="*/ 45 w 90"/>
                <a:gd name="T23" fmla="*/ 87 h 96"/>
                <a:gd name="T24" fmla="*/ 63 w 90"/>
                <a:gd name="T25" fmla="*/ 93 h 96"/>
                <a:gd name="T26" fmla="*/ 63 w 90"/>
                <a:gd name="T27" fmla="*/ 93 h 96"/>
                <a:gd name="T28" fmla="*/ 42 w 90"/>
                <a:gd name="T29" fmla="*/ 18 h 96"/>
                <a:gd name="T30" fmla="*/ 57 w 90"/>
                <a:gd name="T31" fmla="*/ 18 h 96"/>
                <a:gd name="T32" fmla="*/ 69 w 90"/>
                <a:gd name="T33" fmla="*/ 24 h 96"/>
                <a:gd name="T34" fmla="*/ 69 w 90"/>
                <a:gd name="T35" fmla="*/ 36 h 96"/>
                <a:gd name="T36" fmla="*/ 69 w 90"/>
                <a:gd name="T37" fmla="*/ 48 h 96"/>
                <a:gd name="T38" fmla="*/ 63 w 90"/>
                <a:gd name="T39" fmla="*/ 69 h 96"/>
                <a:gd name="T40" fmla="*/ 57 w 90"/>
                <a:gd name="T41" fmla="*/ 75 h 96"/>
                <a:gd name="T42" fmla="*/ 57 w 90"/>
                <a:gd name="T43" fmla="*/ 81 h 96"/>
                <a:gd name="T44" fmla="*/ 42 w 90"/>
                <a:gd name="T45" fmla="*/ 69 h 96"/>
                <a:gd name="T46" fmla="*/ 30 w 90"/>
                <a:gd name="T47" fmla="*/ 63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90"/>
                <a:gd name="T85" fmla="*/ 0 h 96"/>
                <a:gd name="T86" fmla="*/ 90 w 90"/>
                <a:gd name="T87" fmla="*/ 96 h 9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rgbClr val="190165"/>
                </a:gs>
                <a:gs pos="100000">
                  <a:srgbClr val="422F8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0" name="Freeform 30">
              <a:extLst>
                <a:ext uri="{FF2B5EF4-FFF2-40B4-BE49-F238E27FC236}">
                  <a16:creationId xmlns:a16="http://schemas.microsoft.com/office/drawing/2014/main" id="{BFC97CBF-92AB-4AF3-B0EA-0C50F9D0A1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2" y="3603"/>
              <a:ext cx="71" cy="107"/>
            </a:xfrm>
            <a:custGeom>
              <a:avLst/>
              <a:gdLst>
                <a:gd name="T0" fmla="*/ 0 w 72"/>
                <a:gd name="T1" fmla="*/ 87 h 108"/>
                <a:gd name="T2" fmla="*/ 12 w 72"/>
                <a:gd name="T3" fmla="*/ 99 h 108"/>
                <a:gd name="T4" fmla="*/ 24 w 72"/>
                <a:gd name="T5" fmla="*/ 105 h 108"/>
                <a:gd name="T6" fmla="*/ 45 w 72"/>
                <a:gd name="T7" fmla="*/ 105 h 108"/>
                <a:gd name="T8" fmla="*/ 63 w 72"/>
                <a:gd name="T9" fmla="*/ 93 h 108"/>
                <a:gd name="T10" fmla="*/ 69 w 72"/>
                <a:gd name="T11" fmla="*/ 63 h 108"/>
                <a:gd name="T12" fmla="*/ 63 w 72"/>
                <a:gd name="T13" fmla="*/ 42 h 108"/>
                <a:gd name="T14" fmla="*/ 57 w 72"/>
                <a:gd name="T15" fmla="*/ 18 h 108"/>
                <a:gd name="T16" fmla="*/ 45 w 72"/>
                <a:gd name="T17" fmla="*/ 6 h 108"/>
                <a:gd name="T18" fmla="*/ 39 w 72"/>
                <a:gd name="T19" fmla="*/ 0 h 108"/>
                <a:gd name="T20" fmla="*/ 39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3 h 108"/>
                <a:gd name="T30" fmla="*/ 0 w 72"/>
                <a:gd name="T31" fmla="*/ 87 h 108"/>
                <a:gd name="T32" fmla="*/ 0 w 72"/>
                <a:gd name="T33" fmla="*/ 87 h 108"/>
                <a:gd name="T34" fmla="*/ 12 w 72"/>
                <a:gd name="T35" fmla="*/ 63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1 w 72"/>
                <a:gd name="T45" fmla="*/ 30 h 108"/>
                <a:gd name="T46" fmla="*/ 57 w 72"/>
                <a:gd name="T47" fmla="*/ 48 h 108"/>
                <a:gd name="T48" fmla="*/ 63 w 72"/>
                <a:gd name="T49" fmla="*/ 69 h 108"/>
                <a:gd name="T50" fmla="*/ 63 w 72"/>
                <a:gd name="T51" fmla="*/ 81 h 108"/>
                <a:gd name="T52" fmla="*/ 51 w 72"/>
                <a:gd name="T53" fmla="*/ 93 h 108"/>
                <a:gd name="T54" fmla="*/ 30 w 72"/>
                <a:gd name="T55" fmla="*/ 99 h 108"/>
                <a:gd name="T56" fmla="*/ 24 w 72"/>
                <a:gd name="T57" fmla="*/ 93 h 108"/>
                <a:gd name="T58" fmla="*/ 12 w 72"/>
                <a:gd name="T59" fmla="*/ 87 h 108"/>
                <a:gd name="T60" fmla="*/ 12 w 72"/>
                <a:gd name="T61" fmla="*/ 75 h 108"/>
                <a:gd name="T62" fmla="*/ 12 w 72"/>
                <a:gd name="T63" fmla="*/ 63 h 108"/>
                <a:gd name="T64" fmla="*/ 12 w 72"/>
                <a:gd name="T65" fmla="*/ 63 h 10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2"/>
                <a:gd name="T100" fmla="*/ 0 h 108"/>
                <a:gd name="T101" fmla="*/ 72 w 72"/>
                <a:gd name="T102" fmla="*/ 108 h 10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rgbClr val="190165"/>
                </a:gs>
                <a:gs pos="100000">
                  <a:srgbClr val="422F8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1" name="Rectangle 31">
              <a:extLst>
                <a:ext uri="{FF2B5EF4-FFF2-40B4-BE49-F238E27FC236}">
                  <a16:creationId xmlns:a16="http://schemas.microsoft.com/office/drawing/2014/main" id="{78ADC767-8570-4E31-BCB6-8AED9E41A4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8" y="1773"/>
              <a:ext cx="172" cy="2538"/>
            </a:xfrm>
            <a:prstGeom prst="rect">
              <a:avLst/>
            </a:prstGeom>
            <a:gradFill rotWithShape="0">
              <a:gsLst>
                <a:gs pos="0">
                  <a:srgbClr val="422F81"/>
                </a:gs>
                <a:gs pos="100000">
                  <a:srgbClr val="190165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l-GR" altLang="en-US"/>
            </a:p>
          </p:txBody>
        </p:sp>
        <p:sp>
          <p:nvSpPr>
            <p:cNvPr id="2" name="Rectangle 32">
              <a:extLst>
                <a:ext uri="{FF2B5EF4-FFF2-40B4-BE49-F238E27FC236}">
                  <a16:creationId xmlns:a16="http://schemas.microsoft.com/office/drawing/2014/main" id="{54381D67-5DE6-4DF9-95F2-ED411D7C86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8" y="1545"/>
              <a:ext cx="75" cy="239"/>
            </a:xfrm>
            <a:prstGeom prst="rect">
              <a:avLst/>
            </a:prstGeom>
            <a:gradFill rotWithShape="0">
              <a:gsLst>
                <a:gs pos="0">
                  <a:srgbClr val="190165"/>
                </a:gs>
                <a:gs pos="100000">
                  <a:srgbClr val="422F8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l-GR" altLang="en-US"/>
            </a:p>
          </p:txBody>
        </p:sp>
        <p:sp>
          <p:nvSpPr>
            <p:cNvPr id="3" name="AutoShape 33">
              <a:extLst>
                <a:ext uri="{FF2B5EF4-FFF2-40B4-BE49-F238E27FC236}">
                  <a16:creationId xmlns:a16="http://schemas.microsoft.com/office/drawing/2014/main" id="{70E1AB37-E476-4660-A898-68AAB53866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0" y="1743"/>
              <a:ext cx="204" cy="51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190165"/>
                </a:gs>
                <a:gs pos="100000">
                  <a:srgbClr val="422F8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l-GR" altLang="en-US"/>
            </a:p>
          </p:txBody>
        </p:sp>
        <p:sp>
          <p:nvSpPr>
            <p:cNvPr id="4" name="Freeform 34">
              <a:extLst>
                <a:ext uri="{FF2B5EF4-FFF2-40B4-BE49-F238E27FC236}">
                  <a16:creationId xmlns:a16="http://schemas.microsoft.com/office/drawing/2014/main" id="{76F3A061-5972-48E7-A37B-81ED7D49DB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6" y="1529"/>
              <a:ext cx="251" cy="1575"/>
            </a:xfrm>
            <a:custGeom>
              <a:avLst/>
              <a:gdLst>
                <a:gd name="T0" fmla="*/ 249 w 252"/>
                <a:gd name="T1" fmla="*/ 1573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52"/>
                <a:gd name="T25" fmla="*/ 0 h 1576"/>
                <a:gd name="T26" fmla="*/ 252 w 252"/>
                <a:gd name="T27" fmla="*/ 1576 h 157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rgbClr val="422F81"/>
                </a:gs>
                <a:gs pos="100000">
                  <a:srgbClr val="190165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" name="Freeform 35">
              <a:extLst>
                <a:ext uri="{FF2B5EF4-FFF2-40B4-BE49-F238E27FC236}">
                  <a16:creationId xmlns:a16="http://schemas.microsoft.com/office/drawing/2014/main" id="{BCA040FE-479D-46D9-8332-7EFF5DD306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9" y="1421"/>
              <a:ext cx="316" cy="137"/>
            </a:xfrm>
            <a:custGeom>
              <a:avLst/>
              <a:gdLst>
                <a:gd name="T0" fmla="*/ 162 w 316"/>
                <a:gd name="T1" fmla="*/ 0 h 138"/>
                <a:gd name="T2" fmla="*/ 228 w 316"/>
                <a:gd name="T3" fmla="*/ 6 h 138"/>
                <a:gd name="T4" fmla="*/ 276 w 316"/>
                <a:gd name="T5" fmla="*/ 36 h 138"/>
                <a:gd name="T6" fmla="*/ 305 w 316"/>
                <a:gd name="T7" fmla="*/ 75 h 138"/>
                <a:gd name="T8" fmla="*/ 317 w 316"/>
                <a:gd name="T9" fmla="*/ 135 h 138"/>
                <a:gd name="T10" fmla="*/ 0 w 316"/>
                <a:gd name="T11" fmla="*/ 135 h 138"/>
                <a:gd name="T12" fmla="*/ 11 w 316"/>
                <a:gd name="T13" fmla="*/ 75 h 138"/>
                <a:gd name="T14" fmla="*/ 47 w 316"/>
                <a:gd name="T15" fmla="*/ 36 h 138"/>
                <a:gd name="T16" fmla="*/ 95 w 316"/>
                <a:gd name="T17" fmla="*/ 6 h 138"/>
                <a:gd name="T18" fmla="*/ 162 w 316"/>
                <a:gd name="T19" fmla="*/ 0 h 138"/>
                <a:gd name="T20" fmla="*/ 162 w 316"/>
                <a:gd name="T21" fmla="*/ 0 h 13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16"/>
                <a:gd name="T34" fmla="*/ 0 h 138"/>
                <a:gd name="T35" fmla="*/ 316 w 316"/>
                <a:gd name="T36" fmla="*/ 138 h 13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rgbClr val="422F81"/>
                </a:gs>
                <a:gs pos="100000">
                  <a:srgbClr val="190165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7" name="Rectangle 36">
            <a:extLst>
              <a:ext uri="{FF2B5EF4-FFF2-40B4-BE49-F238E27FC236}">
                <a16:creationId xmlns:a16="http://schemas.microsoft.com/office/drawing/2014/main" id="{313BD57F-F0ED-4BC0-9D79-6A8D1F435E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8013" cy="1141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28" name="Rectangle 37">
            <a:extLst>
              <a:ext uri="{FF2B5EF4-FFF2-40B4-BE49-F238E27FC236}">
                <a16:creationId xmlns:a16="http://schemas.microsoft.com/office/drawing/2014/main" id="{36BF9D53-79D8-462B-A75D-71EBFC3DCE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  <a:p>
            <a:pPr lvl="4"/>
            <a:r>
              <a:rPr lang="en-GB" altLang="en-US"/>
              <a:t>Eighth Outline Level</a:t>
            </a:r>
          </a:p>
          <a:p>
            <a:pPr lvl="4"/>
            <a:r>
              <a:rPr lang="en-GB" altLang="en-US"/>
              <a:t>Ninth Outline Level</a:t>
            </a:r>
          </a:p>
        </p:txBody>
      </p:sp>
      <p:sp>
        <p:nvSpPr>
          <p:cNvPr id="1062" name="Rectangle 38">
            <a:extLst>
              <a:ext uri="{FF2B5EF4-FFF2-40B4-BE49-F238E27FC236}">
                <a16:creationId xmlns:a16="http://schemas.microsoft.com/office/drawing/2014/main" id="{1ADC407E-F685-49B5-B061-2CDF3F998075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78563"/>
            <a:ext cx="2132013" cy="4556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r>
              <a:rPr lang="en-GB" altLang="en-US"/>
              <a:t>18 ΝΟΕΜΒΡΙΟΥ 2013</a:t>
            </a:r>
          </a:p>
        </p:txBody>
      </p:sp>
      <p:sp>
        <p:nvSpPr>
          <p:cNvPr id="1063" name="Rectangle 39">
            <a:extLst>
              <a:ext uri="{FF2B5EF4-FFF2-40B4-BE49-F238E27FC236}">
                <a16:creationId xmlns:a16="http://schemas.microsoft.com/office/drawing/2014/main" id="{9001D9FA-C9C5-4B7E-A047-9D55219990ED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78563"/>
            <a:ext cx="2894013" cy="4556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r>
              <a:rPr lang="el-GR" altLang="en-US"/>
              <a:t>ΗΛΙΑΣ ΚΩΝΣΤΑΝΤΑΚΟΠΟΥΛΟΣ ΕΙΣΑΓΓΕΛΕΑΣ ΠΡΩΤΟΔΙΚΩΝ ΣΥΜΒΟΥΛΟΣ ΔΙΚΑΙΟΣΥΝΗΣ ΣΤΗ Μ.Ε.Α. ΣΤΗΝ Ε.Ε.</a:t>
            </a:r>
          </a:p>
        </p:txBody>
      </p:sp>
      <p:sp>
        <p:nvSpPr>
          <p:cNvPr id="1064" name="Rectangle 40">
            <a:extLst>
              <a:ext uri="{FF2B5EF4-FFF2-40B4-BE49-F238E27FC236}">
                <a16:creationId xmlns:a16="http://schemas.microsoft.com/office/drawing/2014/main" id="{A2022FF3-B619-4FEF-9EEC-BCB4B92529D0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78563"/>
            <a:ext cx="2132013" cy="4556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SzPct val="100000"/>
              <a:defRPr>
                <a:solidFill>
                  <a:srgbClr val="000000"/>
                </a:solidFill>
              </a:defRPr>
            </a:lvl1pPr>
          </a:lstStyle>
          <a:p>
            <a:fld id="{80B8161D-92F5-4856-BAFB-AEBE160730A1}" type="slidenum">
              <a:rPr lang="en-US" altLang="en-US"/>
              <a:pPr/>
              <a:t>‹Nº›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CCFFFF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CCFFFF"/>
          </a:solidFill>
          <a:latin typeface="Arial" charset="0"/>
          <a:ea typeface="MS PGothic" panose="020B0600070205080204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CCFFFF"/>
          </a:solidFill>
          <a:latin typeface="Arial" charset="0"/>
          <a:ea typeface="MS PGothic" panose="020B0600070205080204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CCFFFF"/>
          </a:solidFill>
          <a:latin typeface="Arial" charset="0"/>
          <a:ea typeface="MS PGothic" panose="020B0600070205080204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CCFFFF"/>
          </a:solidFill>
          <a:latin typeface="Arial" charset="0"/>
          <a:ea typeface="MS PGothic" panose="020B0600070205080204" pitchFamily="34" charset="-128"/>
        </a:defRPr>
      </a:lvl5pPr>
      <a:lvl6pPr marL="25146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CCFFFF"/>
          </a:solidFill>
          <a:latin typeface="Arial" charset="0"/>
          <a:ea typeface="Microsoft YaHei" charset="-122"/>
        </a:defRPr>
      </a:lvl6pPr>
      <a:lvl7pPr marL="29718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CCFFFF"/>
          </a:solidFill>
          <a:latin typeface="Arial" charset="0"/>
          <a:ea typeface="Microsoft YaHei" charset="-122"/>
        </a:defRPr>
      </a:lvl7pPr>
      <a:lvl8pPr marL="3429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CCFFFF"/>
          </a:solidFill>
          <a:latin typeface="Arial" charset="0"/>
          <a:ea typeface="Microsoft YaHei" charset="-122"/>
        </a:defRPr>
      </a:lvl8pPr>
      <a:lvl9pPr marL="3886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CCFFFF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FFFFFF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FFFFFF"/>
          </a:solidFill>
          <a:latin typeface="+mn-lt"/>
          <a:ea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FFFFFF"/>
          </a:solidFill>
          <a:latin typeface="+mn-lt"/>
          <a:ea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FFFFFF"/>
          </a:solidFill>
          <a:latin typeface="+mn-lt"/>
          <a:ea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FFFFFF"/>
          </a:solidFill>
          <a:latin typeface="+mn-lt"/>
          <a:ea typeface="MS PGothic" panose="020B0600070205080204" pitchFamily="34" charset="-128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1.xml"/><Relationship Id="rId11" Type="http://schemas.openxmlformats.org/officeDocument/2006/relationships/image" Target="../media/image4.png"/><Relationship Id="rId5" Type="http://schemas.openxmlformats.org/officeDocument/2006/relationships/diagramLayout" Target="../diagrams/layout1.xml"/><Relationship Id="rId10" Type="http://schemas.openxmlformats.org/officeDocument/2006/relationships/image" Target="../media/image3.jpeg"/><Relationship Id="rId4" Type="http://schemas.openxmlformats.org/officeDocument/2006/relationships/diagramData" Target="../diagrams/data1.xml"/><Relationship Id="rId9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0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10.xml"/><Relationship Id="rId5" Type="http://schemas.openxmlformats.org/officeDocument/2006/relationships/diagramLayout" Target="../diagrams/layout10.xml"/><Relationship Id="rId4" Type="http://schemas.openxmlformats.org/officeDocument/2006/relationships/diagramData" Target="../diagrams/data10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11.xml"/><Relationship Id="rId5" Type="http://schemas.openxmlformats.org/officeDocument/2006/relationships/diagramLayout" Target="../diagrams/layout11.xml"/><Relationship Id="rId4" Type="http://schemas.openxmlformats.org/officeDocument/2006/relationships/diagramData" Target="../diagrams/data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>
            <a:extLst>
              <a:ext uri="{FF2B5EF4-FFF2-40B4-BE49-F238E27FC236}">
                <a16:creationId xmlns:a16="http://schemas.microsoft.com/office/drawing/2014/main" id="{0A97B274-D9E7-497D-89D6-82E876A7B8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SzPct val="100000"/>
            </a:pPr>
            <a:endParaRPr lang="el-GR" altLang="en-US" sz="1200">
              <a:solidFill>
                <a:srgbClr val="FFFFFF"/>
              </a:solidFill>
            </a:endParaRPr>
          </a:p>
        </p:txBody>
      </p:sp>
      <p:sp>
        <p:nvSpPr>
          <p:cNvPr id="15362" name="Text Box 2">
            <a:extLst>
              <a:ext uri="{FF2B5EF4-FFF2-40B4-BE49-F238E27FC236}">
                <a16:creationId xmlns:a16="http://schemas.microsoft.com/office/drawing/2014/main" id="{813364F4-39C9-4873-A25A-AF37A35074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buSzPct val="100000"/>
            </a:pPr>
            <a:r>
              <a:rPr lang="en-GB" altLang="en-US" sz="1000" dirty="0">
                <a:solidFill>
                  <a:srgbClr val="FFFFFF"/>
                </a:solidFill>
              </a:rPr>
              <a:t>ILIAS KONSTANTAKOPOULOS </a:t>
            </a:r>
          </a:p>
          <a:p>
            <a:pPr algn="ctr">
              <a:buSzPct val="100000"/>
            </a:pPr>
            <a:r>
              <a:rPr lang="en-GB" altLang="en-US" sz="1000" dirty="0">
                <a:solidFill>
                  <a:srgbClr val="FFFFFF"/>
                </a:solidFill>
              </a:rPr>
              <a:t>Fiscal </a:t>
            </a:r>
          </a:p>
          <a:p>
            <a:pPr algn="ctr">
              <a:buSzPct val="100000"/>
            </a:pPr>
            <a:r>
              <a:rPr lang="en-GB" altLang="en-US" sz="1000" dirty="0" err="1">
                <a:solidFill>
                  <a:srgbClr val="FFFFFF"/>
                </a:solidFill>
              </a:rPr>
              <a:t>Asesor</a:t>
            </a:r>
            <a:r>
              <a:rPr lang="en-GB" altLang="en-US" sz="1000" dirty="0">
                <a:solidFill>
                  <a:srgbClr val="FFFFFF"/>
                </a:solidFill>
              </a:rPr>
              <a:t> de </a:t>
            </a:r>
            <a:r>
              <a:rPr lang="en-GB" altLang="en-US" sz="1000" dirty="0" err="1">
                <a:solidFill>
                  <a:srgbClr val="FFFFFF"/>
                </a:solidFill>
              </a:rPr>
              <a:t>justicia</a:t>
            </a:r>
            <a:endParaRPr lang="en-GB" altLang="en-US" sz="1000" dirty="0">
              <a:solidFill>
                <a:srgbClr val="FFFFFF"/>
              </a:solidFill>
            </a:endParaRPr>
          </a:p>
          <a:p>
            <a:pPr algn="ctr">
              <a:buSzPct val="100000"/>
            </a:pPr>
            <a:r>
              <a:rPr lang="en-GB" altLang="en-US" sz="1000" dirty="0" err="1">
                <a:solidFill>
                  <a:srgbClr val="FFFFFF"/>
                </a:solidFill>
              </a:rPr>
              <a:t>Representación</a:t>
            </a:r>
            <a:r>
              <a:rPr lang="en-GB" altLang="en-US" sz="1000" dirty="0">
                <a:solidFill>
                  <a:srgbClr val="FFFFFF"/>
                </a:solidFill>
              </a:rPr>
              <a:t> </a:t>
            </a:r>
            <a:r>
              <a:rPr lang="en-GB" altLang="en-US" sz="1000" dirty="0" err="1">
                <a:solidFill>
                  <a:srgbClr val="FFFFFF"/>
                </a:solidFill>
              </a:rPr>
              <a:t>permanente</a:t>
            </a:r>
            <a:r>
              <a:rPr lang="en-GB" altLang="en-US" sz="1000" dirty="0">
                <a:solidFill>
                  <a:srgbClr val="FFFFFF"/>
                </a:solidFill>
              </a:rPr>
              <a:t> de Grecia ante la UE. </a:t>
            </a:r>
          </a:p>
        </p:txBody>
      </p:sp>
      <p:sp>
        <p:nvSpPr>
          <p:cNvPr id="15363" name="Text Box 3">
            <a:extLst>
              <a:ext uri="{FF2B5EF4-FFF2-40B4-BE49-F238E27FC236}">
                <a16:creationId xmlns:a16="http://schemas.microsoft.com/office/drawing/2014/main" id="{DD49A4D7-8033-4B13-87DE-7521FC7E4D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>
              <a:buSzPct val="100000"/>
            </a:pPr>
            <a:fld id="{2DC3B388-0501-4555-ABD3-5C58AE7EB21B}" type="slidenum">
              <a:rPr lang="en-GB" altLang="en-US" sz="1200">
                <a:solidFill>
                  <a:srgbClr val="FFFFFF"/>
                </a:solidFill>
              </a:rPr>
              <a:pPr algn="r">
                <a:buSzPct val="100000"/>
              </a:pPr>
              <a:t>1</a:t>
            </a:fld>
            <a:endParaRPr lang="en-GB" altLang="en-US" sz="1200">
              <a:solidFill>
                <a:srgbClr val="FFFFFF"/>
              </a:solidFill>
            </a:endParaRPr>
          </a:p>
        </p:txBody>
      </p:sp>
      <p:pic>
        <p:nvPicPr>
          <p:cNvPr id="15364" name="5 - Εικόνα" descr="imagesCA6YBEX7.jpg">
            <a:extLst>
              <a:ext uri="{FF2B5EF4-FFF2-40B4-BE49-F238E27FC236}">
                <a16:creationId xmlns:a16="http://schemas.microsoft.com/office/drawing/2014/main" id="{A24B087D-4153-46C8-9023-3F59027889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72188"/>
            <a:ext cx="1714500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" name="12 - Διάγραμμα">
            <a:extLst>
              <a:ext uri="{FF2B5EF4-FFF2-40B4-BE49-F238E27FC236}">
                <a16:creationId xmlns:a16="http://schemas.microsoft.com/office/drawing/2014/main" id="{490E0315-3215-4DCB-98E6-DAD2E178BA1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56839482"/>
              </p:ext>
            </p:extLst>
          </p:nvPr>
        </p:nvGraphicFramePr>
        <p:xfrm>
          <a:off x="214282" y="214290"/>
          <a:ext cx="5643601" cy="45006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5366" name="11 - Εικόνα" descr="imagesCAPW00EA.jpg">
            <a:extLst>
              <a:ext uri="{FF2B5EF4-FFF2-40B4-BE49-F238E27FC236}">
                <a16:creationId xmlns:a16="http://schemas.microsoft.com/office/drawing/2014/main" id="{F75050CB-24C4-40D8-96E9-D2CA1CEBBB9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75" y="3571875"/>
            <a:ext cx="261937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13 - Εικόνα" descr="imagesCAVWL644.jpg">
            <a:extLst>
              <a:ext uri="{FF2B5EF4-FFF2-40B4-BE49-F238E27FC236}">
                <a16:creationId xmlns:a16="http://schemas.microsoft.com/office/drawing/2014/main" id="{4FD91CAA-8CF1-4148-8706-39300E39C7A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3143250"/>
            <a:ext cx="1428750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Picture 10">
            <a:extLst>
              <a:ext uri="{FF2B5EF4-FFF2-40B4-BE49-F238E27FC236}">
                <a16:creationId xmlns:a16="http://schemas.microsoft.com/office/drawing/2014/main" id="{12DAB8A3-F173-425D-9D5C-C6E04D5ABB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0"/>
            <a:ext cx="22860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121DC1A6-BC2E-428C-9389-36CBEFB401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143000"/>
            <a:ext cx="8229600" cy="46434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350"/>
              </a:spcBef>
              <a:buClr>
                <a:srgbClr val="FFFF99"/>
              </a:buClr>
              <a:buSzPct val="65000"/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l-GR" sz="1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2" charset="0"/>
              <a:ea typeface="Microsoft YaHei" charset="-122"/>
            </a:endParaRPr>
          </a:p>
        </p:txBody>
      </p:sp>
      <p:sp>
        <p:nvSpPr>
          <p:cNvPr id="33794" name="Text Box 3">
            <a:extLst>
              <a:ext uri="{FF2B5EF4-FFF2-40B4-BE49-F238E27FC236}">
                <a16:creationId xmlns:a16="http://schemas.microsoft.com/office/drawing/2014/main" id="{B8D6BC8E-B366-4293-8727-7E7DAB9D5B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SzPct val="100000"/>
            </a:pPr>
            <a:endParaRPr lang="el-GR" altLang="en-US" sz="1200">
              <a:solidFill>
                <a:srgbClr val="FFFFFF"/>
              </a:solidFill>
            </a:endParaRPr>
          </a:p>
        </p:txBody>
      </p:sp>
      <p:sp>
        <p:nvSpPr>
          <p:cNvPr id="33795" name="Text Box 4">
            <a:extLst>
              <a:ext uri="{FF2B5EF4-FFF2-40B4-BE49-F238E27FC236}">
                <a16:creationId xmlns:a16="http://schemas.microsoft.com/office/drawing/2014/main" id="{95876C15-2BB2-41B6-9C5B-7BFADE5C7B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buSzPct val="100000"/>
            </a:pPr>
            <a:r>
              <a:rPr lang="en-GB" altLang="en-US" sz="1000" dirty="0">
                <a:solidFill>
                  <a:srgbClr val="FFFFFF"/>
                </a:solidFill>
              </a:rPr>
              <a:t>ILIAS KONSTANTAKOPOULOS </a:t>
            </a:r>
          </a:p>
          <a:p>
            <a:pPr algn="ctr">
              <a:buSzPct val="100000"/>
            </a:pPr>
            <a:r>
              <a:rPr lang="en-GB" altLang="en-US" sz="1000" dirty="0">
                <a:solidFill>
                  <a:srgbClr val="FFFFFF"/>
                </a:solidFill>
              </a:rPr>
              <a:t>Fiscal </a:t>
            </a:r>
          </a:p>
          <a:p>
            <a:pPr algn="ctr">
              <a:buSzPct val="100000"/>
            </a:pPr>
            <a:r>
              <a:rPr lang="en-GB" altLang="en-US" sz="1000" dirty="0" err="1">
                <a:solidFill>
                  <a:srgbClr val="FFFFFF"/>
                </a:solidFill>
              </a:rPr>
              <a:t>Asesor</a:t>
            </a:r>
            <a:r>
              <a:rPr lang="en-GB" altLang="en-US" sz="1000" dirty="0">
                <a:solidFill>
                  <a:srgbClr val="FFFFFF"/>
                </a:solidFill>
              </a:rPr>
              <a:t> de </a:t>
            </a:r>
            <a:r>
              <a:rPr lang="en-GB" altLang="en-US" sz="1000" dirty="0" err="1">
                <a:solidFill>
                  <a:srgbClr val="FFFFFF"/>
                </a:solidFill>
              </a:rPr>
              <a:t>justicia</a:t>
            </a:r>
            <a:endParaRPr lang="en-GB" altLang="en-US" sz="1000" dirty="0">
              <a:solidFill>
                <a:srgbClr val="FFFFFF"/>
              </a:solidFill>
            </a:endParaRPr>
          </a:p>
          <a:p>
            <a:pPr algn="ctr">
              <a:buSzPct val="100000"/>
            </a:pPr>
            <a:r>
              <a:rPr lang="en-GB" altLang="en-US" sz="1000" dirty="0" err="1">
                <a:solidFill>
                  <a:srgbClr val="FFFFFF"/>
                </a:solidFill>
              </a:rPr>
              <a:t>Representación</a:t>
            </a:r>
            <a:r>
              <a:rPr lang="en-GB" altLang="en-US" sz="1000" dirty="0">
                <a:solidFill>
                  <a:srgbClr val="FFFFFF"/>
                </a:solidFill>
              </a:rPr>
              <a:t> </a:t>
            </a:r>
            <a:r>
              <a:rPr lang="en-GB" altLang="en-US" sz="1000" dirty="0" err="1">
                <a:solidFill>
                  <a:srgbClr val="FFFFFF"/>
                </a:solidFill>
              </a:rPr>
              <a:t>permanente</a:t>
            </a:r>
            <a:r>
              <a:rPr lang="en-GB" altLang="en-US" sz="1000" dirty="0">
                <a:solidFill>
                  <a:srgbClr val="FFFFFF"/>
                </a:solidFill>
              </a:rPr>
              <a:t> de Grecia ante la UE. </a:t>
            </a:r>
          </a:p>
        </p:txBody>
      </p:sp>
      <p:sp>
        <p:nvSpPr>
          <p:cNvPr id="33796" name="Text Box 5">
            <a:extLst>
              <a:ext uri="{FF2B5EF4-FFF2-40B4-BE49-F238E27FC236}">
                <a16:creationId xmlns:a16="http://schemas.microsoft.com/office/drawing/2014/main" id="{566EA69F-C200-4666-B7C1-5CFD244A4E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>
              <a:buSzPct val="100000"/>
            </a:pPr>
            <a:fld id="{7BAE0ECA-4127-431F-AE03-B3184FDBF244}" type="slidenum">
              <a:rPr lang="en-GB" altLang="en-US" sz="1200">
                <a:solidFill>
                  <a:srgbClr val="FFFFFF"/>
                </a:solidFill>
              </a:rPr>
              <a:pPr algn="r">
                <a:buSzPct val="100000"/>
              </a:pPr>
              <a:t>10</a:t>
            </a:fld>
            <a:endParaRPr lang="en-GB" altLang="en-US" sz="1200">
              <a:solidFill>
                <a:srgbClr val="FFFFFF"/>
              </a:solidFill>
            </a:endParaRPr>
          </a:p>
        </p:txBody>
      </p:sp>
      <p:pic>
        <p:nvPicPr>
          <p:cNvPr id="33797" name="6 - Εικόνα" descr="imagesCA6YBEX7.jpg">
            <a:extLst>
              <a:ext uri="{FF2B5EF4-FFF2-40B4-BE49-F238E27FC236}">
                <a16:creationId xmlns:a16="http://schemas.microsoft.com/office/drawing/2014/main" id="{695968C7-1D32-4857-8E03-EED5918CC1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72188"/>
            <a:ext cx="1714500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" name="14 - Διάγραμμα">
            <a:extLst>
              <a:ext uri="{FF2B5EF4-FFF2-40B4-BE49-F238E27FC236}">
                <a16:creationId xmlns:a16="http://schemas.microsoft.com/office/drawing/2014/main" id="{026CA025-E927-4BA6-8DA4-2D0DC7E8DB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65624693"/>
              </p:ext>
            </p:extLst>
          </p:nvPr>
        </p:nvGraphicFramePr>
        <p:xfrm>
          <a:off x="457200" y="277813"/>
          <a:ext cx="8228013" cy="7222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7 - Ορθογώνιο">
            <a:extLst>
              <a:ext uri="{FF2B5EF4-FFF2-40B4-BE49-F238E27FC236}">
                <a16:creationId xmlns:a16="http://schemas.microsoft.com/office/drawing/2014/main" id="{A239EFD2-F9CD-4830-BCE8-78F3D2312CF6}"/>
              </a:ext>
            </a:extLst>
          </p:cNvPr>
          <p:cNvSpPr/>
          <p:nvPr/>
        </p:nvSpPr>
        <p:spPr>
          <a:xfrm>
            <a:off x="571500" y="1214438"/>
            <a:ext cx="7929563" cy="46323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SzPct val="100000"/>
            </a:pPr>
            <a:endParaRPr lang="es-ES" altLang="en-US" b="1">
              <a:solidFill>
                <a:srgbClr val="FFFFFF"/>
              </a:solidFill>
            </a:endParaRPr>
          </a:p>
          <a:p>
            <a:pPr algn="just">
              <a:spcAft>
                <a:spcPts val="6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q"/>
            </a:pPr>
            <a:r>
              <a:rPr lang="es-ES" altLang="en-US" b="1">
                <a:solidFill>
                  <a:srgbClr val="FFFFFF"/>
                </a:solidFill>
              </a:rPr>
              <a:t> Además de las medidas de investigación anteriores, los Fiscales Europeos Delegados tendrán poder para ordenar cualquier otra medida disponible en el derecho nacional para casos nacionales similares.</a:t>
            </a:r>
          </a:p>
          <a:p>
            <a:pPr algn="just">
              <a:spcAft>
                <a:spcPts val="6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q"/>
            </a:pPr>
            <a:endParaRPr lang="es-ES" altLang="en-US" b="1">
              <a:solidFill>
                <a:srgbClr val="FFFFFF"/>
              </a:solidFill>
            </a:endParaRPr>
          </a:p>
          <a:p>
            <a:pPr algn="just">
              <a:spcAft>
                <a:spcPts val="6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q"/>
            </a:pPr>
            <a:r>
              <a:rPr lang="es-ES" altLang="en-US" b="1">
                <a:solidFill>
                  <a:srgbClr val="FFFFFF"/>
                </a:solidFill>
              </a:rPr>
              <a:t> Respecto de la cooperación transfronteriza entre Fiscales europeos delegados, la EPPO presenta un enfoque innovador distinto de los instrumentos habituales de la asistencia judicial recíproca. </a:t>
            </a:r>
          </a:p>
          <a:p>
            <a:pPr algn="just">
              <a:spcAft>
                <a:spcPts val="6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q"/>
            </a:pPr>
            <a:endParaRPr lang="es-ES" altLang="en-US" b="1">
              <a:solidFill>
                <a:srgbClr val="FFFFFF"/>
              </a:solidFill>
            </a:endParaRPr>
          </a:p>
          <a:p>
            <a:pPr algn="just">
              <a:spcAft>
                <a:spcPts val="6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q"/>
            </a:pPr>
            <a:r>
              <a:rPr lang="es-ES" altLang="en-US" b="1">
                <a:solidFill>
                  <a:srgbClr val="FFFFFF"/>
                </a:solidFill>
              </a:rPr>
              <a:t> El Reglamento de la EPPO evita el requisito de doble autorización judicial para la aplicación de una medida de investigación en un entorno transfronterizo </a:t>
            </a:r>
          </a:p>
          <a:p>
            <a:pPr>
              <a:buSzPct val="100000"/>
            </a:pPr>
            <a:endParaRPr lang="es-ES" altLang="en-US" b="1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37965304-5F2E-4D5B-9B32-E27261434A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143000"/>
            <a:ext cx="8229600" cy="46434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350"/>
              </a:spcBef>
              <a:buClr>
                <a:srgbClr val="FFFF99"/>
              </a:buClr>
              <a:buSzPct val="65000"/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s-ES" sz="1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2" charset="0"/>
              <a:ea typeface="Microsoft YaHei" charset="-122"/>
            </a:endParaRPr>
          </a:p>
        </p:txBody>
      </p:sp>
      <p:sp>
        <p:nvSpPr>
          <p:cNvPr id="35842" name="Text Box 3">
            <a:extLst>
              <a:ext uri="{FF2B5EF4-FFF2-40B4-BE49-F238E27FC236}">
                <a16:creationId xmlns:a16="http://schemas.microsoft.com/office/drawing/2014/main" id="{961C5AF5-7063-4B84-8E96-E31E696F75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SzPct val="100000"/>
            </a:pPr>
            <a:endParaRPr lang="el-GR" altLang="en-US" sz="1200">
              <a:solidFill>
                <a:srgbClr val="FFFFFF"/>
              </a:solidFill>
            </a:endParaRPr>
          </a:p>
        </p:txBody>
      </p:sp>
      <p:sp>
        <p:nvSpPr>
          <p:cNvPr id="35843" name="Text Box 4">
            <a:extLst>
              <a:ext uri="{FF2B5EF4-FFF2-40B4-BE49-F238E27FC236}">
                <a16:creationId xmlns:a16="http://schemas.microsoft.com/office/drawing/2014/main" id="{4CD863C0-900F-4236-8AB6-A9EA761401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buSzPct val="100000"/>
            </a:pPr>
            <a:r>
              <a:rPr lang="en-GB" altLang="en-US" sz="1000" dirty="0">
                <a:solidFill>
                  <a:srgbClr val="FFFFFF"/>
                </a:solidFill>
              </a:rPr>
              <a:t>ILIAS KONSTANTAKOPOULOS </a:t>
            </a:r>
          </a:p>
          <a:p>
            <a:pPr algn="ctr">
              <a:buSzPct val="100000"/>
            </a:pPr>
            <a:r>
              <a:rPr lang="en-GB" altLang="en-US" sz="1000" dirty="0">
                <a:solidFill>
                  <a:srgbClr val="FFFFFF"/>
                </a:solidFill>
              </a:rPr>
              <a:t>Fiscal </a:t>
            </a:r>
          </a:p>
          <a:p>
            <a:pPr algn="ctr">
              <a:buSzPct val="100000"/>
            </a:pPr>
            <a:r>
              <a:rPr lang="en-GB" altLang="en-US" sz="1000" dirty="0" err="1">
                <a:solidFill>
                  <a:srgbClr val="FFFFFF"/>
                </a:solidFill>
              </a:rPr>
              <a:t>Asesor</a:t>
            </a:r>
            <a:r>
              <a:rPr lang="en-GB" altLang="en-US" sz="1000" dirty="0">
                <a:solidFill>
                  <a:srgbClr val="FFFFFF"/>
                </a:solidFill>
              </a:rPr>
              <a:t> de </a:t>
            </a:r>
            <a:r>
              <a:rPr lang="en-GB" altLang="en-US" sz="1000" dirty="0" err="1">
                <a:solidFill>
                  <a:srgbClr val="FFFFFF"/>
                </a:solidFill>
              </a:rPr>
              <a:t>justicia</a:t>
            </a:r>
            <a:endParaRPr lang="en-GB" altLang="en-US" sz="1000" dirty="0">
              <a:solidFill>
                <a:srgbClr val="FFFFFF"/>
              </a:solidFill>
            </a:endParaRPr>
          </a:p>
          <a:p>
            <a:pPr algn="ctr">
              <a:buSzPct val="100000"/>
            </a:pPr>
            <a:r>
              <a:rPr lang="en-GB" altLang="en-US" sz="1000" dirty="0" err="1">
                <a:solidFill>
                  <a:srgbClr val="FFFFFF"/>
                </a:solidFill>
              </a:rPr>
              <a:t>Representación</a:t>
            </a:r>
            <a:r>
              <a:rPr lang="en-GB" altLang="en-US" sz="1000" dirty="0">
                <a:solidFill>
                  <a:srgbClr val="FFFFFF"/>
                </a:solidFill>
              </a:rPr>
              <a:t> </a:t>
            </a:r>
            <a:r>
              <a:rPr lang="en-GB" altLang="en-US" sz="1000" dirty="0" err="1">
                <a:solidFill>
                  <a:srgbClr val="FFFFFF"/>
                </a:solidFill>
              </a:rPr>
              <a:t>permanente</a:t>
            </a:r>
            <a:r>
              <a:rPr lang="en-GB" altLang="en-US" sz="1000" dirty="0">
                <a:solidFill>
                  <a:srgbClr val="FFFFFF"/>
                </a:solidFill>
              </a:rPr>
              <a:t> de Grecia ante la UE. </a:t>
            </a:r>
          </a:p>
        </p:txBody>
      </p:sp>
      <p:sp>
        <p:nvSpPr>
          <p:cNvPr id="35844" name="Text Box 5">
            <a:extLst>
              <a:ext uri="{FF2B5EF4-FFF2-40B4-BE49-F238E27FC236}">
                <a16:creationId xmlns:a16="http://schemas.microsoft.com/office/drawing/2014/main" id="{4BA25D28-FB59-4AED-89CD-AAB10E7F46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>
              <a:buSzPct val="100000"/>
            </a:pPr>
            <a:fld id="{C235EA93-BCFE-4EA6-BA54-C723B06444F5}" type="slidenum">
              <a:rPr lang="en-GB" altLang="en-US" sz="1200">
                <a:solidFill>
                  <a:srgbClr val="FFFFFF"/>
                </a:solidFill>
              </a:rPr>
              <a:pPr algn="r">
                <a:buSzPct val="100000"/>
              </a:pPr>
              <a:t>11</a:t>
            </a:fld>
            <a:endParaRPr lang="en-GB" altLang="en-US" sz="1200">
              <a:solidFill>
                <a:srgbClr val="FFFFFF"/>
              </a:solidFill>
            </a:endParaRPr>
          </a:p>
        </p:txBody>
      </p:sp>
      <p:pic>
        <p:nvPicPr>
          <p:cNvPr id="35845" name="6 - Εικόνα" descr="imagesCA6YBEX7.jpg">
            <a:extLst>
              <a:ext uri="{FF2B5EF4-FFF2-40B4-BE49-F238E27FC236}">
                <a16:creationId xmlns:a16="http://schemas.microsoft.com/office/drawing/2014/main" id="{88E24471-0751-43E3-8A27-C3F1692CDB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72188"/>
            <a:ext cx="1714500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" name="14 - Διάγραμμα">
            <a:extLst>
              <a:ext uri="{FF2B5EF4-FFF2-40B4-BE49-F238E27FC236}">
                <a16:creationId xmlns:a16="http://schemas.microsoft.com/office/drawing/2014/main" id="{99243354-BBC5-4AD2-8F3C-6FADDED2AB3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49598699"/>
              </p:ext>
            </p:extLst>
          </p:nvPr>
        </p:nvGraphicFramePr>
        <p:xfrm>
          <a:off x="357158" y="277813"/>
          <a:ext cx="8429684" cy="7222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7 - Ορθογώνιο">
            <a:extLst>
              <a:ext uri="{FF2B5EF4-FFF2-40B4-BE49-F238E27FC236}">
                <a16:creationId xmlns:a16="http://schemas.microsoft.com/office/drawing/2014/main" id="{B6AC7307-1CB9-41C5-B0FD-783451CB1BB4}"/>
              </a:ext>
            </a:extLst>
          </p:cNvPr>
          <p:cNvSpPr/>
          <p:nvPr/>
        </p:nvSpPr>
        <p:spPr>
          <a:xfrm>
            <a:off x="571500" y="1214438"/>
            <a:ext cx="7929563" cy="45704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6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ü"/>
            </a:pPr>
            <a:r>
              <a:rPr lang="en-GB" altLang="en-US" sz="1600" b="1" dirty="0">
                <a:solidFill>
                  <a:srgbClr val="FFFFFF"/>
                </a:solidFill>
              </a:rPr>
              <a:t> </a:t>
            </a:r>
            <a:r>
              <a:rPr lang="es-ES" altLang="en-US" sz="1600" b="1" dirty="0">
                <a:solidFill>
                  <a:srgbClr val="FFFFFF"/>
                </a:solidFill>
              </a:rPr>
              <a:t>El Reglamento concede además a la EPPO facultades para ordenar la detención o la prisión preventiva de un sospechoso o acusado en cualquier EM y emitir o solicitar Órdenes de detención europeas dentro de su área de competencia. </a:t>
            </a:r>
          </a:p>
          <a:p>
            <a:pPr algn="just">
              <a:spcAft>
                <a:spcPts val="6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ü"/>
            </a:pPr>
            <a:endParaRPr lang="es-ES" altLang="en-US" sz="1600" b="1" dirty="0">
              <a:solidFill>
                <a:srgbClr val="FFFFFF"/>
              </a:solidFill>
            </a:endParaRPr>
          </a:p>
          <a:p>
            <a:pPr algn="just">
              <a:spcAft>
                <a:spcPts val="6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ü"/>
            </a:pPr>
            <a:r>
              <a:rPr lang="es-ES" altLang="en-US" sz="1600" b="1" dirty="0">
                <a:solidFill>
                  <a:srgbClr val="FFFFFF"/>
                </a:solidFill>
              </a:rPr>
              <a:t> En ciertas condiciones, la EPPO podrá optar también por llevar un caso a juicio en un EM distinto del EM del Fiscal europeo delegado a cargo o reunir varios casos de distintos EM.</a:t>
            </a:r>
          </a:p>
          <a:p>
            <a:pPr algn="just">
              <a:spcAft>
                <a:spcPts val="6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ü"/>
            </a:pPr>
            <a:endParaRPr lang="es-ES" altLang="en-US" sz="1600" b="1" dirty="0">
              <a:solidFill>
                <a:srgbClr val="FFFFFF"/>
              </a:solidFill>
            </a:endParaRPr>
          </a:p>
          <a:p>
            <a:pPr algn="just">
              <a:spcAft>
                <a:spcPts val="6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ü"/>
            </a:pPr>
            <a:r>
              <a:rPr lang="es-ES" altLang="en-US" sz="1600" b="1" dirty="0">
                <a:solidFill>
                  <a:srgbClr val="FFFFFF"/>
                </a:solidFill>
              </a:rPr>
              <a:t> En todas las investigaciones y enjuiciamientos realizados por la EPPO, regirá el principio de libre admisibilidad de la prueba como principio rector. </a:t>
            </a:r>
          </a:p>
          <a:p>
            <a:pPr algn="just">
              <a:spcAft>
                <a:spcPts val="6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ü"/>
            </a:pPr>
            <a:endParaRPr lang="es-ES" altLang="en-US" sz="1600" b="1" dirty="0">
              <a:solidFill>
                <a:srgbClr val="FFFFFF"/>
              </a:solidFill>
            </a:endParaRPr>
          </a:p>
          <a:p>
            <a:pPr algn="just">
              <a:spcAft>
                <a:spcPts val="6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ü"/>
            </a:pPr>
            <a:r>
              <a:rPr lang="es-ES" altLang="en-US" sz="1600" b="1" dirty="0">
                <a:solidFill>
                  <a:srgbClr val="FFFFFF"/>
                </a:solidFill>
              </a:rPr>
              <a:t> La prueba presentada por los fiscales de la EPPO contra el acusado ante un tribunal nacional no puede ser rechazada por haber sido reunida en otro EM.</a:t>
            </a:r>
          </a:p>
          <a:p>
            <a:pPr>
              <a:buSzPct val="100000"/>
            </a:pPr>
            <a:endParaRPr lang="en-GB" altLang="en-US" sz="16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>
            <a:extLst>
              <a:ext uri="{FF2B5EF4-FFF2-40B4-BE49-F238E27FC236}">
                <a16:creationId xmlns:a16="http://schemas.microsoft.com/office/drawing/2014/main" id="{C79A4EB7-DADD-47C2-8FE8-9FD5F75AC7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585789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/>
          <a:lstStyle/>
          <a:p>
            <a:pPr marL="341313" indent="-341313">
              <a:spcBef>
                <a:spcPts val="400"/>
              </a:spcBef>
              <a:buClr>
                <a:srgbClr val="FFFF99"/>
              </a:buClr>
              <a:buSzPct val="65000"/>
              <a:buFont typeface="Times New Roman" pitchFamily="1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l-GR" sz="1600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2" charset="0"/>
              <a:ea typeface="Microsoft YaHei" charset="-122"/>
            </a:endParaRPr>
          </a:p>
          <a:p>
            <a:pPr marL="342900" indent="-341313">
              <a:spcBef>
                <a:spcPts val="600"/>
              </a:spcBef>
              <a:buSzPct val="65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l-GR" sz="2400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2" charset="0"/>
              <a:ea typeface="Microsoft YaHei" charset="-122"/>
            </a:endParaRPr>
          </a:p>
          <a:p>
            <a:pPr marL="342900" indent="-341313">
              <a:spcBef>
                <a:spcPts val="600"/>
              </a:spcBef>
              <a:buSzPct val="65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US" sz="2400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2" charset="0"/>
              <a:ea typeface="Microsoft YaHei" charset="-122"/>
            </a:endParaRPr>
          </a:p>
          <a:p>
            <a:pPr marL="342900" indent="-341313">
              <a:spcBef>
                <a:spcPts val="600"/>
              </a:spcBef>
              <a:buSzPct val="65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US" sz="2400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2" charset="0"/>
              <a:ea typeface="Microsoft YaHei" charset="-122"/>
            </a:endParaRPr>
          </a:p>
          <a:p>
            <a:pPr marL="342900" indent="-341313">
              <a:spcBef>
                <a:spcPts val="600"/>
              </a:spcBef>
              <a:buSzPct val="65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US" sz="2400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2" charset="0"/>
              <a:ea typeface="Microsoft YaHei" charset="-122"/>
            </a:endParaRPr>
          </a:p>
          <a:p>
            <a:pPr marL="342900" indent="-341313">
              <a:spcBef>
                <a:spcPts val="600"/>
              </a:spcBef>
              <a:buSzPct val="65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ea typeface="Microsoft YaHei" charset="-122"/>
              </a:rPr>
              <a:t>           ¡</a:t>
            </a:r>
            <a:r>
              <a:rPr lang="en-US" sz="24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ea typeface="Microsoft YaHei" charset="-122"/>
              </a:rPr>
              <a:t>Muchas</a:t>
            </a:r>
            <a:r>
              <a:rPr lang="en-US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ea typeface="Microsoft YaHei" charset="-122"/>
              </a:rPr>
              <a:t> gracias por </a:t>
            </a:r>
            <a:r>
              <a:rPr lang="en-US" sz="24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ea typeface="Microsoft YaHei" charset="-122"/>
              </a:rPr>
              <a:t>su</a:t>
            </a:r>
            <a:r>
              <a:rPr lang="en-US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ea typeface="Microsoft YaHei" charset="-122"/>
              </a:rPr>
              <a:t> </a:t>
            </a:r>
            <a:r>
              <a:rPr lang="en-US" sz="24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ea typeface="Microsoft YaHei" charset="-122"/>
              </a:rPr>
              <a:t>atención</a:t>
            </a:r>
            <a:r>
              <a:rPr lang="en-US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ea typeface="Microsoft YaHei" charset="-122"/>
              </a:rPr>
              <a:t>!</a:t>
            </a:r>
            <a:endParaRPr lang="el-GR" sz="1600" dirty="0">
              <a:solidFill>
                <a:srgbClr val="92D05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2" charset="0"/>
              <a:ea typeface="Microsoft YaHei" charset="-122"/>
            </a:endParaRPr>
          </a:p>
        </p:txBody>
      </p:sp>
      <p:sp>
        <p:nvSpPr>
          <p:cNvPr id="37890" name="Text Box 3">
            <a:extLst>
              <a:ext uri="{FF2B5EF4-FFF2-40B4-BE49-F238E27FC236}">
                <a16:creationId xmlns:a16="http://schemas.microsoft.com/office/drawing/2014/main" id="{820448AA-E786-4E49-8317-C4F68C85B4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063" y="6357938"/>
            <a:ext cx="2133600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SzPct val="100000"/>
            </a:pPr>
            <a:endParaRPr lang="el-GR" altLang="en-US" sz="1200">
              <a:solidFill>
                <a:srgbClr val="FFFFFF"/>
              </a:solidFill>
            </a:endParaRPr>
          </a:p>
        </p:txBody>
      </p:sp>
      <p:sp>
        <p:nvSpPr>
          <p:cNvPr id="37891" name="Text Box 4">
            <a:extLst>
              <a:ext uri="{FF2B5EF4-FFF2-40B4-BE49-F238E27FC236}">
                <a16:creationId xmlns:a16="http://schemas.microsoft.com/office/drawing/2014/main" id="{5BAEEEE5-1EA8-4E0B-846E-61D8ACDF11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buSzPct val="100000"/>
            </a:pPr>
            <a:r>
              <a:rPr lang="en-GB" altLang="en-US" sz="1000" dirty="0">
                <a:solidFill>
                  <a:srgbClr val="FFFFFF"/>
                </a:solidFill>
              </a:rPr>
              <a:t>ILIAS KONSTANTAKOPOULOS </a:t>
            </a:r>
          </a:p>
          <a:p>
            <a:pPr algn="ctr">
              <a:buSzPct val="100000"/>
            </a:pPr>
            <a:r>
              <a:rPr lang="en-GB" altLang="en-US" sz="1000" dirty="0">
                <a:solidFill>
                  <a:srgbClr val="FFFFFF"/>
                </a:solidFill>
              </a:rPr>
              <a:t>Fiscal </a:t>
            </a:r>
          </a:p>
          <a:p>
            <a:pPr algn="ctr">
              <a:buSzPct val="100000"/>
            </a:pPr>
            <a:r>
              <a:rPr lang="en-GB" altLang="en-US" sz="1000" dirty="0" err="1">
                <a:solidFill>
                  <a:srgbClr val="FFFFFF"/>
                </a:solidFill>
              </a:rPr>
              <a:t>Asesor</a:t>
            </a:r>
            <a:r>
              <a:rPr lang="en-GB" altLang="en-US" sz="1000" dirty="0">
                <a:solidFill>
                  <a:srgbClr val="FFFFFF"/>
                </a:solidFill>
              </a:rPr>
              <a:t> de </a:t>
            </a:r>
            <a:r>
              <a:rPr lang="en-GB" altLang="en-US" sz="1000" dirty="0" err="1">
                <a:solidFill>
                  <a:srgbClr val="FFFFFF"/>
                </a:solidFill>
              </a:rPr>
              <a:t>justicia</a:t>
            </a:r>
            <a:endParaRPr lang="en-GB" altLang="en-US" sz="1000" dirty="0">
              <a:solidFill>
                <a:srgbClr val="FFFFFF"/>
              </a:solidFill>
            </a:endParaRPr>
          </a:p>
          <a:p>
            <a:pPr algn="ctr">
              <a:buSzPct val="100000"/>
            </a:pPr>
            <a:r>
              <a:rPr lang="en-GB" altLang="en-US" sz="1000" dirty="0" err="1">
                <a:solidFill>
                  <a:srgbClr val="FFFFFF"/>
                </a:solidFill>
              </a:rPr>
              <a:t>Representación</a:t>
            </a:r>
            <a:r>
              <a:rPr lang="en-GB" altLang="en-US" sz="1000" dirty="0">
                <a:solidFill>
                  <a:srgbClr val="FFFFFF"/>
                </a:solidFill>
              </a:rPr>
              <a:t> </a:t>
            </a:r>
            <a:r>
              <a:rPr lang="en-GB" altLang="en-US" sz="1000" dirty="0" err="1">
                <a:solidFill>
                  <a:srgbClr val="FFFFFF"/>
                </a:solidFill>
              </a:rPr>
              <a:t>permanente</a:t>
            </a:r>
            <a:r>
              <a:rPr lang="en-GB" altLang="en-US" sz="1000" dirty="0">
                <a:solidFill>
                  <a:srgbClr val="FFFFFF"/>
                </a:solidFill>
              </a:rPr>
              <a:t> de Grecia ante la UE.</a:t>
            </a:r>
          </a:p>
        </p:txBody>
      </p:sp>
      <p:sp>
        <p:nvSpPr>
          <p:cNvPr id="37892" name="Text Box 5">
            <a:extLst>
              <a:ext uri="{FF2B5EF4-FFF2-40B4-BE49-F238E27FC236}">
                <a16:creationId xmlns:a16="http://schemas.microsoft.com/office/drawing/2014/main" id="{285FF817-2303-412F-AACA-7296800C14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>
              <a:buSzPct val="100000"/>
            </a:pPr>
            <a:fld id="{87D8546E-59F9-4CC6-B33E-65C4097C9B99}" type="slidenum">
              <a:rPr lang="en-GB" altLang="en-US" sz="1200">
                <a:solidFill>
                  <a:srgbClr val="FFFFFF"/>
                </a:solidFill>
              </a:rPr>
              <a:pPr algn="r">
                <a:buSzPct val="100000"/>
              </a:pPr>
              <a:t>12</a:t>
            </a:fld>
            <a:endParaRPr lang="en-GB" altLang="en-US" sz="1200">
              <a:solidFill>
                <a:srgbClr val="FFFFFF"/>
              </a:solidFill>
            </a:endParaRPr>
          </a:p>
        </p:txBody>
      </p:sp>
      <p:sp>
        <p:nvSpPr>
          <p:cNvPr id="37893" name="Text Box 3">
            <a:extLst>
              <a:ext uri="{FF2B5EF4-FFF2-40B4-BE49-F238E27FC236}">
                <a16:creationId xmlns:a16="http://schemas.microsoft.com/office/drawing/2014/main" id="{52AFE7EE-8B64-402C-ACE9-0A39EF480D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063" y="62865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SzPct val="100000"/>
            </a:pPr>
            <a:endParaRPr lang="el-GR" altLang="en-US" sz="1200">
              <a:solidFill>
                <a:srgbClr val="FFFFFF"/>
              </a:solidFill>
            </a:endParaRPr>
          </a:p>
        </p:txBody>
      </p:sp>
      <p:pic>
        <p:nvPicPr>
          <p:cNvPr id="37894" name="9 - Εικόνα" descr="imagesCA6YBEX7.jpg">
            <a:extLst>
              <a:ext uri="{FF2B5EF4-FFF2-40B4-BE49-F238E27FC236}">
                <a16:creationId xmlns:a16="http://schemas.microsoft.com/office/drawing/2014/main" id="{3C638C66-F860-4F96-825F-CC1B767998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72188"/>
            <a:ext cx="1714500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5" name="9 - Εικόνα" descr="imagesCAVMR1LE.jpg">
            <a:extLst>
              <a:ext uri="{FF2B5EF4-FFF2-40B4-BE49-F238E27FC236}">
                <a16:creationId xmlns:a16="http://schemas.microsoft.com/office/drawing/2014/main" id="{921CDBCC-4211-409E-A1FB-0499A2BD92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188" y="3214688"/>
            <a:ext cx="2533650" cy="172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6" name="11 - Εικόνα" descr="imagesCAIG5HD8.jpg">
            <a:extLst>
              <a:ext uri="{FF2B5EF4-FFF2-40B4-BE49-F238E27FC236}">
                <a16:creationId xmlns:a16="http://schemas.microsoft.com/office/drawing/2014/main" id="{99CD4148-9171-4775-BE83-138C5FDCF6B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063" y="3714750"/>
            <a:ext cx="26670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7" name="Picture 10">
            <a:extLst>
              <a:ext uri="{FF2B5EF4-FFF2-40B4-BE49-F238E27FC236}">
                <a16:creationId xmlns:a16="http://schemas.microsoft.com/office/drawing/2014/main" id="{BB7C26D0-B361-4622-9EA6-151C3D3C97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25" y="0"/>
            <a:ext cx="22860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FAA0B916-8CBF-4E4A-8B57-7B17324EFF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143000"/>
            <a:ext cx="8229600" cy="46434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400"/>
              </a:spcBef>
              <a:buClr>
                <a:srgbClr val="FFFF99"/>
              </a:buClr>
              <a:buSzPct val="65000"/>
              <a:buFont typeface="Times New Roman" panose="02020603050405020304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sz="16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2" charset="0"/>
              <a:ea typeface="Microsoft YaHei" charset="-122"/>
            </a:endParaRPr>
          </a:p>
          <a:p>
            <a:pPr marL="341313" indent="-341313">
              <a:spcBef>
                <a:spcPts val="400"/>
              </a:spcBef>
              <a:buClr>
                <a:srgbClr val="FFFF99"/>
              </a:buClr>
              <a:buSzPct val="65000"/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l-GR" sz="1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2" charset="0"/>
              <a:ea typeface="Microsoft YaHei" charset="-122"/>
            </a:endParaRPr>
          </a:p>
          <a:p>
            <a:pPr marL="341313" indent="-341313">
              <a:spcBef>
                <a:spcPts val="350"/>
              </a:spcBef>
              <a:buClr>
                <a:srgbClr val="FFFF99"/>
              </a:buClr>
              <a:buSzPct val="65000"/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l-GR" sz="1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2" charset="0"/>
              <a:ea typeface="Microsoft YaHei" charset="-122"/>
            </a:endParaRPr>
          </a:p>
          <a:p>
            <a:pPr marL="341313" indent="-341313">
              <a:spcBef>
                <a:spcPts val="350"/>
              </a:spcBef>
              <a:buClr>
                <a:srgbClr val="FFFF99"/>
              </a:buClr>
              <a:buSzPct val="65000"/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l-GR" sz="1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2" charset="0"/>
              <a:ea typeface="Microsoft YaHei" charset="-122"/>
            </a:endParaRPr>
          </a:p>
        </p:txBody>
      </p:sp>
      <p:sp>
        <p:nvSpPr>
          <p:cNvPr id="17410" name="Text Box 3">
            <a:extLst>
              <a:ext uri="{FF2B5EF4-FFF2-40B4-BE49-F238E27FC236}">
                <a16:creationId xmlns:a16="http://schemas.microsoft.com/office/drawing/2014/main" id="{D430A3E7-5A3B-49E1-BD41-34733046B3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SzPct val="100000"/>
            </a:pPr>
            <a:endParaRPr lang="el-GR" altLang="en-US" sz="1200">
              <a:solidFill>
                <a:srgbClr val="FFFFFF"/>
              </a:solidFill>
            </a:endParaRPr>
          </a:p>
        </p:txBody>
      </p:sp>
      <p:sp>
        <p:nvSpPr>
          <p:cNvPr id="17411" name="Text Box 4">
            <a:extLst>
              <a:ext uri="{FF2B5EF4-FFF2-40B4-BE49-F238E27FC236}">
                <a16:creationId xmlns:a16="http://schemas.microsoft.com/office/drawing/2014/main" id="{6D7D6FE3-F8C6-4B22-A2E3-239BBA01EB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buSzPct val="100000"/>
            </a:pPr>
            <a:r>
              <a:rPr lang="en-GB" altLang="en-US" sz="1000" dirty="0">
                <a:solidFill>
                  <a:srgbClr val="FFFFFF"/>
                </a:solidFill>
              </a:rPr>
              <a:t>ILIAS KONSTANTAKOPOULOS </a:t>
            </a:r>
          </a:p>
          <a:p>
            <a:pPr algn="ctr">
              <a:buSzPct val="100000"/>
            </a:pPr>
            <a:r>
              <a:rPr lang="en-GB" altLang="en-US" sz="1000" dirty="0">
                <a:solidFill>
                  <a:srgbClr val="FFFFFF"/>
                </a:solidFill>
              </a:rPr>
              <a:t>Fiscal </a:t>
            </a:r>
          </a:p>
          <a:p>
            <a:pPr algn="ctr">
              <a:buSzPct val="100000"/>
            </a:pPr>
            <a:r>
              <a:rPr lang="en-GB" altLang="en-US" sz="1000" dirty="0" err="1">
                <a:solidFill>
                  <a:srgbClr val="FFFFFF"/>
                </a:solidFill>
              </a:rPr>
              <a:t>Asesor</a:t>
            </a:r>
            <a:r>
              <a:rPr lang="en-GB" altLang="en-US" sz="1000" dirty="0">
                <a:solidFill>
                  <a:srgbClr val="FFFFFF"/>
                </a:solidFill>
              </a:rPr>
              <a:t> de </a:t>
            </a:r>
            <a:r>
              <a:rPr lang="en-GB" altLang="en-US" sz="1000" dirty="0" err="1">
                <a:solidFill>
                  <a:srgbClr val="FFFFFF"/>
                </a:solidFill>
              </a:rPr>
              <a:t>justicia</a:t>
            </a:r>
            <a:endParaRPr lang="en-GB" altLang="en-US" sz="1000" dirty="0">
              <a:solidFill>
                <a:srgbClr val="FFFFFF"/>
              </a:solidFill>
            </a:endParaRPr>
          </a:p>
          <a:p>
            <a:pPr algn="ctr">
              <a:buSzPct val="100000"/>
            </a:pPr>
            <a:r>
              <a:rPr lang="en-GB" altLang="en-US" sz="1000" dirty="0" err="1">
                <a:solidFill>
                  <a:srgbClr val="FFFFFF"/>
                </a:solidFill>
              </a:rPr>
              <a:t>Representación</a:t>
            </a:r>
            <a:r>
              <a:rPr lang="en-GB" altLang="en-US" sz="1000" dirty="0">
                <a:solidFill>
                  <a:srgbClr val="FFFFFF"/>
                </a:solidFill>
              </a:rPr>
              <a:t> </a:t>
            </a:r>
            <a:r>
              <a:rPr lang="en-GB" altLang="en-US" sz="1000" dirty="0" err="1">
                <a:solidFill>
                  <a:srgbClr val="FFFFFF"/>
                </a:solidFill>
              </a:rPr>
              <a:t>permanente</a:t>
            </a:r>
            <a:r>
              <a:rPr lang="en-GB" altLang="en-US" sz="1000" dirty="0">
                <a:solidFill>
                  <a:srgbClr val="FFFFFF"/>
                </a:solidFill>
              </a:rPr>
              <a:t> de Grecia ante la UE. </a:t>
            </a:r>
          </a:p>
        </p:txBody>
      </p:sp>
      <p:sp>
        <p:nvSpPr>
          <p:cNvPr id="17412" name="Text Box 5">
            <a:extLst>
              <a:ext uri="{FF2B5EF4-FFF2-40B4-BE49-F238E27FC236}">
                <a16:creationId xmlns:a16="http://schemas.microsoft.com/office/drawing/2014/main" id="{1959C7FD-AFD5-4BA3-A7D2-D37FE8F97B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>
              <a:buSzPct val="100000"/>
            </a:pPr>
            <a:fld id="{0D709CF2-EBE6-4210-9D3B-BE32AB3546F6}" type="slidenum">
              <a:rPr lang="en-GB" altLang="en-US" sz="1200">
                <a:solidFill>
                  <a:srgbClr val="FFFFFF"/>
                </a:solidFill>
              </a:rPr>
              <a:pPr algn="r">
                <a:buSzPct val="100000"/>
              </a:pPr>
              <a:t>2</a:t>
            </a:fld>
            <a:endParaRPr lang="en-GB" altLang="en-US" sz="1200">
              <a:solidFill>
                <a:srgbClr val="FFFFFF"/>
              </a:solidFill>
            </a:endParaRPr>
          </a:p>
        </p:txBody>
      </p:sp>
      <p:pic>
        <p:nvPicPr>
          <p:cNvPr id="17413" name="6 - Εικόνα" descr="imagesCA6YBEX7.jpg">
            <a:extLst>
              <a:ext uri="{FF2B5EF4-FFF2-40B4-BE49-F238E27FC236}">
                <a16:creationId xmlns:a16="http://schemas.microsoft.com/office/drawing/2014/main" id="{9659CBA6-D572-4F07-ACC7-539AF3A7DE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72188"/>
            <a:ext cx="1714500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" name="14 - Διάγραμμα">
            <a:extLst>
              <a:ext uri="{FF2B5EF4-FFF2-40B4-BE49-F238E27FC236}">
                <a16:creationId xmlns:a16="http://schemas.microsoft.com/office/drawing/2014/main" id="{27D6ED90-0DF1-4A69-AD14-4FB2737D299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21099013"/>
              </p:ext>
            </p:extLst>
          </p:nvPr>
        </p:nvGraphicFramePr>
        <p:xfrm>
          <a:off x="457200" y="277813"/>
          <a:ext cx="8228013" cy="7222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7 - Ορθογώνιο">
            <a:extLst>
              <a:ext uri="{FF2B5EF4-FFF2-40B4-BE49-F238E27FC236}">
                <a16:creationId xmlns:a16="http://schemas.microsoft.com/office/drawing/2014/main" id="{6302CA05-4895-4980-AECB-3D6E361C8361}"/>
              </a:ext>
            </a:extLst>
          </p:cNvPr>
          <p:cNvSpPr/>
          <p:nvPr/>
        </p:nvSpPr>
        <p:spPr>
          <a:xfrm>
            <a:off x="428625" y="1143000"/>
            <a:ext cx="8215313" cy="458587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SzPct val="100000"/>
            </a:pPr>
            <a:endParaRPr lang="es-ES" altLang="en-US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es-ES" alt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alt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 EPPO (creada mediante Reglamento del Consejo 2017/1939) será un órgano independiente de la Unión con facultades para investigar y procesar fraude en la UE y otros delitos que atenten contra los intereses financieros de la Unión Europea.</a:t>
            </a:r>
          </a:p>
          <a:p>
            <a:pPr algn="just"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</a:pPr>
            <a:endParaRPr lang="es-ES" altLang="en-US" sz="1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es-ES" alt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 creación de la EPPO comportará un cambio sustancial en la manera de proteger los intereses financieros de la Unión Europea. Aunará esfuerzos nacionales y europeos de aplicación de la ley en favor de un enfoque unificado y eficiente para combatir el fraude en la UE.</a:t>
            </a:r>
          </a:p>
          <a:p>
            <a:pPr algn="just"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</a:pPr>
            <a:endParaRPr lang="es-ES" altLang="en-US" sz="1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es-ES" alt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día de hoy, solo las autoridades nacionales pueden investigar y procesar casos de fraude en la UE. Sus competencias se limitan a las fronteras nacionales. Los organismos existentes de la Unión (como OLAF, Eurojust y Europol) no tienen mandato para realizar investigaciones penales.</a:t>
            </a:r>
          </a:p>
          <a:p>
            <a:pPr algn="just"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</a:pPr>
            <a:endParaRPr lang="es-ES" altLang="en-US" sz="1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es-ES" alt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 EPPO subsanará este vacío institucional. Tendrá jurisdicción exclusiva, de alcance Europeo (UE) para investigar conductas delictivas sospechosas dentro de su ámbito de competencia.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D5076B69-7CF1-4B74-93F4-7C38030E85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143000"/>
            <a:ext cx="8229600" cy="46434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400"/>
              </a:spcBef>
              <a:buSzPct val="100000"/>
            </a:pPr>
            <a:endParaRPr lang="es-ES" altLang="en-US" sz="1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ts val="400"/>
              </a:spcBef>
              <a:buSzPct val="100000"/>
            </a:pPr>
            <a:endParaRPr lang="es-ES" altLang="en-US" sz="1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>
              <a:spcBef>
                <a:spcPts val="400"/>
              </a:spcBef>
              <a:buClr>
                <a:srgbClr val="FFFF99"/>
              </a:buClr>
              <a:buSzPct val="65000"/>
              <a:buFont typeface="Wingdings" panose="05000000000000000000" pitchFamily="2" charset="2"/>
              <a:buChar char="ü"/>
            </a:pPr>
            <a:r>
              <a:rPr lang="es-ES" altLang="en-US" sz="1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Contribuir a reforzar la protección de los intereses financieros de la Unión, seguir desarrollando un área de justicia, y fomentar la confianza de las empresas y los ciudadanos de la UE en las instituciones de la Unión, al tiempo que se respetan los derechos fundamentales recogidos en la Carta de derechos fundamentales de a Unión Europea.   </a:t>
            </a:r>
          </a:p>
          <a:p>
            <a:pPr algn="just">
              <a:spcBef>
                <a:spcPts val="400"/>
              </a:spcBef>
              <a:buClr>
                <a:srgbClr val="FFFF99"/>
              </a:buClr>
              <a:buSzPct val="65000"/>
              <a:buFont typeface="Wingdings" panose="05000000000000000000" pitchFamily="2" charset="2"/>
              <a:buChar char="ü"/>
            </a:pPr>
            <a:endParaRPr lang="es-ES" altLang="en-US" sz="1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>
              <a:spcBef>
                <a:spcPts val="400"/>
              </a:spcBef>
              <a:buClr>
                <a:srgbClr val="FFFF99"/>
              </a:buClr>
              <a:buSzPct val="65000"/>
              <a:buFont typeface="Wingdings" panose="05000000000000000000" pitchFamily="2" charset="2"/>
              <a:buChar char="ü"/>
            </a:pPr>
            <a:r>
              <a:rPr lang="es-ES" altLang="en-US" sz="1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Establecer un sistema europeo coherente para la investigación y el procesamiento de delitos que atenten contra los intereses financieros de la Unión.</a:t>
            </a:r>
          </a:p>
          <a:p>
            <a:pPr algn="just">
              <a:spcBef>
                <a:spcPts val="400"/>
              </a:spcBef>
              <a:buClr>
                <a:srgbClr val="FFFF99"/>
              </a:buClr>
              <a:buSzPct val="65000"/>
              <a:buFont typeface="Wingdings" panose="05000000000000000000" pitchFamily="2" charset="2"/>
              <a:buChar char="ü"/>
            </a:pPr>
            <a:endParaRPr lang="es-ES" altLang="en-US" sz="1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>
              <a:spcBef>
                <a:spcPts val="400"/>
              </a:spcBef>
              <a:buClr>
                <a:srgbClr val="FFFF99"/>
              </a:buClr>
              <a:buSzPct val="65000"/>
              <a:buFont typeface="Wingdings" panose="05000000000000000000" pitchFamily="2" charset="2"/>
              <a:buChar char="ü"/>
            </a:pPr>
            <a:r>
              <a:rPr lang="es-ES" altLang="en-US" sz="1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Garantizar investigación y procesamiento más eficientes y eficaces de delitos que atenten contra los intereses financieros de la UE.</a:t>
            </a:r>
          </a:p>
          <a:p>
            <a:pPr>
              <a:spcBef>
                <a:spcPts val="400"/>
              </a:spcBef>
              <a:buSzPct val="100000"/>
            </a:pPr>
            <a:endParaRPr lang="es-ES" altLang="en-US" sz="1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ts val="350"/>
              </a:spcBef>
              <a:buSzPct val="100000"/>
            </a:pPr>
            <a:endParaRPr lang="es-ES" altLang="en-US" sz="1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458" name="Text Box 3">
            <a:extLst>
              <a:ext uri="{FF2B5EF4-FFF2-40B4-BE49-F238E27FC236}">
                <a16:creationId xmlns:a16="http://schemas.microsoft.com/office/drawing/2014/main" id="{C4BA772E-A9E2-484F-B162-F92D28E1B4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SzPct val="100000"/>
            </a:pPr>
            <a:endParaRPr lang="el-GR" altLang="en-US" sz="1200">
              <a:solidFill>
                <a:srgbClr val="FFFFFF"/>
              </a:solidFill>
            </a:endParaRPr>
          </a:p>
        </p:txBody>
      </p:sp>
      <p:sp>
        <p:nvSpPr>
          <p:cNvPr id="19459" name="Text Box 4">
            <a:extLst>
              <a:ext uri="{FF2B5EF4-FFF2-40B4-BE49-F238E27FC236}">
                <a16:creationId xmlns:a16="http://schemas.microsoft.com/office/drawing/2014/main" id="{A87D0821-3DC9-4018-8937-021B78A52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buSzPct val="100000"/>
            </a:pPr>
            <a:r>
              <a:rPr lang="en-GB" altLang="en-US" sz="1000" dirty="0">
                <a:solidFill>
                  <a:srgbClr val="FFFFFF"/>
                </a:solidFill>
              </a:rPr>
              <a:t>ILIAS KONSTANTAKOPOULOS </a:t>
            </a:r>
          </a:p>
          <a:p>
            <a:pPr algn="ctr">
              <a:buSzPct val="100000"/>
            </a:pPr>
            <a:r>
              <a:rPr lang="en-GB" altLang="en-US" sz="1000" dirty="0">
                <a:solidFill>
                  <a:srgbClr val="FFFFFF"/>
                </a:solidFill>
              </a:rPr>
              <a:t>Fiscal </a:t>
            </a:r>
          </a:p>
          <a:p>
            <a:pPr algn="ctr">
              <a:buSzPct val="100000"/>
            </a:pPr>
            <a:r>
              <a:rPr lang="en-GB" altLang="en-US" sz="1000" dirty="0" err="1">
                <a:solidFill>
                  <a:srgbClr val="FFFFFF"/>
                </a:solidFill>
              </a:rPr>
              <a:t>Asesor</a:t>
            </a:r>
            <a:r>
              <a:rPr lang="en-GB" altLang="en-US" sz="1000" dirty="0">
                <a:solidFill>
                  <a:srgbClr val="FFFFFF"/>
                </a:solidFill>
              </a:rPr>
              <a:t> de </a:t>
            </a:r>
            <a:r>
              <a:rPr lang="en-GB" altLang="en-US" sz="1000" dirty="0" err="1">
                <a:solidFill>
                  <a:srgbClr val="FFFFFF"/>
                </a:solidFill>
              </a:rPr>
              <a:t>justicia</a:t>
            </a:r>
            <a:endParaRPr lang="en-GB" altLang="en-US" sz="1000" dirty="0">
              <a:solidFill>
                <a:srgbClr val="FFFFFF"/>
              </a:solidFill>
            </a:endParaRPr>
          </a:p>
          <a:p>
            <a:pPr algn="ctr">
              <a:buSzPct val="100000"/>
            </a:pPr>
            <a:r>
              <a:rPr lang="en-GB" altLang="en-US" sz="1000" dirty="0" err="1">
                <a:solidFill>
                  <a:srgbClr val="FFFFFF"/>
                </a:solidFill>
              </a:rPr>
              <a:t>Representación</a:t>
            </a:r>
            <a:r>
              <a:rPr lang="en-GB" altLang="en-US" sz="1000" dirty="0">
                <a:solidFill>
                  <a:srgbClr val="FFFFFF"/>
                </a:solidFill>
              </a:rPr>
              <a:t> </a:t>
            </a:r>
            <a:r>
              <a:rPr lang="en-GB" altLang="en-US" sz="1000" dirty="0" err="1">
                <a:solidFill>
                  <a:srgbClr val="FFFFFF"/>
                </a:solidFill>
              </a:rPr>
              <a:t>permanente</a:t>
            </a:r>
            <a:r>
              <a:rPr lang="en-GB" altLang="en-US" sz="1000" dirty="0">
                <a:solidFill>
                  <a:srgbClr val="FFFFFF"/>
                </a:solidFill>
              </a:rPr>
              <a:t> de Grecia ante la UE. </a:t>
            </a:r>
          </a:p>
        </p:txBody>
      </p:sp>
      <p:sp>
        <p:nvSpPr>
          <p:cNvPr id="19460" name="Text Box 5">
            <a:extLst>
              <a:ext uri="{FF2B5EF4-FFF2-40B4-BE49-F238E27FC236}">
                <a16:creationId xmlns:a16="http://schemas.microsoft.com/office/drawing/2014/main" id="{612178B5-767D-42EB-9090-21E53FF0DF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>
              <a:buSzPct val="100000"/>
            </a:pPr>
            <a:fld id="{CD2C6638-E935-413E-8F29-A7A70CE25D7F}" type="slidenum">
              <a:rPr lang="en-GB" altLang="en-US" sz="1200">
                <a:solidFill>
                  <a:srgbClr val="FFFFFF"/>
                </a:solidFill>
              </a:rPr>
              <a:pPr algn="r">
                <a:buSzPct val="100000"/>
              </a:pPr>
              <a:t>3</a:t>
            </a:fld>
            <a:endParaRPr lang="en-GB" altLang="en-US" sz="1200">
              <a:solidFill>
                <a:srgbClr val="FFFFFF"/>
              </a:solidFill>
            </a:endParaRPr>
          </a:p>
        </p:txBody>
      </p:sp>
      <p:pic>
        <p:nvPicPr>
          <p:cNvPr id="19461" name="6 - Εικόνα" descr="imagesCA6YBEX7.jpg">
            <a:extLst>
              <a:ext uri="{FF2B5EF4-FFF2-40B4-BE49-F238E27FC236}">
                <a16:creationId xmlns:a16="http://schemas.microsoft.com/office/drawing/2014/main" id="{EA8A6303-77A1-4800-86B0-D3AB549E72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72188"/>
            <a:ext cx="1714500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" name="14 - Διάγραμμα">
            <a:extLst>
              <a:ext uri="{FF2B5EF4-FFF2-40B4-BE49-F238E27FC236}">
                <a16:creationId xmlns:a16="http://schemas.microsoft.com/office/drawing/2014/main" id="{FF748D37-82AB-4199-BE81-88966155D0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24816360"/>
              </p:ext>
            </p:extLst>
          </p:nvPr>
        </p:nvGraphicFramePr>
        <p:xfrm>
          <a:off x="457200" y="277813"/>
          <a:ext cx="8228013" cy="7222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7D493831-CD93-477C-A64F-AD1AC29F78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143000"/>
            <a:ext cx="8229600" cy="46434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400"/>
              </a:spcBef>
              <a:buSzPct val="100000"/>
            </a:pPr>
            <a:endParaRPr lang="es-ES" altLang="en-US" sz="18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ts val="400"/>
              </a:spcBef>
              <a:buSzPct val="100000"/>
            </a:pPr>
            <a:endParaRPr lang="es-ES" altLang="en-US" sz="18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>
              <a:spcBef>
                <a:spcPts val="400"/>
              </a:spcBef>
              <a:buClr>
                <a:srgbClr val="FFFF99"/>
              </a:buClr>
              <a:buSzPct val="65000"/>
              <a:buFont typeface="Wingdings" panose="05000000000000000000" pitchFamily="2" charset="2"/>
              <a:buChar char="ü"/>
            </a:pPr>
            <a:r>
              <a:rPr lang="es-ES" alt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Aumentar el número de procesamientos, y respectivas condenas y recupero de fondos de la Unión.</a:t>
            </a:r>
          </a:p>
          <a:p>
            <a:pPr algn="just">
              <a:spcBef>
                <a:spcPts val="400"/>
              </a:spcBef>
              <a:buClr>
                <a:srgbClr val="FFFF99"/>
              </a:buClr>
              <a:buSzPct val="65000"/>
              <a:buFont typeface="Wingdings" panose="05000000000000000000" pitchFamily="2" charset="2"/>
              <a:buChar char="ü"/>
            </a:pPr>
            <a:endParaRPr lang="es-ES" altLang="en-US" sz="18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>
              <a:spcBef>
                <a:spcPts val="400"/>
              </a:spcBef>
              <a:buClr>
                <a:srgbClr val="FFFF99"/>
              </a:buClr>
              <a:buSzPct val="65000"/>
              <a:buFont typeface="Wingdings" panose="05000000000000000000" pitchFamily="2" charset="2"/>
              <a:buChar char="ü"/>
            </a:pPr>
            <a:endParaRPr lang="es-ES" altLang="en-US" sz="18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>
              <a:spcBef>
                <a:spcPts val="400"/>
              </a:spcBef>
              <a:buClr>
                <a:srgbClr val="FFFF99"/>
              </a:buClr>
              <a:buSzPct val="65000"/>
              <a:buFont typeface="Wingdings" panose="05000000000000000000" pitchFamily="2" charset="2"/>
              <a:buChar char="ü"/>
            </a:pPr>
            <a:r>
              <a:rPr lang="es-ES" alt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Garantizar cooperación estrecha e intercambio eficiente de información entre las autoridades competentes europeas y nacionales. </a:t>
            </a:r>
          </a:p>
          <a:p>
            <a:pPr algn="just">
              <a:spcBef>
                <a:spcPts val="400"/>
              </a:spcBef>
              <a:buClr>
                <a:srgbClr val="FFFF99"/>
              </a:buClr>
              <a:buSzPct val="65000"/>
              <a:buFont typeface="Wingdings" panose="05000000000000000000" pitchFamily="2" charset="2"/>
              <a:buChar char="ü"/>
            </a:pPr>
            <a:endParaRPr lang="es-ES" altLang="en-US" sz="18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>
              <a:spcBef>
                <a:spcPts val="400"/>
              </a:spcBef>
              <a:buClr>
                <a:srgbClr val="FFFF99"/>
              </a:buClr>
              <a:buSzPct val="65000"/>
              <a:buFont typeface="Wingdings" panose="05000000000000000000" pitchFamily="2" charset="2"/>
              <a:buChar char="ü"/>
            </a:pPr>
            <a:endParaRPr lang="es-ES" altLang="en-US" sz="18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>
              <a:spcBef>
                <a:spcPts val="400"/>
              </a:spcBef>
              <a:buClr>
                <a:srgbClr val="FFFF99"/>
              </a:buClr>
              <a:buSzPct val="65000"/>
              <a:buFont typeface="Wingdings" panose="05000000000000000000" pitchFamily="2" charset="2"/>
              <a:buChar char="ü"/>
            </a:pPr>
            <a:r>
              <a:rPr lang="es-ES" alt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Incrementar la capacidad de disuasión para la comisión de delitos contrarios a los intereses financieros de la Unión.</a:t>
            </a:r>
          </a:p>
          <a:p>
            <a:pPr>
              <a:spcBef>
                <a:spcPts val="400"/>
              </a:spcBef>
              <a:buSzPct val="100000"/>
            </a:pPr>
            <a:endParaRPr lang="es-ES" altLang="en-US" sz="18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ts val="350"/>
              </a:spcBef>
              <a:buSzPct val="100000"/>
            </a:pPr>
            <a:endParaRPr lang="es-ES" altLang="en-US" sz="18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506" name="Text Box 3">
            <a:extLst>
              <a:ext uri="{FF2B5EF4-FFF2-40B4-BE49-F238E27FC236}">
                <a16:creationId xmlns:a16="http://schemas.microsoft.com/office/drawing/2014/main" id="{64237030-3810-4429-99DF-3B952FB438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SzPct val="100000"/>
            </a:pPr>
            <a:endParaRPr lang="el-GR" altLang="en-US" sz="1200">
              <a:solidFill>
                <a:srgbClr val="FFFFFF"/>
              </a:solidFill>
            </a:endParaRPr>
          </a:p>
        </p:txBody>
      </p:sp>
      <p:sp>
        <p:nvSpPr>
          <p:cNvPr id="21507" name="Text Box 4">
            <a:extLst>
              <a:ext uri="{FF2B5EF4-FFF2-40B4-BE49-F238E27FC236}">
                <a16:creationId xmlns:a16="http://schemas.microsoft.com/office/drawing/2014/main" id="{2249BA39-DAEF-4DBB-BD97-2FDFE24127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buSzPct val="100000"/>
            </a:pPr>
            <a:r>
              <a:rPr lang="en-GB" altLang="en-US" sz="1000" dirty="0">
                <a:solidFill>
                  <a:srgbClr val="FFFFFF"/>
                </a:solidFill>
              </a:rPr>
              <a:t>ILIAS KONSTANTAKOPOULOS </a:t>
            </a:r>
          </a:p>
          <a:p>
            <a:pPr algn="ctr">
              <a:buSzPct val="100000"/>
            </a:pPr>
            <a:r>
              <a:rPr lang="en-GB" altLang="en-US" sz="1000" dirty="0">
                <a:solidFill>
                  <a:srgbClr val="FFFFFF"/>
                </a:solidFill>
              </a:rPr>
              <a:t>Fiscal </a:t>
            </a:r>
          </a:p>
          <a:p>
            <a:pPr algn="ctr">
              <a:buSzPct val="100000"/>
            </a:pPr>
            <a:r>
              <a:rPr lang="en-GB" altLang="en-US" sz="1000" dirty="0" err="1">
                <a:solidFill>
                  <a:srgbClr val="FFFFFF"/>
                </a:solidFill>
              </a:rPr>
              <a:t>Asesor</a:t>
            </a:r>
            <a:r>
              <a:rPr lang="en-GB" altLang="en-US" sz="1000" dirty="0">
                <a:solidFill>
                  <a:srgbClr val="FFFFFF"/>
                </a:solidFill>
              </a:rPr>
              <a:t> de </a:t>
            </a:r>
            <a:r>
              <a:rPr lang="en-GB" altLang="en-US" sz="1000" dirty="0" err="1">
                <a:solidFill>
                  <a:srgbClr val="FFFFFF"/>
                </a:solidFill>
              </a:rPr>
              <a:t>justicia</a:t>
            </a:r>
            <a:endParaRPr lang="en-GB" altLang="en-US" sz="1000" dirty="0">
              <a:solidFill>
                <a:srgbClr val="FFFFFF"/>
              </a:solidFill>
            </a:endParaRPr>
          </a:p>
          <a:p>
            <a:pPr algn="ctr">
              <a:buSzPct val="100000"/>
            </a:pPr>
            <a:r>
              <a:rPr lang="en-GB" altLang="en-US" sz="1000" dirty="0" err="1">
                <a:solidFill>
                  <a:srgbClr val="FFFFFF"/>
                </a:solidFill>
              </a:rPr>
              <a:t>Representación</a:t>
            </a:r>
            <a:r>
              <a:rPr lang="en-GB" altLang="en-US" sz="1000" dirty="0">
                <a:solidFill>
                  <a:srgbClr val="FFFFFF"/>
                </a:solidFill>
              </a:rPr>
              <a:t> </a:t>
            </a:r>
            <a:r>
              <a:rPr lang="en-GB" altLang="en-US" sz="1000" dirty="0" err="1">
                <a:solidFill>
                  <a:srgbClr val="FFFFFF"/>
                </a:solidFill>
              </a:rPr>
              <a:t>permanente</a:t>
            </a:r>
            <a:r>
              <a:rPr lang="en-GB" altLang="en-US" sz="1000" dirty="0">
                <a:solidFill>
                  <a:srgbClr val="FFFFFF"/>
                </a:solidFill>
              </a:rPr>
              <a:t> de Grecia ante la UE. </a:t>
            </a:r>
          </a:p>
        </p:txBody>
      </p:sp>
      <p:sp>
        <p:nvSpPr>
          <p:cNvPr id="21508" name="Text Box 5">
            <a:extLst>
              <a:ext uri="{FF2B5EF4-FFF2-40B4-BE49-F238E27FC236}">
                <a16:creationId xmlns:a16="http://schemas.microsoft.com/office/drawing/2014/main" id="{67FEA913-B11D-42A3-A00F-4EEDF6623D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>
              <a:buSzPct val="100000"/>
            </a:pPr>
            <a:fld id="{CC37762C-1AE0-4270-A5A2-D9E879E56423}" type="slidenum">
              <a:rPr lang="en-GB" altLang="en-US" sz="1200">
                <a:solidFill>
                  <a:srgbClr val="FFFFFF"/>
                </a:solidFill>
              </a:rPr>
              <a:pPr algn="r">
                <a:buSzPct val="100000"/>
              </a:pPr>
              <a:t>4</a:t>
            </a:fld>
            <a:endParaRPr lang="en-GB" altLang="en-US" sz="1200">
              <a:solidFill>
                <a:srgbClr val="FFFFFF"/>
              </a:solidFill>
            </a:endParaRPr>
          </a:p>
        </p:txBody>
      </p:sp>
      <p:pic>
        <p:nvPicPr>
          <p:cNvPr id="21509" name="6 - Εικόνα" descr="imagesCA6YBEX7.jpg">
            <a:extLst>
              <a:ext uri="{FF2B5EF4-FFF2-40B4-BE49-F238E27FC236}">
                <a16:creationId xmlns:a16="http://schemas.microsoft.com/office/drawing/2014/main" id="{E2B66821-3754-4513-A934-A7195654DA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72188"/>
            <a:ext cx="1714500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" name="14 - Διάγραμμα">
            <a:extLst>
              <a:ext uri="{FF2B5EF4-FFF2-40B4-BE49-F238E27FC236}">
                <a16:creationId xmlns:a16="http://schemas.microsoft.com/office/drawing/2014/main" id="{DB450284-EE68-46B1-9B24-B5E41088C7A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23359757"/>
              </p:ext>
            </p:extLst>
          </p:nvPr>
        </p:nvGraphicFramePr>
        <p:xfrm>
          <a:off x="457200" y="277813"/>
          <a:ext cx="8228013" cy="7222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2A74B010-DD35-403D-AE83-2663778700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143000"/>
            <a:ext cx="8229600" cy="46434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350"/>
              </a:spcBef>
              <a:buClr>
                <a:srgbClr val="FFFF99"/>
              </a:buClr>
              <a:buSzPct val="65000"/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l-GR" sz="1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2" charset="0"/>
              <a:ea typeface="Microsoft YaHei" charset="-122"/>
            </a:endParaRPr>
          </a:p>
        </p:txBody>
      </p:sp>
      <p:sp>
        <p:nvSpPr>
          <p:cNvPr id="23554" name="Text Box 3">
            <a:extLst>
              <a:ext uri="{FF2B5EF4-FFF2-40B4-BE49-F238E27FC236}">
                <a16:creationId xmlns:a16="http://schemas.microsoft.com/office/drawing/2014/main" id="{FD97824A-DBB4-4AF9-96B2-8D2E6C3A1A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SzPct val="100000"/>
            </a:pPr>
            <a:endParaRPr lang="el-GR" altLang="en-US" sz="1200">
              <a:solidFill>
                <a:srgbClr val="FFFFFF"/>
              </a:solidFill>
            </a:endParaRPr>
          </a:p>
        </p:txBody>
      </p:sp>
      <p:sp>
        <p:nvSpPr>
          <p:cNvPr id="23555" name="Text Box 4">
            <a:extLst>
              <a:ext uri="{FF2B5EF4-FFF2-40B4-BE49-F238E27FC236}">
                <a16:creationId xmlns:a16="http://schemas.microsoft.com/office/drawing/2014/main" id="{F1C18A4F-8D35-4E2D-9D9A-22AAF6FB17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buSzPct val="100000"/>
            </a:pPr>
            <a:r>
              <a:rPr lang="en-GB" altLang="en-US" sz="1000" dirty="0">
                <a:solidFill>
                  <a:srgbClr val="FFFFFF"/>
                </a:solidFill>
              </a:rPr>
              <a:t>ILIAS KONSTANTAKOPOULOS </a:t>
            </a:r>
          </a:p>
          <a:p>
            <a:pPr algn="ctr">
              <a:buSzPct val="100000"/>
            </a:pPr>
            <a:r>
              <a:rPr lang="en-GB" altLang="en-US" sz="1000" dirty="0">
                <a:solidFill>
                  <a:srgbClr val="FFFFFF"/>
                </a:solidFill>
              </a:rPr>
              <a:t>Fiscal </a:t>
            </a:r>
          </a:p>
          <a:p>
            <a:pPr algn="ctr">
              <a:buSzPct val="100000"/>
            </a:pPr>
            <a:r>
              <a:rPr lang="en-GB" altLang="en-US" sz="1000" dirty="0" err="1">
                <a:solidFill>
                  <a:srgbClr val="FFFFFF"/>
                </a:solidFill>
              </a:rPr>
              <a:t>Asesor</a:t>
            </a:r>
            <a:r>
              <a:rPr lang="en-GB" altLang="en-US" sz="1000" dirty="0">
                <a:solidFill>
                  <a:srgbClr val="FFFFFF"/>
                </a:solidFill>
              </a:rPr>
              <a:t> de </a:t>
            </a:r>
            <a:r>
              <a:rPr lang="en-GB" altLang="en-US" sz="1000" dirty="0" err="1">
                <a:solidFill>
                  <a:srgbClr val="FFFFFF"/>
                </a:solidFill>
              </a:rPr>
              <a:t>justicia</a:t>
            </a:r>
            <a:endParaRPr lang="en-GB" altLang="en-US" sz="1000" dirty="0">
              <a:solidFill>
                <a:srgbClr val="FFFFFF"/>
              </a:solidFill>
            </a:endParaRPr>
          </a:p>
          <a:p>
            <a:pPr algn="ctr">
              <a:buSzPct val="100000"/>
            </a:pPr>
            <a:r>
              <a:rPr lang="en-GB" altLang="en-US" sz="1000" dirty="0" err="1">
                <a:solidFill>
                  <a:srgbClr val="FFFFFF"/>
                </a:solidFill>
              </a:rPr>
              <a:t>Representación</a:t>
            </a:r>
            <a:r>
              <a:rPr lang="en-GB" altLang="en-US" sz="1000" dirty="0">
                <a:solidFill>
                  <a:srgbClr val="FFFFFF"/>
                </a:solidFill>
              </a:rPr>
              <a:t> </a:t>
            </a:r>
            <a:r>
              <a:rPr lang="en-GB" altLang="en-US" sz="1000" dirty="0" err="1">
                <a:solidFill>
                  <a:srgbClr val="FFFFFF"/>
                </a:solidFill>
              </a:rPr>
              <a:t>permanente</a:t>
            </a:r>
            <a:r>
              <a:rPr lang="en-GB" altLang="en-US" sz="1000" dirty="0">
                <a:solidFill>
                  <a:srgbClr val="FFFFFF"/>
                </a:solidFill>
              </a:rPr>
              <a:t> de Grecia ante la UE. </a:t>
            </a:r>
          </a:p>
        </p:txBody>
      </p:sp>
      <p:sp>
        <p:nvSpPr>
          <p:cNvPr id="23556" name="Text Box 5">
            <a:extLst>
              <a:ext uri="{FF2B5EF4-FFF2-40B4-BE49-F238E27FC236}">
                <a16:creationId xmlns:a16="http://schemas.microsoft.com/office/drawing/2014/main" id="{62115F76-2814-44B7-98E8-41BECC353E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>
              <a:buSzPct val="100000"/>
            </a:pPr>
            <a:fld id="{19571941-57CD-481E-ACE2-54AE27B5D809}" type="slidenum">
              <a:rPr lang="en-GB" altLang="en-US" sz="1200">
                <a:solidFill>
                  <a:srgbClr val="FFFFFF"/>
                </a:solidFill>
              </a:rPr>
              <a:pPr algn="r">
                <a:buSzPct val="100000"/>
              </a:pPr>
              <a:t>5</a:t>
            </a:fld>
            <a:endParaRPr lang="en-GB" altLang="en-US" sz="1200">
              <a:solidFill>
                <a:srgbClr val="FFFFFF"/>
              </a:solidFill>
            </a:endParaRPr>
          </a:p>
        </p:txBody>
      </p:sp>
      <p:pic>
        <p:nvPicPr>
          <p:cNvPr id="23557" name="6 - Εικόνα" descr="imagesCA6YBEX7.jpg">
            <a:extLst>
              <a:ext uri="{FF2B5EF4-FFF2-40B4-BE49-F238E27FC236}">
                <a16:creationId xmlns:a16="http://schemas.microsoft.com/office/drawing/2014/main" id="{B91AF8DA-2431-46EE-9FE5-D97570FAFF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72188"/>
            <a:ext cx="1714500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" name="14 - Διάγραμμα">
            <a:extLst>
              <a:ext uri="{FF2B5EF4-FFF2-40B4-BE49-F238E27FC236}">
                <a16:creationId xmlns:a16="http://schemas.microsoft.com/office/drawing/2014/main" id="{6E07B295-E7A8-47A5-ADAE-C79504A5A5F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870589"/>
              </p:ext>
            </p:extLst>
          </p:nvPr>
        </p:nvGraphicFramePr>
        <p:xfrm>
          <a:off x="457200" y="277813"/>
          <a:ext cx="8228013" cy="7222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7 - Ορθογώνιο">
            <a:extLst>
              <a:ext uri="{FF2B5EF4-FFF2-40B4-BE49-F238E27FC236}">
                <a16:creationId xmlns:a16="http://schemas.microsoft.com/office/drawing/2014/main" id="{4B4CDA67-4AF2-4316-8C6C-6749BA603D4E}"/>
              </a:ext>
            </a:extLst>
          </p:cNvPr>
          <p:cNvSpPr/>
          <p:nvPr/>
        </p:nvSpPr>
        <p:spPr>
          <a:xfrm>
            <a:off x="500063" y="1143000"/>
            <a:ext cx="8001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buSzPct val="100000"/>
            </a:pPr>
            <a:endParaRPr lang="es-ES" altLang="en-US">
              <a:solidFill>
                <a:srgbClr val="EEF9F4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>
              <a:buSzPct val="100000"/>
            </a:pPr>
            <a:endParaRPr lang="es-ES" altLang="en-US">
              <a:solidFill>
                <a:srgbClr val="EEF9F4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>
              <a:buClr>
                <a:srgbClr val="000000"/>
              </a:buClr>
              <a:buSzPct val="100000"/>
              <a:buFont typeface="Wingdings" panose="05000000000000000000" pitchFamily="2" charset="2"/>
              <a:buChar char="q"/>
            </a:pPr>
            <a:r>
              <a:rPr lang="es-ES" altLang="en-US">
                <a:solidFill>
                  <a:srgbClr val="EEF9F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La EPPO será un órgano de la UE, de estructura descentralizada. La descentralización aspira a implicar e integrar a las fuerzas del orden nacionales.</a:t>
            </a:r>
          </a:p>
          <a:p>
            <a:pPr algn="just">
              <a:buSzPct val="100000"/>
            </a:pPr>
            <a:endParaRPr lang="es-ES" altLang="en-US">
              <a:solidFill>
                <a:srgbClr val="EEF9F4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>
              <a:buClr>
                <a:srgbClr val="000000"/>
              </a:buClr>
              <a:buSzPct val="100000"/>
              <a:buFont typeface="Wingdings" panose="05000000000000000000" pitchFamily="2" charset="2"/>
              <a:buChar char="q"/>
            </a:pPr>
            <a:endParaRPr lang="es-ES" altLang="en-US">
              <a:solidFill>
                <a:srgbClr val="EEF9F4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>
              <a:buClr>
                <a:srgbClr val="000000"/>
              </a:buClr>
              <a:buSzPct val="100000"/>
              <a:buFont typeface="Wingdings" panose="05000000000000000000" pitchFamily="2" charset="2"/>
              <a:buChar char="q"/>
            </a:pPr>
            <a:r>
              <a:rPr lang="es-ES" altLang="en-US">
                <a:solidFill>
                  <a:srgbClr val="EEF9F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La oficina central de la EPPO estará conformada por un órgano colegiado con un Fiscal europeo por cada EM participante (actualmente 22, pronto 23) y estará liderado por el Fiscal General Europeo.</a:t>
            </a:r>
          </a:p>
          <a:p>
            <a:pPr algn="just">
              <a:buClr>
                <a:srgbClr val="000000"/>
              </a:buClr>
              <a:buSzPct val="100000"/>
              <a:buFont typeface="Wingdings" panose="05000000000000000000" pitchFamily="2" charset="2"/>
              <a:buChar char="q"/>
            </a:pPr>
            <a:endParaRPr lang="es-ES" altLang="en-US">
              <a:solidFill>
                <a:srgbClr val="EEF9F4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>
              <a:buSzPct val="100000"/>
            </a:pPr>
            <a:endParaRPr lang="es-ES" altLang="en-US">
              <a:solidFill>
                <a:srgbClr val="EEF9F4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>
              <a:buClr>
                <a:srgbClr val="000000"/>
              </a:buClr>
              <a:buSzPct val="100000"/>
              <a:buFont typeface="Wingdings" panose="05000000000000000000" pitchFamily="2" charset="2"/>
              <a:buChar char="q"/>
            </a:pPr>
            <a:r>
              <a:rPr lang="es-ES" altLang="en-US">
                <a:solidFill>
                  <a:srgbClr val="EEF9F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Las investigaciones, en principio, las llevarán adelante Fiscales Europeos Delegados establecidos en los EM. Queda por definir la cantidad de Fiscales delegados, aunque habrá al menos dos por cada EM.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029111EE-9DCE-4B20-8845-F3B42435DB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143000"/>
            <a:ext cx="8229600" cy="46434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350"/>
              </a:spcBef>
              <a:buClr>
                <a:srgbClr val="FFFF99"/>
              </a:buClr>
              <a:buSzPct val="65000"/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s-ES" sz="1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2" charset="0"/>
              <a:ea typeface="Microsoft YaHei" charset="-122"/>
            </a:endParaRPr>
          </a:p>
        </p:txBody>
      </p:sp>
      <p:sp>
        <p:nvSpPr>
          <p:cNvPr id="25602" name="Text Box 3">
            <a:extLst>
              <a:ext uri="{FF2B5EF4-FFF2-40B4-BE49-F238E27FC236}">
                <a16:creationId xmlns:a16="http://schemas.microsoft.com/office/drawing/2014/main" id="{AC161489-47DF-4B9B-B470-964DA3C4CA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SzPct val="100000"/>
            </a:pPr>
            <a:endParaRPr lang="el-GR" altLang="en-US" sz="1200">
              <a:solidFill>
                <a:srgbClr val="FFFFFF"/>
              </a:solidFill>
            </a:endParaRPr>
          </a:p>
        </p:txBody>
      </p:sp>
      <p:sp>
        <p:nvSpPr>
          <p:cNvPr id="25603" name="Text Box 4">
            <a:extLst>
              <a:ext uri="{FF2B5EF4-FFF2-40B4-BE49-F238E27FC236}">
                <a16:creationId xmlns:a16="http://schemas.microsoft.com/office/drawing/2014/main" id="{4E694C1A-35D6-4804-8C8E-230622FE08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buSzPct val="100000"/>
            </a:pPr>
            <a:r>
              <a:rPr lang="en-GB" altLang="en-US" sz="1000" dirty="0">
                <a:solidFill>
                  <a:srgbClr val="FFFFFF"/>
                </a:solidFill>
              </a:rPr>
              <a:t>ILIAS KONSTANTAKOPOULOS </a:t>
            </a:r>
          </a:p>
          <a:p>
            <a:pPr algn="ctr">
              <a:buSzPct val="100000"/>
            </a:pPr>
            <a:r>
              <a:rPr lang="en-GB" altLang="en-US" sz="1000" dirty="0">
                <a:solidFill>
                  <a:srgbClr val="FFFFFF"/>
                </a:solidFill>
              </a:rPr>
              <a:t>Fiscal </a:t>
            </a:r>
          </a:p>
          <a:p>
            <a:pPr algn="ctr">
              <a:buSzPct val="100000"/>
            </a:pPr>
            <a:r>
              <a:rPr lang="en-GB" altLang="en-US" sz="1000" dirty="0" err="1">
                <a:solidFill>
                  <a:srgbClr val="FFFFFF"/>
                </a:solidFill>
              </a:rPr>
              <a:t>Asesor</a:t>
            </a:r>
            <a:r>
              <a:rPr lang="en-GB" altLang="en-US" sz="1000" dirty="0">
                <a:solidFill>
                  <a:srgbClr val="FFFFFF"/>
                </a:solidFill>
              </a:rPr>
              <a:t> de </a:t>
            </a:r>
            <a:r>
              <a:rPr lang="en-GB" altLang="en-US" sz="1000" dirty="0" err="1">
                <a:solidFill>
                  <a:srgbClr val="FFFFFF"/>
                </a:solidFill>
              </a:rPr>
              <a:t>justicia</a:t>
            </a:r>
            <a:endParaRPr lang="en-GB" altLang="en-US" sz="1000" dirty="0">
              <a:solidFill>
                <a:srgbClr val="FFFFFF"/>
              </a:solidFill>
            </a:endParaRPr>
          </a:p>
          <a:p>
            <a:pPr algn="ctr">
              <a:buSzPct val="100000"/>
            </a:pPr>
            <a:r>
              <a:rPr lang="en-GB" altLang="en-US" sz="1000" dirty="0" err="1">
                <a:solidFill>
                  <a:srgbClr val="FFFFFF"/>
                </a:solidFill>
              </a:rPr>
              <a:t>Representación</a:t>
            </a:r>
            <a:r>
              <a:rPr lang="en-GB" altLang="en-US" sz="1000" dirty="0">
                <a:solidFill>
                  <a:srgbClr val="FFFFFF"/>
                </a:solidFill>
              </a:rPr>
              <a:t> </a:t>
            </a:r>
            <a:r>
              <a:rPr lang="en-GB" altLang="en-US" sz="1000" dirty="0" err="1">
                <a:solidFill>
                  <a:srgbClr val="FFFFFF"/>
                </a:solidFill>
              </a:rPr>
              <a:t>permanente</a:t>
            </a:r>
            <a:r>
              <a:rPr lang="en-GB" altLang="en-US" sz="1000" dirty="0">
                <a:solidFill>
                  <a:srgbClr val="FFFFFF"/>
                </a:solidFill>
              </a:rPr>
              <a:t> de Grecia ante la UE. </a:t>
            </a:r>
          </a:p>
        </p:txBody>
      </p:sp>
      <p:sp>
        <p:nvSpPr>
          <p:cNvPr id="25604" name="Text Box 5">
            <a:extLst>
              <a:ext uri="{FF2B5EF4-FFF2-40B4-BE49-F238E27FC236}">
                <a16:creationId xmlns:a16="http://schemas.microsoft.com/office/drawing/2014/main" id="{0182C8E6-FCC3-4614-B9CD-1C8D2C35ED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>
              <a:buSzPct val="100000"/>
            </a:pPr>
            <a:fld id="{26D55383-9615-488E-8917-77491166BD23}" type="slidenum">
              <a:rPr lang="en-GB" altLang="en-US" sz="1200">
                <a:solidFill>
                  <a:srgbClr val="FFFFFF"/>
                </a:solidFill>
              </a:rPr>
              <a:pPr algn="r">
                <a:buSzPct val="100000"/>
              </a:pPr>
              <a:t>6</a:t>
            </a:fld>
            <a:endParaRPr lang="en-GB" altLang="en-US" sz="1200">
              <a:solidFill>
                <a:srgbClr val="FFFFFF"/>
              </a:solidFill>
            </a:endParaRPr>
          </a:p>
        </p:txBody>
      </p:sp>
      <p:pic>
        <p:nvPicPr>
          <p:cNvPr id="25605" name="6 - Εικόνα" descr="imagesCA6YBEX7.jpg">
            <a:extLst>
              <a:ext uri="{FF2B5EF4-FFF2-40B4-BE49-F238E27FC236}">
                <a16:creationId xmlns:a16="http://schemas.microsoft.com/office/drawing/2014/main" id="{493CA397-69E9-4AEF-82D7-A7ECF3F66F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72188"/>
            <a:ext cx="1714500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" name="14 - Διάγραμμα">
            <a:extLst>
              <a:ext uri="{FF2B5EF4-FFF2-40B4-BE49-F238E27FC236}">
                <a16:creationId xmlns:a16="http://schemas.microsoft.com/office/drawing/2014/main" id="{2407B53F-C76B-4ADC-A920-345DDDED470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77707814"/>
              </p:ext>
            </p:extLst>
          </p:nvPr>
        </p:nvGraphicFramePr>
        <p:xfrm>
          <a:off x="457200" y="277813"/>
          <a:ext cx="8228013" cy="7222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7 - Ορθογώνιο">
            <a:extLst>
              <a:ext uri="{FF2B5EF4-FFF2-40B4-BE49-F238E27FC236}">
                <a16:creationId xmlns:a16="http://schemas.microsoft.com/office/drawing/2014/main" id="{BFF96991-FC70-4994-8FCF-143C9AF57BF3}"/>
              </a:ext>
            </a:extLst>
          </p:cNvPr>
          <p:cNvSpPr/>
          <p:nvPr/>
        </p:nvSpPr>
        <p:spPr>
          <a:xfrm>
            <a:off x="500063" y="1143000"/>
            <a:ext cx="8001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buSzPct val="100000"/>
            </a:pPr>
            <a:endParaRPr lang="en-GB" altLang="en-US" dirty="0">
              <a:solidFill>
                <a:srgbClr val="EEF9F4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>
              <a:buSzPct val="100000"/>
            </a:pPr>
            <a:endParaRPr lang="en-GB" altLang="en-US" dirty="0">
              <a:solidFill>
                <a:srgbClr val="EEF9F4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>
              <a:buSzPct val="100000"/>
            </a:pPr>
            <a:endParaRPr lang="en-GB" altLang="en-US" dirty="0">
              <a:solidFill>
                <a:srgbClr val="EEF9F4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>
              <a:buClr>
                <a:srgbClr val="000000"/>
              </a:buClr>
              <a:buSzPct val="100000"/>
              <a:buFont typeface="Wingdings" panose="05000000000000000000" pitchFamily="2" charset="2"/>
              <a:buChar char="q"/>
            </a:pPr>
            <a:r>
              <a:rPr lang="en-GB" altLang="en-US" dirty="0">
                <a:solidFill>
                  <a:srgbClr val="EEF9F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altLang="en-US" dirty="0">
                <a:solidFill>
                  <a:srgbClr val="EEF9F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Los Fiscales Europeos Delegados integrarán la EPPO aunque seguirán ejerciendo sus funciones como fiscales nacionales. </a:t>
            </a:r>
          </a:p>
          <a:p>
            <a:pPr algn="just">
              <a:buClr>
                <a:srgbClr val="000000"/>
              </a:buClr>
              <a:buSzPct val="100000"/>
              <a:buFont typeface="Wingdings" panose="05000000000000000000" pitchFamily="2" charset="2"/>
              <a:buChar char="q"/>
            </a:pPr>
            <a:endParaRPr lang="es-ES" altLang="en-US" dirty="0">
              <a:solidFill>
                <a:srgbClr val="EEF9F4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>
              <a:buClr>
                <a:srgbClr val="000000"/>
              </a:buClr>
              <a:buSzPct val="100000"/>
              <a:buFont typeface="Wingdings" panose="05000000000000000000" pitchFamily="2" charset="2"/>
              <a:buChar char="q"/>
            </a:pPr>
            <a:endParaRPr lang="es-ES" altLang="en-US" dirty="0">
              <a:solidFill>
                <a:srgbClr val="EEF9F4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>
              <a:buClr>
                <a:srgbClr val="000000"/>
              </a:buClr>
              <a:buSzPct val="100000"/>
              <a:buFont typeface="Wingdings" panose="05000000000000000000" pitchFamily="2" charset="2"/>
              <a:buChar char="q"/>
            </a:pPr>
            <a:r>
              <a:rPr lang="es-ES" altLang="en-US" dirty="0">
                <a:solidFill>
                  <a:srgbClr val="EEF9F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Cuando se desempeñen para la EPPO, lo harán de forma completamente independiente de sus órganos de enjuiciamiento nacionales. </a:t>
            </a:r>
          </a:p>
          <a:p>
            <a:pPr algn="just">
              <a:buSzPct val="100000"/>
            </a:pPr>
            <a:endParaRPr lang="es-ES" altLang="en-US" dirty="0">
              <a:solidFill>
                <a:srgbClr val="EEF9F4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>
              <a:buClr>
                <a:srgbClr val="000000"/>
              </a:buClr>
              <a:buSzPct val="100000"/>
              <a:buFont typeface="Wingdings" panose="05000000000000000000" pitchFamily="2" charset="2"/>
              <a:buChar char="q"/>
            </a:pPr>
            <a:endParaRPr lang="es-ES" altLang="en-US" dirty="0">
              <a:solidFill>
                <a:srgbClr val="EEF9F4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>
              <a:buClr>
                <a:srgbClr val="000000"/>
              </a:buClr>
              <a:buSzPct val="100000"/>
              <a:buFont typeface="Wingdings" panose="05000000000000000000" pitchFamily="2" charset="2"/>
              <a:buChar char="q"/>
            </a:pPr>
            <a:r>
              <a:rPr lang="es-ES" altLang="en-US" dirty="0">
                <a:solidFill>
                  <a:srgbClr val="EEF9F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Esta estructura generará sinergias entre la toma de decisiones europea y nacional, y favorecerá la eficacia de la EPPO.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5148FE94-DB7E-4953-8AFF-FF13A64A42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143000"/>
            <a:ext cx="8229600" cy="46434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350"/>
              </a:spcBef>
              <a:buClr>
                <a:srgbClr val="FFFF99"/>
              </a:buClr>
              <a:buSzPct val="65000"/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l-GR" sz="1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2" charset="0"/>
              <a:ea typeface="Microsoft YaHei" charset="-122"/>
            </a:endParaRPr>
          </a:p>
        </p:txBody>
      </p:sp>
      <p:sp>
        <p:nvSpPr>
          <p:cNvPr id="27650" name="Text Box 3">
            <a:extLst>
              <a:ext uri="{FF2B5EF4-FFF2-40B4-BE49-F238E27FC236}">
                <a16:creationId xmlns:a16="http://schemas.microsoft.com/office/drawing/2014/main" id="{AC7F42F9-B113-4C85-A510-89D8A31371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SzPct val="100000"/>
            </a:pPr>
            <a:endParaRPr lang="el-GR" altLang="en-US" sz="1200">
              <a:solidFill>
                <a:srgbClr val="FFFFFF"/>
              </a:solidFill>
            </a:endParaRPr>
          </a:p>
        </p:txBody>
      </p:sp>
      <p:sp>
        <p:nvSpPr>
          <p:cNvPr id="27651" name="Text Box 4">
            <a:extLst>
              <a:ext uri="{FF2B5EF4-FFF2-40B4-BE49-F238E27FC236}">
                <a16:creationId xmlns:a16="http://schemas.microsoft.com/office/drawing/2014/main" id="{5FEFA7FA-CA53-4085-831C-ACBF0DF47C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buSzPct val="100000"/>
            </a:pPr>
            <a:r>
              <a:rPr lang="en-GB" altLang="en-US" sz="1000" dirty="0">
                <a:solidFill>
                  <a:srgbClr val="FFFFFF"/>
                </a:solidFill>
              </a:rPr>
              <a:t>ILIAS KONSTANTAKOPOULOS </a:t>
            </a:r>
          </a:p>
          <a:p>
            <a:pPr algn="ctr">
              <a:buSzPct val="100000"/>
            </a:pPr>
            <a:r>
              <a:rPr lang="en-GB" altLang="en-US" sz="1000" dirty="0">
                <a:solidFill>
                  <a:srgbClr val="FFFFFF"/>
                </a:solidFill>
              </a:rPr>
              <a:t>Fiscal </a:t>
            </a:r>
          </a:p>
          <a:p>
            <a:pPr algn="ctr">
              <a:buSzPct val="100000"/>
            </a:pPr>
            <a:r>
              <a:rPr lang="en-GB" altLang="en-US" sz="1000" dirty="0" err="1">
                <a:solidFill>
                  <a:srgbClr val="FFFFFF"/>
                </a:solidFill>
              </a:rPr>
              <a:t>Asesor</a:t>
            </a:r>
            <a:r>
              <a:rPr lang="en-GB" altLang="en-US" sz="1000" dirty="0">
                <a:solidFill>
                  <a:srgbClr val="FFFFFF"/>
                </a:solidFill>
              </a:rPr>
              <a:t> de </a:t>
            </a:r>
            <a:r>
              <a:rPr lang="en-GB" altLang="en-US" sz="1000" dirty="0" err="1">
                <a:solidFill>
                  <a:srgbClr val="FFFFFF"/>
                </a:solidFill>
              </a:rPr>
              <a:t>justicia</a:t>
            </a:r>
            <a:endParaRPr lang="en-GB" altLang="en-US" sz="1000" dirty="0">
              <a:solidFill>
                <a:srgbClr val="FFFFFF"/>
              </a:solidFill>
            </a:endParaRPr>
          </a:p>
          <a:p>
            <a:pPr algn="ctr">
              <a:buSzPct val="100000"/>
            </a:pPr>
            <a:r>
              <a:rPr lang="en-GB" altLang="en-US" sz="1000" dirty="0" err="1">
                <a:solidFill>
                  <a:srgbClr val="FFFFFF"/>
                </a:solidFill>
              </a:rPr>
              <a:t>Representación</a:t>
            </a:r>
            <a:r>
              <a:rPr lang="en-GB" altLang="en-US" sz="1000" dirty="0">
                <a:solidFill>
                  <a:srgbClr val="FFFFFF"/>
                </a:solidFill>
              </a:rPr>
              <a:t> </a:t>
            </a:r>
            <a:r>
              <a:rPr lang="en-GB" altLang="en-US" sz="1000" dirty="0" err="1">
                <a:solidFill>
                  <a:srgbClr val="FFFFFF"/>
                </a:solidFill>
              </a:rPr>
              <a:t>permanente</a:t>
            </a:r>
            <a:r>
              <a:rPr lang="en-GB" altLang="en-US" sz="1000" dirty="0">
                <a:solidFill>
                  <a:srgbClr val="FFFFFF"/>
                </a:solidFill>
              </a:rPr>
              <a:t> de Grecia ante la UE. </a:t>
            </a:r>
          </a:p>
        </p:txBody>
      </p:sp>
      <p:sp>
        <p:nvSpPr>
          <p:cNvPr id="27652" name="Text Box 5">
            <a:extLst>
              <a:ext uri="{FF2B5EF4-FFF2-40B4-BE49-F238E27FC236}">
                <a16:creationId xmlns:a16="http://schemas.microsoft.com/office/drawing/2014/main" id="{2F4EFF2A-2585-455F-8E19-CF3E11F22B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>
              <a:buSzPct val="100000"/>
            </a:pPr>
            <a:fld id="{7A3C7435-8EDA-4999-B393-27E2B0282199}" type="slidenum">
              <a:rPr lang="en-GB" altLang="en-US" sz="1200">
                <a:solidFill>
                  <a:srgbClr val="FFFFFF"/>
                </a:solidFill>
              </a:rPr>
              <a:pPr algn="r">
                <a:buSzPct val="100000"/>
              </a:pPr>
              <a:t>7</a:t>
            </a:fld>
            <a:endParaRPr lang="en-GB" altLang="en-US" sz="1200">
              <a:solidFill>
                <a:srgbClr val="FFFFFF"/>
              </a:solidFill>
            </a:endParaRPr>
          </a:p>
        </p:txBody>
      </p:sp>
      <p:pic>
        <p:nvPicPr>
          <p:cNvPr id="27653" name="6 - Εικόνα" descr="imagesCA6YBEX7.jpg">
            <a:extLst>
              <a:ext uri="{FF2B5EF4-FFF2-40B4-BE49-F238E27FC236}">
                <a16:creationId xmlns:a16="http://schemas.microsoft.com/office/drawing/2014/main" id="{EDE69F9A-C0DD-41C0-81B7-846627A808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72188"/>
            <a:ext cx="1714500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" name="14 - Διάγραμμα">
            <a:extLst>
              <a:ext uri="{FF2B5EF4-FFF2-40B4-BE49-F238E27FC236}">
                <a16:creationId xmlns:a16="http://schemas.microsoft.com/office/drawing/2014/main" id="{A507B190-5031-45A7-989F-B4D02961AE0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71439382"/>
              </p:ext>
            </p:extLst>
          </p:nvPr>
        </p:nvGraphicFramePr>
        <p:xfrm>
          <a:off x="457200" y="277813"/>
          <a:ext cx="8228013" cy="7222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7 - Ορθογώνιο">
            <a:extLst>
              <a:ext uri="{FF2B5EF4-FFF2-40B4-BE49-F238E27FC236}">
                <a16:creationId xmlns:a16="http://schemas.microsoft.com/office/drawing/2014/main" id="{42659D80-4C5B-4D99-B8D4-8580A65C1EE3}"/>
              </a:ext>
            </a:extLst>
          </p:cNvPr>
          <p:cNvSpPr/>
          <p:nvPr/>
        </p:nvSpPr>
        <p:spPr>
          <a:xfrm>
            <a:off x="571500" y="1357313"/>
            <a:ext cx="8143875" cy="4400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buSzPct val="100000"/>
            </a:pPr>
            <a:endParaRPr lang="es-ES" altLang="en-US" dirty="0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>
              <a:spcAft>
                <a:spcPts val="6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v"/>
            </a:pPr>
            <a:r>
              <a:rPr lang="es-ES" altLang="en-US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La EPPO será un órgano de la UE que centralice recursos investigativos y procesales de los EM con un orden jerárquico claro que garantice una toma de decisiones rápida.</a:t>
            </a:r>
          </a:p>
          <a:p>
            <a:pPr algn="just">
              <a:spcAft>
                <a:spcPts val="6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v"/>
            </a:pPr>
            <a:endParaRPr lang="es-ES" altLang="en-US" dirty="0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>
              <a:spcAft>
                <a:spcPts val="6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v"/>
            </a:pPr>
            <a:r>
              <a:rPr lang="es-ES" altLang="en-US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Tendrá poderes de investigación uniformes en toda la UE, integrados y basados en los sistemas de derecho nacionales de los EM.</a:t>
            </a:r>
          </a:p>
          <a:p>
            <a:pPr algn="just">
              <a:spcAft>
                <a:spcPts val="600"/>
              </a:spcAft>
              <a:buSzPct val="100000"/>
            </a:pPr>
            <a:r>
              <a:rPr lang="es-ES" altLang="en-US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algn="just">
              <a:spcAft>
                <a:spcPts val="6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v"/>
            </a:pPr>
            <a:r>
              <a:rPr lang="es-ES" altLang="en-US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Habrá salvaguardas fuertes para proteger los derechos de las personas involucradas en las investigaciones de la EPPO, recogidas en el derecho nacional, el derecho de la Unión y la Carta de derechos fundamentales.</a:t>
            </a:r>
          </a:p>
          <a:p>
            <a:pPr algn="just">
              <a:spcAft>
                <a:spcPts val="600"/>
              </a:spcAft>
              <a:buSzPct val="100000"/>
            </a:pPr>
            <a:r>
              <a:rPr lang="es-ES" altLang="en-US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algn="just">
              <a:spcAft>
                <a:spcPts val="6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v"/>
            </a:pPr>
            <a:r>
              <a:rPr lang="es-ES" altLang="en-US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Las investigaciones de la EPPO estarán sujetas a revisión judicial a cargo de los tribunales nacionales.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270542AE-1B0A-43FB-93AA-13B8EFD877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143000"/>
            <a:ext cx="8229600" cy="46434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350"/>
              </a:spcBef>
              <a:buClr>
                <a:srgbClr val="FFFF99"/>
              </a:buClr>
              <a:buSzPct val="65000"/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l-GR" sz="1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2" charset="0"/>
              <a:ea typeface="Microsoft YaHei" charset="-122"/>
            </a:endParaRPr>
          </a:p>
        </p:txBody>
      </p:sp>
      <p:sp>
        <p:nvSpPr>
          <p:cNvPr id="29698" name="Text Box 3">
            <a:extLst>
              <a:ext uri="{FF2B5EF4-FFF2-40B4-BE49-F238E27FC236}">
                <a16:creationId xmlns:a16="http://schemas.microsoft.com/office/drawing/2014/main" id="{89A4ECAC-1A65-41BD-B615-4C04B32B2E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SzPct val="100000"/>
            </a:pPr>
            <a:endParaRPr lang="el-GR" altLang="en-US" sz="1200">
              <a:solidFill>
                <a:srgbClr val="FFFFFF"/>
              </a:solidFill>
            </a:endParaRPr>
          </a:p>
        </p:txBody>
      </p:sp>
      <p:sp>
        <p:nvSpPr>
          <p:cNvPr id="29699" name="Text Box 4">
            <a:extLst>
              <a:ext uri="{FF2B5EF4-FFF2-40B4-BE49-F238E27FC236}">
                <a16:creationId xmlns:a16="http://schemas.microsoft.com/office/drawing/2014/main" id="{ECBB4BB4-53B4-4993-A82D-7800FFDAFE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buSzPct val="100000"/>
            </a:pPr>
            <a:r>
              <a:rPr lang="en-GB" altLang="en-US" sz="1000" dirty="0">
                <a:solidFill>
                  <a:srgbClr val="FFFFFF"/>
                </a:solidFill>
              </a:rPr>
              <a:t>ILIAS KONSTANTAKOPOULOS </a:t>
            </a:r>
          </a:p>
          <a:p>
            <a:pPr algn="ctr">
              <a:buSzPct val="100000"/>
            </a:pPr>
            <a:r>
              <a:rPr lang="en-GB" altLang="en-US" sz="1000" dirty="0">
                <a:solidFill>
                  <a:srgbClr val="FFFFFF"/>
                </a:solidFill>
              </a:rPr>
              <a:t>Fiscal </a:t>
            </a:r>
          </a:p>
          <a:p>
            <a:pPr algn="ctr">
              <a:buSzPct val="100000"/>
            </a:pPr>
            <a:r>
              <a:rPr lang="en-GB" altLang="en-US" sz="1000" dirty="0" err="1">
                <a:solidFill>
                  <a:srgbClr val="FFFFFF"/>
                </a:solidFill>
              </a:rPr>
              <a:t>Asesor</a:t>
            </a:r>
            <a:r>
              <a:rPr lang="en-GB" altLang="en-US" sz="1000" dirty="0">
                <a:solidFill>
                  <a:srgbClr val="FFFFFF"/>
                </a:solidFill>
              </a:rPr>
              <a:t> de </a:t>
            </a:r>
            <a:r>
              <a:rPr lang="en-GB" altLang="en-US" sz="1000" dirty="0" err="1">
                <a:solidFill>
                  <a:srgbClr val="FFFFFF"/>
                </a:solidFill>
              </a:rPr>
              <a:t>justicia</a:t>
            </a:r>
            <a:endParaRPr lang="en-GB" altLang="en-US" sz="1000" dirty="0">
              <a:solidFill>
                <a:srgbClr val="FFFFFF"/>
              </a:solidFill>
            </a:endParaRPr>
          </a:p>
          <a:p>
            <a:pPr algn="ctr">
              <a:buSzPct val="100000"/>
            </a:pPr>
            <a:r>
              <a:rPr lang="en-GB" altLang="en-US" sz="1000" dirty="0" err="1">
                <a:solidFill>
                  <a:srgbClr val="FFFFFF"/>
                </a:solidFill>
              </a:rPr>
              <a:t>Representación</a:t>
            </a:r>
            <a:r>
              <a:rPr lang="en-GB" altLang="en-US" sz="1000" dirty="0">
                <a:solidFill>
                  <a:srgbClr val="FFFFFF"/>
                </a:solidFill>
              </a:rPr>
              <a:t> </a:t>
            </a:r>
            <a:r>
              <a:rPr lang="en-GB" altLang="en-US" sz="1000" dirty="0" err="1">
                <a:solidFill>
                  <a:srgbClr val="FFFFFF"/>
                </a:solidFill>
              </a:rPr>
              <a:t>permanente</a:t>
            </a:r>
            <a:r>
              <a:rPr lang="en-GB" altLang="en-US" sz="1000" dirty="0">
                <a:solidFill>
                  <a:srgbClr val="FFFFFF"/>
                </a:solidFill>
              </a:rPr>
              <a:t> de Grecia ante la UE. </a:t>
            </a:r>
          </a:p>
        </p:txBody>
      </p:sp>
      <p:sp>
        <p:nvSpPr>
          <p:cNvPr id="29700" name="Text Box 5">
            <a:extLst>
              <a:ext uri="{FF2B5EF4-FFF2-40B4-BE49-F238E27FC236}">
                <a16:creationId xmlns:a16="http://schemas.microsoft.com/office/drawing/2014/main" id="{57D7432B-B7E1-4D86-96EF-3940BA85C9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>
              <a:buSzPct val="100000"/>
            </a:pPr>
            <a:fld id="{7288BEC6-29A4-479D-ACC8-D62ECF12C775}" type="slidenum">
              <a:rPr lang="en-GB" altLang="en-US" sz="1200">
                <a:solidFill>
                  <a:srgbClr val="FFFFFF"/>
                </a:solidFill>
              </a:rPr>
              <a:pPr algn="r">
                <a:buSzPct val="100000"/>
              </a:pPr>
              <a:t>8</a:t>
            </a:fld>
            <a:endParaRPr lang="en-GB" altLang="en-US" sz="1200">
              <a:solidFill>
                <a:srgbClr val="FFFFFF"/>
              </a:solidFill>
            </a:endParaRPr>
          </a:p>
        </p:txBody>
      </p:sp>
      <p:pic>
        <p:nvPicPr>
          <p:cNvPr id="29701" name="6 - Εικόνα" descr="imagesCA6YBEX7.jpg">
            <a:extLst>
              <a:ext uri="{FF2B5EF4-FFF2-40B4-BE49-F238E27FC236}">
                <a16:creationId xmlns:a16="http://schemas.microsoft.com/office/drawing/2014/main" id="{23B9B97C-5EAD-467D-914E-5908972868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72188"/>
            <a:ext cx="1714500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" name="14 - Διάγραμμα">
            <a:extLst>
              <a:ext uri="{FF2B5EF4-FFF2-40B4-BE49-F238E27FC236}">
                <a16:creationId xmlns:a16="http://schemas.microsoft.com/office/drawing/2014/main" id="{4FD1E484-1946-43B5-90A9-9DBC80FF29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13806575"/>
              </p:ext>
            </p:extLst>
          </p:nvPr>
        </p:nvGraphicFramePr>
        <p:xfrm>
          <a:off x="457200" y="277813"/>
          <a:ext cx="8228013" cy="7222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7 - Ορθογώνιο">
            <a:extLst>
              <a:ext uri="{FF2B5EF4-FFF2-40B4-BE49-F238E27FC236}">
                <a16:creationId xmlns:a16="http://schemas.microsoft.com/office/drawing/2014/main" id="{BB10CF7C-5743-43BE-8B6D-E682F74DF0A2}"/>
              </a:ext>
            </a:extLst>
          </p:cNvPr>
          <p:cNvSpPr/>
          <p:nvPr/>
        </p:nvSpPr>
        <p:spPr>
          <a:xfrm>
            <a:off x="642938" y="1357313"/>
            <a:ext cx="7429500" cy="37544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buSzPct val="100000"/>
            </a:pPr>
            <a:endParaRPr lang="es-ES" altLang="en-US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>
              <a:spcAft>
                <a:spcPts val="6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es-ES" alt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política de persecusión penal genuinamente europea</a:t>
            </a:r>
          </a:p>
          <a:p>
            <a:pPr algn="just">
              <a:spcAft>
                <a:spcPts val="6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</a:pPr>
            <a:endParaRPr lang="es-ES" altLang="en-US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>
              <a:spcAft>
                <a:spcPts val="6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es-ES" alt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abordaje uniforme, coherente y sistemático, y a su vez, ligado a los sistemas judiciales de los EM</a:t>
            </a:r>
          </a:p>
          <a:p>
            <a:pPr algn="just">
              <a:spcAft>
                <a:spcPts val="6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</a:pPr>
            <a:endParaRPr lang="es-ES" altLang="en-US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>
              <a:spcAft>
                <a:spcPts val="6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es-ES" alt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investigación y procesamiento de todos los casos de fraude de UE</a:t>
            </a:r>
          </a:p>
          <a:p>
            <a:pPr algn="just">
              <a:spcAft>
                <a:spcPts val="6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</a:pPr>
            <a:endParaRPr lang="es-ES" altLang="en-US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>
              <a:spcAft>
                <a:spcPts val="6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es-ES" alt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continuidad en casos complejos y transfronterizos</a:t>
            </a:r>
          </a:p>
          <a:p>
            <a:pPr algn="just">
              <a:spcAft>
                <a:spcPts val="6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</a:pPr>
            <a:endParaRPr lang="es-ES" altLang="en-US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>
              <a:spcAft>
                <a:spcPts val="6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es-ES" alt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mayor efecto disuasivo y preventivo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17B01971-C5E6-437A-8388-F720D3933D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143000"/>
            <a:ext cx="8229600" cy="46434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350"/>
              </a:spcBef>
              <a:buClr>
                <a:srgbClr val="FFFF99"/>
              </a:buClr>
              <a:buSzPct val="65000"/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s-ES" sz="1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2" charset="0"/>
              <a:ea typeface="Microsoft YaHei" charset="-122"/>
            </a:endParaRPr>
          </a:p>
        </p:txBody>
      </p:sp>
      <p:sp>
        <p:nvSpPr>
          <p:cNvPr id="31746" name="Text Box 3">
            <a:extLst>
              <a:ext uri="{FF2B5EF4-FFF2-40B4-BE49-F238E27FC236}">
                <a16:creationId xmlns:a16="http://schemas.microsoft.com/office/drawing/2014/main" id="{1EFBAF65-5F2B-40D0-8C9E-01E7D8A3EA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SzPct val="100000"/>
            </a:pPr>
            <a:endParaRPr lang="el-GR" altLang="en-US" sz="1200">
              <a:solidFill>
                <a:srgbClr val="FFFFFF"/>
              </a:solidFill>
            </a:endParaRPr>
          </a:p>
        </p:txBody>
      </p:sp>
      <p:sp>
        <p:nvSpPr>
          <p:cNvPr id="31747" name="Text Box 4">
            <a:extLst>
              <a:ext uri="{FF2B5EF4-FFF2-40B4-BE49-F238E27FC236}">
                <a16:creationId xmlns:a16="http://schemas.microsoft.com/office/drawing/2014/main" id="{48C09789-74EA-44F4-87C4-9091FE6932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buSzPct val="100000"/>
            </a:pPr>
            <a:r>
              <a:rPr lang="en-GB" altLang="en-US" sz="1000" dirty="0">
                <a:solidFill>
                  <a:srgbClr val="FFFFFF"/>
                </a:solidFill>
              </a:rPr>
              <a:t>ILIAS KONSTANTAKOPOULOS </a:t>
            </a:r>
          </a:p>
          <a:p>
            <a:pPr algn="ctr">
              <a:buSzPct val="100000"/>
            </a:pPr>
            <a:r>
              <a:rPr lang="en-GB" altLang="en-US" sz="1000" dirty="0">
                <a:solidFill>
                  <a:srgbClr val="FFFFFF"/>
                </a:solidFill>
              </a:rPr>
              <a:t>Fiscal </a:t>
            </a:r>
          </a:p>
          <a:p>
            <a:pPr algn="ctr">
              <a:buSzPct val="100000"/>
            </a:pPr>
            <a:r>
              <a:rPr lang="en-GB" altLang="en-US" sz="1000" dirty="0" err="1">
                <a:solidFill>
                  <a:srgbClr val="FFFFFF"/>
                </a:solidFill>
              </a:rPr>
              <a:t>Asesor</a:t>
            </a:r>
            <a:r>
              <a:rPr lang="en-GB" altLang="en-US" sz="1000" dirty="0">
                <a:solidFill>
                  <a:srgbClr val="FFFFFF"/>
                </a:solidFill>
              </a:rPr>
              <a:t> de </a:t>
            </a:r>
            <a:r>
              <a:rPr lang="en-GB" altLang="en-US" sz="1000" dirty="0" err="1">
                <a:solidFill>
                  <a:srgbClr val="FFFFFF"/>
                </a:solidFill>
              </a:rPr>
              <a:t>justicia</a:t>
            </a:r>
            <a:endParaRPr lang="en-GB" altLang="en-US" sz="1000" dirty="0">
              <a:solidFill>
                <a:srgbClr val="FFFFFF"/>
              </a:solidFill>
            </a:endParaRPr>
          </a:p>
          <a:p>
            <a:pPr algn="ctr">
              <a:buSzPct val="100000"/>
            </a:pPr>
            <a:r>
              <a:rPr lang="en-GB" altLang="en-US" sz="1000" dirty="0" err="1">
                <a:solidFill>
                  <a:srgbClr val="FFFFFF"/>
                </a:solidFill>
              </a:rPr>
              <a:t>Representación</a:t>
            </a:r>
            <a:r>
              <a:rPr lang="en-GB" altLang="en-US" sz="1000" dirty="0">
                <a:solidFill>
                  <a:srgbClr val="FFFFFF"/>
                </a:solidFill>
              </a:rPr>
              <a:t> </a:t>
            </a:r>
            <a:r>
              <a:rPr lang="en-GB" altLang="en-US" sz="1000" dirty="0" err="1">
                <a:solidFill>
                  <a:srgbClr val="FFFFFF"/>
                </a:solidFill>
              </a:rPr>
              <a:t>permanente</a:t>
            </a:r>
            <a:r>
              <a:rPr lang="en-GB" altLang="en-US" sz="1000" dirty="0">
                <a:solidFill>
                  <a:srgbClr val="FFFFFF"/>
                </a:solidFill>
              </a:rPr>
              <a:t> de Grecia ante la UE. </a:t>
            </a:r>
          </a:p>
        </p:txBody>
      </p:sp>
      <p:sp>
        <p:nvSpPr>
          <p:cNvPr id="31748" name="Text Box 5">
            <a:extLst>
              <a:ext uri="{FF2B5EF4-FFF2-40B4-BE49-F238E27FC236}">
                <a16:creationId xmlns:a16="http://schemas.microsoft.com/office/drawing/2014/main" id="{1D4D7459-96A6-4F04-93D8-C17F2C37A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>
              <a:buSzPct val="100000"/>
            </a:pPr>
            <a:fld id="{E06DC974-428C-4758-8D33-0AB71AE0883C}" type="slidenum">
              <a:rPr lang="en-GB" altLang="en-US" sz="1200">
                <a:solidFill>
                  <a:srgbClr val="FFFFFF"/>
                </a:solidFill>
              </a:rPr>
              <a:pPr algn="r">
                <a:buSzPct val="100000"/>
              </a:pPr>
              <a:t>9</a:t>
            </a:fld>
            <a:endParaRPr lang="en-GB" altLang="en-US" sz="1200">
              <a:solidFill>
                <a:srgbClr val="FFFFFF"/>
              </a:solidFill>
            </a:endParaRPr>
          </a:p>
        </p:txBody>
      </p:sp>
      <p:pic>
        <p:nvPicPr>
          <p:cNvPr id="31749" name="6 - Εικόνα" descr="imagesCA6YBEX7.jpg">
            <a:extLst>
              <a:ext uri="{FF2B5EF4-FFF2-40B4-BE49-F238E27FC236}">
                <a16:creationId xmlns:a16="http://schemas.microsoft.com/office/drawing/2014/main" id="{AABA5958-5F5F-4368-830E-3A9448B75D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72188"/>
            <a:ext cx="1714500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" name="14 - Διάγραμμα">
            <a:extLst>
              <a:ext uri="{FF2B5EF4-FFF2-40B4-BE49-F238E27FC236}">
                <a16:creationId xmlns:a16="http://schemas.microsoft.com/office/drawing/2014/main" id="{A331D1AF-FCC1-4297-8FC2-0813AF8A2E6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03621312"/>
              </p:ext>
            </p:extLst>
          </p:nvPr>
        </p:nvGraphicFramePr>
        <p:xfrm>
          <a:off x="457200" y="277813"/>
          <a:ext cx="8401080" cy="7222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7 - Ορθογώνιο">
            <a:extLst>
              <a:ext uri="{FF2B5EF4-FFF2-40B4-BE49-F238E27FC236}">
                <a16:creationId xmlns:a16="http://schemas.microsoft.com/office/drawing/2014/main" id="{A4CD8170-3B66-4C33-AC20-B4EEDF0A9AF5}"/>
              </a:ext>
            </a:extLst>
          </p:cNvPr>
          <p:cNvSpPr/>
          <p:nvPr/>
        </p:nvSpPr>
        <p:spPr>
          <a:xfrm>
            <a:off x="571500" y="1214438"/>
            <a:ext cx="7929563" cy="51704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buSzPct val="100000"/>
            </a:pPr>
            <a:r>
              <a:rPr lang="en-GB" altLang="en-US" b="1">
                <a:solidFill>
                  <a:srgbClr val="FFFFFF"/>
                </a:solidFill>
              </a:rPr>
              <a:t>La EPPO podrá emplear un conjunto amplio de medidas de investigación</a:t>
            </a:r>
          </a:p>
          <a:p>
            <a:pPr algn="just">
              <a:buSzPct val="100000"/>
            </a:pPr>
            <a:endParaRPr lang="en-GB" altLang="en-US" b="1">
              <a:solidFill>
                <a:srgbClr val="FFFFFF"/>
              </a:solidFill>
            </a:endParaRPr>
          </a:p>
          <a:p>
            <a:pPr algn="just">
              <a:buSzPct val="100000"/>
            </a:pPr>
            <a:r>
              <a:rPr lang="en-GB" altLang="en-US">
                <a:solidFill>
                  <a:srgbClr val="FFFFFF"/>
                </a:solidFill>
              </a:rPr>
              <a:t>En concreto, la EPPO dispondrá de seis medidas de investigación comunes a todos los EM participantes</a:t>
            </a:r>
          </a:p>
          <a:p>
            <a:pPr algn="just">
              <a:buSzPct val="100000"/>
            </a:pPr>
            <a:endParaRPr lang="en-GB" altLang="en-US">
              <a:solidFill>
                <a:srgbClr val="FFFFFF"/>
              </a:solidFill>
            </a:endParaRPr>
          </a:p>
          <a:p>
            <a:pPr algn="just">
              <a:spcAft>
                <a:spcPts val="12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en-GB" altLang="en-US">
                <a:solidFill>
                  <a:srgbClr val="FFFFFF"/>
                </a:solidFill>
              </a:rPr>
              <a:t> allanar propiedades</a:t>
            </a:r>
          </a:p>
          <a:p>
            <a:pPr algn="just">
              <a:spcAft>
                <a:spcPts val="12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en-GB" altLang="en-US">
                <a:solidFill>
                  <a:srgbClr val="FFFFFF"/>
                </a:solidFill>
              </a:rPr>
              <a:t> obtener acceso a objetos o documentos relevantes</a:t>
            </a:r>
          </a:p>
          <a:p>
            <a:pPr algn="just">
              <a:spcAft>
                <a:spcPts val="12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en-GB" altLang="en-US">
                <a:solidFill>
                  <a:srgbClr val="FFFFFF"/>
                </a:solidFill>
              </a:rPr>
              <a:t> obtener acceso a datos informatizados almacenados  </a:t>
            </a:r>
          </a:p>
          <a:p>
            <a:pPr algn="just">
              <a:spcAft>
                <a:spcPts val="12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en-GB" altLang="en-US">
                <a:solidFill>
                  <a:srgbClr val="FFFFFF"/>
                </a:solidFill>
              </a:rPr>
              <a:t> congelar instrumentos y productos del delito  </a:t>
            </a:r>
          </a:p>
          <a:p>
            <a:pPr algn="just">
              <a:spcAft>
                <a:spcPts val="12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en-GB" altLang="en-US">
                <a:solidFill>
                  <a:srgbClr val="FFFFFF"/>
                </a:solidFill>
              </a:rPr>
              <a:t> interceptar comunicaciones electrónicas y</a:t>
            </a:r>
          </a:p>
          <a:p>
            <a:pPr algn="just">
              <a:spcAft>
                <a:spcPts val="12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en-GB" altLang="en-US">
                <a:solidFill>
                  <a:srgbClr val="FFFFFF"/>
                </a:solidFill>
              </a:rPr>
              <a:t> seguir y rastrear un objeto con medios técnicos, incluso mediante entregas controladas</a:t>
            </a:r>
          </a:p>
          <a:p>
            <a:pPr>
              <a:buSzPct val="100000"/>
            </a:pPr>
            <a:endParaRPr lang="en-GB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Θέμα του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Κλασικό Office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ποκορύφωμα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2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2" charset="0"/>
            <a:ea typeface="Microsoft YaHei" charset="-122"/>
          </a:defRPr>
        </a:defPPr>
      </a:lstStyle>
    </a:lnDef>
  </a:objectDefaults>
  <a:extraClrSchemeLst>
    <a:extraClrScheme>
      <a:clrScheme name="Θέμα του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8249</TotalTime>
  <Words>1232</Words>
  <Application>Microsoft Office PowerPoint</Application>
  <PresentationFormat>Presentación en pantalla (4:3)</PresentationFormat>
  <Paragraphs>183</Paragraphs>
  <Slides>12</Slides>
  <Notes>12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7" baseType="lpstr">
      <vt:lpstr>Arial</vt:lpstr>
      <vt:lpstr>Tahoma</vt:lpstr>
      <vt:lpstr>Times New Roman</vt:lpstr>
      <vt:lpstr>Wingdings</vt:lpstr>
      <vt:lpstr>Θέμα του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COPEN-DROIPEN</dc:title>
  <dc:creator>I.KONSTANTAKOPOULOS</dc:creator>
  <cp:lastModifiedBy>Veronica Quartesan</cp:lastModifiedBy>
  <cp:revision>446</cp:revision>
  <cp:lastPrinted>2013-03-07T11:35:16Z</cp:lastPrinted>
  <dcterms:created xsi:type="dcterms:W3CDTF">2004-12-22T09:57:20Z</dcterms:created>
  <dcterms:modified xsi:type="dcterms:W3CDTF">2021-09-14T13:46:23Z</dcterms:modified>
</cp:coreProperties>
</file>