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07C82B5-E75B-4DEF-B0DB-3CF9C09B91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AR" dirty="0"/>
              <a:t>https://www.iap-association.org/getattachment/Publications/IAP-Publications/Conference-Reports/Conference-Documentation/Documentation-24th-Annual-Conference/Malawi-Mary-Kachale-Presentation-Malawi-s-Efforts-to-Reconcile-Child-Protection-in-an-Evolving-Electronic-Context.pptx.aspx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2DF764-2B89-490B-B0C1-4D6C806343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A8113-8F3C-47D0-A1C9-C5AE37D19497}" type="datetimeFigureOut">
              <a:rPr lang="es-AR" smtClean="0"/>
              <a:t>6/1/2021</a:t>
            </a:fld>
            <a:endParaRPr lang="es-A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35FA5F-9B54-4693-A994-366AEBBFB0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C12B1B-27ED-41E4-9271-FD51967C55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5DAAD-DD33-47AE-9F65-D41E9ABE2DE4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7738015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AR" dirty="0"/>
              <a:t>https://www.iap-association.org/getattachment/Publications/IAP-Publications/Conference-Reports/Conference-Documentation/Documentation-24th-Annual-Conference/Malawi-Mary-Kachale-Presentation-Malawi-s-Efforts-to-Reconcile-Child-Protection-in-an-Evolving-Electronic-Context.pptx.aspx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1121-E5DB-4CEE-9B48-3FB6641C3948}" type="datetimeFigureOut">
              <a:rPr lang="es-AR" smtClean="0"/>
              <a:t>6/1/2021</a:t>
            </a:fld>
            <a:endParaRPr lang="es-A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C2D23-0ED5-4296-B5EE-2C7EC20037A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393579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CF1-0945-44AA-94E0-CFF48180F497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D740-0217-4E2F-91AB-06CA16240B1C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CF1-0945-44AA-94E0-CFF48180F497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D740-0217-4E2F-91AB-06CA16240B1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CF1-0945-44AA-94E0-CFF48180F497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D740-0217-4E2F-91AB-06CA16240B1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CF1-0945-44AA-94E0-CFF48180F497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D740-0217-4E2F-91AB-06CA16240B1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CF1-0945-44AA-94E0-CFF48180F497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D740-0217-4E2F-91AB-06CA16240B1C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CF1-0945-44AA-94E0-CFF48180F497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D740-0217-4E2F-91AB-06CA16240B1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CF1-0945-44AA-94E0-CFF48180F497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D740-0217-4E2F-91AB-06CA16240B1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CF1-0945-44AA-94E0-CFF48180F497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D740-0217-4E2F-91AB-06CA16240B1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CF1-0945-44AA-94E0-CFF48180F497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D740-0217-4E2F-91AB-06CA16240B1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CF1-0945-44AA-94E0-CFF48180F497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D740-0217-4E2F-91AB-06CA16240B1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CF1-0945-44AA-94E0-CFF48180F497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B5D740-0217-4E2F-91AB-06CA16240B1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028CF1-0945-44AA-94E0-CFF48180F497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B5D740-0217-4E2F-91AB-06CA16240B1C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904" y="457200"/>
            <a:ext cx="8147925" cy="3733800"/>
          </a:xfrm>
        </p:spPr>
        <p:txBody>
          <a:bodyPr>
            <a:noAutofit/>
          </a:bodyPr>
          <a:lstStyle/>
          <a:p>
            <a:r>
              <a:rPr lang="es-AR" sz="4000" dirty="0"/>
              <a:t>Seguridad cibernética y  digitalización de la información: Los intentos de Malaui para conciliar la protección infantil en un contexto cada vez más electrónico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128" y="4191000"/>
            <a:ext cx="7168896" cy="1524000"/>
          </a:xfrm>
        </p:spPr>
        <p:txBody>
          <a:bodyPr/>
          <a:lstStyle/>
          <a:p>
            <a:pPr algn="ctr"/>
            <a:r>
              <a:rPr lang="es-AR" dirty="0"/>
              <a:t>Por</a:t>
            </a:r>
          </a:p>
          <a:p>
            <a:pPr algn="ctr"/>
            <a:r>
              <a:rPr lang="es-AR" dirty="0"/>
              <a:t>Mary D. Kachale (Sra.)</a:t>
            </a:r>
          </a:p>
          <a:p>
            <a:pPr algn="ctr"/>
            <a:r>
              <a:rPr lang="en-US" sz="2400" dirty="0"/>
              <a:t>DIRECTORA DE LA FISCALÍA (MALAUI)</a:t>
            </a:r>
          </a:p>
        </p:txBody>
      </p:sp>
    </p:spTree>
    <p:extLst>
      <p:ext uri="{BB962C8B-B14F-4D97-AF65-F5344CB8AC3E}">
        <p14:creationId xmlns:p14="http://schemas.microsoft.com/office/powerpoint/2010/main" val="204814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</a:t>
            </a:r>
            <a:r>
              <a:rPr lang="es-AR" dirty="0"/>
              <a:t>RESUMEN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sz="2800" dirty="0"/>
              <a:t>I.	</a:t>
            </a:r>
            <a:r>
              <a:rPr lang="es-AR" sz="2800" dirty="0"/>
              <a:t>Introducción</a:t>
            </a:r>
          </a:p>
          <a:p>
            <a:pPr marL="914400" indent="-833438">
              <a:buNone/>
            </a:pPr>
            <a:r>
              <a:rPr lang="es-AR" sz="2800" dirty="0"/>
              <a:t>II.	Marco normativo internacional (muestra)</a:t>
            </a:r>
          </a:p>
          <a:p>
            <a:pPr marL="914400" indent="-833438">
              <a:buNone/>
            </a:pPr>
            <a:r>
              <a:rPr lang="es-AR" sz="2800" dirty="0"/>
              <a:t>III.	Los derechos de los niños afectados por Internet</a:t>
            </a:r>
          </a:p>
          <a:p>
            <a:pPr marL="914400" indent="-833438">
              <a:buNone/>
            </a:pPr>
            <a:r>
              <a:rPr lang="es-AR" sz="2800" dirty="0"/>
              <a:t>IV.	Desafíos </a:t>
            </a:r>
          </a:p>
          <a:p>
            <a:pPr marL="914400" indent="-833438">
              <a:buNone/>
            </a:pPr>
            <a:r>
              <a:rPr lang="es-AR" sz="2800" dirty="0"/>
              <a:t>V.	Respuesta de Malaui</a:t>
            </a:r>
          </a:p>
          <a:p>
            <a:pPr marL="855663" indent="-776288">
              <a:buNone/>
            </a:pPr>
            <a:r>
              <a:rPr lang="es-AR" sz="2800" dirty="0"/>
              <a:t>VI.	Desafíos identificados ante la respuesta de Malaui</a:t>
            </a:r>
          </a:p>
          <a:p>
            <a:pPr marL="855663" indent="-776288">
              <a:buNone/>
            </a:pPr>
            <a:r>
              <a:rPr lang="es-AR" sz="2800" dirty="0"/>
              <a:t>VII.	Conclusión</a:t>
            </a:r>
          </a:p>
          <a:p>
            <a:pPr marL="914400" indent="-833438">
              <a:buAutoNum type="romanUcPeriod" startAt="6"/>
            </a:pPr>
            <a:endParaRPr lang="en-US" sz="2800" dirty="0"/>
          </a:p>
          <a:p>
            <a:pPr marL="914400" indent="-833438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6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I.	</a:t>
            </a:r>
            <a:r>
              <a:rPr lang="es-AR" sz="5400" b="1" dirty="0"/>
              <a:t>Introducción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400" dirty="0"/>
              <a:t>El acceso a Internet es un arma de doble filo para los niños: la misma plataforma que posee un gran potencial para aumentar la promoción de los derechos de los niños posee también un gran potencial para causar daño. </a:t>
            </a:r>
          </a:p>
          <a:p>
            <a:r>
              <a:rPr lang="es-AR" sz="2400" dirty="0"/>
              <a:t>Pero como John Carr señaló de manera acertada:</a:t>
            </a:r>
          </a:p>
          <a:p>
            <a:pPr marL="0" indent="0" algn="ctr">
              <a:buNone/>
            </a:pPr>
            <a:r>
              <a:rPr lang="es-AR" sz="2400" dirty="0"/>
              <a:t>  </a:t>
            </a:r>
            <a:r>
              <a:rPr lang="es-AR" sz="2400" b="1" i="1" dirty="0"/>
              <a:t>‘No nos negamos a enseñarle a leer a los niños debido a la posibilidad de que se encuentren con un libro inadecuado’.</a:t>
            </a:r>
          </a:p>
          <a:p>
            <a:pPr marL="0" indent="0" algn="ctr">
              <a:buNone/>
            </a:pPr>
            <a:endParaRPr lang="es-AR" sz="2400" b="1" i="1" dirty="0"/>
          </a:p>
          <a:p>
            <a:r>
              <a:rPr lang="es-AR" sz="2400" dirty="0"/>
              <a:t>La solución yace en un enfoque multifacético</a:t>
            </a:r>
          </a:p>
        </p:txBody>
      </p:sp>
    </p:spTree>
    <p:extLst>
      <p:ext uri="{BB962C8B-B14F-4D97-AF65-F5344CB8AC3E}">
        <p14:creationId xmlns:p14="http://schemas.microsoft.com/office/powerpoint/2010/main" val="205109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II.	</a:t>
            </a:r>
            <a:r>
              <a:rPr lang="es-AR" sz="3600" b="1" dirty="0"/>
              <a:t>Marco normativo internacional (muestra)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Convención sobre los derechos del niño (CRC, por sus siglas en inglés)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La resolución de la asamblea general de la ONU: ‘El derecho a la privacidad en la era digital’ 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La resolución del Consejo de Derechos Humanos sobre ‘La promoción, protección y el goce de derechos humanos en Internet’</a:t>
            </a:r>
          </a:p>
        </p:txBody>
      </p:sp>
    </p:spTree>
    <p:extLst>
      <p:ext uri="{BB962C8B-B14F-4D97-AF65-F5344CB8AC3E}">
        <p14:creationId xmlns:p14="http://schemas.microsoft.com/office/powerpoint/2010/main" val="156426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III.	</a:t>
            </a:r>
            <a:r>
              <a:rPr lang="es-AR" sz="3600" b="1" dirty="0"/>
              <a:t>Los derechos de los niños afectados por Internet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No existe la necesidad de reinventarse. Por ello, delegados hacen referencia a la publicación de UNICEF del mes de mayo:  ‘</a:t>
            </a:r>
            <a:r>
              <a:rPr lang="es-AR" b="1" dirty="0"/>
              <a:t>Los derechos de los niños e Internet: de las normas a la práctica</a:t>
            </a:r>
            <a:r>
              <a:rPr lang="es-AR" dirty="0"/>
              <a:t>’</a:t>
            </a:r>
          </a:p>
          <a:p>
            <a:r>
              <a:rPr lang="es-AR" dirty="0"/>
              <a:t>Resume de manera adecuada las cuestiones y los derechos más destacados como: </a:t>
            </a:r>
          </a:p>
          <a:p>
            <a:pPr marL="273050" indent="7938">
              <a:buFont typeface="Wingdings" panose="05000000000000000000" pitchFamily="2" charset="2"/>
              <a:buChar char="v"/>
            </a:pPr>
            <a:r>
              <a:rPr lang="es-AR" dirty="0"/>
              <a:t> Derecho a la privacidad</a:t>
            </a:r>
          </a:p>
          <a:p>
            <a:pPr marL="273050" indent="7938">
              <a:buFont typeface="Wingdings" panose="05000000000000000000" pitchFamily="2" charset="2"/>
              <a:buChar char="v"/>
            </a:pPr>
            <a:r>
              <a:rPr lang="es-AR" dirty="0"/>
              <a:t> Derecho a obtener información apropiada</a:t>
            </a:r>
          </a:p>
          <a:p>
            <a:pPr marL="693738" indent="-412750">
              <a:buFont typeface="Wingdings" panose="05000000000000000000" pitchFamily="2" charset="2"/>
              <a:buChar char="v"/>
            </a:pPr>
            <a:r>
              <a:rPr lang="es-AR" dirty="0"/>
              <a:t>Derecho a estar protegido de toda clase de violencia, explotación y abuso. </a:t>
            </a:r>
          </a:p>
        </p:txBody>
      </p:sp>
    </p:spTree>
    <p:extLst>
      <p:ext uri="{BB962C8B-B14F-4D97-AF65-F5344CB8AC3E}">
        <p14:creationId xmlns:p14="http://schemas.microsoft.com/office/powerpoint/2010/main" val="202272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IV.	</a:t>
            </a:r>
            <a:r>
              <a:rPr lang="es-AR" sz="4400" b="1" dirty="0"/>
              <a:t>Desafíos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Una considerable parte de la población no posee acceso a aguas no contaminadas pero sí posee acceso a Internet a través de los teléfonos celulares debido a distintos paquetes de datos accesibles, esto aumenta la exposición no regulada de los niños a Internet;</a:t>
            </a:r>
          </a:p>
          <a:p>
            <a:r>
              <a:rPr lang="es-AR" dirty="0"/>
              <a:t>El acceso a Internet y los peligros correspondientes para los niños evolucionan a un ritmo más rápido que el que puede abordar de manera eficaz el régimen legislativo y legal de un país en vías de desarrollo;</a:t>
            </a:r>
          </a:p>
          <a:p>
            <a:r>
              <a:rPr lang="es-AR" dirty="0"/>
              <a:t>Comprensión errónea de los derechos de los niños con respecto a Internet y las redes sociales, lo que lleva a la violación de esos derechos incluso por parte de la porción educada de la población.</a:t>
            </a:r>
          </a:p>
        </p:txBody>
      </p:sp>
    </p:spTree>
    <p:extLst>
      <p:ext uri="{BB962C8B-B14F-4D97-AF65-F5344CB8AC3E}">
        <p14:creationId xmlns:p14="http://schemas.microsoft.com/office/powerpoint/2010/main" val="358199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V.	</a:t>
            </a:r>
            <a:r>
              <a:rPr lang="es-AR" sz="4400" b="1" dirty="0"/>
              <a:t>La respuesta de Malaui: marco legal y legislativo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The Cybersecurity and Electronic Transactions Act (2016) [La ley de seguridad cibernética y transacciones electrónicas]: la legislación principal que estipula las respuestas legislativas y también crea las ofensas correspondientes y la responsabilidad hacia los programas de educación pública;</a:t>
            </a:r>
          </a:p>
          <a:p>
            <a:r>
              <a:rPr lang="es-AR" dirty="0"/>
              <a:t>La política nacional de tecnologías de la información y comunicación (ICT, por sus siglas en inglés) del año 2013, (debilidad: no aborda la cuestión de la protección online de niños);</a:t>
            </a:r>
          </a:p>
          <a:p>
            <a:r>
              <a:rPr lang="es-AR" dirty="0"/>
              <a:t>Borrador de la política nacional de seguridad cibernética de 2017 que aborda la protección online de niños (debilidad: todavía es un borrador)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1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VI.	</a:t>
            </a:r>
            <a:r>
              <a:rPr lang="es-AR" sz="4000" b="1" dirty="0"/>
              <a:t>Desafíos identificados ante la respuesta de Malaui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sz="2400" dirty="0"/>
              <a:t>Consciencia limitada de lo que constituye una ofensa ante E-Transactions Act [Ley de transacciones electrónicas] lo que lleva a una importante baja en el número de declaraciones de las víctimas;</a:t>
            </a:r>
          </a:p>
          <a:p>
            <a:r>
              <a:rPr lang="es-AR" sz="2400" dirty="0"/>
              <a:t>Imágenes de abuso y explotación infantil que alcanzan un ‘estado viral’ por medio de los reenvíos constantes a través de WhatsApp bajo la delusión de ‘demostrar shock’;</a:t>
            </a:r>
          </a:p>
          <a:p>
            <a:r>
              <a:rPr lang="es-AR" sz="2400" dirty="0"/>
              <a:t>Los reenvíos múltiples a través de WhatsApp llevan a que la identificación de las víctimas de pornografía infantil resulte un desafío al ser insuficiente la habilidad para extraer el equivalente en rastro de metadatos;</a:t>
            </a:r>
          </a:p>
          <a:p>
            <a:r>
              <a:rPr lang="es-AR" dirty="0"/>
              <a:t>Las víctimas del acoso sexual resultan reacias a la hora de informar por miedo a atraer más atención a la cuestión.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0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VII.	  </a:t>
            </a:r>
            <a:r>
              <a:rPr lang="es-AR" sz="4400" b="1" dirty="0"/>
              <a:t>Conclusión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Malaui como país en vías de desarrollo ha hecho mucho para encomendarse en dar pasos prácticos para proteger a los niños durante la era de Internet, sin embargo todavía queda mucho más por hacer debido a la </a:t>
            </a:r>
            <a:r>
              <a:rPr lang="es-AR" b="1" dirty="0"/>
              <a:t>naturaleza evolutiva tanto de Internet como de los desafíos que trae;</a:t>
            </a:r>
          </a:p>
          <a:p>
            <a:r>
              <a:rPr lang="es-AR" b="1" dirty="0"/>
              <a:t>Por el momento; el artículo 97 de la ley de transacciones electrónicas brinda una solución provisoria: </a:t>
            </a:r>
            <a:r>
              <a:rPr lang="es-AR" dirty="0"/>
              <a:t>educación pública en </a:t>
            </a:r>
          </a:p>
          <a:p>
            <a:pPr marL="738188" indent="-457200">
              <a:buFont typeface="Wingdings" panose="05000000000000000000" pitchFamily="2" charset="2"/>
              <a:buChar char="v"/>
            </a:pPr>
            <a:r>
              <a:rPr lang="es-AR" dirty="0"/>
              <a:t>Rango de crímenes cibernéticos,</a:t>
            </a:r>
          </a:p>
          <a:p>
            <a:pPr marL="738188" indent="-457200">
              <a:buFont typeface="Wingdings" panose="05000000000000000000" pitchFamily="2" charset="2"/>
              <a:buChar char="v"/>
            </a:pPr>
            <a:r>
              <a:rPr lang="es-AR" dirty="0"/>
              <a:t>Consejos para una experiencia cibernética segura,</a:t>
            </a:r>
          </a:p>
          <a:p>
            <a:pPr marL="738188" indent="-457200">
              <a:buFont typeface="Wingdings" panose="05000000000000000000" pitchFamily="2" charset="2"/>
              <a:buChar char="v"/>
            </a:pPr>
            <a:r>
              <a:rPr lang="es-AR" dirty="0"/>
              <a:t>Soluciones y procedimientos al ser afectado por los crímenes cibernéticos </a:t>
            </a:r>
          </a:p>
        </p:txBody>
      </p:sp>
    </p:spTree>
    <p:extLst>
      <p:ext uri="{BB962C8B-B14F-4D97-AF65-F5344CB8AC3E}">
        <p14:creationId xmlns:p14="http://schemas.microsoft.com/office/powerpoint/2010/main" val="805768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411</TotalTime>
  <Words>801</Words>
  <Application>Microsoft Office PowerPoint</Application>
  <PresentationFormat>Presentación en pantalla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Calibri</vt:lpstr>
      <vt:lpstr>Constantia</vt:lpstr>
      <vt:lpstr>Wingdings</vt:lpstr>
      <vt:lpstr>Wingdings 2</vt:lpstr>
      <vt:lpstr>Flow</vt:lpstr>
      <vt:lpstr>Seguridad cibernética y  digitalización de la información: Los intentos de Malaui para conciliar la protección infantil en un contexto cada vez más electrónico</vt:lpstr>
      <vt:lpstr>I. RESUMEN</vt:lpstr>
      <vt:lpstr>I. Introducción</vt:lpstr>
      <vt:lpstr>II. Marco normativo internacional (muestra)</vt:lpstr>
      <vt:lpstr>III. Los derechos de los niños afectados por Internet </vt:lpstr>
      <vt:lpstr>IV. Desafíos </vt:lpstr>
      <vt:lpstr>V. La respuesta de Malaui: marco legal y legislativo</vt:lpstr>
      <vt:lpstr>VI. Desafíos identificados ante la respuesta de Malaui</vt:lpstr>
      <vt:lpstr>VII.   Conclusión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and Digitalisation of Information: Malawi’s Efforts to Reconcile Child Protection in an Evolving Electronic Context</dc:title>
  <dc:creator>User</dc:creator>
  <cp:lastModifiedBy>sol vazquez</cp:lastModifiedBy>
  <cp:revision>36</cp:revision>
  <dcterms:created xsi:type="dcterms:W3CDTF">2019-09-14T10:49:37Z</dcterms:created>
  <dcterms:modified xsi:type="dcterms:W3CDTF">2021-01-06T18:53:01Z</dcterms:modified>
</cp:coreProperties>
</file>