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66" r:id="rId7"/>
    <p:sldId id="267" r:id="rId8"/>
    <p:sldId id="268" r:id="rId9"/>
    <p:sldId id="25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CA9B8FCC-F641-4051-8952-4158CBDACBBA}">
          <p14:sldIdLst>
            <p14:sldId id="257"/>
            <p14:sldId id="265"/>
            <p14:sldId id="266"/>
            <p14:sldId id="267"/>
            <p14:sldId id="268"/>
            <p14:sldId id="258"/>
            <p14:sldId id="269"/>
            <p14:sldId id="270"/>
            <p14:sldId id="271"/>
            <p14:sldId id="272"/>
          </p14:sldIdLst>
        </p14:section>
        <p14:section name="Secção Sem Título" id="{CB57FE96-56F3-43F5-99DE-74E9AD3F466F}">
          <p14:sldIdLst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5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F0179B-3E91-47C1-9837-CA04A6A5DD61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1754308-372C-4744-A8F6-9534190EB1CD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1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276AAF3C-2EED-4B52-8BEF-69DDA61AD1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944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10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933A9DA2-DFBE-4832-A709-17F0C8EA28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61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NOTA: para alterar uma imagem neste diapositivo, selecione a imagem e elimine-a. Em seguida, clique no ícone Inserir Imagem no marcador de posição para inserir a sua imagem.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PT" smtClean="0"/>
              <a:t>2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C1C441B0-863C-4A81-B2B3-51FF325EF1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NOTA: para alterar uma imagem neste diapositivo, selecione a imagem e elimine-a. Em seguida, clique no ícone Inserir Imagem no marcador de posição para inserir a sua imagem.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PT" smtClean="0"/>
              <a:t>3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559713A9-A38D-473C-AAE7-80E1AB723F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NOTA: para alterar uma imagem neste diapositivo, selecione a imagem e elimine-a. Em seguida, clique no ícone Inserir Imagem no marcador de posição para inserir a sua imagem.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PT" smtClean="0"/>
              <a:t>4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9794FB9E-B6CB-4F84-AEEE-F3320C5605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NOTA: para alterar uma imagem neste diapositivo, selecione a imagem e elimine-a. Em seguida, clique no ícone Inserir Imagem no marcador de posição para inserir a sua imagem.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PT" smtClean="0"/>
              <a:t>5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554A9A19-EDB5-42BE-AF8D-2BCF3345DB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6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9B388926-93AE-4394-9E0D-8EA50DDA3B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935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7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FC2A1491-3F5E-4E66-98C1-CE0B31EAFE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658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8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70E96877-7B78-4DA7-A552-4A6202171A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907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PT" smtClean="0"/>
              <a:t>9</a:t>
            </a:fld>
            <a:endParaRPr lang="pt-PT" dirty="0"/>
          </a:p>
        </p:txBody>
      </p:sp>
      <p:sp>
        <p:nvSpPr>
          <p:cNvPr id="5" name="Marcador de encabezado 4">
            <a:extLst>
              <a:ext uri="{FF2B5EF4-FFF2-40B4-BE49-F238E27FC236}">
                <a16:creationId xmlns:a16="http://schemas.microsoft.com/office/drawing/2014/main" id="{7E655A05-4A7F-4552-8722-4915485F74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r>
              <a:rPr lang="pt-PT"/>
              <a:t>https://www.iap-association.org/getattachment/Publications/IAP-Publications/Conference-Reports/Conference-Documentation/Documentation-24th-Annual-Conference/DIREITOS-DAS-CRIANCAS-NA-ERA-DOS-MEIOS-DE-COMUNICACAO-SOCIAL-BUENIS.pptx.aspx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129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/>
              <a:t>Clique para editar o estilo do subtítulo do Modelo Global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5" name="Marcador de Posição de Imagem 14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7" name="Marcador de Posição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9" name="Marcador de Posição de Imagem 18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20" name="Marcador de Posição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5" name="Marcador de Posição de Imagem 14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9" name="Marcador de Posição de Imagem 18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3" name="Marcador de Posição de Imagem 12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7" name="Marcador de Posição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9" name="Marcador de Posição de Imagem 8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1" name="Marcador de Posição de Imagem 10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3" name="Marcador de Posição de Imagem 12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15" name="Marcador de Posição de Imagem 14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21" name="Marcador de Posição da Imagem 20" descr="Um marcador de posição vazio para adicionar uma imagem. Clique no marcador de posição e selecione a imagem que pretende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4892A-B747-47F3-B165-65EBCBE32E7E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795D1A-15C2-45E9-98DB-4AEECB845EFD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BCECA1-E955-4E46-AE07-055023BD45BD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CE6AB-03D4-48E8-BF85-C87B7E257EC0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5" name="Marcador de Posição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8" name="Marcador de Posição de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A868B8-1ADC-492E-9ED0-F4286473349F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091B92-A16E-483F-B0B9-0EDEAF2F3850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13DB8B-4D3A-4431-B210-E00DCBD6F30D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F54283-DFCF-4373-951C-A245D9D8373F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12" name="Marcador de Posição da Imagem 11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DF9179-F335-4C86-B204-570B91E49280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dirty="0"/>
              <a:t>Adicionar um rodapé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30A4E44-A6BF-4DF9-89D2-C0DFFBEB31C5}" type="datetime1">
              <a:rPr lang="pt-PT" smtClean="0"/>
              <a:t>24/10/2020</a:t>
            </a:fld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PT" dirty="0"/>
              <a:t>DIREITOS DAS CRIANÇAS NA ERA DOS MEIOS DE COMUNICAÇÃO SOCIAL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PT" dirty="0"/>
              <a:t>A REALIDADE ANGOLANA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PT" dirty="0">
                <a:solidFill>
                  <a:srgbClr val="FF0000"/>
                </a:solidFill>
              </a:rPr>
              <a:t>Linhas mestras de protecção sobre reportagens de crianças em situação de risco – UNICEF</a:t>
            </a:r>
            <a:br>
              <a:rPr lang="pt-PT" dirty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Princípios</a:t>
            </a:r>
            <a:endParaRPr lang="en-US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/>
              <a:t>Respeito pela dignidade e pelos direitos das crianças.</a:t>
            </a:r>
          </a:p>
          <a:p>
            <a:r>
              <a:rPr lang="pt-PT" dirty="0"/>
              <a:t>Ao entrevistar e efectuar reportagens sobre crianças deve ser assegurado o direito à privacidade e a confidencialidade.</a:t>
            </a:r>
          </a:p>
          <a:p>
            <a:r>
              <a:rPr lang="pt-PT" dirty="0"/>
              <a:t>Não publicação de imagem.</a:t>
            </a:r>
            <a:endParaRPr lang="en-US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Linhas mestras para entrevistar crianças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Não maltratar nenhuma criança.</a:t>
            </a:r>
          </a:p>
          <a:p>
            <a:r>
              <a:rPr lang="pt-PT" dirty="0"/>
              <a:t>Evitar perguntas, atitudes e comentários insensíveis, colocando a criança em perigo ou exposta a humilhações.</a:t>
            </a:r>
          </a:p>
          <a:p>
            <a:r>
              <a:rPr lang="pt-PT" dirty="0"/>
              <a:t>Não discriminação.</a:t>
            </a:r>
          </a:p>
          <a:p>
            <a:r>
              <a:rPr lang="pt-PT" dirty="0"/>
              <a:t>Objectivo da entrevista.</a:t>
            </a:r>
          </a:p>
          <a:p>
            <a:r>
              <a:rPr lang="pt-PT" dirty="0"/>
              <a:t>Local e modo de entrevista.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Nota de Orientação do Secretário Geral das Nações Unidas – Comunicação Social (Setembro de 2008)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567608" y="20608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dirty="0"/>
              <a:t>(Re) construir a capacidade das organizações locais de protecção de direitos humanos e direitos da criança, instituições e agências, </a:t>
            </a:r>
            <a:r>
              <a:rPr lang="pt-PT" dirty="0">
                <a:solidFill>
                  <a:srgbClr val="FF0000"/>
                </a:solidFill>
              </a:rPr>
              <a:t>meios de comunicação social </a:t>
            </a:r>
            <a:r>
              <a:rPr lang="pt-PT" dirty="0"/>
              <a:t>e grupos comunitários para advogar a favor das crianças bem como acompanhar o cumprimento dos seus direitos.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4797152"/>
            <a:ext cx="9829800" cy="1082674"/>
          </a:xfrm>
        </p:spPr>
        <p:txBody>
          <a:bodyPr/>
          <a:lstStyle/>
          <a:p>
            <a:r>
              <a:rPr lang="pt-PT" dirty="0"/>
              <a:t>                     MUCHAS GRACIAS!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Esquema de imagem com legenda</a:t>
            </a:r>
          </a:p>
        </p:txBody>
      </p:sp>
      <p:pic>
        <p:nvPicPr>
          <p:cNvPr id="8" name="Marcador de Posição de Imagem 7" descr="Uma mulher e uma menina a fazer jardinagem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Marcador de Posição do Texto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pt-PT" dirty="0"/>
              <a:t>“Ensinai a criança o caminho que ela deve andar que até na velhice ela jamais se irá esquecer”</a:t>
            </a:r>
          </a:p>
          <a:p>
            <a:pPr rtl="0"/>
            <a:r>
              <a:rPr lang="pt-PT" dirty="0"/>
              <a:t>Prov. 22:6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pic>
        <p:nvPicPr>
          <p:cNvPr id="6" name="Marcador de Posição da Imagem 5" descr="Uma menina a segurar um cone de gelado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>
          <a:xfrm flipH="1">
            <a:off x="911424" y="850036"/>
            <a:ext cx="3888432" cy="4007997"/>
          </a:xfrm>
        </p:spPr>
      </p:pic>
      <p:sp>
        <p:nvSpPr>
          <p:cNvPr id="4" name="Marcador de Posição de Texto 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pt-PT" dirty="0"/>
              <a:t>Criança – todo o ser humano menor de 18 anos, salvo se, nos termos da lei que lhe for aplicável, atingir a maioridade mais cedo. C.D.C </a:t>
            </a:r>
          </a:p>
        </p:txBody>
      </p:sp>
      <p:pic>
        <p:nvPicPr>
          <p:cNvPr id="3" name="Marcador de Posição de Imagem 2" descr="Balões a voar no céu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  <p:sp>
        <p:nvSpPr>
          <p:cNvPr id="5" name="Marcador de Posição de Texto 4"/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PT" sz="1400" dirty="0"/>
              <a:t>Interesse Superior da Criança em todas as decisões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199456" y="5013177"/>
            <a:ext cx="7940079" cy="72008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dirty="0"/>
              <a:t>A legislação angolana adoptou princípios e normas fundamentais no que toca a criança e a comunicação social.</a:t>
            </a:r>
          </a:p>
        </p:txBody>
      </p:sp>
      <p:pic>
        <p:nvPicPr>
          <p:cNvPr id="7" name="Marcador de Posição de Imagem 6" descr="Labrador retriever amarelo num rio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Marcador de Posição de Imagem 7" descr="Duas meninas na praia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Marcador de Posição de Imagem 8" descr="Uma menina a soprar bolas de sabão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Marcador de Posição de Texto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PT" b="1" dirty="0"/>
              <a:t>Criança prioridade absoluta – art. 35.º/6 da Constituição da República de Angola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9480376" y="365126"/>
            <a:ext cx="2448272" cy="1539874"/>
          </a:xfrm>
        </p:spPr>
        <p:txBody>
          <a:bodyPr rtlCol="0"/>
          <a:lstStyle/>
          <a:p>
            <a:pPr rtl="0"/>
            <a:r>
              <a:rPr lang="pt-PT" dirty="0"/>
              <a:t>Confidencialidade</a:t>
            </a:r>
          </a:p>
        </p:txBody>
      </p:sp>
      <p:pic>
        <p:nvPicPr>
          <p:cNvPr id="10" name="Marcador de Posição de Imagem 9" descr="Uma menina a comer mirtilos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pic>
        <p:nvPicPr>
          <p:cNvPr id="7" name="Marcador de Posição de Imagem 6" descr="Uma menina e um menino com impermeáveis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Marcador de Posição de Imagem 7" descr="Fatias de melancia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9" name="Marcador de Posição de Imagem 8" descr="Uma menina com um impermeável azul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Marcador de Posição de Imagem 10" descr="Um menino numa cama de rede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O Ordenamento Jurídico Angolano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1638672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pt-PT" dirty="0"/>
              <a:t>A Lei 9/96 de 19 de Abril – Lei do Julgado de Menores.</a:t>
            </a:r>
          </a:p>
          <a:p>
            <a:pPr rtl="0"/>
            <a:r>
              <a:rPr lang="pt-PT" dirty="0"/>
              <a:t>» Art. 18.º - Violação do Dever de Protecção Social ao menor constitui contravenção administrativa.</a:t>
            </a:r>
          </a:p>
          <a:p>
            <a:pPr rtl="0"/>
            <a:r>
              <a:rPr lang="pt-PT" dirty="0"/>
              <a:t>» Art. 25.º - Confidencialidade</a:t>
            </a:r>
          </a:p>
          <a:p>
            <a:pPr rtl="0"/>
            <a:r>
              <a:rPr lang="pt-PT" dirty="0"/>
              <a:t>» Art. 25.º e seguintes do Código do Processo do Julgado de Menores – julgamento.</a:t>
            </a:r>
          </a:p>
          <a:p>
            <a:pPr rtl="0"/>
            <a:endParaRPr lang="pt-PT" dirty="0"/>
          </a:p>
          <a:p>
            <a:pPr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Lei sobre a Protecção e Desenvolvimento Integral da Criança – Lei 25/12 de 22 de Agosto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-PT" dirty="0"/>
              <a:t>Art. 30.º</a:t>
            </a:r>
          </a:p>
          <a:p>
            <a:pPr marL="457200" indent="-457200" rtl="0">
              <a:buAutoNum type="arabicPeriod"/>
            </a:pPr>
            <a:r>
              <a:rPr lang="pt-PT" dirty="0"/>
              <a:t>O estado, a família e a comunidade devem assegurar que a utilização das novas tecnologias de informação seja feita com a salvaguarda do Superior Interesse da Criança.</a:t>
            </a:r>
          </a:p>
          <a:p>
            <a:pPr marL="457200" indent="-457200" rtl="0">
              <a:buAutoNum type="arabicPeriod"/>
            </a:pPr>
            <a:r>
              <a:rPr lang="pt-PT" dirty="0"/>
              <a:t>A família, as escolas, as bibliotecas e outras entidades que disponibilizem informação à criança através da internet devem assegurar-se de que os equipamentos utilizados estão dotados das melhores medidas tecnológicas para a protecção da criança…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Os 11 compromissos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pt-PT" dirty="0"/>
              <a:t>1. Esperança de Vida ao Nascer;</a:t>
            </a:r>
          </a:p>
          <a:p>
            <a:pPr marL="0" indent="0" rtl="0">
              <a:buNone/>
            </a:pPr>
            <a:r>
              <a:rPr lang="pt-PT" dirty="0"/>
              <a:t>2. Segurança Alimentar e Nutrição;</a:t>
            </a:r>
          </a:p>
          <a:p>
            <a:pPr marL="0" indent="0" rtl="0">
              <a:buNone/>
            </a:pPr>
            <a:r>
              <a:rPr lang="pt-PT" dirty="0"/>
              <a:t>3. Registo de Nascimento;</a:t>
            </a:r>
          </a:p>
          <a:p>
            <a:pPr marL="0" indent="0" rtl="0">
              <a:buNone/>
            </a:pPr>
            <a:r>
              <a:rPr lang="pt-PT" dirty="0"/>
              <a:t>4. Educação da Primeira Infância;</a:t>
            </a:r>
          </a:p>
          <a:p>
            <a:pPr marL="0" indent="0" rtl="0">
              <a:buNone/>
            </a:pPr>
            <a:r>
              <a:rPr lang="pt-PT" dirty="0"/>
              <a:t>5. Educação Primária e Formação Profissional;</a:t>
            </a:r>
          </a:p>
          <a:p>
            <a:pPr marL="0" indent="0" rtl="0">
              <a:buNone/>
            </a:pPr>
            <a:r>
              <a:rPr lang="pt-PT" dirty="0"/>
              <a:t>6. Justiça Juvenil;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pt-PT" dirty="0"/>
              <a:t>7. Prevenção e Redução do Impacto do VIH/Sida nas Famílias e nas Crianças;</a:t>
            </a:r>
          </a:p>
          <a:p>
            <a:pPr marL="0" indent="0" rtl="0">
              <a:buNone/>
            </a:pPr>
            <a:r>
              <a:rPr lang="pt-PT" dirty="0"/>
              <a:t>8. Prevenção e Combate à violência contra a criança;</a:t>
            </a:r>
          </a:p>
          <a:p>
            <a:pPr marL="0" indent="0" rtl="0">
              <a:buNone/>
            </a:pPr>
            <a:r>
              <a:rPr lang="pt-PT" dirty="0"/>
              <a:t>9. Protecção Social e Competências Familiares;</a:t>
            </a:r>
          </a:p>
          <a:p>
            <a:pPr marL="0" indent="0" rtl="0">
              <a:buNone/>
            </a:pPr>
            <a:r>
              <a:rPr lang="pt-PT" dirty="0"/>
              <a:t>10. </a:t>
            </a:r>
            <a:r>
              <a:rPr lang="pt-PT" b="1" dirty="0">
                <a:solidFill>
                  <a:srgbClr val="FF0000"/>
                </a:solidFill>
              </a:rPr>
              <a:t>A Criança e a Comunicação Social</a:t>
            </a:r>
            <a:r>
              <a:rPr lang="pt-PT" dirty="0"/>
              <a:t>, a Cultura e o Desporto;</a:t>
            </a:r>
          </a:p>
          <a:p>
            <a:pPr marL="0" indent="0" rtl="0">
              <a:buNone/>
            </a:pPr>
            <a:r>
              <a:rPr lang="pt-PT" dirty="0"/>
              <a:t>11. A Criança no Plano Nacional e no Orçamento Geral do Estado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A COMUNICAÇÃO SOCIAL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OS MASS MEDIA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pt-PT" dirty="0"/>
              <a:t>A televisão</a:t>
            </a:r>
          </a:p>
          <a:p>
            <a:pPr rtl="0"/>
            <a:r>
              <a:rPr lang="pt-PT" dirty="0"/>
              <a:t>A rádio</a:t>
            </a:r>
          </a:p>
          <a:p>
            <a:pPr rtl="0"/>
            <a:r>
              <a:rPr lang="pt-PT" dirty="0"/>
              <a:t>A imprensa</a:t>
            </a:r>
          </a:p>
          <a:p>
            <a:pPr rtl="0"/>
            <a:r>
              <a:rPr lang="pt-PT" dirty="0"/>
              <a:t>O cinema</a:t>
            </a:r>
          </a:p>
          <a:p>
            <a:pPr rtl="0"/>
            <a:r>
              <a:rPr lang="pt-PT" dirty="0"/>
              <a:t>Internet 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pt-PT" dirty="0"/>
              <a:t>A CRIANÇA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pt-PT" dirty="0"/>
              <a:t>A Imagem </a:t>
            </a:r>
          </a:p>
          <a:p>
            <a:pPr rtl="0"/>
            <a:r>
              <a:rPr lang="pt-PT" dirty="0"/>
              <a:t>A comunicação social</a:t>
            </a:r>
          </a:p>
          <a:p>
            <a:pPr rtl="0"/>
            <a:r>
              <a:rPr lang="pt-PT" dirty="0"/>
              <a:t>A escassez de tempo das famílias</a:t>
            </a:r>
          </a:p>
          <a:p>
            <a:pPr rtl="0"/>
            <a:r>
              <a:rPr lang="pt-PT" dirty="0"/>
              <a:t>A protecção da criança como ser vulnerável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ianças Amig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0_TF03896101" id="{B70A125B-1340-4B3A-A004-D73868F4B9D2}" vid="{F102F012-C7D1-471C-8A2C-76F9C8080613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a4f35948-e619-41b3-aa29-22878b09cfd2"/>
    <ds:schemaRef ds:uri="40262f94-9f35-4ac3-9a90-690165a166b7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educativa de crianças no recreio, álbum (ecrã panorâmico)</Template>
  <TotalTime>103</TotalTime>
  <Words>961</Words>
  <Application>Microsoft Office PowerPoint</Application>
  <PresentationFormat>Panorámica</PresentationFormat>
  <Paragraphs>81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Crianças Amigas 16x9</vt:lpstr>
      <vt:lpstr>DIREITOS DAS CRIANÇAS NA ERA DOS MEIOS DE COMUNICAÇÃO SOCIAL</vt:lpstr>
      <vt:lpstr>Esquema de imagem com legenda</vt:lpstr>
      <vt:lpstr>Presentación de PowerPoint</vt:lpstr>
      <vt:lpstr>A legislação angolana adoptou princípios e normas fundamentais no que toca a criança e a comunicação social.</vt:lpstr>
      <vt:lpstr>Confidencialidade</vt:lpstr>
      <vt:lpstr>O Ordenamento Jurídico Angolano</vt:lpstr>
      <vt:lpstr>Lei sobre a Protecção e Desenvolvimento Integral da Criança – Lei 25/12 de 22 de Agosto</vt:lpstr>
      <vt:lpstr>Os 11 compromissos </vt:lpstr>
      <vt:lpstr>A COMUNICAÇÃO SOCIAL</vt:lpstr>
      <vt:lpstr>Linhas mestras de protecção sobre reportagens de crianças em situação de risco – UNICEF </vt:lpstr>
      <vt:lpstr>Nota de Orientação do Secretário Geral das Nações Unidas – Comunicação Social (Setembro de 2008)</vt:lpstr>
      <vt:lpstr>                     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DIREITOS DAS CRIANÇAS NA ERA DOS MEIOS DE COMUNICAÇÃO SOCIAL</dc:title>
  <dc:creator>Carla Patricia Correia</dc:creator>
  <cp:lastModifiedBy>Freawaru Freawaru</cp:lastModifiedBy>
  <cp:revision>14</cp:revision>
  <dcterms:created xsi:type="dcterms:W3CDTF">2019-08-20T22:39:00Z</dcterms:created>
  <dcterms:modified xsi:type="dcterms:W3CDTF">2020-10-24T16:51:41Z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