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1D8BD707-D9CF-40AE-B4C6-C98DA3205C09}" type="datetimeFigureOut">
              <a:rPr lang="en-US" smtClean="0"/>
              <a:pPr/>
              <a:t>01.10.2019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01.10.2019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01.10.2019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01.10.2019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1D8BD707-D9CF-40AE-B4C6-C98DA3205C09}" type="datetimeFigureOut">
              <a:rPr lang="en-US" smtClean="0"/>
              <a:pPr/>
              <a:t>01.10.2019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01.10.2019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01.10.2019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01.10.2019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01.10.2019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1D8BD707-D9CF-40AE-B4C6-C98DA3205C09}" type="datetimeFigureOut">
              <a:rPr lang="en-US" smtClean="0"/>
              <a:pPr/>
              <a:t>01.10.2019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1D8BD707-D9CF-40AE-B4C6-C98DA3205C09}" type="datetimeFigureOut">
              <a:rPr lang="en-US" smtClean="0"/>
              <a:pPr/>
              <a:t>01.10.2019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01.10.2019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062" y="152400"/>
            <a:ext cx="8229600" cy="405936"/>
          </a:xfrm>
        </p:spPr>
        <p:txBody>
          <a:bodyPr>
            <a:normAutofit/>
          </a:bodyPr>
          <a:lstStyle/>
          <a:p>
            <a:r>
              <a:rPr lang="en-GB" sz="1600" b="1" dirty="0" smtClean="0"/>
              <a:t>FIGHTING CYBERCRIME IN MAURITIUS – GLOBAL CRIME APPROACH</a:t>
            </a:r>
            <a:endParaRPr lang="en-GB" sz="1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         </a:t>
            </a:r>
            <a:endParaRPr lang="en-GB" sz="1400" dirty="0" smtClean="0"/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endParaRPr lang="en-GB" sz="1400" dirty="0" smtClean="0"/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endParaRPr lang="en-GB" sz="1400" dirty="0" smtClean="0"/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endParaRPr lang="en-GB" sz="1400" dirty="0" smtClean="0"/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endParaRPr lang="en-GB" sz="1400" dirty="0" smtClean="0"/>
          </a:p>
          <a:p>
            <a:pPr marL="0" indent="0">
              <a:buNone/>
            </a:pPr>
            <a:endParaRPr lang="en-GB" sz="1200" dirty="0"/>
          </a:p>
          <a:p>
            <a:pPr marL="0" indent="0">
              <a:buNone/>
            </a:pPr>
            <a:r>
              <a:rPr lang="en-GB" sz="1200" dirty="0" smtClean="0">
                <a:solidFill>
                  <a:srgbClr val="FFC000"/>
                </a:solidFill>
              </a:rPr>
              <a:t>                            </a:t>
            </a:r>
            <a:r>
              <a:rPr lang="en-GB" sz="1200" b="1" dirty="0" smtClean="0">
                <a:solidFill>
                  <a:srgbClr val="FFC000"/>
                </a:solidFill>
              </a:rPr>
              <a:t>DIGITAL EVIDENCE GATHERING</a:t>
            </a:r>
            <a:endParaRPr lang="en-GB" sz="1200" b="1" dirty="0">
              <a:solidFill>
                <a:srgbClr val="FFC0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2521665" y="613064"/>
            <a:ext cx="2355135" cy="12157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</a:rPr>
              <a:t>National Computer Security Incident Response Team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3485108" y="18288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771460" y="2834917"/>
            <a:ext cx="1911927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Law Enforcement:</a:t>
            </a:r>
          </a:p>
          <a:p>
            <a:pPr algn="ctr"/>
            <a:endParaRPr lang="en-GB" sz="1200" dirty="0" smtClean="0"/>
          </a:p>
          <a:p>
            <a:pPr algn="ctr"/>
            <a:r>
              <a:rPr lang="en-GB" sz="1200" dirty="0" smtClean="0"/>
              <a:t>Cybercrime Unit of Police</a:t>
            </a:r>
            <a:endParaRPr lang="en-GB" sz="1200" dirty="0"/>
          </a:p>
        </p:txBody>
      </p:sp>
      <p:sp>
        <p:nvSpPr>
          <p:cNvPr id="7" name="Oval 6"/>
          <p:cNvSpPr/>
          <p:nvPr/>
        </p:nvSpPr>
        <p:spPr>
          <a:xfrm>
            <a:off x="6419850" y="2959608"/>
            <a:ext cx="1657350" cy="115519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bg1"/>
                </a:solidFill>
              </a:rPr>
              <a:t>Office of the DPP</a:t>
            </a:r>
            <a:endParaRPr lang="en-GB" sz="1200" b="1" dirty="0">
              <a:solidFill>
                <a:schemeClr val="bg1"/>
              </a:solidFill>
            </a:endParaRPr>
          </a:p>
        </p:txBody>
      </p:sp>
      <p:cxnSp>
        <p:nvCxnSpPr>
          <p:cNvPr id="9" name="Straight Connector 8"/>
          <p:cNvCxnSpPr>
            <a:stCxn id="6" idx="3"/>
          </p:cNvCxnSpPr>
          <p:nvPr/>
        </p:nvCxnSpPr>
        <p:spPr>
          <a:xfrm>
            <a:off x="4683387" y="3292117"/>
            <a:ext cx="177802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6044045" y="2743200"/>
            <a:ext cx="0" cy="54891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4901044" y="838200"/>
            <a:ext cx="4014356" cy="19742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bg1"/>
                </a:solidFill>
              </a:rPr>
              <a:t>CYBERCRIME LEGISLATIONS:</a:t>
            </a:r>
            <a:endParaRPr lang="en-GB" sz="1200" dirty="0" smtClean="0"/>
          </a:p>
          <a:p>
            <a:pPr algn="ctr"/>
            <a:r>
              <a:rPr lang="en-GB" sz="1200" b="1" dirty="0" smtClean="0">
                <a:solidFill>
                  <a:srgbClr val="FF0000"/>
                </a:solidFill>
              </a:rPr>
              <a:t>(Hacking, denial of service, Data alteration)</a:t>
            </a:r>
          </a:p>
          <a:p>
            <a:pPr algn="ctr"/>
            <a:endParaRPr lang="en-GB" sz="1200" dirty="0" smtClean="0"/>
          </a:p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Computer </a:t>
            </a:r>
            <a:r>
              <a:rPr lang="en-GB" sz="1200" b="1" dirty="0">
                <a:solidFill>
                  <a:schemeClr val="tx1"/>
                </a:solidFill>
              </a:rPr>
              <a:t>Misuse &amp; Cybercrime Act </a:t>
            </a:r>
          </a:p>
          <a:p>
            <a:pPr algn="ctr"/>
            <a:r>
              <a:rPr lang="en-GB" sz="1200" dirty="0" smtClean="0"/>
              <a:t>(</a:t>
            </a:r>
            <a:r>
              <a:rPr lang="en-GB" sz="1200" dirty="0"/>
              <a:t>incorporated provisions of </a:t>
            </a:r>
            <a:r>
              <a:rPr lang="en-GB" sz="1200" dirty="0" smtClean="0"/>
              <a:t>Budapest </a:t>
            </a:r>
            <a:r>
              <a:rPr lang="en-GB" sz="1200" dirty="0"/>
              <a:t>Convention)</a:t>
            </a:r>
          </a:p>
          <a:p>
            <a:pPr algn="ctr"/>
            <a:endParaRPr lang="en-GB" sz="1200" dirty="0"/>
          </a:p>
          <a:p>
            <a:pPr algn="ctr"/>
            <a:r>
              <a:rPr lang="en-GB" sz="1200" b="1" dirty="0">
                <a:solidFill>
                  <a:schemeClr val="tx1"/>
                </a:solidFill>
              </a:rPr>
              <a:t>Information and Communication Technology </a:t>
            </a:r>
            <a:r>
              <a:rPr lang="en-GB" sz="1200" b="1" dirty="0" smtClean="0">
                <a:solidFill>
                  <a:schemeClr val="tx1"/>
                </a:solidFill>
              </a:rPr>
              <a:t>Act</a:t>
            </a:r>
          </a:p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Electronic Transactions Act</a:t>
            </a:r>
            <a:endParaRPr lang="en-GB" sz="1200" b="1" dirty="0">
              <a:solidFill>
                <a:schemeClr val="tx1"/>
              </a:solidFill>
            </a:endParaRPr>
          </a:p>
          <a:p>
            <a:pPr algn="ctr"/>
            <a:endParaRPr lang="en-GB" sz="1200" dirty="0"/>
          </a:p>
        </p:txBody>
      </p:sp>
      <p:cxnSp>
        <p:nvCxnSpPr>
          <p:cNvPr id="18" name="Straight Arrow Connector 17"/>
          <p:cNvCxnSpPr>
            <a:endCxn id="6" idx="1"/>
          </p:cNvCxnSpPr>
          <p:nvPr/>
        </p:nvCxnSpPr>
        <p:spPr>
          <a:xfrm>
            <a:off x="1981200" y="3292117"/>
            <a:ext cx="790260" cy="0"/>
          </a:xfrm>
          <a:prstGeom prst="straightConnector1">
            <a:avLst/>
          </a:prstGeom>
          <a:ln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152400" y="2514600"/>
            <a:ext cx="1828800" cy="14174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</a:rPr>
              <a:t>NATIONAL COOPERATION</a:t>
            </a:r>
          </a:p>
          <a:p>
            <a:pPr algn="ctr"/>
            <a:endParaRPr lang="en-GB" sz="1200" dirty="0" smtClean="0"/>
          </a:p>
          <a:p>
            <a:pPr algn="ctr"/>
            <a:r>
              <a:rPr lang="en-GB" sz="1200" dirty="0" smtClean="0"/>
              <a:t>Public-Private Partnership</a:t>
            </a:r>
          </a:p>
          <a:p>
            <a:pPr algn="ctr"/>
            <a:endParaRPr lang="en-GB" sz="1200" dirty="0" smtClean="0"/>
          </a:p>
          <a:p>
            <a:pPr algn="ctr"/>
            <a:r>
              <a:rPr lang="en-GB" sz="1200" dirty="0" smtClean="0"/>
              <a:t>Local Service Providers</a:t>
            </a:r>
            <a:endParaRPr lang="en-GB" sz="1200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822949" y="3749317"/>
            <a:ext cx="1720876" cy="746483"/>
          </a:xfrm>
          <a:prstGeom prst="straightConnector1">
            <a:avLst/>
          </a:prstGeom>
          <a:ln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lowchart: Alternate Process 24"/>
          <p:cNvSpPr/>
          <p:nvPr/>
        </p:nvSpPr>
        <p:spPr>
          <a:xfrm>
            <a:off x="2667000" y="4495800"/>
            <a:ext cx="5562600" cy="220979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</a:rPr>
              <a:t>INTERNATIONAL COOPERATION</a:t>
            </a:r>
          </a:p>
          <a:p>
            <a:pPr algn="ctr"/>
            <a:endParaRPr lang="en-GB" sz="1200" b="1" dirty="0" smtClean="0">
              <a:solidFill>
                <a:srgbClr val="FF0000"/>
              </a:solidFill>
            </a:endParaRPr>
          </a:p>
          <a:p>
            <a:pPr algn="ctr"/>
            <a:r>
              <a:rPr lang="en-GB" sz="1200" dirty="0" smtClean="0"/>
              <a:t>MLA law (formal)</a:t>
            </a:r>
            <a:endParaRPr lang="en-GB" sz="1200" dirty="0"/>
          </a:p>
          <a:p>
            <a:pPr algn="ctr"/>
            <a:r>
              <a:rPr lang="en-GB" sz="1200" dirty="0" smtClean="0"/>
              <a:t>Interpol</a:t>
            </a:r>
            <a:endParaRPr lang="en-GB" sz="1200" dirty="0"/>
          </a:p>
          <a:p>
            <a:pPr algn="ctr"/>
            <a:r>
              <a:rPr lang="en-GB" sz="1200" dirty="0" smtClean="0"/>
              <a:t>24/7 </a:t>
            </a:r>
            <a:r>
              <a:rPr lang="en-GB" sz="1200" dirty="0"/>
              <a:t>point of </a:t>
            </a:r>
            <a:r>
              <a:rPr lang="en-GB" sz="1200" dirty="0" smtClean="0"/>
              <a:t>contact (BUDAPEST CONVENTION)</a:t>
            </a:r>
          </a:p>
          <a:p>
            <a:pPr algn="ctr"/>
            <a:r>
              <a:rPr lang="en-GB" sz="1200" dirty="0" smtClean="0"/>
              <a:t>East African Regional Cybercrime Network (EARCN)</a:t>
            </a:r>
          </a:p>
          <a:p>
            <a:pPr algn="ctr"/>
            <a:r>
              <a:rPr lang="en-GB" sz="1200" dirty="0" smtClean="0"/>
              <a:t>GPEN</a:t>
            </a:r>
            <a:endParaRPr lang="en-GB" sz="1200" dirty="0"/>
          </a:p>
          <a:p>
            <a:pPr algn="ctr"/>
            <a:r>
              <a:rPr lang="en-GB" sz="1200" dirty="0" smtClean="0"/>
              <a:t>The </a:t>
            </a:r>
            <a:r>
              <a:rPr lang="en-GB" sz="1200" dirty="0"/>
              <a:t>African Union Convention on Cybersecurity and Personal Data</a:t>
            </a:r>
          </a:p>
          <a:p>
            <a:pPr algn="ctr"/>
            <a:r>
              <a:rPr lang="en-GB" sz="1200" dirty="0" smtClean="0"/>
              <a:t>Harare Scheme</a:t>
            </a:r>
          </a:p>
          <a:p>
            <a:pPr algn="ctr"/>
            <a:r>
              <a:rPr lang="en-GB" sz="1200" dirty="0" err="1" smtClean="0"/>
              <a:t>Eurojust</a:t>
            </a:r>
            <a:r>
              <a:rPr lang="en-GB" sz="1200" dirty="0" smtClean="0"/>
              <a:t> </a:t>
            </a:r>
          </a:p>
          <a:p>
            <a:pPr algn="ctr"/>
            <a:r>
              <a:rPr lang="en-GB" sz="1200" dirty="0" smtClean="0"/>
              <a:t>Extradition treaties</a:t>
            </a:r>
            <a:endParaRPr lang="en-GB" sz="1200" dirty="0"/>
          </a:p>
          <a:p>
            <a:pPr algn="ctr"/>
            <a:endParaRPr lang="en-GB" sz="1200" dirty="0"/>
          </a:p>
        </p:txBody>
      </p:sp>
      <p:cxnSp>
        <p:nvCxnSpPr>
          <p:cNvPr id="28" name="Straight Arrow Connector 27"/>
          <p:cNvCxnSpPr>
            <a:stCxn id="7" idx="4"/>
            <a:endCxn id="25" idx="0"/>
          </p:cNvCxnSpPr>
          <p:nvPr/>
        </p:nvCxnSpPr>
        <p:spPr>
          <a:xfrm flipH="1">
            <a:off x="5448300" y="4114800"/>
            <a:ext cx="1800225" cy="381000"/>
          </a:xfrm>
          <a:prstGeom prst="straightConnector1">
            <a:avLst/>
          </a:prstGeom>
          <a:ln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0" y="4648200"/>
            <a:ext cx="237633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bg1"/>
                </a:solidFill>
              </a:rPr>
              <a:t>PROCEDURAL </a:t>
            </a:r>
            <a:r>
              <a:rPr lang="en-GB" sz="1200" b="1" dirty="0" smtClean="0">
                <a:solidFill>
                  <a:schemeClr val="bg1"/>
                </a:solidFill>
              </a:rPr>
              <a:t>TOOLS</a:t>
            </a:r>
          </a:p>
          <a:p>
            <a:pPr algn="ctr"/>
            <a:endParaRPr lang="en-GB" sz="1200" dirty="0"/>
          </a:p>
          <a:p>
            <a:pPr algn="ctr"/>
            <a:r>
              <a:rPr lang="en-GB" sz="1200" dirty="0"/>
              <a:t>Expedited Preservation of data</a:t>
            </a:r>
          </a:p>
          <a:p>
            <a:pPr algn="ctr"/>
            <a:r>
              <a:rPr lang="en-GB" sz="1200" dirty="0"/>
              <a:t>Expedited Disclosure</a:t>
            </a:r>
          </a:p>
          <a:p>
            <a:pPr algn="ctr"/>
            <a:r>
              <a:rPr lang="en-GB" sz="1200" dirty="0"/>
              <a:t>Search and Seizure</a:t>
            </a:r>
          </a:p>
        </p:txBody>
      </p:sp>
      <p:cxnSp>
        <p:nvCxnSpPr>
          <p:cNvPr id="45" name="Straight Connector 44"/>
          <p:cNvCxnSpPr>
            <a:stCxn id="21" idx="2"/>
          </p:cNvCxnSpPr>
          <p:nvPr/>
        </p:nvCxnSpPr>
        <p:spPr>
          <a:xfrm>
            <a:off x="1066800" y="3932058"/>
            <a:ext cx="0" cy="71614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43" idx="3"/>
          </p:cNvCxnSpPr>
          <p:nvPr/>
        </p:nvCxnSpPr>
        <p:spPr>
          <a:xfrm>
            <a:off x="2376330" y="5562600"/>
            <a:ext cx="29067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Flowchart: Extract 50"/>
          <p:cNvSpPr/>
          <p:nvPr/>
        </p:nvSpPr>
        <p:spPr>
          <a:xfrm>
            <a:off x="380999" y="613064"/>
            <a:ext cx="1325047" cy="1215736"/>
          </a:xfrm>
          <a:prstGeom prst="flowChartExtra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/>
              <a:t>?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5391638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1274</TotalTime>
  <Words>121</Words>
  <Application>Microsoft Office PowerPoint</Application>
  <PresentationFormat>On-screen Show (4:3)</PresentationFormat>
  <Paragraphs>47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Foundry</vt:lpstr>
      <vt:lpstr>FIGHTING CYBERCRIME IN MAURITIUS – GLOBAL CRIME APPROACH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Anusha Devi. Rawoah</dc:creator>
  <cp:lastModifiedBy>Nino Siradze</cp:lastModifiedBy>
  <cp:revision>13</cp:revision>
  <dcterms:created xsi:type="dcterms:W3CDTF">2006-08-16T00:00:00Z</dcterms:created>
  <dcterms:modified xsi:type="dcterms:W3CDTF">2019-10-01T10:38:14Z</dcterms:modified>
</cp:coreProperties>
</file>