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209EB3-F5BC-48E2-8033-B04DBF16DEE4}">
          <p14:sldIdLst>
            <p14:sldId id="256"/>
            <p14:sldId id="257"/>
            <p14:sldId id="258"/>
            <p14:sldId id="259"/>
            <p14:sldId id="260"/>
            <p14:sldId id="261"/>
            <p14:sldId id="262"/>
            <p14:sldId id="263"/>
            <p14:sldId id="264"/>
            <p14:sldId id="265"/>
            <p14:sldId id="266"/>
            <p14:sldId id="26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715" autoAdjust="0"/>
    <p:restoredTop sz="94660"/>
  </p:normalViewPr>
  <p:slideViewPr>
    <p:cSldViewPr snapToGrid="0">
      <p:cViewPr>
        <p:scale>
          <a:sx n="79" d="100"/>
          <a:sy n="79" d="100"/>
        </p:scale>
        <p:origin x="-108"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03065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73ED0CC-082F-4160-86E5-0D6041F12778}" type="datetime1">
              <a:rPr lang="en-US" smtClean="0"/>
              <a:t>01.10.2019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553209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53159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999250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38809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41287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15594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364028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64076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629364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01.10.2019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9766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3ED0CC-082F-4160-86E5-0D6041F12778}" type="datetime1">
              <a:rPr lang="en-US" smtClean="0"/>
              <a:t>01.10.2019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5155281"/>
      </p:ext>
    </p:extLst>
  </p:cSld>
  <p:clrMapOvr>
    <a:masterClrMapping/>
  </p:clrMapOvr>
  <p:hf sldNum="0" hdr="0" ftr="0" dt="0"/>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3ED0CC-082F-4160-86E5-0D6041F12778}" type="datetime1">
              <a:rPr lang="en-US" smtClean="0"/>
              <a:t>01.10.2019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7076118"/>
      </p:ext>
    </p:extLst>
  </p:cSld>
  <p:clrMapOvr>
    <a:masterClrMapping/>
  </p:clrMapOvr>
  <p:hf sldNum="0" hdr="0" ftr="0" dt="0"/>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01.10.2019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72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01.10.2019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6561910"/>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3ED0CC-082F-4160-86E5-0D6041F12778}" type="datetime1">
              <a:rPr lang="en-US" smtClean="0"/>
              <a:t>01.10.2019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3562767"/>
      </p:ext>
    </p:extLst>
  </p:cSld>
  <p:clrMapOvr>
    <a:masterClrMapping/>
  </p:clrMapOvr>
  <p:hf sldNum="0" hdr="0" ftr="0" dt="0"/>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01.10.2019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290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73ED0CC-082F-4160-86E5-0D6041F12778}" type="datetime1">
              <a:rPr lang="en-US" smtClean="0"/>
              <a:t>01.10.2019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851417265"/>
      </p:ext>
    </p:extLst>
  </p:cSld>
  <p:clrMap bg1="dk1" tx1="lt1" bg2="dk2" tx2="lt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 id="2147483996"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EE27CB46-DB4E-4874-AF8B-4C27949D8E32}"/>
              </a:ext>
            </a:extLst>
          </p:cNvPr>
          <p:cNvSpPr>
            <a:spLocks noGrp="1"/>
          </p:cNvSpPr>
          <p:nvPr>
            <p:ph type="title"/>
          </p:nvPr>
        </p:nvSpPr>
        <p:spPr>
          <a:xfrm>
            <a:off x="684212" y="685799"/>
            <a:ext cx="9678988" cy="4648202"/>
          </a:xfrm>
        </p:spPr>
        <p:txBody>
          <a:bodyPr vert="horz" lIns="91440" tIns="45720" rIns="91440" bIns="45720" rtlCol="0" anchor="b">
            <a:normAutofit fontScale="90000"/>
          </a:bodyPr>
          <a:lstStyle/>
          <a:p>
            <a:pPr algn="ctr">
              <a:lnSpc>
                <a:spcPct val="90000"/>
              </a:lnSpc>
            </a:pP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The IAP/Commonwealth  </a:t>
            </a:r>
            <a:r>
              <a:rPr lang="en-US" sz="4000" b="1" u="sng" spc="-100" dirty="0" err="1">
                <a:solidFill>
                  <a:schemeClr val="tx2"/>
                </a:solidFill>
                <a:latin typeface="Calibri" panose="020F0502020204030204" pitchFamily="34" charset="0"/>
                <a:cs typeface="Calibri" panose="020F0502020204030204" pitchFamily="34" charset="0"/>
              </a:rPr>
              <a:t>ExCHANGE</a:t>
            </a:r>
            <a:r>
              <a:rPr lang="en-US" sz="4000" b="1" u="sng" spc="-100" dirty="0">
                <a:solidFill>
                  <a:schemeClr val="tx2"/>
                </a:solidFill>
                <a:latin typeface="Calibri" panose="020F0502020204030204" pitchFamily="34" charset="0"/>
                <a:cs typeface="Calibri" panose="020F0502020204030204" pitchFamily="34" charset="0"/>
              </a:rPr>
              <a:t>  Programme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The  TCI ODPP Experience</a:t>
            </a:r>
            <a:br>
              <a:rPr lang="en-US" sz="4000" b="1" u="sng" spc="-100" dirty="0">
                <a:solidFill>
                  <a:schemeClr val="tx2"/>
                </a:solidFill>
                <a:latin typeface="Calibri" panose="020F0502020204030204" pitchFamily="34" charset="0"/>
                <a:cs typeface="Calibri" panose="020F0502020204030204" pitchFamily="34" charset="0"/>
              </a:rPr>
            </a:br>
            <a:r>
              <a:rPr lang="en-US" sz="4000" b="1" u="sng" spc="-100" dirty="0">
                <a:solidFill>
                  <a:schemeClr val="tx2"/>
                </a:solidFill>
                <a:latin typeface="Calibri" panose="020F0502020204030204" pitchFamily="34" charset="0"/>
                <a:cs typeface="Calibri" panose="020F0502020204030204" pitchFamily="34" charset="0"/>
              </a:rPr>
              <a:t/>
            </a:r>
            <a:br>
              <a:rPr lang="en-US" sz="4000" b="1" u="sng" spc="-100" dirty="0">
                <a:solidFill>
                  <a:schemeClr val="tx2"/>
                </a:solidFill>
                <a:latin typeface="Calibri" panose="020F0502020204030204" pitchFamily="34" charset="0"/>
                <a:cs typeface="Calibri" panose="020F0502020204030204" pitchFamily="34" charset="0"/>
              </a:rPr>
            </a:br>
            <a:r>
              <a:rPr lang="en-US" sz="2900" b="1" u="sng" spc="-100" dirty="0">
                <a:solidFill>
                  <a:schemeClr val="tx2"/>
                </a:solidFill>
              </a:rPr>
              <a:t/>
            </a:r>
            <a:br>
              <a:rPr lang="en-US" sz="2900" b="1" u="sng" spc="-100" dirty="0">
                <a:solidFill>
                  <a:schemeClr val="tx2"/>
                </a:solidFill>
              </a:rPr>
            </a:br>
            <a:r>
              <a:rPr lang="en-US" sz="2900" i="1" dirty="0">
                <a:solidFill>
                  <a:schemeClr val="tx2"/>
                </a:solidFill>
              </a:rPr>
              <a:t/>
            </a:r>
            <a:br>
              <a:rPr lang="en-US" sz="2900" i="1" dirty="0">
                <a:solidFill>
                  <a:schemeClr val="tx2"/>
                </a:solidFill>
              </a:rPr>
            </a:br>
            <a:endParaRPr lang="en-US" sz="2900" dirty="0">
              <a:solidFill>
                <a:schemeClr val="tx2"/>
              </a:solidFill>
            </a:endParaRPr>
          </a:p>
        </p:txBody>
      </p:sp>
    </p:spTree>
    <p:extLst>
      <p:ext uri="{BB962C8B-B14F-4D97-AF65-F5344CB8AC3E}">
        <p14:creationId xmlns:p14="http://schemas.microsoft.com/office/powerpoint/2010/main" val="250224783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6C9CB-D550-41A7-A741-5A665C94F0B0}"/>
              </a:ext>
            </a:extLst>
          </p:cNvPr>
          <p:cNvSpPr>
            <a:spLocks noGrp="1"/>
          </p:cNvSpPr>
          <p:nvPr>
            <p:ph type="title"/>
          </p:nvPr>
        </p:nvSpPr>
        <p:spPr>
          <a:xfrm>
            <a:off x="7085012" y="685800"/>
            <a:ext cx="4422776" cy="1371600"/>
          </a:xfrm>
        </p:spPr>
        <p:txBody>
          <a:bodyPr>
            <a:normAutofit/>
          </a:bodyPr>
          <a:lstStyle/>
          <a:p>
            <a:r>
              <a:rPr lang="en-US" sz="3200" b="1" u="sng" dirty="0"/>
              <a:t>RECOMMENDATIONS</a:t>
            </a:r>
          </a:p>
        </p:txBody>
      </p:sp>
      <p:sp>
        <p:nvSpPr>
          <p:cNvPr id="3" name="Content Placeholder 2">
            <a:extLst>
              <a:ext uri="{FF2B5EF4-FFF2-40B4-BE49-F238E27FC236}">
                <a16:creationId xmlns:a16="http://schemas.microsoft.com/office/drawing/2014/main" xmlns="" id="{6F25B0D1-2441-41D9-B2B8-42A875044DE2}"/>
              </a:ext>
            </a:extLst>
          </p:cNvPr>
          <p:cNvSpPr>
            <a:spLocks noGrp="1"/>
          </p:cNvSpPr>
          <p:nvPr>
            <p:ph idx="1"/>
          </p:nvPr>
        </p:nvSpPr>
        <p:spPr/>
        <p:txBody>
          <a:bodyPr>
            <a:normAutofit/>
          </a:bodyPr>
          <a:lstStyle/>
          <a:p>
            <a:r>
              <a:rPr lang="en-US" sz="3200" b="1" dirty="0">
                <a:solidFill>
                  <a:schemeClr val="tx1"/>
                </a:solidFill>
              </a:rPr>
              <a:t>Increase Placement period to 6-12 weeks;</a:t>
            </a:r>
          </a:p>
          <a:p>
            <a:r>
              <a:rPr lang="en-US" sz="3200" b="1" dirty="0">
                <a:solidFill>
                  <a:schemeClr val="tx1"/>
                </a:solidFill>
              </a:rPr>
              <a:t>Follow up visits. </a:t>
            </a:r>
          </a:p>
        </p:txBody>
      </p:sp>
      <p:sp>
        <p:nvSpPr>
          <p:cNvPr id="4" name="Text Placeholder 3">
            <a:extLst>
              <a:ext uri="{FF2B5EF4-FFF2-40B4-BE49-F238E27FC236}">
                <a16:creationId xmlns:a16="http://schemas.microsoft.com/office/drawing/2014/main" xmlns="" id="{23EC7844-321C-497F-A8C6-98B19C55315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6942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D8FED8-8D7F-4FFB-9368-65EFC0B2C42E}"/>
              </a:ext>
            </a:extLst>
          </p:cNvPr>
          <p:cNvSpPr>
            <a:spLocks noGrp="1"/>
          </p:cNvSpPr>
          <p:nvPr>
            <p:ph type="title"/>
          </p:nvPr>
        </p:nvSpPr>
        <p:spPr/>
        <p:txBody>
          <a:bodyPr>
            <a:normAutofit/>
          </a:bodyPr>
          <a:lstStyle/>
          <a:p>
            <a:r>
              <a:rPr lang="en-US" sz="3200" b="1" u="sng" dirty="0"/>
              <a:t>APPRECIATION </a:t>
            </a:r>
          </a:p>
        </p:txBody>
      </p:sp>
      <p:sp>
        <p:nvSpPr>
          <p:cNvPr id="3" name="Content Placeholder 2">
            <a:extLst>
              <a:ext uri="{FF2B5EF4-FFF2-40B4-BE49-F238E27FC236}">
                <a16:creationId xmlns:a16="http://schemas.microsoft.com/office/drawing/2014/main" xmlns="" id="{4CB95FD8-2DBF-45C6-83CD-81D19E866684}"/>
              </a:ext>
            </a:extLst>
          </p:cNvPr>
          <p:cNvSpPr>
            <a:spLocks noGrp="1"/>
          </p:cNvSpPr>
          <p:nvPr>
            <p:ph idx="1"/>
          </p:nvPr>
        </p:nvSpPr>
        <p:spPr>
          <a:xfrm>
            <a:off x="684212" y="1066800"/>
            <a:ext cx="5943601" cy="5283200"/>
          </a:xfrm>
        </p:spPr>
        <p:txBody>
          <a:bodyPr>
            <a:normAutofit fontScale="70000" lnSpcReduction="20000"/>
          </a:bodyPr>
          <a:lstStyle/>
          <a:p>
            <a:pPr marL="0" indent="0">
              <a:buNone/>
            </a:pPr>
            <a:r>
              <a:rPr lang="en-US" dirty="0">
                <a:solidFill>
                  <a:schemeClr val="tx1"/>
                </a:solidFill>
              </a:rPr>
              <a:t> </a:t>
            </a:r>
            <a:r>
              <a:rPr lang="en-US" sz="4100" dirty="0">
                <a:solidFill>
                  <a:schemeClr val="tx1"/>
                </a:solidFill>
              </a:rPr>
              <a:t>TO</a:t>
            </a:r>
            <a:r>
              <a:rPr lang="en-US" sz="4100" dirty="0"/>
              <a:t>: </a:t>
            </a:r>
          </a:p>
          <a:p>
            <a:r>
              <a:rPr lang="en-US" sz="4100" dirty="0">
                <a:solidFill>
                  <a:schemeClr val="tx1"/>
                </a:solidFill>
              </a:rPr>
              <a:t> </a:t>
            </a:r>
            <a:r>
              <a:rPr lang="en-US" sz="4100" b="1" dirty="0">
                <a:solidFill>
                  <a:schemeClr val="tx1"/>
                </a:solidFill>
              </a:rPr>
              <a:t>The International Association of Prosecutors;</a:t>
            </a:r>
          </a:p>
          <a:p>
            <a:r>
              <a:rPr lang="en-US" sz="4100" b="1" dirty="0">
                <a:solidFill>
                  <a:schemeClr val="tx1"/>
                </a:solidFill>
              </a:rPr>
              <a:t> The Commonwealth Secretariat, London;</a:t>
            </a:r>
          </a:p>
          <a:p>
            <a:r>
              <a:rPr lang="en-GB" sz="4100" b="1" dirty="0">
                <a:solidFill>
                  <a:schemeClr val="tx1"/>
                </a:solidFill>
              </a:rPr>
              <a:t>The Crown Office and Procurator Fiscal Services, Scotland;</a:t>
            </a:r>
          </a:p>
          <a:p>
            <a:r>
              <a:rPr lang="en-GB" sz="4100" b="1" dirty="0">
                <a:solidFill>
                  <a:schemeClr val="tx1"/>
                </a:solidFill>
              </a:rPr>
              <a:t>M/s. Rachael Weir, Placement Special Prosecutor;</a:t>
            </a:r>
          </a:p>
          <a:p>
            <a:r>
              <a:rPr lang="en-GB" sz="4100" b="1" dirty="0">
                <a:solidFill>
                  <a:schemeClr val="tx1"/>
                </a:solidFill>
              </a:rPr>
              <a:t>M/s Hilary Ryan</a:t>
            </a:r>
            <a:r>
              <a:rPr lang="en-GB" sz="4100" b="1">
                <a:solidFill>
                  <a:schemeClr val="tx1"/>
                </a:solidFill>
              </a:rPr>
              <a:t>, CJ </a:t>
            </a:r>
            <a:r>
              <a:rPr lang="en-GB" sz="4100" b="1" dirty="0">
                <a:solidFill>
                  <a:schemeClr val="tx1"/>
                </a:solidFill>
              </a:rPr>
              <a:t>Adviser, </a:t>
            </a:r>
            <a:r>
              <a:rPr lang="en-GB" sz="4100" b="1">
                <a:solidFill>
                  <a:schemeClr val="tx1"/>
                </a:solidFill>
              </a:rPr>
              <a:t>UK CPS. </a:t>
            </a:r>
            <a:endParaRPr lang="en-US" sz="4100" b="1" dirty="0">
              <a:solidFill>
                <a:schemeClr val="tx1"/>
              </a:solidFill>
            </a:endParaRPr>
          </a:p>
        </p:txBody>
      </p:sp>
      <p:sp>
        <p:nvSpPr>
          <p:cNvPr id="4" name="Text Placeholder 3">
            <a:extLst>
              <a:ext uri="{FF2B5EF4-FFF2-40B4-BE49-F238E27FC236}">
                <a16:creationId xmlns:a16="http://schemas.microsoft.com/office/drawing/2014/main" xmlns="" id="{4D79FEC0-35AD-4EA3-9E5A-FC036EE46F4A}"/>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0779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F670B-6B4A-4C5D-B52E-922BAB85A439}"/>
              </a:ext>
            </a:extLst>
          </p:cNvPr>
          <p:cNvSpPr>
            <a:spLocks noGrp="1"/>
          </p:cNvSpPr>
          <p:nvPr>
            <p:ph type="title"/>
          </p:nvPr>
        </p:nvSpPr>
        <p:spPr/>
        <p:txBody>
          <a:bodyPr>
            <a:normAutofit/>
          </a:bodyPr>
          <a:lstStyle/>
          <a:p>
            <a:pPr algn="ctr"/>
            <a:r>
              <a:rPr lang="en-US" sz="2800" b="1" dirty="0"/>
              <a:t>Many Thanks </a:t>
            </a:r>
            <a:br>
              <a:rPr lang="en-US" sz="2800" b="1" dirty="0"/>
            </a:br>
            <a:r>
              <a:rPr lang="en-US" sz="2800" b="1" dirty="0"/>
              <a:t>FOR </a:t>
            </a:r>
            <a:br>
              <a:rPr lang="en-US" sz="2800" b="1" dirty="0"/>
            </a:br>
            <a:r>
              <a:rPr lang="en-US" sz="2800" b="1" dirty="0"/>
              <a:t>LISTENING </a:t>
            </a:r>
          </a:p>
        </p:txBody>
      </p:sp>
      <p:sp>
        <p:nvSpPr>
          <p:cNvPr id="3" name="Content Placeholder 2">
            <a:extLst>
              <a:ext uri="{FF2B5EF4-FFF2-40B4-BE49-F238E27FC236}">
                <a16:creationId xmlns:a16="http://schemas.microsoft.com/office/drawing/2014/main" xmlns="" id="{62900287-34CC-451D-80CD-28F24A945AE6}"/>
              </a:ext>
            </a:extLst>
          </p:cNvPr>
          <p:cNvSpPr>
            <a:spLocks noGrp="1"/>
          </p:cNvSpPr>
          <p:nvPr>
            <p:ph idx="1"/>
          </p:nvPr>
        </p:nvSpPr>
        <p:spPr/>
        <p:txBody>
          <a:bodyPr>
            <a:normAutofit/>
          </a:bodyPr>
          <a:lstStyle/>
          <a:p>
            <a:pPr marL="0" indent="0">
              <a:buNone/>
            </a:pPr>
            <a:r>
              <a:rPr lang="en-US" sz="2400" b="1" i="1" dirty="0">
                <a:solidFill>
                  <a:schemeClr val="tx1"/>
                </a:solidFill>
              </a:rPr>
              <a:t>                   </a:t>
            </a:r>
            <a:r>
              <a:rPr lang="en-US" sz="2800" b="1" i="1" dirty="0">
                <a:solidFill>
                  <a:schemeClr val="tx1"/>
                </a:solidFill>
              </a:rPr>
              <a:t>Contact:</a:t>
            </a:r>
          </a:p>
          <a:p>
            <a:endParaRPr lang="en-US" sz="2400" b="1" i="1" dirty="0"/>
          </a:p>
          <a:p>
            <a:pPr marL="0" indent="0">
              <a:buNone/>
            </a:pPr>
            <a:r>
              <a:rPr lang="en-US" sz="2400" b="1" i="1" dirty="0"/>
              <a:t>          Eugene Otuonye, Q.C.</a:t>
            </a:r>
          </a:p>
          <a:p>
            <a:pPr marL="0" indent="0">
              <a:buNone/>
            </a:pPr>
            <a:r>
              <a:rPr lang="en-US" sz="2400" b="1" i="1" dirty="0"/>
              <a:t>      DPP, Turks and Caicos Islands </a:t>
            </a:r>
          </a:p>
          <a:p>
            <a:pPr marL="0" indent="0">
              <a:buNone/>
            </a:pPr>
            <a:r>
              <a:rPr lang="en-US" sz="2400" b="1" i="1" dirty="0"/>
              <a:t> </a:t>
            </a:r>
          </a:p>
          <a:p>
            <a:pPr marL="0" indent="0">
              <a:buNone/>
            </a:pPr>
            <a:r>
              <a:rPr lang="en-US" sz="2400" b="1" i="1" dirty="0"/>
              <a:t>           Tel:     </a:t>
            </a:r>
            <a:r>
              <a:rPr lang="en-US" sz="2400" b="1" i="1" dirty="0">
                <a:solidFill>
                  <a:schemeClr val="tx1"/>
                </a:solidFill>
              </a:rPr>
              <a:t>1-649-2318886</a:t>
            </a:r>
          </a:p>
          <a:p>
            <a:pPr marL="0" indent="0">
              <a:buNone/>
            </a:pPr>
            <a:r>
              <a:rPr lang="en-US" sz="2400" b="1" i="1" dirty="0"/>
              <a:t>      Email:     </a:t>
            </a:r>
            <a:r>
              <a:rPr lang="en-US" sz="2400" b="1" i="1" dirty="0">
                <a:solidFill>
                  <a:schemeClr val="tx1"/>
                </a:solidFill>
              </a:rPr>
              <a:t>EOtuonye@gov.tc </a:t>
            </a:r>
          </a:p>
        </p:txBody>
      </p:sp>
      <p:sp>
        <p:nvSpPr>
          <p:cNvPr id="4" name="Text Placeholder 3">
            <a:extLst>
              <a:ext uri="{FF2B5EF4-FFF2-40B4-BE49-F238E27FC236}">
                <a16:creationId xmlns:a16="http://schemas.microsoft.com/office/drawing/2014/main" xmlns="" id="{D20334F5-C6F4-4A29-9F52-02457BE5A6B3}"/>
              </a:ext>
            </a:extLst>
          </p:cNvPr>
          <p:cNvSpPr>
            <a:spLocks noGrp="1"/>
          </p:cNvSpPr>
          <p:nvPr>
            <p:ph type="body" sz="half" idx="2"/>
          </p:nvPr>
        </p:nvSpPr>
        <p:spPr>
          <a:xfrm>
            <a:off x="7199312" y="3038474"/>
            <a:ext cx="3657600" cy="2091267"/>
          </a:xfrm>
        </p:spPr>
        <p:txBody>
          <a:bodyPr>
            <a:normAutofit lnSpcReduction="10000"/>
          </a:bodyPr>
          <a:lstStyle/>
          <a:p>
            <a:endParaRPr lang="en-US" dirty="0"/>
          </a:p>
          <a:p>
            <a:pPr algn="ctr"/>
            <a:endParaRPr lang="en-US" sz="2800" b="1" dirty="0"/>
          </a:p>
          <a:p>
            <a:pPr algn="ctr"/>
            <a:r>
              <a:rPr lang="en-US" sz="2800" b="1" dirty="0"/>
              <a:t>QUESTIONS/</a:t>
            </a:r>
          </a:p>
          <a:p>
            <a:pPr algn="ctr"/>
            <a:r>
              <a:rPr lang="en-US" sz="2800" b="1" dirty="0"/>
              <a:t>COMMENTS</a:t>
            </a:r>
          </a:p>
        </p:txBody>
      </p:sp>
    </p:spTree>
    <p:extLst>
      <p:ext uri="{BB962C8B-B14F-4D97-AF65-F5344CB8AC3E}">
        <p14:creationId xmlns:p14="http://schemas.microsoft.com/office/powerpoint/2010/main" val="53771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42873B1-F452-4786-B806-B924B5B0A803}"/>
              </a:ext>
            </a:extLst>
          </p:cNvPr>
          <p:cNvSpPr>
            <a:spLocks noGrp="1"/>
          </p:cNvSpPr>
          <p:nvPr>
            <p:ph type="title"/>
          </p:nvPr>
        </p:nvSpPr>
        <p:spPr>
          <a:xfrm>
            <a:off x="704849" y="952500"/>
            <a:ext cx="9678988" cy="4952999"/>
          </a:xfrm>
        </p:spPr>
        <p:txBody>
          <a:bodyPr vert="horz" lIns="91440" tIns="45720" rIns="91440" bIns="45720" rtlCol="0" anchor="b">
            <a:normAutofit/>
          </a:bodyPr>
          <a:lstStyle/>
          <a:p>
            <a:pPr algn="ctr">
              <a:lnSpc>
                <a:spcPct val="90000"/>
              </a:lnSpc>
            </a:pPr>
            <a:r>
              <a:rPr lang="en-US" sz="3200" b="1" u="sng" dirty="0">
                <a:solidFill>
                  <a:schemeClr val="tx2"/>
                </a:solidFill>
                <a:latin typeface="Calibri" panose="020F0502020204030204" pitchFamily="34" charset="0"/>
                <a:cs typeface="Calibri" panose="020F0502020204030204" pitchFamily="34" charset="0"/>
              </a:rPr>
              <a:t>A PRESENTATION AT THE INTERNATIONAL ASSOCIATION OF PROSECUTORS 24</a:t>
            </a:r>
            <a:r>
              <a:rPr lang="en-US" sz="3200" b="1" u="sng" baseline="30000" dirty="0">
                <a:solidFill>
                  <a:schemeClr val="tx2"/>
                </a:solidFill>
                <a:latin typeface="Calibri" panose="020F0502020204030204" pitchFamily="34" charset="0"/>
                <a:cs typeface="Calibri" panose="020F0502020204030204" pitchFamily="34" charset="0"/>
              </a:rPr>
              <a:t>th</a:t>
            </a:r>
            <a:r>
              <a:rPr lang="en-US" sz="3200" b="1" u="sng" dirty="0">
                <a:solidFill>
                  <a:schemeClr val="tx2"/>
                </a:solidFill>
                <a:latin typeface="Calibri" panose="020F0502020204030204" pitchFamily="34" charset="0"/>
                <a:cs typeface="Calibri" panose="020F0502020204030204" pitchFamily="34" charset="0"/>
              </a:rPr>
              <a:t> Annual CONFERENCE</a:t>
            </a:r>
            <a:r>
              <a:rPr lang="en-US" sz="2400" u="sng" dirty="0">
                <a:solidFill>
                  <a:schemeClr val="tx2"/>
                </a:solidFill>
              </a:rPr>
              <a:t/>
            </a:r>
            <a:br>
              <a:rPr lang="en-US" sz="2400" u="sng" dirty="0">
                <a:solidFill>
                  <a:schemeClr val="tx2"/>
                </a:solidFill>
              </a:rPr>
            </a:br>
            <a:r>
              <a:rPr lang="en-US" sz="2400" dirty="0">
                <a:solidFill>
                  <a:schemeClr val="tx2"/>
                </a:solidFill>
              </a:rPr>
              <a:t/>
            </a:r>
            <a:br>
              <a:rPr lang="en-US" sz="2400" dirty="0">
                <a:solidFill>
                  <a:schemeClr val="tx2"/>
                </a:solidFill>
              </a:rPr>
            </a:br>
            <a:r>
              <a:rPr lang="en-US" sz="2400" dirty="0">
                <a:solidFill>
                  <a:schemeClr val="tx2"/>
                </a:solidFill>
              </a:rPr>
              <a:t>  </a:t>
            </a:r>
            <a:br>
              <a:rPr lang="en-US" sz="2400" dirty="0">
                <a:solidFill>
                  <a:schemeClr val="tx2"/>
                </a:solidFill>
              </a:rPr>
            </a:br>
            <a:r>
              <a:rPr lang="en-US" sz="2400" b="1" dirty="0">
                <a:solidFill>
                  <a:schemeClr val="tx2"/>
                </a:solidFill>
              </a:rPr>
              <a:t>Buenos Aires, Argentina, September 2019</a:t>
            </a:r>
            <a:r>
              <a:rPr lang="en-US" sz="2400" b="1" i="1" dirty="0">
                <a:solidFill>
                  <a:schemeClr val="tx2"/>
                </a:solidFill>
              </a:rPr>
              <a:t/>
            </a:r>
            <a:br>
              <a:rPr lang="en-US" sz="2400" b="1" i="1" dirty="0">
                <a:solidFill>
                  <a:schemeClr val="tx2"/>
                </a:solidFill>
              </a:rPr>
            </a:br>
            <a:r>
              <a:rPr lang="en-US" sz="2400" i="1" dirty="0">
                <a:solidFill>
                  <a:schemeClr val="tx2"/>
                </a:solidFill>
              </a:rPr>
              <a:t/>
            </a:r>
            <a:br>
              <a:rPr lang="en-US" sz="2400" i="1" dirty="0">
                <a:solidFill>
                  <a:schemeClr val="tx2"/>
                </a:solidFill>
              </a:rPr>
            </a:br>
            <a:r>
              <a:rPr lang="en-US" sz="2400" i="1" dirty="0">
                <a:solidFill>
                  <a:schemeClr val="tx2"/>
                </a:solidFill>
              </a:rPr>
              <a:t/>
            </a:r>
            <a:br>
              <a:rPr lang="en-US" sz="2400" i="1" dirty="0">
                <a:solidFill>
                  <a:schemeClr val="tx2"/>
                </a:solidFill>
              </a:rPr>
            </a:br>
            <a:r>
              <a:rPr lang="en-US" sz="2400" i="1" dirty="0">
                <a:solidFill>
                  <a:schemeClr val="tx2"/>
                </a:solidFill>
              </a:rPr>
              <a:t/>
            </a:r>
            <a:br>
              <a:rPr lang="en-US" sz="2400" i="1" dirty="0">
                <a:solidFill>
                  <a:schemeClr val="tx2"/>
                </a:solidFill>
              </a:rPr>
            </a:br>
            <a:r>
              <a:rPr lang="en-US" sz="2400" i="1" dirty="0">
                <a:solidFill>
                  <a:schemeClr val="tx2"/>
                </a:solidFill>
              </a:rPr>
              <a:t/>
            </a:r>
            <a:br>
              <a:rPr lang="en-US" sz="2400" i="1" dirty="0">
                <a:solidFill>
                  <a:schemeClr val="tx2"/>
                </a:solidFill>
              </a:rPr>
            </a:br>
            <a:r>
              <a:rPr lang="en-US" sz="2400" i="1" dirty="0">
                <a:solidFill>
                  <a:schemeClr val="tx2"/>
                </a:solidFill>
              </a:rPr>
              <a:t>Presenter:  </a:t>
            </a:r>
            <a:br>
              <a:rPr lang="en-US" sz="2400" i="1" dirty="0">
                <a:solidFill>
                  <a:schemeClr val="tx2"/>
                </a:solidFill>
              </a:rPr>
            </a:br>
            <a:r>
              <a:rPr lang="en-US" sz="2400" i="1" dirty="0">
                <a:solidFill>
                  <a:schemeClr val="tx2"/>
                </a:solidFill>
              </a:rPr>
              <a:t/>
            </a:r>
            <a:br>
              <a:rPr lang="en-US" sz="2400" i="1" dirty="0">
                <a:solidFill>
                  <a:schemeClr val="tx2"/>
                </a:solidFill>
              </a:rPr>
            </a:br>
            <a:r>
              <a:rPr lang="en-US" sz="2400" b="1" i="1" dirty="0">
                <a:solidFill>
                  <a:schemeClr val="tx2"/>
                </a:solidFill>
              </a:rPr>
              <a:t>Eugene Otuonye, Q.C.</a:t>
            </a:r>
            <a:br>
              <a:rPr lang="en-US" sz="2400" b="1" i="1" dirty="0">
                <a:solidFill>
                  <a:schemeClr val="tx2"/>
                </a:solidFill>
              </a:rPr>
            </a:br>
            <a:r>
              <a:rPr lang="en-US" sz="2400" i="1" dirty="0">
                <a:solidFill>
                  <a:schemeClr val="tx2"/>
                </a:solidFill>
              </a:rPr>
              <a:t>DPP, Turks and Caicos Islands</a:t>
            </a:r>
            <a:endParaRPr lang="en-US" sz="2400" dirty="0">
              <a:solidFill>
                <a:schemeClr val="tx2"/>
              </a:solidFill>
            </a:endParaRPr>
          </a:p>
        </p:txBody>
      </p:sp>
    </p:spTree>
    <p:extLst>
      <p:ext uri="{BB962C8B-B14F-4D97-AF65-F5344CB8AC3E}">
        <p14:creationId xmlns:p14="http://schemas.microsoft.com/office/powerpoint/2010/main" val="2780405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D6210F6-8BF8-4D34-8DE5-57A2ACAD3292}"/>
              </a:ext>
            </a:extLst>
          </p:cNvPr>
          <p:cNvSpPr>
            <a:spLocks noGrp="1"/>
          </p:cNvSpPr>
          <p:nvPr>
            <p:ph type="title"/>
          </p:nvPr>
        </p:nvSpPr>
        <p:spPr/>
        <p:txBody>
          <a:bodyPr>
            <a:normAutofit/>
          </a:bodyPr>
          <a:lstStyle/>
          <a:p>
            <a:r>
              <a:rPr lang="en-US" sz="2800" b="1" u="sng" dirty="0"/>
              <a:t>INTRODUCING THE TURKS AND CAICOS ISLANDS (TCI)</a:t>
            </a:r>
          </a:p>
        </p:txBody>
      </p:sp>
      <p:sp>
        <p:nvSpPr>
          <p:cNvPr id="4" name="Content Placeholder 3">
            <a:extLst>
              <a:ext uri="{FF2B5EF4-FFF2-40B4-BE49-F238E27FC236}">
                <a16:creationId xmlns:a16="http://schemas.microsoft.com/office/drawing/2014/main" xmlns="" id="{B75509F4-221C-4682-A201-B9B7BBC34960}"/>
              </a:ext>
            </a:extLst>
          </p:cNvPr>
          <p:cNvSpPr>
            <a:spLocks noGrp="1"/>
          </p:cNvSpPr>
          <p:nvPr>
            <p:ph idx="1"/>
          </p:nvPr>
        </p:nvSpPr>
        <p:spPr>
          <a:xfrm>
            <a:off x="0" y="0"/>
            <a:ext cx="7085012" cy="6858000"/>
          </a:xfrm>
        </p:spPr>
        <p:txBody>
          <a:bodyPr>
            <a:normAutofit/>
          </a:bodyPr>
          <a:lstStyle/>
          <a:p>
            <a:pPr lvl="0" latinLnBrk="1" hangingPunct="0">
              <a:spcBef>
                <a:spcPts val="0"/>
              </a:spcBef>
              <a:spcAft>
                <a:spcPts val="0"/>
              </a:spcAft>
              <a:buClrTx/>
              <a:buSzTx/>
              <a:buFont typeface="Wingdings" panose="05000000000000000000" pitchFamily="2" charset="2"/>
              <a:buChar char="v"/>
            </a:pPr>
            <a:endParaRPr lang="en-029" sz="1800" kern="0" dirty="0">
              <a:solidFill>
                <a:srgbClr val="000000"/>
              </a:solidFill>
              <a:latin typeface="Helvetica Neue"/>
              <a:sym typeface="Century Gothic"/>
            </a:endParaRPr>
          </a:p>
          <a:p>
            <a:endParaRPr lang="en-US" dirty="0"/>
          </a:p>
        </p:txBody>
      </p:sp>
      <p:sp>
        <p:nvSpPr>
          <p:cNvPr id="5" name="Text Placeholder 4">
            <a:extLst>
              <a:ext uri="{FF2B5EF4-FFF2-40B4-BE49-F238E27FC236}">
                <a16:creationId xmlns:a16="http://schemas.microsoft.com/office/drawing/2014/main" xmlns="" id="{45F04B2A-F4BA-4CBA-835B-BF1305FC81A3}"/>
              </a:ext>
            </a:extLst>
          </p:cNvPr>
          <p:cNvSpPr>
            <a:spLocks noGrp="1"/>
          </p:cNvSpPr>
          <p:nvPr>
            <p:ph type="body" sz="half" idx="2"/>
          </p:nvPr>
        </p:nvSpPr>
        <p:spPr>
          <a:xfrm>
            <a:off x="7541139" y="2383366"/>
            <a:ext cx="3657600" cy="2091267"/>
          </a:xfrm>
        </p:spPr>
        <p:txBody>
          <a:bodyPr>
            <a:normAutofit lnSpcReduction="10000"/>
          </a:bodyPr>
          <a:lstStyle/>
          <a:p>
            <a:pPr algn="ctr"/>
            <a:endParaRPr lang="en-US" sz="2800" i="1" dirty="0">
              <a:solidFill>
                <a:schemeClr val="tx1"/>
              </a:solidFill>
            </a:endParaRPr>
          </a:p>
          <a:p>
            <a:pPr algn="ctr"/>
            <a:endParaRPr lang="en-US" sz="2800" i="1" u="sng" dirty="0">
              <a:solidFill>
                <a:schemeClr val="tx1"/>
              </a:solidFill>
            </a:endParaRPr>
          </a:p>
          <a:p>
            <a:pPr algn="ctr"/>
            <a:r>
              <a:rPr lang="en-US" sz="2800" i="1" dirty="0">
                <a:solidFill>
                  <a:schemeClr val="tx1"/>
                </a:solidFill>
              </a:rPr>
              <a:t>“Beautiful By Nature” </a:t>
            </a:r>
          </a:p>
        </p:txBody>
      </p:sp>
      <p:pic>
        <p:nvPicPr>
          <p:cNvPr id="8" name="Picture 7">
            <a:extLst>
              <a:ext uri="{FF2B5EF4-FFF2-40B4-BE49-F238E27FC236}">
                <a16:creationId xmlns:a16="http://schemas.microsoft.com/office/drawing/2014/main" xmlns="" id="{D383B1A0-92D7-41CD-B864-39E9DF757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570" y="2142656"/>
            <a:ext cx="7085012" cy="4218107"/>
          </a:xfrm>
          <a:prstGeom prst="rect">
            <a:avLst/>
          </a:prstGeom>
        </p:spPr>
      </p:pic>
      <p:pic>
        <p:nvPicPr>
          <p:cNvPr id="9" name="Picture 8">
            <a:extLst>
              <a:ext uri="{FF2B5EF4-FFF2-40B4-BE49-F238E27FC236}">
                <a16:creationId xmlns:a16="http://schemas.microsoft.com/office/drawing/2014/main" xmlns="" id="{9E69ABFF-0A01-42F1-8498-9FDE97F292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4794" y="189462"/>
            <a:ext cx="3527464" cy="1763732"/>
          </a:xfrm>
          <a:prstGeom prst="rect">
            <a:avLst/>
          </a:prstGeom>
        </p:spPr>
      </p:pic>
    </p:spTree>
    <p:extLst>
      <p:ext uri="{BB962C8B-B14F-4D97-AF65-F5344CB8AC3E}">
        <p14:creationId xmlns:p14="http://schemas.microsoft.com/office/powerpoint/2010/main" val="27246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3C308-CEFF-47FE-8B94-0F773863966A}"/>
              </a:ext>
            </a:extLst>
          </p:cNvPr>
          <p:cNvSpPr>
            <a:spLocks noGrp="1"/>
          </p:cNvSpPr>
          <p:nvPr>
            <p:ph type="title"/>
          </p:nvPr>
        </p:nvSpPr>
        <p:spPr>
          <a:xfrm>
            <a:off x="1082842" y="6641431"/>
            <a:ext cx="8135770" cy="21656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8BF53C18-E3D8-45E2-BA27-61B3A837AD5F}"/>
              </a:ext>
            </a:extLst>
          </p:cNvPr>
          <p:cNvSpPr>
            <a:spLocks noGrp="1"/>
          </p:cNvSpPr>
          <p:nvPr>
            <p:ph idx="1"/>
          </p:nvPr>
        </p:nvSpPr>
        <p:spPr>
          <a:xfrm>
            <a:off x="1597192" y="0"/>
            <a:ext cx="9889958" cy="6448926"/>
          </a:xfrm>
        </p:spPr>
        <p:txBody>
          <a:bodyPr>
            <a:normAutofit lnSpcReduction="10000"/>
          </a:bodyPr>
          <a:lstStyle/>
          <a:p>
            <a:pPr marL="0" lvl="0" indent="0" latinLnBrk="1" hangingPunct="0">
              <a:spcBef>
                <a:spcPts val="0"/>
              </a:spcBef>
              <a:spcAft>
                <a:spcPts val="0"/>
              </a:spcAft>
              <a:buClrTx/>
              <a:buSzTx/>
              <a:buNone/>
            </a:pPr>
            <a:endParaRPr lang="en-029" sz="2400" b="1" kern="0" dirty="0">
              <a:solidFill>
                <a:schemeClr val="tx1"/>
              </a:solidFill>
              <a:latin typeface="Helvetica Neue"/>
              <a:sym typeface="Century Gothic"/>
            </a:endParaRPr>
          </a:p>
          <a:p>
            <a:pPr marL="0" lvl="0" indent="0" latinLnBrk="1" hangingPunct="0">
              <a:spcBef>
                <a:spcPts val="0"/>
              </a:spcBef>
              <a:spcAft>
                <a:spcPts val="0"/>
              </a:spcAft>
              <a:buClrTx/>
              <a:buSzTx/>
              <a:buNone/>
            </a:pPr>
            <a:r>
              <a:rPr lang="en-029" sz="2800" b="1" kern="0" dirty="0">
                <a:solidFill>
                  <a:schemeClr val="tx1"/>
                </a:solidFill>
                <a:latin typeface="Helvetica Neue"/>
                <a:sym typeface="Century Gothic"/>
              </a:rPr>
              <a:t>THE TURKS AND CAICOS ISLANDS</a:t>
            </a:r>
            <a:r>
              <a:rPr lang="en-029" sz="2400" b="1" kern="0" dirty="0">
                <a:solidFill>
                  <a:schemeClr val="tx1"/>
                </a:solidFill>
                <a:latin typeface="Helvetica Neue"/>
                <a:sym typeface="Century Gothic"/>
              </a:rPr>
              <a:t>:  </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One of U.K. Caribbean Overseas Territories;</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It consists of an archipelago of small islands south of the </a:t>
            </a:r>
          </a:p>
          <a:p>
            <a:pPr marL="0" lvl="0" indent="0" latinLnBrk="1" hangingPunct="0">
              <a:spcBef>
                <a:spcPts val="0"/>
              </a:spcBef>
              <a:spcAft>
                <a:spcPts val="0"/>
              </a:spcAft>
              <a:buClrTx/>
              <a:buSzTx/>
              <a:buNone/>
            </a:pPr>
            <a:r>
              <a:rPr lang="en-029" sz="2400" b="1" kern="0" dirty="0">
                <a:solidFill>
                  <a:schemeClr val="tx1"/>
                </a:solidFill>
                <a:latin typeface="Helvetica Neue"/>
                <a:sym typeface="Century Gothic"/>
              </a:rPr>
              <a:t>    Bahamas; 612 miles south east of Miami; 90 miles north of Haiti </a:t>
            </a:r>
          </a:p>
          <a:p>
            <a:pPr marL="0" lvl="0" indent="0" latinLnBrk="1" hangingPunct="0">
              <a:spcBef>
                <a:spcPts val="0"/>
              </a:spcBef>
              <a:spcAft>
                <a:spcPts val="0"/>
              </a:spcAft>
              <a:buClrTx/>
              <a:buSzTx/>
              <a:buNone/>
            </a:pPr>
            <a:r>
              <a:rPr lang="en-029" sz="2400" b="1" kern="0" dirty="0">
                <a:solidFill>
                  <a:schemeClr val="tx1"/>
                </a:solidFill>
                <a:latin typeface="Helvetica Neue"/>
                <a:sym typeface="Century Gothic"/>
              </a:rPr>
              <a:t>    and the Dominican Republic;</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Comprises of 40 islands and cays;</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Land area of 190 square miles;</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Total population of approx. 36,000 </a:t>
            </a:r>
          </a:p>
          <a:p>
            <a:pPr marL="0" lvl="0" indent="0" latinLnBrk="1" hangingPunct="0">
              <a:spcBef>
                <a:spcPts val="0"/>
              </a:spcBef>
              <a:spcAft>
                <a:spcPts val="0"/>
              </a:spcAft>
              <a:buClrTx/>
              <a:buSzTx/>
              <a:buNone/>
            </a:pPr>
            <a:r>
              <a:rPr lang="en-029" sz="2400" b="1" kern="0" dirty="0">
                <a:solidFill>
                  <a:schemeClr val="tx1"/>
                </a:solidFill>
                <a:latin typeface="Helvetica Neue"/>
                <a:sym typeface="Century Gothic"/>
              </a:rPr>
              <a:t>     (excluding illegal immigrants);</a:t>
            </a:r>
          </a:p>
          <a:p>
            <a:pPr lvl="0" latinLnBrk="1" hangingPunct="0">
              <a:spcBef>
                <a:spcPts val="0"/>
              </a:spcBef>
              <a:spcAft>
                <a:spcPts val="0"/>
              </a:spcAft>
              <a:buClrTx/>
              <a:buSzTx/>
              <a:buFont typeface="Wingdings" panose="05000000000000000000" pitchFamily="2" charset="2"/>
              <a:buChar char="v"/>
            </a:pPr>
            <a:endParaRPr lang="en-029" sz="2400" b="1" kern="0" dirty="0">
              <a:solidFill>
                <a:schemeClr val="tx1"/>
              </a:solidFill>
              <a:latin typeface="Helvetica Neue"/>
              <a:sym typeface="Century Gothic"/>
            </a:endParaRPr>
          </a:p>
          <a:p>
            <a:pPr lvl="0" latinLnBrk="1" hangingPunct="0">
              <a:spcBef>
                <a:spcPts val="0"/>
              </a:spcBef>
              <a:spcAft>
                <a:spcPts val="0"/>
              </a:spcAft>
              <a:buClrTx/>
              <a:buSzTx/>
              <a:buFont typeface="Wingdings" panose="05000000000000000000" pitchFamily="2" charset="2"/>
              <a:buChar char="v"/>
            </a:pPr>
            <a:r>
              <a:rPr lang="en-029" sz="2400" b="1" kern="0" dirty="0">
                <a:solidFill>
                  <a:schemeClr val="tx1"/>
                </a:solidFill>
                <a:latin typeface="Helvetica Neue"/>
                <a:sym typeface="Century Gothic"/>
              </a:rPr>
              <a:t>Some of the islands have high quality and expensive tourist </a:t>
            </a:r>
          </a:p>
          <a:p>
            <a:pPr marL="0" lvl="0" indent="0" latinLnBrk="1" hangingPunct="0">
              <a:spcBef>
                <a:spcPts val="0"/>
              </a:spcBef>
              <a:spcAft>
                <a:spcPts val="0"/>
              </a:spcAft>
              <a:buClrTx/>
              <a:buSzTx/>
              <a:buNone/>
            </a:pPr>
            <a:r>
              <a:rPr lang="en-029" sz="2400" b="1" kern="0" dirty="0">
                <a:solidFill>
                  <a:schemeClr val="tx1"/>
                </a:solidFill>
                <a:latin typeface="Helvetica Neue"/>
                <a:sym typeface="Century Gothic"/>
              </a:rPr>
              <a:t>    developments and private homes.</a:t>
            </a:r>
          </a:p>
          <a:p>
            <a:endParaRPr lang="en-US" dirty="0"/>
          </a:p>
        </p:txBody>
      </p:sp>
    </p:spTree>
    <p:extLst>
      <p:ext uri="{BB962C8B-B14F-4D97-AF65-F5344CB8AC3E}">
        <p14:creationId xmlns:p14="http://schemas.microsoft.com/office/powerpoint/2010/main" val="330097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41039C7-9EF8-473E-99CB-DC8BD14CC24A}"/>
              </a:ext>
            </a:extLst>
          </p:cNvPr>
          <p:cNvSpPr>
            <a:spLocks noGrp="1"/>
          </p:cNvSpPr>
          <p:nvPr>
            <p:ph type="title"/>
          </p:nvPr>
        </p:nvSpPr>
        <p:spPr>
          <a:xfrm>
            <a:off x="7085012" y="685800"/>
            <a:ext cx="4422776" cy="1371600"/>
          </a:xfrm>
        </p:spPr>
        <p:txBody>
          <a:bodyPr>
            <a:noAutofit/>
          </a:bodyPr>
          <a:lstStyle/>
          <a:p>
            <a:pPr algn="ctr"/>
            <a:r>
              <a:rPr lang="en-US" sz="3200" b="1" u="sng" dirty="0"/>
              <a:t>BEFORE  THE  </a:t>
            </a:r>
            <a:br>
              <a:rPr lang="en-US" sz="3200" b="1" u="sng" dirty="0"/>
            </a:br>
            <a:r>
              <a:rPr lang="en-US" sz="3200" b="1" u="sng" dirty="0"/>
              <a:t>EXCHANGE  PROGRAMME</a:t>
            </a:r>
          </a:p>
        </p:txBody>
      </p:sp>
      <p:sp>
        <p:nvSpPr>
          <p:cNvPr id="5" name="Content Placeholder 4">
            <a:extLst>
              <a:ext uri="{FF2B5EF4-FFF2-40B4-BE49-F238E27FC236}">
                <a16:creationId xmlns:a16="http://schemas.microsoft.com/office/drawing/2014/main" xmlns="" id="{C0340AE5-8485-4917-BB27-1A1D91B0F19F}"/>
              </a:ext>
            </a:extLst>
          </p:cNvPr>
          <p:cNvSpPr>
            <a:spLocks noGrp="1"/>
          </p:cNvSpPr>
          <p:nvPr>
            <p:ph idx="1"/>
          </p:nvPr>
        </p:nvSpPr>
        <p:spPr>
          <a:xfrm>
            <a:off x="684212" y="342900"/>
            <a:ext cx="5943601" cy="6172200"/>
          </a:xfrm>
        </p:spPr>
        <p:txBody>
          <a:bodyPr>
            <a:normAutofit fontScale="92500" lnSpcReduction="10000"/>
          </a:bodyPr>
          <a:lstStyle/>
          <a:p>
            <a:endParaRPr lang="en-GB" sz="3500" dirty="0">
              <a:solidFill>
                <a:schemeClr val="tx1"/>
              </a:solidFill>
            </a:endParaRPr>
          </a:p>
          <a:p>
            <a:r>
              <a:rPr lang="en-GB" sz="3500" b="1" dirty="0">
                <a:solidFill>
                  <a:schemeClr val="tx1"/>
                </a:solidFill>
              </a:rPr>
              <a:t>The ODPP was created in 2012 under TCI Constitution;</a:t>
            </a:r>
          </a:p>
          <a:p>
            <a:r>
              <a:rPr lang="en-GB" sz="3500" b="1" dirty="0">
                <a:solidFill>
                  <a:schemeClr val="tx1"/>
                </a:solidFill>
              </a:rPr>
              <a:t>3 DPPs between 2012-2018; </a:t>
            </a:r>
          </a:p>
          <a:p>
            <a:r>
              <a:rPr lang="en-GB" sz="3500" b="1" dirty="0">
                <a:solidFill>
                  <a:schemeClr val="tx1"/>
                </a:solidFill>
              </a:rPr>
              <a:t>Institutional and leadership  challenges that impeded strategic direction;</a:t>
            </a:r>
          </a:p>
          <a:p>
            <a:r>
              <a:rPr lang="en-GB" sz="3500" b="1" dirty="0">
                <a:solidFill>
                  <a:schemeClr val="tx1"/>
                </a:solidFill>
              </a:rPr>
              <a:t>Unacceptable state of affairs - a grave concern to staff, CJS Partners, TCI Public.</a:t>
            </a:r>
          </a:p>
          <a:p>
            <a:endParaRPr lang="en-US" dirty="0"/>
          </a:p>
        </p:txBody>
      </p:sp>
      <p:sp>
        <p:nvSpPr>
          <p:cNvPr id="6" name="Text Placeholder 5">
            <a:extLst>
              <a:ext uri="{FF2B5EF4-FFF2-40B4-BE49-F238E27FC236}">
                <a16:creationId xmlns:a16="http://schemas.microsoft.com/office/drawing/2014/main" xmlns="" id="{D49DAFDE-FA2D-4F33-BEDF-DD4BEA457EA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70986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D4E3546-FD4F-4275-BAE8-EDD00B8D90ED}"/>
              </a:ext>
            </a:extLst>
          </p:cNvPr>
          <p:cNvSpPr>
            <a:spLocks noGrp="1"/>
          </p:cNvSpPr>
          <p:nvPr>
            <p:ph type="title"/>
          </p:nvPr>
        </p:nvSpPr>
        <p:spPr>
          <a:xfrm>
            <a:off x="7085011" y="685800"/>
            <a:ext cx="4657809" cy="1371600"/>
          </a:xfrm>
        </p:spPr>
        <p:txBody>
          <a:bodyPr>
            <a:normAutofit/>
          </a:bodyPr>
          <a:lstStyle/>
          <a:p>
            <a:r>
              <a:rPr lang="en-US" sz="3200" b="1" u="sng" dirty="0"/>
              <a:t>THE BREAKTHROUGH</a:t>
            </a:r>
          </a:p>
        </p:txBody>
      </p:sp>
      <p:sp>
        <p:nvSpPr>
          <p:cNvPr id="5" name="Content Placeholder 4">
            <a:extLst>
              <a:ext uri="{FF2B5EF4-FFF2-40B4-BE49-F238E27FC236}">
                <a16:creationId xmlns:a16="http://schemas.microsoft.com/office/drawing/2014/main" xmlns="" id="{D52E7C8C-9C9A-46D9-84F2-6B52E5E1885F}"/>
              </a:ext>
            </a:extLst>
          </p:cNvPr>
          <p:cNvSpPr>
            <a:spLocks noGrp="1"/>
          </p:cNvSpPr>
          <p:nvPr>
            <p:ph idx="1"/>
          </p:nvPr>
        </p:nvSpPr>
        <p:spPr>
          <a:xfrm>
            <a:off x="711200" y="0"/>
            <a:ext cx="5916613" cy="5994400"/>
          </a:xfrm>
        </p:spPr>
        <p:txBody>
          <a:bodyPr>
            <a:noAutofit/>
          </a:bodyPr>
          <a:lstStyle/>
          <a:p>
            <a:r>
              <a:rPr lang="en-US" sz="3200" b="1" dirty="0">
                <a:solidFill>
                  <a:schemeClr val="tx1"/>
                </a:solidFill>
              </a:rPr>
              <a:t>14 January 2019 New  DPP  took  office;</a:t>
            </a:r>
          </a:p>
          <a:p>
            <a:r>
              <a:rPr lang="en-US" sz="3200" b="1" dirty="0">
                <a:solidFill>
                  <a:schemeClr val="tx1"/>
                </a:solidFill>
              </a:rPr>
              <a:t>High Public Expectation and  ideas of new direction but not exactly how;</a:t>
            </a:r>
          </a:p>
          <a:p>
            <a:r>
              <a:rPr lang="en-US" sz="3200" b="1" dirty="0">
                <a:solidFill>
                  <a:schemeClr val="tx1"/>
                </a:solidFill>
              </a:rPr>
              <a:t>Waited for breakthrough;</a:t>
            </a:r>
          </a:p>
          <a:p>
            <a:r>
              <a:rPr lang="en-US" sz="3200" b="1" dirty="0">
                <a:solidFill>
                  <a:schemeClr val="tx1"/>
                </a:solidFill>
              </a:rPr>
              <a:t> April 1, 2019, Rachael  Weir arrived under the Exchange Programme;</a:t>
            </a:r>
          </a:p>
          <a:p>
            <a:r>
              <a:rPr lang="en-US" sz="3200" b="1" dirty="0">
                <a:solidFill>
                  <a:schemeClr val="tx1"/>
                </a:solidFill>
              </a:rPr>
              <a:t>She brought the Breakthrough.</a:t>
            </a:r>
          </a:p>
        </p:txBody>
      </p:sp>
      <p:sp>
        <p:nvSpPr>
          <p:cNvPr id="6" name="Text Placeholder 5">
            <a:extLst>
              <a:ext uri="{FF2B5EF4-FFF2-40B4-BE49-F238E27FC236}">
                <a16:creationId xmlns:a16="http://schemas.microsoft.com/office/drawing/2014/main" xmlns="" id="{74E481EA-F161-4A1A-85F8-B9161D09D26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515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F3B72-BAF2-41DF-A7BF-09211F5FE359}"/>
              </a:ext>
            </a:extLst>
          </p:cNvPr>
          <p:cNvSpPr>
            <a:spLocks noGrp="1"/>
          </p:cNvSpPr>
          <p:nvPr>
            <p:ph type="title"/>
          </p:nvPr>
        </p:nvSpPr>
        <p:spPr/>
        <p:txBody>
          <a:bodyPr>
            <a:normAutofit/>
          </a:bodyPr>
          <a:lstStyle/>
          <a:p>
            <a:r>
              <a:rPr lang="en-US" sz="3200" b="1" u="sng" dirty="0"/>
              <a:t>EVIDENCE OF THE BREAKTHROUGH</a:t>
            </a:r>
          </a:p>
        </p:txBody>
      </p:sp>
      <p:sp>
        <p:nvSpPr>
          <p:cNvPr id="3" name="Content Placeholder 2">
            <a:extLst>
              <a:ext uri="{FF2B5EF4-FFF2-40B4-BE49-F238E27FC236}">
                <a16:creationId xmlns:a16="http://schemas.microsoft.com/office/drawing/2014/main" xmlns="" id="{D5E55A64-96EC-417A-8934-F5A2C218789D}"/>
              </a:ext>
            </a:extLst>
          </p:cNvPr>
          <p:cNvSpPr>
            <a:spLocks noGrp="1"/>
          </p:cNvSpPr>
          <p:nvPr>
            <p:ph idx="1"/>
          </p:nvPr>
        </p:nvSpPr>
        <p:spPr>
          <a:xfrm>
            <a:off x="804527" y="601132"/>
            <a:ext cx="5943601" cy="5308600"/>
          </a:xfrm>
        </p:spPr>
        <p:txBody>
          <a:bodyPr>
            <a:normAutofit fontScale="32500" lnSpcReduction="20000"/>
          </a:bodyPr>
          <a:lstStyle/>
          <a:p>
            <a:endParaRPr lang="en-US" sz="3200" dirty="0">
              <a:solidFill>
                <a:schemeClr val="tx1"/>
              </a:solidFill>
            </a:endParaRPr>
          </a:p>
          <a:p>
            <a:r>
              <a:rPr lang="en-US" sz="7400" b="1" dirty="0">
                <a:solidFill>
                  <a:schemeClr val="tx1"/>
                </a:solidFill>
              </a:rPr>
              <a:t>Held first staff General Meeting-Very Productive;</a:t>
            </a:r>
          </a:p>
          <a:p>
            <a:r>
              <a:rPr lang="en-US" sz="7400" b="1" dirty="0">
                <a:solidFill>
                  <a:schemeClr val="tx1"/>
                </a:solidFill>
              </a:rPr>
              <a:t>Team-building get away to TCI more tranquil islands;</a:t>
            </a:r>
          </a:p>
          <a:p>
            <a:r>
              <a:rPr lang="en-US" sz="7400" b="1" dirty="0">
                <a:solidFill>
                  <a:schemeClr val="tx1"/>
                </a:solidFill>
              </a:rPr>
              <a:t>Collaborative efforts of Rachael and Hilary Ryan(CJA from UK CPS)- the synergies were huge and instant;</a:t>
            </a:r>
          </a:p>
          <a:p>
            <a:r>
              <a:rPr lang="en-US" sz="7400" b="1" dirty="0">
                <a:solidFill>
                  <a:schemeClr val="tx1"/>
                </a:solidFill>
              </a:rPr>
              <a:t>Placement time extended for tangible outcomes;</a:t>
            </a:r>
          </a:p>
          <a:p>
            <a:r>
              <a:rPr lang="en-US" sz="7400" b="1" dirty="0">
                <a:solidFill>
                  <a:schemeClr val="tx1"/>
                </a:solidFill>
              </a:rPr>
              <a:t>Emerging of a cohesive Team. </a:t>
            </a:r>
          </a:p>
          <a:p>
            <a:endParaRPr lang="en-US" sz="7400" b="1" dirty="0">
              <a:solidFill>
                <a:schemeClr val="tx1"/>
              </a:solidFill>
            </a:endParaRPr>
          </a:p>
          <a:p>
            <a:pPr marL="0" indent="0">
              <a:buNone/>
            </a:pPr>
            <a:r>
              <a:rPr lang="en-US" sz="7400" b="1" dirty="0">
                <a:solidFill>
                  <a:schemeClr val="tx1"/>
                </a:solidFill>
              </a:rPr>
              <a:t>     </a:t>
            </a:r>
            <a:endParaRPr lang="en-US" sz="3200" dirty="0">
              <a:solidFill>
                <a:schemeClr val="tx1"/>
              </a:solidFill>
            </a:endParaRPr>
          </a:p>
        </p:txBody>
      </p:sp>
      <p:sp>
        <p:nvSpPr>
          <p:cNvPr id="4" name="Text Placeholder 3">
            <a:extLst>
              <a:ext uri="{FF2B5EF4-FFF2-40B4-BE49-F238E27FC236}">
                <a16:creationId xmlns:a16="http://schemas.microsoft.com/office/drawing/2014/main" xmlns="" id="{F40AC54A-211F-4C03-9EEC-55584A9139F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2575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5A0AA6-6FED-4541-BA67-E62854A0823A}"/>
              </a:ext>
            </a:extLst>
          </p:cNvPr>
          <p:cNvSpPr>
            <a:spLocks noGrp="1"/>
          </p:cNvSpPr>
          <p:nvPr>
            <p:ph type="title"/>
          </p:nvPr>
        </p:nvSpPr>
        <p:spPr>
          <a:xfrm>
            <a:off x="7085012" y="1215188"/>
            <a:ext cx="3657600" cy="2213811"/>
          </a:xfrm>
        </p:spPr>
        <p:txBody>
          <a:bodyPr>
            <a:normAutofit/>
          </a:bodyPr>
          <a:lstStyle/>
          <a:p>
            <a:r>
              <a:rPr lang="en-US" sz="3200" b="1" u="sng" dirty="0"/>
              <a:t> SPECIFIC ACHIEVEMENTS</a:t>
            </a:r>
            <a:br>
              <a:rPr lang="en-US" sz="3200" b="1" u="sng" dirty="0"/>
            </a:br>
            <a:endParaRPr lang="en-US" sz="3200" b="1" u="sng" dirty="0"/>
          </a:p>
        </p:txBody>
      </p:sp>
      <p:sp>
        <p:nvSpPr>
          <p:cNvPr id="3" name="Content Placeholder 2">
            <a:extLst>
              <a:ext uri="{FF2B5EF4-FFF2-40B4-BE49-F238E27FC236}">
                <a16:creationId xmlns:a16="http://schemas.microsoft.com/office/drawing/2014/main" xmlns="" id="{A5D92A26-AE47-4542-8BC4-E8DEBE150188}"/>
              </a:ext>
            </a:extLst>
          </p:cNvPr>
          <p:cNvSpPr>
            <a:spLocks noGrp="1"/>
          </p:cNvSpPr>
          <p:nvPr>
            <p:ph idx="1"/>
          </p:nvPr>
        </p:nvSpPr>
        <p:spPr/>
        <p:txBody>
          <a:bodyPr/>
          <a:lstStyle/>
          <a:p>
            <a:r>
              <a:rPr lang="en-US" sz="3200" b="1" dirty="0">
                <a:solidFill>
                  <a:schemeClr val="tx1"/>
                </a:solidFill>
              </a:rPr>
              <a:t>Draft Mission and Vision Statements;</a:t>
            </a:r>
          </a:p>
          <a:p>
            <a:r>
              <a:rPr lang="en-US" sz="3200" b="1" dirty="0">
                <a:solidFill>
                  <a:schemeClr val="tx1"/>
                </a:solidFill>
              </a:rPr>
              <a:t>Draft 5-Year Strategic Plan;</a:t>
            </a:r>
          </a:p>
          <a:p>
            <a:r>
              <a:rPr lang="en-US" sz="3200" b="1" dirty="0">
                <a:solidFill>
                  <a:schemeClr val="tx1"/>
                </a:solidFill>
              </a:rPr>
              <a:t>Detailed Action Plan – including formulation of Prosecution Policy</a:t>
            </a:r>
          </a:p>
          <a:p>
            <a:r>
              <a:rPr lang="en-US" sz="3200" b="1" dirty="0">
                <a:solidFill>
                  <a:schemeClr val="tx1"/>
                </a:solidFill>
              </a:rPr>
              <a:t>On – going mentoring Programme.</a:t>
            </a:r>
          </a:p>
          <a:p>
            <a:endParaRPr lang="en-US" dirty="0"/>
          </a:p>
        </p:txBody>
      </p:sp>
      <p:sp>
        <p:nvSpPr>
          <p:cNvPr id="4" name="Text Placeholder 3">
            <a:extLst>
              <a:ext uri="{FF2B5EF4-FFF2-40B4-BE49-F238E27FC236}">
                <a16:creationId xmlns:a16="http://schemas.microsoft.com/office/drawing/2014/main" xmlns="" id="{24FFBC00-4C75-498D-B8CB-936F864E7059}"/>
              </a:ext>
            </a:extLst>
          </p:cNvPr>
          <p:cNvSpPr>
            <a:spLocks noGrp="1"/>
          </p:cNvSpPr>
          <p:nvPr>
            <p:ph type="body" sz="half" idx="2"/>
          </p:nvPr>
        </p:nvSpPr>
        <p:spPr>
          <a:xfrm>
            <a:off x="7170820" y="2261937"/>
            <a:ext cx="3571791" cy="2011054"/>
          </a:xfrm>
        </p:spPr>
        <p:txBody>
          <a:bodyPr/>
          <a:lstStyle/>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60057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D63984-56C2-4EBF-B80D-3CB281E86B62}"/>
              </a:ext>
            </a:extLst>
          </p:cNvPr>
          <p:cNvSpPr>
            <a:spLocks noGrp="1"/>
          </p:cNvSpPr>
          <p:nvPr>
            <p:ph type="title"/>
          </p:nvPr>
        </p:nvSpPr>
        <p:spPr/>
        <p:txBody>
          <a:bodyPr>
            <a:normAutofit/>
          </a:bodyPr>
          <a:lstStyle/>
          <a:p>
            <a:r>
              <a:rPr lang="en-US" sz="3200" b="1" u="sng" dirty="0"/>
              <a:t>MUTUAL BENEFITS</a:t>
            </a:r>
          </a:p>
        </p:txBody>
      </p:sp>
      <p:sp>
        <p:nvSpPr>
          <p:cNvPr id="3" name="Content Placeholder 2">
            <a:extLst>
              <a:ext uri="{FF2B5EF4-FFF2-40B4-BE49-F238E27FC236}">
                <a16:creationId xmlns:a16="http://schemas.microsoft.com/office/drawing/2014/main" xmlns="" id="{9E0B3CBD-60CB-4994-8F1D-2234FAF28F1D}"/>
              </a:ext>
            </a:extLst>
          </p:cNvPr>
          <p:cNvSpPr>
            <a:spLocks noGrp="1"/>
          </p:cNvSpPr>
          <p:nvPr>
            <p:ph idx="1"/>
          </p:nvPr>
        </p:nvSpPr>
        <p:spPr/>
        <p:txBody>
          <a:bodyPr>
            <a:normAutofit fontScale="92500" lnSpcReduction="10000"/>
          </a:bodyPr>
          <a:lstStyle/>
          <a:p>
            <a:pPr marL="0" indent="0">
              <a:buNone/>
            </a:pPr>
            <a:r>
              <a:rPr lang="en-GB" sz="3200" i="1" dirty="0">
                <a:solidFill>
                  <a:schemeClr val="tx1"/>
                </a:solidFill>
              </a:rPr>
              <a:t>“</a:t>
            </a:r>
            <a:r>
              <a:rPr lang="en-GB" sz="3200" b="1" i="1" dirty="0">
                <a:solidFill>
                  <a:schemeClr val="tx1"/>
                </a:solidFill>
              </a:rPr>
              <a:t>As much as the primary focus of the programme was on capacity building in ODPP, it was invaluable to me in the opportunity it afforded to develop my own legal and leadership skills, to reflect on prosecution practice in Scotland and in the scope to take my learning back to Scotland.”  </a:t>
            </a:r>
          </a:p>
          <a:p>
            <a:pPr marL="0" indent="0">
              <a:buNone/>
            </a:pPr>
            <a:r>
              <a:rPr lang="en-GB" sz="3200" b="1" dirty="0">
                <a:solidFill>
                  <a:schemeClr val="tx1"/>
                </a:solidFill>
              </a:rPr>
              <a:t>Per: Rachael Weir</a:t>
            </a:r>
          </a:p>
          <a:p>
            <a:pPr marL="0" indent="0">
              <a:buNone/>
            </a:pPr>
            <a:endParaRPr lang="en-US" sz="3200" b="1" dirty="0">
              <a:solidFill>
                <a:schemeClr val="tx1"/>
              </a:solidFill>
            </a:endParaRPr>
          </a:p>
          <a:p>
            <a:endParaRPr lang="en-US" dirty="0"/>
          </a:p>
        </p:txBody>
      </p:sp>
      <p:sp>
        <p:nvSpPr>
          <p:cNvPr id="4" name="Text Placeholder 3">
            <a:extLst>
              <a:ext uri="{FF2B5EF4-FFF2-40B4-BE49-F238E27FC236}">
                <a16:creationId xmlns:a16="http://schemas.microsoft.com/office/drawing/2014/main" xmlns="" id="{98454AD5-B846-496F-ACC1-B61ECF6F9E61}"/>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86407840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257</TotalTime>
  <Words>433</Words>
  <Application>Microsoft Office PowerPoint</Application>
  <PresentationFormat>Custom</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Slice</vt:lpstr>
      <vt:lpstr>   The IAP/Commonwealth  ExCHANGE  Programme –   The  TCI ODPP Experience    </vt:lpstr>
      <vt:lpstr>A PRESENTATION AT THE INTERNATIONAL ASSOCIATION OF PROSECUTORS 24th Annual CONFERENCE     Buenos Aires, Argentina, September 2019     Presenter:    Eugene Otuonye, Q.C. DPP, Turks and Caicos Islands</vt:lpstr>
      <vt:lpstr>INTRODUCING THE TURKS AND CAICOS ISLANDS (TCI)</vt:lpstr>
      <vt:lpstr>PowerPoint Presentation</vt:lpstr>
      <vt:lpstr>BEFORE  THE   EXCHANGE  PROGRAMME</vt:lpstr>
      <vt:lpstr>THE BREAKTHROUGH</vt:lpstr>
      <vt:lpstr>EVIDENCE OF THE BREAKTHROUGH</vt:lpstr>
      <vt:lpstr> SPECIFIC ACHIEVEMENTS </vt:lpstr>
      <vt:lpstr>MUTUAL BENEFITS</vt:lpstr>
      <vt:lpstr>RECOMMENDATIONS</vt:lpstr>
      <vt:lpstr>APPRECIATION </vt:lpstr>
      <vt:lpstr>Many Thanks  FOR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IAP/Commonwealth PLACEMENT Programme –   The  TCI ODPP Experience</dc:title>
  <dc:creator>Eugene otuonye</dc:creator>
  <cp:lastModifiedBy>Nino Siradze</cp:lastModifiedBy>
  <cp:revision>54</cp:revision>
  <dcterms:created xsi:type="dcterms:W3CDTF">2019-09-11T05:11:22Z</dcterms:created>
  <dcterms:modified xsi:type="dcterms:W3CDTF">2019-10-01T10:40:53Z</dcterms:modified>
</cp:coreProperties>
</file>