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87" r:id="rId4"/>
    <p:sldId id="259" r:id="rId5"/>
    <p:sldId id="281" r:id="rId6"/>
    <p:sldId id="290" r:id="rId7"/>
    <p:sldId id="289" r:id="rId8"/>
    <p:sldId id="284" r:id="rId9"/>
    <p:sldId id="268" r:id="rId10"/>
    <p:sldId id="260" r:id="rId11"/>
    <p:sldId id="271" r:id="rId12"/>
    <p:sldId id="291" r:id="rId13"/>
    <p:sldId id="274" r:id="rId14"/>
    <p:sldId id="286" r:id="rId15"/>
    <p:sldId id="285" r:id="rId16"/>
    <p:sldId id="275" r:id="rId17"/>
    <p:sldId id="265" r:id="rId18"/>
    <p:sldId id="282" r:id="rId19"/>
    <p:sldId id="277" r:id="rId20"/>
    <p:sldId id="276" r:id="rId21"/>
    <p:sldId id="278" r:id="rId22"/>
    <p:sldId id="267" r:id="rId23"/>
    <p:sldId id="279" r:id="rId24"/>
    <p:sldId id="280" r:id="rId25"/>
    <p:sldId id="283" r:id="rId26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>
        <p:scale>
          <a:sx n="91" d="100"/>
          <a:sy n="91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06EC-0607-4342-9CF1-D2198899D7EE}" type="datetimeFigureOut">
              <a:rPr lang="es-AR" smtClean="0"/>
              <a:t>01/10/2019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29B132-5923-4379-8C67-97137975358D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6400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2DFEFBF-E7AC-452A-90E1-4CEF241CA3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87EB04BD-DFCC-456D-B737-FCF1A7C261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C5F69D5-23F3-40AE-A95F-68A013763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9D3A-D8E7-468B-9211-0E5801F66104}" type="datetimeFigureOut">
              <a:rPr lang="es-AR" smtClean="0"/>
              <a:t>01/10/2019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304A53D-BF23-4966-908C-D38FE612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7E148C1-DA7D-4F45-AABE-EFAFB6F05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A986-C16A-48F6-BC48-77D902B81F6D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54251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4DC1561-6B90-46DD-BF78-E7C71B965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F3835B6A-2991-4800-B8F0-7E125F1EF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15C5A92-4B36-4E19-8211-7F19725B0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9D3A-D8E7-468B-9211-0E5801F66104}" type="datetimeFigureOut">
              <a:rPr lang="es-AR" smtClean="0"/>
              <a:t>01/10/2019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DB2F565-DEEB-4693-A548-AC132BAC0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5F986EF-BC06-4C75-A7BA-548A1F274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A986-C16A-48F6-BC48-77D902B81F6D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67602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111F24F8-0C0B-4115-AFB3-A3AAF84ADE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DCEC2086-7718-4894-B103-CBABE04A49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6F914F6-3E13-4672-AA74-5F9C980F2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9D3A-D8E7-468B-9211-0E5801F66104}" type="datetimeFigureOut">
              <a:rPr lang="es-AR" smtClean="0"/>
              <a:t>01/10/2019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0D2075A-B068-4C71-BF32-01574C799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CF7A736-0F9F-42C9-B4AE-668159009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A986-C16A-48F6-BC48-77D902B81F6D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88161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90EDE09-4ED0-4451-A833-B4B0BE50D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983D2F4-F328-4711-B317-B64FB4C88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64280C1-EF40-487B-BDF3-DFBFF9FD0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9D3A-D8E7-468B-9211-0E5801F66104}" type="datetimeFigureOut">
              <a:rPr lang="es-AR" smtClean="0"/>
              <a:t>01/10/2019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A0F77F4-C892-4DB9-9524-F8F6451C2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1EB9068-A8D2-4FCD-ACA2-5483B2CCB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A986-C16A-48F6-BC48-77D902B81F6D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14021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285CC8B-EA52-40CD-BB62-40FAFFBBE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F74B3EFB-7251-481A-BB4B-A9326E129B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9ACD63D-0D89-411C-A9B3-F4AEC6A3D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9D3A-D8E7-468B-9211-0E5801F66104}" type="datetimeFigureOut">
              <a:rPr lang="es-AR" smtClean="0"/>
              <a:t>01/10/2019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F12A0EF-6912-4BDF-91FB-DB2D38A63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4FB9C4D-86F2-4C54-AC2C-80F5CE305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A986-C16A-48F6-BC48-77D902B81F6D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65946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487A94A-2C91-4EC1-A73C-B8AE75982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3A3D2F1-77E9-4E99-8282-3226C57CA8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F6362CB8-2A75-476C-A434-20833E2C46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FCA9AB67-8BEC-4344-A1DC-AB32C297A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9D3A-D8E7-468B-9211-0E5801F66104}" type="datetimeFigureOut">
              <a:rPr lang="es-AR" smtClean="0"/>
              <a:t>01/10/2019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AC361CB6-222F-4269-A3F7-B2D1CC72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F1D1DF6-1FCE-4FB3-8A5A-FE8BDFC9E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A986-C16A-48F6-BC48-77D902B81F6D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21730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39459A9-0976-413A-A2DF-2D029082C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CDC3E122-E80B-4090-BA8F-5EE324A0A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7371B55F-335F-4AAD-A478-C029CFFCD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E45D30E1-2129-4695-8833-62A334345D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14D33557-324B-4DA2-A48F-94CD1B02A9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03C506C8-D805-45B1-86BE-A759CA384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9D3A-D8E7-468B-9211-0E5801F66104}" type="datetimeFigureOut">
              <a:rPr lang="es-AR" smtClean="0"/>
              <a:t>01/10/2019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9DA8FED0-B2D1-4D59-A6B0-7C53D4D5E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C7ED6A19-AEF4-42E6-ABB8-8DEBF1303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A986-C16A-48F6-BC48-77D902B81F6D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28820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0132D3F-C657-4F1D-B3F2-67ADD79EE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F753BCB5-7617-490E-B8A8-35D8F3C2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9D3A-D8E7-468B-9211-0E5801F66104}" type="datetimeFigureOut">
              <a:rPr lang="es-AR" smtClean="0"/>
              <a:t>01/10/2019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818A0279-1382-4A1A-A424-C50C82CA6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19BC619A-1F68-4547-A35C-4F423B515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A986-C16A-48F6-BC48-77D902B81F6D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9415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C30DFDE1-9447-426F-ABEB-9C7B008DF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9D3A-D8E7-468B-9211-0E5801F66104}" type="datetimeFigureOut">
              <a:rPr lang="es-AR" smtClean="0"/>
              <a:t>01/10/2019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E1905904-C519-4A98-947C-0939B7B0D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94AAE4F4-0962-4979-A591-9A81AB991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A986-C16A-48F6-BC48-77D902B81F6D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47818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6844B36-20BC-4AF4-A593-2B087399F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27A7A61-BB9E-4525-9222-E3C903EFA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57B8809D-A524-4D67-A9C0-3A6152BD90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9680B940-04E3-4D82-B6FD-8738CBD89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9D3A-D8E7-468B-9211-0E5801F66104}" type="datetimeFigureOut">
              <a:rPr lang="es-AR" smtClean="0"/>
              <a:t>01/10/2019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74E8612-A526-40FE-8DF6-F06AA344C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32DF137-7799-4044-A31C-830B18A91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A986-C16A-48F6-BC48-77D902B81F6D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56600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D8025F5-96C3-4D6F-B31F-EF7AD540A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2AB4EE47-4113-4D02-8BF3-F0E827CD46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EB69F40A-22EC-4A19-95F0-9038E793F6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2A28E2B5-C2CF-4DCE-A732-94DF500EF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9D3A-D8E7-468B-9211-0E5801F66104}" type="datetimeFigureOut">
              <a:rPr lang="es-AR" smtClean="0"/>
              <a:t>01/10/2019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CD2289BF-D987-4E6B-90FD-C647D2424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4B4296EE-BE80-4D20-9D2E-0F2AB144C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A986-C16A-48F6-BC48-77D902B81F6D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2766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EA12A066-16D6-4144-9394-E621D5A98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467CA845-03AE-49A7-AFF3-6C3E14D27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B030995-238E-4798-A1C6-4E56560A65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59D3A-D8E7-468B-9211-0E5801F66104}" type="datetimeFigureOut">
              <a:rPr lang="es-AR" smtClean="0"/>
              <a:t>01/10/2019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560B6C0-31BF-4DEC-9B74-5F10D9D5FA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425A920-CB72-4059-A4AF-3FFADA6AFA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3A986-C16A-48F6-BC48-77D902B81F6D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76548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-1"/>
            <a:ext cx="12192001" cy="511492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AR" sz="40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  <a:t>IAP 24th </a:t>
            </a:r>
            <a:r>
              <a:rPr lang="es-AR" sz="4000" dirty="0" err="1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  <a:t>Annual</a:t>
            </a:r>
            <a:r>
              <a:rPr lang="es-AR" sz="40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es-AR" sz="4000" dirty="0" err="1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  <a:t>Conference</a:t>
            </a:r>
            <a:r>
              <a:rPr lang="es-AR" sz="40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  <a:t> 2019</a:t>
            </a:r>
            <a:br>
              <a:rPr lang="es-AR" sz="40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</a:br>
            <a:r>
              <a:rPr lang="es-AR" sz="40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  <a:t>Buenos Aires</a:t>
            </a:r>
            <a:r>
              <a:rPr lang="es-AR" i="1" dirty="0">
                <a:latin typeface="Book Antiqua" panose="02040602050305030304" pitchFamily="18" charset="0"/>
              </a:rPr>
              <a:t/>
            </a:r>
            <a:br>
              <a:rPr lang="es-AR" i="1" dirty="0">
                <a:latin typeface="Book Antiqua" panose="02040602050305030304" pitchFamily="18" charset="0"/>
              </a:rPr>
            </a:br>
            <a:r>
              <a:rPr lang="es-AR" sz="4800" i="1" dirty="0">
                <a:latin typeface="Arial Rounded MT Bold" panose="020F0704030504030204" pitchFamily="34" charset="0"/>
              </a:rPr>
              <a:t>Seguridad e independencia </a:t>
            </a:r>
            <a:br>
              <a:rPr lang="es-AR" sz="4800" i="1" dirty="0">
                <a:latin typeface="Arial Rounded MT Bold" panose="020F0704030504030204" pitchFamily="34" charset="0"/>
              </a:rPr>
            </a:br>
            <a:r>
              <a:rPr lang="es-AR" sz="4800" i="1" dirty="0">
                <a:latin typeface="Arial Rounded MT Bold" panose="020F0704030504030204" pitchFamily="34" charset="0"/>
              </a:rPr>
              <a:t>de los Fiscales </a:t>
            </a:r>
            <a:br>
              <a:rPr lang="es-AR" sz="4800" i="1" dirty="0">
                <a:latin typeface="Arial Rounded MT Bold" panose="020F0704030504030204" pitchFamily="34" charset="0"/>
              </a:rPr>
            </a:br>
            <a:endParaRPr lang="es-AR" sz="4800" i="1" dirty="0">
              <a:latin typeface="Arial Rounded MT Bold" panose="020F0704030504030204" pitchFamily="34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608677" y="5443539"/>
            <a:ext cx="1221373" cy="118800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DDB7E807-B6BC-41A0-A8EA-52C8290C7D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5443539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849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2689"/>
            <a:ext cx="12192000" cy="709785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SITUACIONES QUE PUEDEN AFECTAR LA INDEPENDENCIA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775979" y="5482870"/>
            <a:ext cx="1223716" cy="1260000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A14297D0-5953-489F-8C75-A246712A60BC}"/>
              </a:ext>
            </a:extLst>
          </p:cNvPr>
          <p:cNvSpPr/>
          <p:nvPr/>
        </p:nvSpPr>
        <p:spPr>
          <a:xfrm>
            <a:off x="-12689" y="784049"/>
            <a:ext cx="12192000" cy="47208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600" b="1" dirty="0">
                <a:solidFill>
                  <a:schemeClr val="tx1"/>
                </a:solidFill>
              </a:rPr>
              <a:t>UBICACIÓN ORGÁNICA</a:t>
            </a:r>
          </a:p>
          <a:p>
            <a:pPr algn="ctr"/>
            <a:r>
              <a:rPr lang="es-AR" sz="2400" b="1" dirty="0">
                <a:solidFill>
                  <a:schemeClr val="tx1"/>
                </a:solidFill>
              </a:rPr>
              <a:t>(INDEPENDENCIA EXTERNA) </a:t>
            </a:r>
          </a:p>
          <a:p>
            <a:pPr algn="ctr"/>
            <a:r>
              <a:rPr lang="es-AR" sz="3200" b="1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s-AR" sz="2800" b="1" dirty="0">
              <a:solidFill>
                <a:schemeClr val="tx1"/>
              </a:solidFill>
            </a:endParaRPr>
          </a:p>
          <a:p>
            <a:pPr algn="ctr"/>
            <a:endParaRPr lang="es-AR" sz="2800" b="1" dirty="0">
              <a:solidFill>
                <a:schemeClr val="tx1"/>
              </a:solidFill>
            </a:endParaRPr>
          </a:p>
          <a:p>
            <a:endParaRPr lang="es-AR" sz="2800" dirty="0">
              <a:solidFill>
                <a:schemeClr val="tx1"/>
              </a:solidFill>
            </a:endParaRPr>
          </a:p>
          <a:p>
            <a:endParaRPr lang="es-AR" sz="2800" dirty="0">
              <a:solidFill>
                <a:schemeClr val="tx1"/>
              </a:solidFill>
            </a:endParaRPr>
          </a:p>
          <a:p>
            <a:endParaRPr lang="es-AR" sz="2800" b="1" dirty="0">
              <a:solidFill>
                <a:schemeClr val="tx1"/>
              </a:solidFill>
            </a:endParaRPr>
          </a:p>
          <a:p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3" name="Flecha: hacia abajo 2">
            <a:extLst>
              <a:ext uri="{FF2B5EF4-FFF2-40B4-BE49-F238E27FC236}">
                <a16:creationId xmlns:a16="http://schemas.microsoft.com/office/drawing/2014/main" xmlns="" id="{B0227C75-2843-4A84-AB2A-5544A4D4F5DC}"/>
              </a:ext>
            </a:extLst>
          </p:cNvPr>
          <p:cNvSpPr/>
          <p:nvPr/>
        </p:nvSpPr>
        <p:spPr>
          <a:xfrm>
            <a:off x="5865301" y="2364808"/>
            <a:ext cx="461391" cy="926020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Flecha: hacia abajo 6">
            <a:extLst>
              <a:ext uri="{FF2B5EF4-FFF2-40B4-BE49-F238E27FC236}">
                <a16:creationId xmlns:a16="http://schemas.microsoft.com/office/drawing/2014/main" xmlns="" id="{0C119827-7A50-4E09-8FB9-8FA2B3BC676B}"/>
              </a:ext>
            </a:extLst>
          </p:cNvPr>
          <p:cNvSpPr/>
          <p:nvPr/>
        </p:nvSpPr>
        <p:spPr>
          <a:xfrm rot="1756382">
            <a:off x="3537467" y="2328481"/>
            <a:ext cx="461391" cy="926020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Flecha: hacia abajo 7">
            <a:extLst>
              <a:ext uri="{FF2B5EF4-FFF2-40B4-BE49-F238E27FC236}">
                <a16:creationId xmlns:a16="http://schemas.microsoft.com/office/drawing/2014/main" xmlns="" id="{B620DA5D-023E-479A-8F48-40F5B5499356}"/>
              </a:ext>
            </a:extLst>
          </p:cNvPr>
          <p:cNvSpPr/>
          <p:nvPr/>
        </p:nvSpPr>
        <p:spPr>
          <a:xfrm rot="-1560000">
            <a:off x="8208014" y="2310537"/>
            <a:ext cx="461391" cy="926020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xmlns="" id="{D59546C6-619C-4C42-B065-1374F045204B}"/>
              </a:ext>
            </a:extLst>
          </p:cNvPr>
          <p:cNvSpPr/>
          <p:nvPr/>
        </p:nvSpPr>
        <p:spPr>
          <a:xfrm>
            <a:off x="4686300" y="3720983"/>
            <a:ext cx="2794023" cy="1186648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200" b="1" dirty="0"/>
          </a:p>
          <a:p>
            <a:pPr algn="ctr"/>
            <a:r>
              <a:rPr lang="es-AR" sz="2200" b="1" dirty="0"/>
              <a:t>MPF FORMA PARTE</a:t>
            </a:r>
          </a:p>
          <a:p>
            <a:pPr algn="ctr"/>
            <a:r>
              <a:rPr lang="es-AR" sz="2200" b="1" dirty="0"/>
              <a:t> DEL </a:t>
            </a:r>
          </a:p>
          <a:p>
            <a:pPr algn="ctr"/>
            <a:r>
              <a:rPr lang="es-AR" sz="2200" b="1" dirty="0"/>
              <a:t>PODER JUDICIAL </a:t>
            </a:r>
          </a:p>
          <a:p>
            <a:pPr algn="ctr"/>
            <a:endParaRPr lang="es-AR" sz="2000" b="1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xmlns="" id="{17AF1717-D63C-4FF8-9953-E903B6001005}"/>
              </a:ext>
            </a:extLst>
          </p:cNvPr>
          <p:cNvSpPr/>
          <p:nvPr/>
        </p:nvSpPr>
        <p:spPr>
          <a:xfrm>
            <a:off x="8134351" y="3728484"/>
            <a:ext cx="2641628" cy="1179147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/>
              <a:t>MPF </a:t>
            </a:r>
          </a:p>
          <a:p>
            <a:pPr algn="ctr"/>
            <a:r>
              <a:rPr lang="es-AR" sz="2000" b="1" dirty="0"/>
              <a:t>AUTÓNOMO 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xmlns="" id="{B7375054-A953-4A9D-802A-193CD2F73F1E}"/>
              </a:ext>
            </a:extLst>
          </p:cNvPr>
          <p:cNvSpPr/>
          <p:nvPr/>
        </p:nvSpPr>
        <p:spPr>
          <a:xfrm>
            <a:off x="1141990" y="3724272"/>
            <a:ext cx="2696585" cy="1186648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200" b="1" dirty="0"/>
              <a:t>MPF DEPENDE DEL PODER EJECUTIVO o LEGISLATIVO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FEAA8A1B-FC60-4E8C-B5B0-D7F605B04156}"/>
              </a:ext>
            </a:extLst>
          </p:cNvPr>
          <p:cNvSpPr/>
          <p:nvPr/>
        </p:nvSpPr>
        <p:spPr>
          <a:xfrm>
            <a:off x="2124075" y="5747391"/>
            <a:ext cx="7858125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i="1" dirty="0">
                <a:solidFill>
                  <a:schemeClr val="tx1"/>
                </a:solidFill>
              </a:rPr>
              <a:t>El cargo de fiscal estará estrictamente separado de las funciones judiciales. </a:t>
            </a:r>
          </a:p>
          <a:p>
            <a:pPr algn="ctr"/>
            <a:r>
              <a:rPr lang="es-AR" b="1" dirty="0">
                <a:solidFill>
                  <a:schemeClr val="tx1"/>
                </a:solidFill>
              </a:rPr>
              <a:t>Directrices sobre la función de los fiscales.10. </a:t>
            </a:r>
            <a:endParaRPr lang="es-AR" b="1" dirty="0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xmlns="" id="{4B276002-A18E-4203-9A67-72912EFA7C9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5443539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010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2690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SITUACIONES QUE PUEDEN AFECTAR LA INDEPENDENCIA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753731" y="5442359"/>
            <a:ext cx="1153790" cy="1188000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A14297D0-5953-489F-8C75-A246712A60BC}"/>
              </a:ext>
            </a:extLst>
          </p:cNvPr>
          <p:cNvSpPr/>
          <p:nvPr/>
        </p:nvSpPr>
        <p:spPr>
          <a:xfrm>
            <a:off x="1" y="714374"/>
            <a:ext cx="12191999" cy="45434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600" b="1" dirty="0">
                <a:solidFill>
                  <a:schemeClr val="tx1"/>
                </a:solidFill>
              </a:rPr>
              <a:t>DISEÑO INTERNO INSTITUCIONAL</a:t>
            </a:r>
          </a:p>
          <a:p>
            <a:pPr algn="ctr"/>
            <a:endParaRPr lang="es-AR" sz="3200" b="1" dirty="0">
              <a:solidFill>
                <a:schemeClr val="tx1"/>
              </a:solidFill>
            </a:endParaRPr>
          </a:p>
          <a:p>
            <a:pPr algn="ctr"/>
            <a:endParaRPr lang="es-AR" sz="3200" b="1" dirty="0">
              <a:solidFill>
                <a:schemeClr val="tx1"/>
              </a:solidFill>
            </a:endParaRPr>
          </a:p>
          <a:p>
            <a:pPr algn="ctr"/>
            <a:r>
              <a:rPr lang="es-AR" sz="2800" b="1" dirty="0">
                <a:solidFill>
                  <a:schemeClr val="tx1"/>
                </a:solidFill>
              </a:rPr>
              <a:t>SISTEMA DE DESIGNACIÓN Y REMOCIÓN DEL PROCURADOR/FISCAL GENERAL</a:t>
            </a:r>
          </a:p>
          <a:p>
            <a:pPr algn="ctr"/>
            <a:endParaRPr lang="es-AR" sz="2800" b="1" dirty="0">
              <a:solidFill>
                <a:schemeClr val="tx1"/>
              </a:solidFill>
            </a:endParaRPr>
          </a:p>
          <a:p>
            <a:pPr algn="ctr"/>
            <a:r>
              <a:rPr lang="es-AR" sz="2800" b="1" dirty="0">
                <a:solidFill>
                  <a:schemeClr val="tx1"/>
                </a:solidFill>
              </a:rPr>
              <a:t>TIPO DE MANDATO</a:t>
            </a:r>
          </a:p>
          <a:p>
            <a:pPr algn="ctr"/>
            <a:endParaRPr lang="es-AR" sz="2800" b="1" dirty="0">
              <a:solidFill>
                <a:schemeClr val="tx1"/>
              </a:solidFill>
            </a:endParaRPr>
          </a:p>
          <a:p>
            <a:pPr algn="ctr"/>
            <a:r>
              <a:rPr lang="es-AR" sz="2800" b="1" dirty="0">
                <a:solidFill>
                  <a:schemeClr val="tx1"/>
                </a:solidFill>
              </a:rPr>
              <a:t>MAYORÍAS PARLAMENTARIAS</a:t>
            </a:r>
          </a:p>
          <a:p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3" name="Flecha: hacia abajo 2">
            <a:extLst>
              <a:ext uri="{FF2B5EF4-FFF2-40B4-BE49-F238E27FC236}">
                <a16:creationId xmlns:a16="http://schemas.microsoft.com/office/drawing/2014/main" xmlns="" id="{C67A1884-BFC7-43A9-B7D1-46EF5E59AE8E}"/>
              </a:ext>
            </a:extLst>
          </p:cNvPr>
          <p:cNvSpPr/>
          <p:nvPr/>
        </p:nvSpPr>
        <p:spPr>
          <a:xfrm>
            <a:off x="5773293" y="1600201"/>
            <a:ext cx="484632" cy="790575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3D5AFE63-BB01-4814-9539-91251DEAE15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5443539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531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2690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SITUACIONES QUE PUEDEN AFECTAR LA INDEPENDENCIA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753731" y="5442359"/>
            <a:ext cx="1188753" cy="1224000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A14297D0-5953-489F-8C75-A246712A60BC}"/>
              </a:ext>
            </a:extLst>
          </p:cNvPr>
          <p:cNvSpPr/>
          <p:nvPr/>
        </p:nvSpPr>
        <p:spPr>
          <a:xfrm>
            <a:off x="0" y="730845"/>
            <a:ext cx="12192000" cy="44481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3200" dirty="0">
              <a:solidFill>
                <a:schemeClr val="tx1"/>
              </a:solidFill>
            </a:endParaRPr>
          </a:p>
          <a:p>
            <a:pPr algn="ctr"/>
            <a:r>
              <a:rPr lang="es-AR" sz="3200" b="1" dirty="0">
                <a:solidFill>
                  <a:schemeClr val="tx1"/>
                </a:solidFill>
              </a:rPr>
              <a:t>FISCAL/PROCURADOR GENERAL</a:t>
            </a:r>
          </a:p>
          <a:p>
            <a:pPr algn="ctr"/>
            <a:endParaRPr lang="es-AR" sz="3200" dirty="0">
              <a:solidFill>
                <a:schemeClr val="tx1"/>
              </a:solidFill>
            </a:endParaRPr>
          </a:p>
          <a:p>
            <a:pPr algn="ctr"/>
            <a:endParaRPr lang="es-AR" sz="3200" dirty="0">
              <a:solidFill>
                <a:schemeClr val="tx1"/>
              </a:solidFill>
            </a:endParaRPr>
          </a:p>
          <a:p>
            <a:pPr algn="ctr"/>
            <a:endParaRPr lang="es-AR" sz="1000" b="1" dirty="0">
              <a:solidFill>
                <a:schemeClr val="tx1"/>
              </a:solidFill>
            </a:endParaRP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r>
              <a:rPr lang="es-AR" sz="2400" b="1" dirty="0">
                <a:solidFill>
                  <a:schemeClr val="tx1"/>
                </a:solidFill>
              </a:rPr>
              <a:t>                                                                                         </a:t>
            </a:r>
          </a:p>
          <a:p>
            <a:pPr algn="ctr"/>
            <a:r>
              <a:rPr lang="es-AR" sz="24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s-AR" sz="2800" dirty="0">
                <a:solidFill>
                  <a:schemeClr val="tx1"/>
                </a:solidFill>
              </a:rPr>
              <a:t>					</a:t>
            </a:r>
          </a:p>
          <a:p>
            <a:r>
              <a:rPr lang="es-AR" sz="2000" dirty="0">
                <a:solidFill>
                  <a:schemeClr val="tx1"/>
                </a:solidFill>
              </a:rPr>
              <a:t>	</a:t>
            </a:r>
            <a:r>
              <a:rPr lang="es-AR" sz="2000" b="1" dirty="0">
                <a:solidFill>
                  <a:schemeClr val="tx1"/>
                </a:solidFill>
              </a:rPr>
              <a:t>TRANSPARENCIA     MAYORIAS                                PLAZO              </a:t>
            </a:r>
            <a:r>
              <a:rPr lang="es-AR" sz="2000" b="1" dirty="0" err="1">
                <a:solidFill>
                  <a:schemeClr val="tx1"/>
                </a:solidFill>
              </a:rPr>
              <a:t>PLAZO</a:t>
            </a:r>
            <a:r>
              <a:rPr lang="es-AR" sz="2000" b="1" dirty="0">
                <a:solidFill>
                  <a:schemeClr val="tx1"/>
                </a:solidFill>
              </a:rPr>
              <a:t> </a:t>
            </a:r>
          </a:p>
          <a:p>
            <a:r>
              <a:rPr lang="es-AR" sz="2000" b="1" dirty="0">
                <a:solidFill>
                  <a:schemeClr val="tx1"/>
                </a:solidFill>
              </a:rPr>
              <a:t>	    PUBLICIDAD          PARLAMENTARIAS         DETERMINADO    RENOVABLE       MAYORIAS PARLAM.</a:t>
            </a:r>
          </a:p>
          <a:p>
            <a:r>
              <a:rPr lang="es-AR" sz="2000" b="1" dirty="0">
                <a:solidFill>
                  <a:schemeClr val="accent1">
                    <a:lumMod val="75000"/>
                  </a:schemeClr>
                </a:solidFill>
              </a:rPr>
              <a:t>REQUISITOS</a:t>
            </a:r>
            <a:r>
              <a:rPr lang="es-AR" b="1" dirty="0">
                <a:solidFill>
                  <a:schemeClr val="accent1">
                    <a:lumMod val="75000"/>
                  </a:schemeClr>
                </a:solidFill>
              </a:rPr>
              <a:t>        </a:t>
            </a:r>
            <a:r>
              <a:rPr lang="es-AR" sz="2000" b="1" dirty="0">
                <a:solidFill>
                  <a:schemeClr val="accent1">
                    <a:lumMod val="75000"/>
                  </a:schemeClr>
                </a:solidFill>
              </a:rPr>
              <a:t>ATRIBUTOS</a:t>
            </a:r>
            <a:r>
              <a:rPr lang="es-AR" b="1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s-AR" sz="2000" b="1" dirty="0">
                <a:solidFill>
                  <a:schemeClr val="tx1"/>
                </a:solidFill>
              </a:rPr>
              <a:t>ESPECIALES                                                                                       CALIFICADAS </a:t>
            </a:r>
          </a:p>
          <a:p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3" name="Flecha: hacia abajo 2">
            <a:extLst>
              <a:ext uri="{FF2B5EF4-FFF2-40B4-BE49-F238E27FC236}">
                <a16:creationId xmlns:a16="http://schemas.microsoft.com/office/drawing/2014/main" xmlns="" id="{C67A1884-BFC7-43A9-B7D1-46EF5E59AE8E}"/>
              </a:ext>
            </a:extLst>
          </p:cNvPr>
          <p:cNvSpPr/>
          <p:nvPr/>
        </p:nvSpPr>
        <p:spPr>
          <a:xfrm rot="1832851">
            <a:off x="2935680" y="1388448"/>
            <a:ext cx="399795" cy="471493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5" name="Flecha: hacia abajo 4">
            <a:extLst>
              <a:ext uri="{FF2B5EF4-FFF2-40B4-BE49-F238E27FC236}">
                <a16:creationId xmlns:a16="http://schemas.microsoft.com/office/drawing/2014/main" xmlns="" id="{0439D059-E8DF-4964-B18A-804EBD0B15CE}"/>
              </a:ext>
            </a:extLst>
          </p:cNvPr>
          <p:cNvSpPr/>
          <p:nvPr/>
        </p:nvSpPr>
        <p:spPr>
          <a:xfrm rot="19685805">
            <a:off x="8748603" y="1422486"/>
            <a:ext cx="364574" cy="443494"/>
          </a:xfrm>
          <a:prstGeom prst="downArrow">
            <a:avLst>
              <a:gd name="adj1" fmla="val 51372"/>
              <a:gd name="adj2" fmla="val 58408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5AF20AA8-FB1F-4F9D-A2DA-58D1AA049151}"/>
              </a:ext>
            </a:extLst>
          </p:cNvPr>
          <p:cNvSpPr/>
          <p:nvPr/>
        </p:nvSpPr>
        <p:spPr>
          <a:xfrm>
            <a:off x="992528" y="1940536"/>
            <a:ext cx="2246159" cy="636882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600" b="1" dirty="0">
                <a:solidFill>
                  <a:schemeClr val="bg1"/>
                </a:solidFill>
              </a:rPr>
              <a:t>DESIGNACIÓN</a:t>
            </a:r>
            <a:r>
              <a:rPr lang="es-AR" sz="2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6A87D9C1-93F1-4F09-B706-7CF86A8ECFCA}"/>
              </a:ext>
            </a:extLst>
          </p:cNvPr>
          <p:cNvSpPr/>
          <p:nvPr/>
        </p:nvSpPr>
        <p:spPr>
          <a:xfrm>
            <a:off x="8761364" y="1921934"/>
            <a:ext cx="2354802" cy="636882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600" b="1" dirty="0">
                <a:solidFill>
                  <a:schemeClr val="bg1"/>
                </a:solidFill>
              </a:rPr>
              <a:t>REMOCIÓN</a:t>
            </a:r>
            <a:r>
              <a:rPr lang="es-AR" sz="2400" b="1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11" name="Flecha: hacia abajo 10">
            <a:extLst>
              <a:ext uri="{FF2B5EF4-FFF2-40B4-BE49-F238E27FC236}">
                <a16:creationId xmlns:a16="http://schemas.microsoft.com/office/drawing/2014/main" xmlns="" id="{69EE58D2-C3A4-4448-AAEB-212CC2261835}"/>
              </a:ext>
            </a:extLst>
          </p:cNvPr>
          <p:cNvSpPr/>
          <p:nvPr/>
        </p:nvSpPr>
        <p:spPr>
          <a:xfrm rot="2000930">
            <a:off x="9376956" y="2695300"/>
            <a:ext cx="284084" cy="439313"/>
          </a:xfrm>
          <a:prstGeom prst="downArrow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Flecha: hacia abajo 11">
            <a:extLst>
              <a:ext uri="{FF2B5EF4-FFF2-40B4-BE49-F238E27FC236}">
                <a16:creationId xmlns:a16="http://schemas.microsoft.com/office/drawing/2014/main" xmlns="" id="{C362C4ED-B561-42A5-B9F8-8717B23EDF6B}"/>
              </a:ext>
            </a:extLst>
          </p:cNvPr>
          <p:cNvSpPr/>
          <p:nvPr/>
        </p:nvSpPr>
        <p:spPr>
          <a:xfrm rot="19539929">
            <a:off x="10358448" y="2672663"/>
            <a:ext cx="290189" cy="462307"/>
          </a:xfrm>
          <a:prstGeom prst="downArrow">
            <a:avLst>
              <a:gd name="adj1" fmla="val 50000"/>
              <a:gd name="adj2" fmla="val 44514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Flecha: hacia abajo 12">
            <a:extLst>
              <a:ext uri="{FF2B5EF4-FFF2-40B4-BE49-F238E27FC236}">
                <a16:creationId xmlns:a16="http://schemas.microsoft.com/office/drawing/2014/main" xmlns="" id="{B633F359-958A-4437-BF37-C83B41839B16}"/>
              </a:ext>
            </a:extLst>
          </p:cNvPr>
          <p:cNvSpPr/>
          <p:nvPr/>
        </p:nvSpPr>
        <p:spPr>
          <a:xfrm rot="19555981">
            <a:off x="2378957" y="2692886"/>
            <a:ext cx="287340" cy="477520"/>
          </a:xfrm>
          <a:prstGeom prst="downArrow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0" name="Flecha: hacia abajo 19">
            <a:extLst>
              <a:ext uri="{FF2B5EF4-FFF2-40B4-BE49-F238E27FC236}">
                <a16:creationId xmlns:a16="http://schemas.microsoft.com/office/drawing/2014/main" xmlns="" id="{EEEBF71C-43AB-4F1F-84F6-05F4BCC2D839}"/>
              </a:ext>
            </a:extLst>
          </p:cNvPr>
          <p:cNvSpPr/>
          <p:nvPr/>
        </p:nvSpPr>
        <p:spPr>
          <a:xfrm rot="2040062">
            <a:off x="1286677" y="2703949"/>
            <a:ext cx="303181" cy="486031"/>
          </a:xfrm>
          <a:prstGeom prst="downArrow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A00559C5-949D-472C-B753-F3EB7F745A2E}"/>
              </a:ext>
            </a:extLst>
          </p:cNvPr>
          <p:cNvSpPr/>
          <p:nvPr/>
        </p:nvSpPr>
        <p:spPr>
          <a:xfrm>
            <a:off x="4867312" y="1940505"/>
            <a:ext cx="2457374" cy="630773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600" b="1" dirty="0"/>
              <a:t>MANDATO</a:t>
            </a:r>
          </a:p>
        </p:txBody>
      </p:sp>
      <p:sp>
        <p:nvSpPr>
          <p:cNvPr id="16" name="Flecha: hacia abajo 15">
            <a:extLst>
              <a:ext uri="{FF2B5EF4-FFF2-40B4-BE49-F238E27FC236}">
                <a16:creationId xmlns:a16="http://schemas.microsoft.com/office/drawing/2014/main" xmlns="" id="{0A4B40D7-F341-4F82-9C00-82242D1C65F5}"/>
              </a:ext>
            </a:extLst>
          </p:cNvPr>
          <p:cNvSpPr/>
          <p:nvPr/>
        </p:nvSpPr>
        <p:spPr>
          <a:xfrm>
            <a:off x="5883424" y="1421266"/>
            <a:ext cx="387731" cy="445934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1" name="Flecha: hacia abajo 20">
            <a:extLst>
              <a:ext uri="{FF2B5EF4-FFF2-40B4-BE49-F238E27FC236}">
                <a16:creationId xmlns:a16="http://schemas.microsoft.com/office/drawing/2014/main" xmlns="" id="{170EB4B8-61BF-4C3B-8D54-3F85178F55CD}"/>
              </a:ext>
            </a:extLst>
          </p:cNvPr>
          <p:cNvSpPr/>
          <p:nvPr/>
        </p:nvSpPr>
        <p:spPr>
          <a:xfrm rot="2040062">
            <a:off x="5363115" y="2704558"/>
            <a:ext cx="309860" cy="500749"/>
          </a:xfrm>
          <a:prstGeom prst="downArrow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Flecha: hacia abajo 21">
            <a:extLst>
              <a:ext uri="{FF2B5EF4-FFF2-40B4-BE49-F238E27FC236}">
                <a16:creationId xmlns:a16="http://schemas.microsoft.com/office/drawing/2014/main" xmlns="" id="{FEA10331-4A59-4DE1-8497-7B608403D614}"/>
              </a:ext>
            </a:extLst>
          </p:cNvPr>
          <p:cNvSpPr/>
          <p:nvPr/>
        </p:nvSpPr>
        <p:spPr>
          <a:xfrm rot="19706490">
            <a:off x="6519665" y="2711725"/>
            <a:ext cx="309214" cy="477520"/>
          </a:xfrm>
          <a:prstGeom prst="downArrow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4" name="Flecha: hacia abajo 23">
            <a:extLst>
              <a:ext uri="{FF2B5EF4-FFF2-40B4-BE49-F238E27FC236}">
                <a16:creationId xmlns:a16="http://schemas.microsoft.com/office/drawing/2014/main" xmlns="" id="{8EB6A1F7-0259-4BC4-BB64-DE174BC23BEC}"/>
              </a:ext>
            </a:extLst>
          </p:cNvPr>
          <p:cNvSpPr/>
          <p:nvPr/>
        </p:nvSpPr>
        <p:spPr>
          <a:xfrm rot="2040062">
            <a:off x="6486685" y="3827661"/>
            <a:ext cx="361516" cy="293658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Flecha: hacia abajo 24">
            <a:extLst>
              <a:ext uri="{FF2B5EF4-FFF2-40B4-BE49-F238E27FC236}">
                <a16:creationId xmlns:a16="http://schemas.microsoft.com/office/drawing/2014/main" xmlns="" id="{51A2FAEB-0D3D-4409-A54C-39A61548EFEE}"/>
              </a:ext>
            </a:extLst>
          </p:cNvPr>
          <p:cNvSpPr/>
          <p:nvPr/>
        </p:nvSpPr>
        <p:spPr>
          <a:xfrm rot="19904993">
            <a:off x="3091632" y="3781359"/>
            <a:ext cx="319399" cy="294438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6" name="Flecha: hacia abajo 25">
            <a:extLst>
              <a:ext uri="{FF2B5EF4-FFF2-40B4-BE49-F238E27FC236}">
                <a16:creationId xmlns:a16="http://schemas.microsoft.com/office/drawing/2014/main" xmlns="" id="{84EE0E60-5DFC-4C30-95F9-64437246060F}"/>
              </a:ext>
            </a:extLst>
          </p:cNvPr>
          <p:cNvSpPr/>
          <p:nvPr/>
        </p:nvSpPr>
        <p:spPr>
          <a:xfrm rot="19909020">
            <a:off x="1090229" y="3796774"/>
            <a:ext cx="434614" cy="232892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7" name="Flecha: hacia abajo 26">
            <a:extLst>
              <a:ext uri="{FF2B5EF4-FFF2-40B4-BE49-F238E27FC236}">
                <a16:creationId xmlns:a16="http://schemas.microsoft.com/office/drawing/2014/main" xmlns="" id="{D53095DE-CF5B-46A9-AF69-34799B7B11F3}"/>
              </a:ext>
            </a:extLst>
          </p:cNvPr>
          <p:cNvSpPr/>
          <p:nvPr/>
        </p:nvSpPr>
        <p:spPr>
          <a:xfrm rot="2040062">
            <a:off x="2419013" y="3793376"/>
            <a:ext cx="333283" cy="270404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28" name="Flecha: hacia abajo 27">
            <a:extLst>
              <a:ext uri="{FF2B5EF4-FFF2-40B4-BE49-F238E27FC236}">
                <a16:creationId xmlns:a16="http://schemas.microsoft.com/office/drawing/2014/main" xmlns="" id="{2056D1E9-4E98-4377-854A-3702EF8BFA6C}"/>
              </a:ext>
            </a:extLst>
          </p:cNvPr>
          <p:cNvSpPr/>
          <p:nvPr/>
        </p:nvSpPr>
        <p:spPr>
          <a:xfrm rot="20269528">
            <a:off x="7617101" y="3809528"/>
            <a:ext cx="366680" cy="329505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pic>
        <p:nvPicPr>
          <p:cNvPr id="23" name="Imagen 22">
            <a:extLst>
              <a:ext uri="{FF2B5EF4-FFF2-40B4-BE49-F238E27FC236}">
                <a16:creationId xmlns:a16="http://schemas.microsoft.com/office/drawing/2014/main" xmlns="" id="{96BA215C-EC5F-4B32-849C-6FA86574B47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5443539"/>
            <a:ext cx="1944000" cy="1186648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5F820B38-0E8E-4AF3-959B-ABDE9038DD87}"/>
              </a:ext>
            </a:extLst>
          </p:cNvPr>
          <p:cNvSpPr/>
          <p:nvPr/>
        </p:nvSpPr>
        <p:spPr>
          <a:xfrm>
            <a:off x="158841" y="3257436"/>
            <a:ext cx="1641538" cy="3680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chemeClr val="tx1"/>
                </a:solidFill>
              </a:rPr>
              <a:t>INTERNA</a:t>
            </a:r>
            <a:endParaRPr lang="es-AR" sz="2400" dirty="0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xmlns="" id="{5DB71AAC-258A-4A50-84E8-78A1D120DAAF}"/>
              </a:ext>
            </a:extLst>
          </p:cNvPr>
          <p:cNvSpPr/>
          <p:nvPr/>
        </p:nvSpPr>
        <p:spPr>
          <a:xfrm>
            <a:off x="2262703" y="3257436"/>
            <a:ext cx="1540997" cy="3680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chemeClr val="tx1"/>
                </a:solidFill>
              </a:rPr>
              <a:t>EXTERNA</a:t>
            </a:r>
            <a:endParaRPr lang="es-AR" sz="2400" dirty="0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xmlns="" id="{8471CF16-55F8-410A-82E7-836D4EB0D96A}"/>
              </a:ext>
            </a:extLst>
          </p:cNvPr>
          <p:cNvSpPr/>
          <p:nvPr/>
        </p:nvSpPr>
        <p:spPr>
          <a:xfrm>
            <a:off x="4290354" y="3249138"/>
            <a:ext cx="1540998" cy="359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chemeClr val="tx1"/>
                </a:solidFill>
              </a:rPr>
              <a:t>VITALICIO</a:t>
            </a:r>
            <a:endParaRPr lang="es-AR" sz="2400" dirty="0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xmlns="" id="{1163C4B1-E637-43B2-8636-F7E50AE95A69}"/>
              </a:ext>
            </a:extLst>
          </p:cNvPr>
          <p:cNvSpPr/>
          <p:nvPr/>
        </p:nvSpPr>
        <p:spPr>
          <a:xfrm>
            <a:off x="6293677" y="3237299"/>
            <a:ext cx="1738727" cy="3858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chemeClr val="tx1"/>
                </a:solidFill>
              </a:rPr>
              <a:t>TEMPORAL</a:t>
            </a:r>
            <a:endParaRPr lang="es-AR" sz="2400" dirty="0"/>
          </a:p>
        </p:txBody>
      </p:sp>
      <p:sp>
        <p:nvSpPr>
          <p:cNvPr id="19" name="Distinto de 18">
            <a:extLst>
              <a:ext uri="{FF2B5EF4-FFF2-40B4-BE49-F238E27FC236}">
                <a16:creationId xmlns:a16="http://schemas.microsoft.com/office/drawing/2014/main" xmlns="" id="{839701C2-DE00-443A-AFF3-F84713D8DBB2}"/>
              </a:ext>
            </a:extLst>
          </p:cNvPr>
          <p:cNvSpPr/>
          <p:nvPr/>
        </p:nvSpPr>
        <p:spPr>
          <a:xfrm>
            <a:off x="1392084" y="4783346"/>
            <a:ext cx="422207" cy="368021"/>
          </a:xfrm>
          <a:prstGeom prst="mathNotEqual">
            <a:avLst>
              <a:gd name="adj1" fmla="val 23520"/>
              <a:gd name="adj2" fmla="val 6600000"/>
              <a:gd name="adj3" fmla="val 117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xmlns="" id="{DB097A6A-894D-4303-9B47-BCFCAF8B3637}"/>
              </a:ext>
            </a:extLst>
          </p:cNvPr>
          <p:cNvSpPr/>
          <p:nvPr/>
        </p:nvSpPr>
        <p:spPr>
          <a:xfrm>
            <a:off x="8977091" y="3209911"/>
            <a:ext cx="2038211" cy="4132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chemeClr val="tx1"/>
                </a:solidFill>
              </a:rPr>
              <a:t>ESTABILIDAD </a:t>
            </a:r>
          </a:p>
        </p:txBody>
      </p:sp>
      <p:sp>
        <p:nvSpPr>
          <p:cNvPr id="30" name="Flecha: hacia abajo 29">
            <a:extLst>
              <a:ext uri="{FF2B5EF4-FFF2-40B4-BE49-F238E27FC236}">
                <a16:creationId xmlns:a16="http://schemas.microsoft.com/office/drawing/2014/main" xmlns="" id="{BEA8A684-7A64-4134-AA44-74F084F0D748}"/>
              </a:ext>
            </a:extLst>
          </p:cNvPr>
          <p:cNvSpPr/>
          <p:nvPr/>
        </p:nvSpPr>
        <p:spPr>
          <a:xfrm rot="21330019">
            <a:off x="9770765" y="3975464"/>
            <a:ext cx="366680" cy="329505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268072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2690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SITUACIONES QUE PUEDEN AFECTAR LA INDEPENDENCIA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753731" y="5483699"/>
            <a:ext cx="1223716" cy="1260000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A14297D0-5953-489F-8C75-A246712A60BC}"/>
              </a:ext>
            </a:extLst>
          </p:cNvPr>
          <p:cNvSpPr/>
          <p:nvPr/>
        </p:nvSpPr>
        <p:spPr>
          <a:xfrm>
            <a:off x="57151" y="745026"/>
            <a:ext cx="12077698" cy="4791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600" b="1" dirty="0">
                <a:solidFill>
                  <a:schemeClr val="tx1"/>
                </a:solidFill>
              </a:rPr>
              <a:t>DISEÑO INTERNO INSTITUCIONAL</a:t>
            </a:r>
          </a:p>
          <a:p>
            <a:pPr algn="ctr"/>
            <a:endParaRPr lang="es-AR" sz="3200" b="1" dirty="0">
              <a:solidFill>
                <a:schemeClr val="tx1"/>
              </a:solidFill>
            </a:endParaRPr>
          </a:p>
          <a:p>
            <a:pPr algn="ctr"/>
            <a:endParaRPr lang="es-AR" sz="3200" b="1" dirty="0">
              <a:solidFill>
                <a:schemeClr val="tx1"/>
              </a:solidFill>
            </a:endParaRPr>
          </a:p>
          <a:p>
            <a:pPr algn="ctr"/>
            <a:r>
              <a:rPr lang="es-AR" sz="2800" b="1" dirty="0">
                <a:solidFill>
                  <a:schemeClr val="tx1"/>
                </a:solidFill>
              </a:rPr>
              <a:t>SISTEMA DE DESIGNACIÓN Y REMOCIÓN DE LOS FISCALES </a:t>
            </a:r>
          </a:p>
          <a:p>
            <a:pPr algn="ctr"/>
            <a:endParaRPr lang="es-AR" sz="2800" b="1" dirty="0">
              <a:solidFill>
                <a:schemeClr val="tx1"/>
              </a:solidFill>
            </a:endParaRPr>
          </a:p>
          <a:p>
            <a:pPr algn="ctr"/>
            <a:r>
              <a:rPr lang="es-AR" sz="2800" b="1" dirty="0">
                <a:solidFill>
                  <a:schemeClr val="tx1"/>
                </a:solidFill>
              </a:rPr>
              <a:t>TIPO DE MANDATOS </a:t>
            </a:r>
          </a:p>
          <a:p>
            <a:pPr algn="ctr"/>
            <a:endParaRPr lang="es-AR" sz="2800" b="1" dirty="0">
              <a:solidFill>
                <a:schemeClr val="tx1"/>
              </a:solidFill>
            </a:endParaRPr>
          </a:p>
          <a:p>
            <a:pPr algn="ctr"/>
            <a:r>
              <a:rPr lang="es-AR" sz="2800" b="1" dirty="0">
                <a:solidFill>
                  <a:schemeClr val="tx1"/>
                </a:solidFill>
              </a:rPr>
              <a:t>MAYORÍAS PARLAMENTARIAS</a:t>
            </a:r>
          </a:p>
          <a:p>
            <a:pPr algn="ctr"/>
            <a:endParaRPr lang="es-AR" sz="2800" dirty="0">
              <a:solidFill>
                <a:schemeClr val="tx1"/>
              </a:solidFill>
            </a:endParaRPr>
          </a:p>
        </p:txBody>
      </p:sp>
      <p:sp>
        <p:nvSpPr>
          <p:cNvPr id="3" name="Flecha: hacia abajo 2">
            <a:extLst>
              <a:ext uri="{FF2B5EF4-FFF2-40B4-BE49-F238E27FC236}">
                <a16:creationId xmlns:a16="http://schemas.microsoft.com/office/drawing/2014/main" xmlns="" id="{C67A1884-BFC7-43A9-B7D1-46EF5E59AE8E}"/>
              </a:ext>
            </a:extLst>
          </p:cNvPr>
          <p:cNvSpPr/>
          <p:nvPr/>
        </p:nvSpPr>
        <p:spPr>
          <a:xfrm>
            <a:off x="5773293" y="1711139"/>
            <a:ext cx="484632" cy="790575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D75EF2A4-C9E9-4FDF-B4C8-B7C1F2CF5AED}"/>
              </a:ext>
            </a:extLst>
          </p:cNvPr>
          <p:cNvSpPr/>
          <p:nvPr/>
        </p:nvSpPr>
        <p:spPr>
          <a:xfrm>
            <a:off x="2171701" y="5320326"/>
            <a:ext cx="8582030" cy="1423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i="1" dirty="0">
              <a:solidFill>
                <a:schemeClr val="tx1"/>
              </a:solidFill>
            </a:endParaRPr>
          </a:p>
          <a:p>
            <a:pPr algn="ctr"/>
            <a:r>
              <a:rPr lang="es-AR" sz="2000" i="1" dirty="0">
                <a:solidFill>
                  <a:schemeClr val="tx1"/>
                </a:solidFill>
              </a:rPr>
              <a:t>Las personas designadas como fiscales serán personas probas e idóneas, con formación y calificaciones adecuadas.</a:t>
            </a:r>
          </a:p>
          <a:p>
            <a:pPr algn="ctr"/>
            <a:r>
              <a:rPr lang="es-AR" b="1" dirty="0">
                <a:solidFill>
                  <a:schemeClr val="tx1"/>
                </a:solidFill>
              </a:rPr>
              <a:t>Directrices sobre la función de los fiscales.1</a:t>
            </a:r>
            <a:r>
              <a:rPr lang="es-AR" dirty="0">
                <a:solidFill>
                  <a:schemeClr val="tx1"/>
                </a:solidFill>
              </a:rPr>
              <a:t>.</a:t>
            </a:r>
            <a:r>
              <a:rPr lang="es-AR" i="1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4C59F06-D640-466A-9495-121A402355A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5443539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529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23408"/>
            <a:ext cx="12192000" cy="539454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SITUACIONES QUE PUEDEN AFECTAR LA INDEPENDENCIA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753730" y="5574592"/>
            <a:ext cx="1223716" cy="1260000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A14297D0-5953-489F-8C75-A246712A60BC}"/>
              </a:ext>
            </a:extLst>
          </p:cNvPr>
          <p:cNvSpPr/>
          <p:nvPr/>
        </p:nvSpPr>
        <p:spPr>
          <a:xfrm>
            <a:off x="38100" y="790574"/>
            <a:ext cx="12115799" cy="4352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r>
              <a:rPr lang="es-AR" sz="2800" b="1" dirty="0">
                <a:solidFill>
                  <a:schemeClr val="tx1"/>
                </a:solidFill>
              </a:rPr>
              <a:t>SISTEMA DE DESIGNACIÓN DE LOS FISCALES</a:t>
            </a: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r>
              <a:rPr lang="es-AR" sz="2600" b="1" dirty="0">
                <a:solidFill>
                  <a:schemeClr val="tx1"/>
                </a:solidFill>
              </a:rPr>
              <a:t>SISTEMA DE DESIGNACIÓN </a:t>
            </a:r>
            <a:r>
              <a:rPr lang="es-AR" sz="2400" dirty="0">
                <a:solidFill>
                  <a:schemeClr val="tx1"/>
                </a:solidFill>
              </a:rPr>
              <a:t>(directa, por el Poder Ejecutivo, por superiores jerárquicos, por concurso público, con o sin acuerdo parlamentario y en su caso tipo de mayorías requeridas) </a:t>
            </a:r>
          </a:p>
          <a:p>
            <a:pPr algn="ctr"/>
            <a:endParaRPr lang="es-AR" sz="2400" dirty="0">
              <a:solidFill>
                <a:schemeClr val="tx1"/>
              </a:solidFill>
            </a:endParaRPr>
          </a:p>
          <a:p>
            <a:pPr algn="ctr"/>
            <a:r>
              <a:rPr lang="es-AR" sz="2600" b="1" dirty="0">
                <a:solidFill>
                  <a:schemeClr val="tx1"/>
                </a:solidFill>
              </a:rPr>
              <a:t>CARRERA JUDICIAL </a:t>
            </a:r>
            <a:r>
              <a:rPr lang="es-AR" sz="2400" dirty="0">
                <a:solidFill>
                  <a:schemeClr val="tx1"/>
                </a:solidFill>
              </a:rPr>
              <a:t>(capacitación, escuela de fiscales)</a:t>
            </a:r>
          </a:p>
          <a:p>
            <a:pPr algn="ctr"/>
            <a:endParaRPr lang="es-AR" sz="2400" dirty="0">
              <a:solidFill>
                <a:schemeClr val="tx1"/>
              </a:solidFill>
            </a:endParaRPr>
          </a:p>
          <a:p>
            <a:pPr algn="ctr"/>
            <a:r>
              <a:rPr lang="es-AR" sz="2600" b="1" dirty="0">
                <a:solidFill>
                  <a:schemeClr val="tx1"/>
                </a:solidFill>
              </a:rPr>
              <a:t>CONCURSO</a:t>
            </a:r>
            <a:r>
              <a:rPr lang="es-AR" sz="2800" dirty="0">
                <a:solidFill>
                  <a:schemeClr val="tx1"/>
                </a:solidFill>
              </a:rPr>
              <a:t> </a:t>
            </a:r>
            <a:r>
              <a:rPr lang="es-AR" sz="2400" dirty="0">
                <a:solidFill>
                  <a:schemeClr val="tx1"/>
                </a:solidFill>
              </a:rPr>
              <a:t>(procedimientos objetivos, públicos y transparentes, obligación de fundar la decisión de selección -tanto el seleccionado como el no elegido-) </a:t>
            </a:r>
          </a:p>
          <a:p>
            <a:pPr algn="ctr"/>
            <a:endParaRPr lang="es-AR" sz="2400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s-AR" sz="2600" b="1" dirty="0">
                <a:solidFill>
                  <a:schemeClr val="tx1"/>
                </a:solidFill>
              </a:rPr>
              <a:t>TIPO DE MANDATO </a:t>
            </a:r>
            <a:r>
              <a:rPr lang="es-AR" sz="2400" dirty="0">
                <a:solidFill>
                  <a:schemeClr val="tx1"/>
                </a:solidFill>
              </a:rPr>
              <a:t>( vitalicio o temporal )</a:t>
            </a:r>
          </a:p>
          <a:p>
            <a:pPr algn="ctr">
              <a:lnSpc>
                <a:spcPct val="150000"/>
              </a:lnSpc>
            </a:pPr>
            <a:r>
              <a:rPr lang="es-AR" sz="2000" i="1" dirty="0">
                <a:solidFill>
                  <a:schemeClr val="tx1"/>
                </a:solidFill>
              </a:rPr>
              <a:t>	El ascenso de los fiscales, cuando exista ese sistema, se basará en factores objetivos, </a:t>
            </a:r>
          </a:p>
          <a:p>
            <a:pPr algn="ctr"/>
            <a:r>
              <a:rPr lang="es-AR" sz="2000" i="1" dirty="0">
                <a:solidFill>
                  <a:schemeClr val="tx1"/>
                </a:solidFill>
              </a:rPr>
              <a:t>          especialmente en su idoneidad, capacidad, probidad y experiencia, y las decisiones </a:t>
            </a:r>
          </a:p>
          <a:p>
            <a:pPr algn="ctr"/>
            <a:r>
              <a:rPr lang="es-AR" sz="2000" i="1" dirty="0">
                <a:solidFill>
                  <a:schemeClr val="tx1"/>
                </a:solidFill>
              </a:rPr>
              <a:t>          que se adopten al respecto se atendrán a un procedimiento equitativo e imparcial.</a:t>
            </a:r>
          </a:p>
          <a:p>
            <a:pPr algn="ctr"/>
            <a:r>
              <a:rPr lang="es-AR" b="1" dirty="0">
                <a:solidFill>
                  <a:schemeClr val="tx1"/>
                </a:solidFill>
              </a:rPr>
              <a:t>Directrices sobre la función de los fiscales. 7.</a:t>
            </a:r>
          </a:p>
          <a:p>
            <a:pPr algn="ctr"/>
            <a:r>
              <a:rPr lang="es-AR" sz="2800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endParaRPr lang="es-AR" sz="2800" dirty="0">
              <a:solidFill>
                <a:schemeClr val="tx1"/>
              </a:solidFill>
            </a:endParaRPr>
          </a:p>
        </p:txBody>
      </p:sp>
      <p:sp>
        <p:nvSpPr>
          <p:cNvPr id="3" name="Flecha: hacia abajo 2">
            <a:extLst>
              <a:ext uri="{FF2B5EF4-FFF2-40B4-BE49-F238E27FC236}">
                <a16:creationId xmlns:a16="http://schemas.microsoft.com/office/drawing/2014/main" xmlns="" id="{C67A1884-BFC7-43A9-B7D1-46EF5E59AE8E}"/>
              </a:ext>
            </a:extLst>
          </p:cNvPr>
          <p:cNvSpPr/>
          <p:nvPr/>
        </p:nvSpPr>
        <p:spPr>
          <a:xfrm>
            <a:off x="5853683" y="1337029"/>
            <a:ext cx="484632" cy="431092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A68964A6-29AC-4FE1-BE34-33A109523D3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54" y="5574592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091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2690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SITUACIONES QUE PUEDEN AFECTAR LA INDEPENDENCIA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753730" y="5574592"/>
            <a:ext cx="1223716" cy="1260000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A14297D0-5953-489F-8C75-A246712A60BC}"/>
              </a:ext>
            </a:extLst>
          </p:cNvPr>
          <p:cNvSpPr/>
          <p:nvPr/>
        </p:nvSpPr>
        <p:spPr>
          <a:xfrm>
            <a:off x="80391" y="1284083"/>
            <a:ext cx="12111609" cy="3059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3200" b="1" dirty="0">
              <a:solidFill>
                <a:schemeClr val="tx1"/>
              </a:solidFill>
            </a:endParaRP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r>
              <a:rPr lang="es-AR" sz="2800" b="1" dirty="0">
                <a:solidFill>
                  <a:schemeClr val="tx1"/>
                </a:solidFill>
              </a:rPr>
              <a:t>SISTEMA DE REMOCIÓN DE LOS FISCALES</a:t>
            </a:r>
          </a:p>
          <a:p>
            <a:pPr algn="ctr"/>
            <a:endParaRPr lang="es-AR" sz="2400" dirty="0">
              <a:solidFill>
                <a:schemeClr val="tx1"/>
              </a:solidFill>
            </a:endParaRPr>
          </a:p>
          <a:p>
            <a:pPr algn="ctr"/>
            <a:endParaRPr lang="es-AR" sz="2400" dirty="0">
              <a:solidFill>
                <a:schemeClr val="tx1"/>
              </a:solidFill>
            </a:endParaRPr>
          </a:p>
          <a:p>
            <a:pPr algn="ctr"/>
            <a:r>
              <a:rPr lang="es-AR" sz="2600" dirty="0">
                <a:solidFill>
                  <a:schemeClr val="tx1"/>
                </a:solidFill>
              </a:rPr>
              <a:t>IMPARCIALIDAD DEL TRIBUNAL DE ENJUICIAMIENTO</a:t>
            </a:r>
          </a:p>
          <a:p>
            <a:pPr algn="ctr"/>
            <a:endParaRPr lang="es-AR" sz="1200" dirty="0">
              <a:solidFill>
                <a:schemeClr val="tx1"/>
              </a:solidFill>
            </a:endParaRPr>
          </a:p>
          <a:p>
            <a:pPr algn="ctr"/>
            <a:r>
              <a:rPr lang="es-AR" sz="2600" dirty="0">
                <a:solidFill>
                  <a:schemeClr val="tx1"/>
                </a:solidFill>
              </a:rPr>
              <a:t>RESOLUCIÓN PRONTA DE LAS ACTUACIONES DISCIPLINARIAS</a:t>
            </a:r>
          </a:p>
          <a:p>
            <a:pPr algn="ctr"/>
            <a:endParaRPr lang="es-AR" sz="1200" dirty="0">
              <a:solidFill>
                <a:schemeClr val="tx1"/>
              </a:solidFill>
            </a:endParaRPr>
          </a:p>
          <a:p>
            <a:pPr algn="ctr"/>
            <a:r>
              <a:rPr lang="es-AR" sz="2600" dirty="0">
                <a:solidFill>
                  <a:schemeClr val="tx1"/>
                </a:solidFill>
              </a:rPr>
              <a:t>DERECHO A SER ESCUCHADO EN AUDIENCIA </a:t>
            </a:r>
          </a:p>
          <a:p>
            <a:pPr algn="ctr"/>
            <a:endParaRPr lang="es-AR" sz="1200" dirty="0">
              <a:solidFill>
                <a:schemeClr val="tx1"/>
              </a:solidFill>
            </a:endParaRPr>
          </a:p>
          <a:p>
            <a:pPr algn="ctr"/>
            <a:r>
              <a:rPr lang="es-AR" sz="2600" dirty="0">
                <a:solidFill>
                  <a:schemeClr val="tx1"/>
                </a:solidFill>
              </a:rPr>
              <a:t>GRADUACIÓN DE FALTAS Y SANCIONES DIFERENCIADAS</a:t>
            </a:r>
          </a:p>
          <a:p>
            <a:pPr algn="ctr"/>
            <a:endParaRPr lang="es-AR" sz="1200" dirty="0">
              <a:solidFill>
                <a:schemeClr val="tx1"/>
              </a:solidFill>
            </a:endParaRPr>
          </a:p>
          <a:p>
            <a:pPr algn="ctr"/>
            <a:r>
              <a:rPr lang="es-AR" sz="2600" dirty="0">
                <a:solidFill>
                  <a:schemeClr val="tx1"/>
                </a:solidFill>
              </a:rPr>
              <a:t>OBJETIVIDAD DE LAS DECISIONES / DERECHO DE REVISIÓN </a:t>
            </a:r>
          </a:p>
          <a:p>
            <a:pPr algn="ctr"/>
            <a:endParaRPr lang="es-AR" sz="2600" dirty="0">
              <a:solidFill>
                <a:schemeClr val="tx1"/>
              </a:solidFill>
            </a:endParaRPr>
          </a:p>
          <a:p>
            <a:pPr algn="ctr"/>
            <a:r>
              <a:rPr lang="es-AR" sz="2000" i="1" dirty="0">
                <a:solidFill>
                  <a:schemeClr val="tx1"/>
                </a:solidFill>
              </a:rPr>
              <a:t>Las faltas de carácter disciplinario cometidas por los fiscales estarán previstas</a:t>
            </a:r>
          </a:p>
          <a:p>
            <a:pPr algn="ctr"/>
            <a:r>
              <a:rPr lang="es-AR" sz="2000" i="1" dirty="0">
                <a:solidFill>
                  <a:schemeClr val="tx1"/>
                </a:solidFill>
              </a:rPr>
              <a:t>en la ley o en los reglamentos. Las reclamaciones…se sustanciarán pronta </a:t>
            </a:r>
          </a:p>
          <a:p>
            <a:pPr algn="ctr"/>
            <a:r>
              <a:rPr lang="es-AR" sz="2000" i="1" dirty="0">
                <a:solidFill>
                  <a:schemeClr val="tx1"/>
                </a:solidFill>
              </a:rPr>
              <a:t> e imparcialmente…Los fiscales tendrán derecho a una audiencia imparcial. </a:t>
            </a:r>
          </a:p>
          <a:p>
            <a:pPr algn="ctr"/>
            <a:r>
              <a:rPr lang="es-AR" sz="2000" i="1" dirty="0">
                <a:solidFill>
                  <a:schemeClr val="tx1"/>
                </a:solidFill>
              </a:rPr>
              <a:t>Las decisiones estarán sometidas a revisión independiente.</a:t>
            </a:r>
          </a:p>
          <a:p>
            <a:pPr algn="ctr"/>
            <a:r>
              <a:rPr lang="es-AR" b="1" dirty="0">
                <a:solidFill>
                  <a:schemeClr val="tx1"/>
                </a:solidFill>
              </a:rPr>
              <a:t>Directrices sobre la función de los fiscales.21.</a:t>
            </a:r>
          </a:p>
          <a:p>
            <a:pPr algn="ctr"/>
            <a:endParaRPr lang="es-AR" sz="2000" dirty="0">
              <a:solidFill>
                <a:schemeClr val="tx1"/>
              </a:solidFill>
            </a:endParaRP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endParaRPr lang="es-AR" sz="2800" dirty="0">
              <a:solidFill>
                <a:schemeClr val="tx1"/>
              </a:solidFill>
            </a:endParaRPr>
          </a:p>
        </p:txBody>
      </p:sp>
      <p:sp>
        <p:nvSpPr>
          <p:cNvPr id="3" name="Flecha: hacia abajo 2">
            <a:extLst>
              <a:ext uri="{FF2B5EF4-FFF2-40B4-BE49-F238E27FC236}">
                <a16:creationId xmlns:a16="http://schemas.microsoft.com/office/drawing/2014/main" xmlns="" id="{C67A1884-BFC7-43A9-B7D1-46EF5E59AE8E}"/>
              </a:ext>
            </a:extLst>
          </p:cNvPr>
          <p:cNvSpPr/>
          <p:nvPr/>
        </p:nvSpPr>
        <p:spPr>
          <a:xfrm>
            <a:off x="5813487" y="1350758"/>
            <a:ext cx="484632" cy="481013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0DC037EA-B1EF-41D5-B2D0-71D2FCD644A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5443539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9091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575" y="23408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SITUACIONES QUE PUEDEN AFECTAR LA INDEPENDENCIA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753731" y="5574592"/>
            <a:ext cx="1153790" cy="1188000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A14297D0-5953-489F-8C75-A246712A60BC}"/>
              </a:ext>
            </a:extLst>
          </p:cNvPr>
          <p:cNvSpPr/>
          <p:nvPr/>
        </p:nvSpPr>
        <p:spPr>
          <a:xfrm>
            <a:off x="1094805" y="1634686"/>
            <a:ext cx="10429874" cy="3356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3200" b="1" dirty="0">
              <a:solidFill>
                <a:schemeClr val="tx1"/>
              </a:solidFill>
            </a:endParaRPr>
          </a:p>
          <a:p>
            <a:pPr algn="ctr"/>
            <a:r>
              <a:rPr lang="es-AR" sz="3200" b="1" dirty="0">
                <a:solidFill>
                  <a:schemeClr val="tx1"/>
                </a:solidFill>
              </a:rPr>
              <a:t>ESTRUCTURA INTERNA INSTITUCIONAL</a:t>
            </a:r>
          </a:p>
          <a:p>
            <a:pPr algn="ctr"/>
            <a:r>
              <a:rPr lang="es-AR" sz="2400" b="1" dirty="0">
                <a:solidFill>
                  <a:schemeClr val="tx1"/>
                </a:solidFill>
              </a:rPr>
              <a:t>(INDEPENDENCIA INTERNA )</a:t>
            </a:r>
          </a:p>
          <a:p>
            <a:pPr algn="ctr"/>
            <a:endParaRPr lang="es-AR" sz="2400" b="1" dirty="0">
              <a:solidFill>
                <a:schemeClr val="tx1"/>
              </a:solidFill>
            </a:endParaRPr>
          </a:p>
          <a:p>
            <a:pPr algn="ctr"/>
            <a:endParaRPr lang="es-AR" sz="2400" b="1" dirty="0">
              <a:solidFill>
                <a:schemeClr val="tx1"/>
              </a:solidFill>
            </a:endParaRPr>
          </a:p>
          <a:p>
            <a:pPr algn="ctr"/>
            <a:r>
              <a:rPr lang="es-AR" sz="2800" dirty="0">
                <a:solidFill>
                  <a:schemeClr val="tx1"/>
                </a:solidFill>
              </a:rPr>
              <a:t>FISCALES AUTÓNOMOS / EQUIPOS DE FISCALES/ COLABORACIÓN DE FISCALÍAS ESPECIALIZADAS</a:t>
            </a:r>
          </a:p>
          <a:p>
            <a:pPr algn="ctr"/>
            <a:endParaRPr lang="es-AR" sz="2400" b="1" dirty="0">
              <a:solidFill>
                <a:schemeClr val="tx1"/>
              </a:solidFill>
            </a:endParaRPr>
          </a:p>
          <a:p>
            <a:pPr algn="ctr"/>
            <a:r>
              <a:rPr lang="es-AR" sz="2800" dirty="0">
                <a:solidFill>
                  <a:schemeClr val="tx1"/>
                </a:solidFill>
              </a:rPr>
              <a:t>FACULTADES DE LOS FISCALES GENERALES O DE DISTRITO</a:t>
            </a:r>
          </a:p>
          <a:p>
            <a:pPr algn="ctr"/>
            <a:endParaRPr lang="es-AR" sz="870" dirty="0">
              <a:solidFill>
                <a:schemeClr val="tx1"/>
              </a:solidFill>
            </a:endParaRPr>
          </a:p>
          <a:p>
            <a:pPr algn="ctr"/>
            <a:r>
              <a:rPr lang="es-AR" sz="2800" dirty="0">
                <a:solidFill>
                  <a:schemeClr val="tx1"/>
                </a:solidFill>
              </a:rPr>
              <a:t>SISTEMA DE ASIGNACIÓN Y DISTRIBUCIÓN DE CAUSAS  </a:t>
            </a:r>
          </a:p>
          <a:p>
            <a:pPr algn="ctr"/>
            <a:endParaRPr lang="es-AR" sz="2400" dirty="0">
              <a:solidFill>
                <a:schemeClr val="tx1"/>
              </a:solidFill>
            </a:endParaRPr>
          </a:p>
          <a:p>
            <a:pPr algn="ctr"/>
            <a:r>
              <a:rPr lang="es-AR" sz="2800" dirty="0">
                <a:solidFill>
                  <a:schemeClr val="tx1"/>
                </a:solidFill>
              </a:rPr>
              <a:t>FACULTAD DEL PROCURADOR/FISCAL GENERAL DE IMPARTIR</a:t>
            </a:r>
          </a:p>
          <a:p>
            <a:pPr algn="ctr"/>
            <a:endParaRPr lang="es-AR" sz="870" dirty="0">
              <a:solidFill>
                <a:schemeClr val="tx1"/>
              </a:solidFill>
            </a:endParaRPr>
          </a:p>
          <a:p>
            <a:pPr algn="ctr"/>
            <a:r>
              <a:rPr lang="es-AR" sz="2800" dirty="0">
                <a:solidFill>
                  <a:schemeClr val="tx1"/>
                </a:solidFill>
              </a:rPr>
              <a:t> INSTRUCCIONES DE CARÁCTER GENERAL/PARTICULAR</a:t>
            </a:r>
          </a:p>
          <a:p>
            <a:pPr algn="ctr"/>
            <a:endParaRPr lang="es-AR" sz="2000" dirty="0">
              <a:solidFill>
                <a:schemeClr val="tx1"/>
              </a:solidFill>
            </a:endParaRPr>
          </a:p>
          <a:p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3" name="Flecha: hacia abajo 2">
            <a:extLst>
              <a:ext uri="{FF2B5EF4-FFF2-40B4-BE49-F238E27FC236}">
                <a16:creationId xmlns:a16="http://schemas.microsoft.com/office/drawing/2014/main" xmlns="" id="{C67A1884-BFC7-43A9-B7D1-46EF5E59AE8E}"/>
              </a:ext>
            </a:extLst>
          </p:cNvPr>
          <p:cNvSpPr/>
          <p:nvPr/>
        </p:nvSpPr>
        <p:spPr>
          <a:xfrm>
            <a:off x="5825110" y="1744664"/>
            <a:ext cx="484632" cy="500062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EA625DB3-5CAA-4419-8A04-9B70E072C97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5443539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640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2690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SITUACIONES QUE PUEDEN AFECTAR LA INDEPENDENCIA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753731" y="5574592"/>
            <a:ext cx="1153790" cy="1188000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FC336E00-1166-4E7E-BEF4-5CCE7C4D65B9}"/>
              </a:ext>
            </a:extLst>
          </p:cNvPr>
          <p:cNvSpPr/>
          <p:nvPr/>
        </p:nvSpPr>
        <p:spPr>
          <a:xfrm>
            <a:off x="0" y="714376"/>
            <a:ext cx="12125325" cy="663258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AR" sz="2800" b="1" dirty="0"/>
              <a:t> </a:t>
            </a:r>
            <a:r>
              <a:rPr lang="es-AR" sz="3200" b="1" dirty="0"/>
              <a:t>INAMOVILIDAD E INTANGIBILIDAD SALARIAL </a:t>
            </a:r>
          </a:p>
          <a:p>
            <a:pPr algn="ctr"/>
            <a:r>
              <a:rPr lang="es-AR" sz="2400" dirty="0"/>
              <a:t>(GARANTIZADAS POR LEY/CONSTITUCION)</a:t>
            </a:r>
          </a:p>
          <a:p>
            <a:pPr algn="ctr"/>
            <a:endParaRPr lang="es-AR" sz="3200" b="1" dirty="0"/>
          </a:p>
          <a:p>
            <a:pPr algn="ctr"/>
            <a:r>
              <a:rPr lang="es-AR" sz="2800" dirty="0"/>
              <a:t>INAMOVILIDAD (estabilidad en el cargo/traslados)</a:t>
            </a:r>
          </a:p>
          <a:p>
            <a:pPr algn="ctr"/>
            <a:endParaRPr lang="es-AR" sz="1500" dirty="0"/>
          </a:p>
          <a:p>
            <a:pPr algn="ctr"/>
            <a:r>
              <a:rPr lang="es-AR" sz="2800" dirty="0"/>
              <a:t>INTANGIBILIDAD SALARIAL/EQUIPARACIÓN SALARIAL</a:t>
            </a:r>
          </a:p>
          <a:p>
            <a:pPr algn="ctr"/>
            <a:endParaRPr lang="es-AR" sz="1500" dirty="0"/>
          </a:p>
          <a:p>
            <a:pPr algn="ctr"/>
            <a:r>
              <a:rPr lang="es-AR" sz="2800" dirty="0"/>
              <a:t>RÉGIMEN O SISTEMA DE IMPUESTOS</a:t>
            </a:r>
          </a:p>
          <a:p>
            <a:pPr algn="ctr"/>
            <a:endParaRPr lang="es-AR" sz="1500" dirty="0"/>
          </a:p>
          <a:p>
            <a:pPr algn="ctr"/>
            <a:r>
              <a:rPr lang="es-AR" sz="2800" dirty="0"/>
              <a:t>RÉGIMEN O SISTEMA JUBILATORIO</a:t>
            </a:r>
          </a:p>
          <a:p>
            <a:pPr algn="ctr"/>
            <a:endParaRPr lang="es-AR" sz="1500" dirty="0"/>
          </a:p>
          <a:p>
            <a:pPr algn="ctr"/>
            <a:r>
              <a:rPr lang="es-AR" sz="2800" dirty="0"/>
              <a:t>RESPONSABILIDAD CIVIL POR ACTOS EN EJERCICIO DE LA FUNCIÓN </a:t>
            </a:r>
          </a:p>
          <a:p>
            <a:r>
              <a:rPr lang="es-AR" sz="2000" i="1" dirty="0"/>
              <a:t>		</a:t>
            </a:r>
          </a:p>
          <a:p>
            <a:pPr algn="ctr"/>
            <a:r>
              <a:rPr lang="es-AR" sz="2000" i="1" dirty="0"/>
              <a:t>        Las leyes o normas o reglamentaciones … establecerán para condiciones </a:t>
            </a:r>
          </a:p>
          <a:p>
            <a:pPr algn="ctr"/>
            <a:r>
              <a:rPr lang="es-AR" sz="2000" i="1" dirty="0"/>
              <a:t>        adecuadas de servicio, una remuneración adecuada y cuando corresponda, </a:t>
            </a:r>
          </a:p>
          <a:p>
            <a:pPr algn="ctr"/>
            <a:r>
              <a:rPr lang="es-AR" sz="2000" i="1" dirty="0"/>
              <a:t>     seguridad en el cargo, pensión y edad de jubilación. </a:t>
            </a:r>
          </a:p>
          <a:p>
            <a:r>
              <a:rPr lang="es-AR" sz="2000" i="1" dirty="0"/>
              <a:t>			</a:t>
            </a:r>
            <a:r>
              <a:rPr lang="es-AR" sz="2000" b="1" i="1" dirty="0"/>
              <a:t>                     </a:t>
            </a:r>
            <a:r>
              <a:rPr lang="es-AR" b="1" dirty="0"/>
              <a:t>Directrices sobre la función de los fiscales. 6.</a:t>
            </a:r>
          </a:p>
          <a:p>
            <a:pPr marL="342900" indent="-342900">
              <a:buFontTx/>
              <a:buChar char="-"/>
            </a:pPr>
            <a:endParaRPr lang="es-AR" sz="2400" dirty="0"/>
          </a:p>
        </p:txBody>
      </p:sp>
      <p:sp>
        <p:nvSpPr>
          <p:cNvPr id="4" name="Flecha: hacia abajo 3">
            <a:extLst>
              <a:ext uri="{FF2B5EF4-FFF2-40B4-BE49-F238E27FC236}">
                <a16:creationId xmlns:a16="http://schemas.microsoft.com/office/drawing/2014/main" xmlns="" id="{39EB6E45-002A-416E-A6F4-C94659370807}"/>
              </a:ext>
            </a:extLst>
          </p:cNvPr>
          <p:cNvSpPr/>
          <p:nvPr/>
        </p:nvSpPr>
        <p:spPr>
          <a:xfrm>
            <a:off x="5853684" y="1600448"/>
            <a:ext cx="484632" cy="476250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EB5C5231-CA69-4A15-9579-C3F5D0DC5D8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00" y="5396205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2468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2690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SITUACIONES QUE PUEDEN AFECTAR LA INDEPENDENCIA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753730" y="5574592"/>
            <a:ext cx="1223716" cy="1260000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FC336E00-1166-4E7E-BEF4-5CCE7C4D65B9}"/>
              </a:ext>
            </a:extLst>
          </p:cNvPr>
          <p:cNvSpPr/>
          <p:nvPr/>
        </p:nvSpPr>
        <p:spPr>
          <a:xfrm>
            <a:off x="0" y="731626"/>
            <a:ext cx="12277725" cy="532453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AR" sz="2800" b="1" dirty="0"/>
              <a:t> </a:t>
            </a:r>
          </a:p>
          <a:p>
            <a:pPr algn="ctr"/>
            <a:r>
              <a:rPr lang="es-AR" sz="3200" b="1" dirty="0"/>
              <a:t>LA INMUNIDAD EN EL EJERCICIO DE LAS FUNCIONES </a:t>
            </a:r>
          </a:p>
          <a:p>
            <a:pPr algn="ctr"/>
            <a:endParaRPr lang="es-AR" sz="2400" b="1" dirty="0"/>
          </a:p>
          <a:p>
            <a:pPr algn="ctr"/>
            <a:endParaRPr lang="es-AR" sz="2400" b="1" dirty="0"/>
          </a:p>
          <a:p>
            <a:pPr algn="ctr"/>
            <a:endParaRPr lang="es-AR" sz="2400" b="1" dirty="0"/>
          </a:p>
          <a:p>
            <a:pPr algn="ctr"/>
            <a:endParaRPr lang="es-AR" sz="2400" b="1" dirty="0"/>
          </a:p>
          <a:p>
            <a:pPr algn="ctr"/>
            <a:r>
              <a:rPr lang="es-AR" sz="3000" b="1" i="1" dirty="0"/>
              <a:t>Las inmunidades funcionales no están previstas en interés </a:t>
            </a:r>
          </a:p>
          <a:p>
            <a:pPr algn="ctr"/>
            <a:r>
              <a:rPr lang="es-AR" sz="3000" b="1" i="1" dirty="0"/>
              <a:t>de la persona, sino precisamente de la función. </a:t>
            </a:r>
          </a:p>
          <a:p>
            <a:pPr algn="ctr"/>
            <a:endParaRPr lang="es-AR" sz="1500" b="1" i="1" dirty="0"/>
          </a:p>
          <a:p>
            <a:pPr algn="ctr"/>
            <a:r>
              <a:rPr lang="es-AR" sz="3200" dirty="0"/>
              <a:t>Establecidas por ley / constitución. </a:t>
            </a:r>
          </a:p>
          <a:p>
            <a:pPr marL="342900" indent="-342900">
              <a:buFontTx/>
              <a:buChar char="-"/>
            </a:pPr>
            <a:endParaRPr lang="es-AR" sz="2400" dirty="0"/>
          </a:p>
          <a:p>
            <a:pPr algn="ctr"/>
            <a:endParaRPr lang="es-AR" sz="2000" dirty="0"/>
          </a:p>
          <a:p>
            <a:pPr marL="342900" indent="-342900">
              <a:buFontTx/>
              <a:buChar char="-"/>
            </a:pPr>
            <a:endParaRPr lang="es-AR" sz="24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9C7D1ED2-1D1B-4F90-9D87-235BCF789FAC}"/>
              </a:ext>
            </a:extLst>
          </p:cNvPr>
          <p:cNvSpPr/>
          <p:nvPr/>
        </p:nvSpPr>
        <p:spPr>
          <a:xfrm>
            <a:off x="1366830" y="5283404"/>
            <a:ext cx="9386900" cy="126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990F73FD-35E7-48EC-9868-A02D80DC9375}"/>
              </a:ext>
            </a:extLst>
          </p:cNvPr>
          <p:cNvSpPr/>
          <p:nvPr/>
        </p:nvSpPr>
        <p:spPr>
          <a:xfrm>
            <a:off x="1657350" y="5124450"/>
            <a:ext cx="8809784" cy="15779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8760CAF9-88D8-446B-AEE7-6B6D53047319}"/>
              </a:ext>
            </a:extLst>
          </p:cNvPr>
          <p:cNvSpPr/>
          <p:nvPr/>
        </p:nvSpPr>
        <p:spPr>
          <a:xfrm>
            <a:off x="1304079" y="4876800"/>
            <a:ext cx="9566336" cy="1847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>
              <a:solidFill>
                <a:schemeClr val="tx1"/>
              </a:solidFill>
            </a:endParaRPr>
          </a:p>
          <a:p>
            <a:pPr algn="ctr"/>
            <a:endParaRPr lang="es-AR" sz="2000" i="1" dirty="0">
              <a:solidFill>
                <a:schemeClr val="tx1"/>
              </a:solidFill>
            </a:endParaRPr>
          </a:p>
          <a:p>
            <a:pPr algn="ctr"/>
            <a:r>
              <a:rPr lang="es-AR" sz="2000" i="1" dirty="0">
                <a:solidFill>
                  <a:schemeClr val="tx1"/>
                </a:solidFill>
              </a:rPr>
              <a:t>              Los fiscales,…gozarán de libertad de expresión, creencias, asociación y reunión. En 	particular, tendrán derecho a tomar parte en debates públicos sobre cuestiones 	relativas a las leyes, la administración de justicia y el fomento y la protección de                                                    los derechos humanos y a adherirse a organizaciones locales, nacionales o internacionales….</a:t>
            </a:r>
          </a:p>
          <a:p>
            <a:pPr algn="ctr"/>
            <a:r>
              <a:rPr lang="es-AR" b="1" dirty="0">
                <a:solidFill>
                  <a:schemeClr val="tx1"/>
                </a:solidFill>
              </a:rPr>
              <a:t>Directrices sobre la función de los fiscales. 8.</a:t>
            </a:r>
          </a:p>
          <a:p>
            <a:pPr algn="ctr"/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7" name="Flecha: hacia abajo 6">
            <a:extLst>
              <a:ext uri="{FF2B5EF4-FFF2-40B4-BE49-F238E27FC236}">
                <a16:creationId xmlns:a16="http://schemas.microsoft.com/office/drawing/2014/main" xmlns="" id="{DB53DD0D-5BC5-458A-BCE1-D24574A60DEB}"/>
              </a:ext>
            </a:extLst>
          </p:cNvPr>
          <p:cNvSpPr/>
          <p:nvPr/>
        </p:nvSpPr>
        <p:spPr>
          <a:xfrm>
            <a:off x="3152775" y="1724926"/>
            <a:ext cx="484632" cy="495300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Flecha: hacia abajo 7">
            <a:extLst>
              <a:ext uri="{FF2B5EF4-FFF2-40B4-BE49-F238E27FC236}">
                <a16:creationId xmlns:a16="http://schemas.microsoft.com/office/drawing/2014/main" xmlns="" id="{F16C51EC-EFB7-48AB-98CC-B21E14C1C2C4}"/>
              </a:ext>
            </a:extLst>
          </p:cNvPr>
          <p:cNvSpPr/>
          <p:nvPr/>
        </p:nvSpPr>
        <p:spPr>
          <a:xfrm>
            <a:off x="7953375" y="1733550"/>
            <a:ext cx="484632" cy="495300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42978BD9-A3DF-468B-A0A2-BFFF7863DD37}"/>
              </a:ext>
            </a:extLst>
          </p:cNvPr>
          <p:cNvSpPr/>
          <p:nvPr/>
        </p:nvSpPr>
        <p:spPr>
          <a:xfrm>
            <a:off x="2333053" y="2357164"/>
            <a:ext cx="2124075" cy="619125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>
                <a:solidFill>
                  <a:schemeClr val="bg1"/>
                </a:solidFill>
              </a:rPr>
              <a:t>DE ARRESTO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xmlns="" id="{C47D26F3-031E-4FBA-AACD-992C28B54B90}"/>
              </a:ext>
            </a:extLst>
          </p:cNvPr>
          <p:cNvSpPr/>
          <p:nvPr/>
        </p:nvSpPr>
        <p:spPr>
          <a:xfrm>
            <a:off x="7210424" y="2365788"/>
            <a:ext cx="2124075" cy="619125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/>
              <a:t>DE EXPRESIÓN 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xmlns="" id="{804CB6CD-DBF5-4DE4-A51D-A6F31428435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5443539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469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2690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SITUACIONES QUE PUEDEN AFECTAR LA INDEPENDENCIA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753731" y="5574592"/>
            <a:ext cx="1153790" cy="1188000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FC336E00-1166-4E7E-BEF4-5CCE7C4D65B9}"/>
              </a:ext>
            </a:extLst>
          </p:cNvPr>
          <p:cNvSpPr/>
          <p:nvPr/>
        </p:nvSpPr>
        <p:spPr>
          <a:xfrm>
            <a:off x="0" y="831916"/>
            <a:ext cx="12192000" cy="409342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endParaRPr lang="es-AR" sz="2800" b="1" dirty="0"/>
          </a:p>
          <a:p>
            <a:pPr algn="ctr"/>
            <a:r>
              <a:rPr lang="es-AR" sz="2800" b="1" dirty="0"/>
              <a:t> </a:t>
            </a:r>
            <a:r>
              <a:rPr lang="es-AR" sz="3200" b="1" dirty="0"/>
              <a:t>EL DERECHO ASOCIATIVO COMO GARANTE DE LA INDEPENDENCIA </a:t>
            </a:r>
          </a:p>
          <a:p>
            <a:pPr marL="342900" indent="-342900">
              <a:buFontTx/>
              <a:buChar char="-"/>
            </a:pPr>
            <a:endParaRPr lang="es-AR" sz="3200" dirty="0"/>
          </a:p>
          <a:p>
            <a:pPr marL="342900" indent="-342900">
              <a:buFontTx/>
              <a:buChar char="-"/>
            </a:pPr>
            <a:endParaRPr lang="es-AR" sz="2400" dirty="0"/>
          </a:p>
          <a:p>
            <a:pPr marL="342900" indent="-342900">
              <a:buFontTx/>
              <a:buChar char="-"/>
            </a:pPr>
            <a:endParaRPr lang="es-AR" sz="2400" dirty="0"/>
          </a:p>
          <a:p>
            <a:pPr marL="342900" indent="-342900">
              <a:buFontTx/>
              <a:buChar char="-"/>
            </a:pPr>
            <a:endParaRPr lang="es-AR" sz="2400" dirty="0"/>
          </a:p>
          <a:p>
            <a:pPr marL="342900" indent="-342900">
              <a:buFontTx/>
              <a:buChar char="-"/>
            </a:pPr>
            <a:endParaRPr lang="es-AR" sz="2400" dirty="0"/>
          </a:p>
          <a:p>
            <a:pPr marL="342900" indent="-342900">
              <a:buFontTx/>
              <a:buChar char="-"/>
            </a:pPr>
            <a:endParaRPr lang="es-AR" sz="2400" dirty="0"/>
          </a:p>
          <a:p>
            <a:pPr marL="342900" indent="-342900">
              <a:buFontTx/>
              <a:buChar char="-"/>
            </a:pPr>
            <a:endParaRPr lang="es-AR" sz="2400" dirty="0"/>
          </a:p>
          <a:p>
            <a:pPr marL="342900" indent="-342900">
              <a:buFontTx/>
              <a:buChar char="-"/>
            </a:pPr>
            <a:endParaRPr lang="es-AR" sz="2400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985853BF-140F-43CA-A24F-40E68A9E0BE8}"/>
              </a:ext>
            </a:extLst>
          </p:cNvPr>
          <p:cNvSpPr/>
          <p:nvPr/>
        </p:nvSpPr>
        <p:spPr>
          <a:xfrm>
            <a:off x="1" y="831915"/>
            <a:ext cx="12087224" cy="6009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AR" dirty="0">
              <a:latin typeface="Muy 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AR" sz="1400" dirty="0">
              <a:latin typeface="Muy 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AR" sz="1400" dirty="0">
              <a:latin typeface="Muy 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AR" sz="1400" dirty="0">
              <a:latin typeface="Muy 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AR" sz="1400" dirty="0">
              <a:latin typeface="Muy 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AR" sz="1400" dirty="0">
              <a:latin typeface="Muy 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AR" sz="1400" dirty="0">
              <a:latin typeface="Muy 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AR" sz="1400" dirty="0">
              <a:latin typeface="Muy 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AR" sz="1400" dirty="0">
              <a:latin typeface="Muy 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AR" sz="1400" dirty="0">
              <a:latin typeface="Muy 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AR" sz="1400" dirty="0">
              <a:latin typeface="Muy 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AR" sz="1400" dirty="0">
              <a:latin typeface="Muy 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AR" sz="1400" dirty="0">
              <a:latin typeface="Muy 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A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32AD3F2D-AE61-4794-9424-03C5E70D0B6B}"/>
              </a:ext>
            </a:extLst>
          </p:cNvPr>
          <p:cNvSpPr/>
          <p:nvPr/>
        </p:nvSpPr>
        <p:spPr>
          <a:xfrm>
            <a:off x="0" y="2173014"/>
            <a:ext cx="12191999" cy="4457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endParaRPr lang="es-AR" sz="2800" dirty="0">
              <a:latin typeface="Muy 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AR" sz="2800" b="1" dirty="0">
                <a:latin typeface="Muy Times New Roman"/>
                <a:ea typeface="Calibri" panose="020F0502020204030204" pitchFamily="34" charset="0"/>
                <a:cs typeface="Times New Roman" panose="02020603050405020304" pitchFamily="18" charset="0"/>
              </a:rPr>
              <a:t>EL DERECHO DE EXPRESIÓN Y ASOCIACIÓN 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AR" sz="2800" b="1" dirty="0">
                <a:latin typeface="Muy Times New Roman"/>
                <a:ea typeface="Calibri" panose="020F0502020204030204" pitchFamily="34" charset="0"/>
                <a:cs typeface="Times New Roman" panose="02020603050405020304" pitchFamily="18" charset="0"/>
              </a:rPr>
              <a:t>DEBE ESTAR GARANTIZADO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AR" dirty="0">
              <a:latin typeface="Muy 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s-AR" sz="2400" i="1" dirty="0"/>
              <a:t> </a:t>
            </a:r>
            <a:r>
              <a:rPr lang="es-AR" sz="2000" i="1" dirty="0">
                <a:latin typeface="Muy Times New Roman"/>
                <a:ea typeface="Calibri" panose="020F0502020204030204" pitchFamily="34" charset="0"/>
                <a:cs typeface="Times New Roman" panose="02020603050405020304" pitchFamily="18" charset="0"/>
              </a:rPr>
              <a:t>	Los</a:t>
            </a:r>
            <a:r>
              <a:rPr lang="es-AR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 fiscales podrán constituir asociaciones profesionales u otras organizaciones, o </a:t>
            </a:r>
          </a:p>
          <a:p>
            <a:pPr algn="ctr">
              <a:spcAft>
                <a:spcPts val="800"/>
              </a:spcAft>
            </a:pPr>
            <a:r>
              <a:rPr lang="es-AR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	  incorporarse a ellas, con el propósito de representar sus intereses, promover</a:t>
            </a:r>
          </a:p>
          <a:p>
            <a:pPr algn="ctr">
              <a:spcAft>
                <a:spcPts val="800"/>
              </a:spcAft>
            </a:pPr>
            <a:r>
              <a:rPr lang="es-AR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	la capacitación profesional y proteger sus derechos. </a:t>
            </a:r>
          </a:p>
          <a:p>
            <a:pPr algn="ctr">
              <a:spcAft>
                <a:spcPts val="800"/>
              </a:spcAft>
            </a:pPr>
            <a:r>
              <a:rPr lang="es-AR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	 </a:t>
            </a:r>
            <a:r>
              <a:rPr lang="es-AR" b="1" dirty="0"/>
              <a:t>Directrices sobre la función de los fiscales.9</a:t>
            </a:r>
            <a:endParaRPr lang="es-AR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Flecha: hacia abajo 3">
            <a:extLst>
              <a:ext uri="{FF2B5EF4-FFF2-40B4-BE49-F238E27FC236}">
                <a16:creationId xmlns:a16="http://schemas.microsoft.com/office/drawing/2014/main" xmlns="" id="{FD700415-655F-4C9C-8EEE-81DA85C19865}"/>
              </a:ext>
            </a:extLst>
          </p:cNvPr>
          <p:cNvSpPr/>
          <p:nvPr/>
        </p:nvSpPr>
        <p:spPr>
          <a:xfrm>
            <a:off x="5801297" y="1962470"/>
            <a:ext cx="484632" cy="750546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D1E43ADC-E5DF-4BB4-B43D-E35B903086E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5385841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08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1037719"/>
            <a:ext cx="12192001" cy="4782561"/>
          </a:xfrm>
          <a:ln>
            <a:noFill/>
          </a:ln>
        </p:spPr>
        <p:txBody>
          <a:bodyPr>
            <a:noAutofit/>
          </a:bodyPr>
          <a:lstStyle/>
          <a:p>
            <a:pPr marL="857250" indent="-8572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>       </a:t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000" dirty="0">
                <a:latin typeface="Arial Rounded MT Bold" panose="020F0704030504030204" pitchFamily="34" charset="0"/>
              </a:rPr>
              <a:t/>
            </a: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000" dirty="0">
                <a:latin typeface="Arial Rounded MT Bold" panose="020F0704030504030204" pitchFamily="34" charset="0"/>
              </a:rPr>
              <a:t/>
            </a: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000" dirty="0">
                <a:latin typeface="Arial Rounded MT Bold" panose="020F0704030504030204" pitchFamily="34" charset="0"/>
              </a:rPr>
              <a:t/>
            </a: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000" dirty="0">
                <a:latin typeface="Arial Rounded MT Bold" panose="020F0704030504030204" pitchFamily="34" charset="0"/>
              </a:rPr>
              <a:t/>
            </a: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000" dirty="0">
                <a:latin typeface="Arial Rounded MT Bold" panose="020F0704030504030204" pitchFamily="34" charset="0"/>
              </a:rPr>
              <a:t/>
            </a: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000" dirty="0">
                <a:latin typeface="Arial Rounded MT Bold" panose="020F0704030504030204" pitchFamily="34" charset="0"/>
              </a:rPr>
              <a:t/>
            </a: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000" dirty="0">
                <a:latin typeface="Arial Rounded MT Bold" panose="020F0704030504030204" pitchFamily="34" charset="0"/>
              </a:rPr>
              <a:t/>
            </a: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000" dirty="0">
                <a:latin typeface="Arial Rounded MT Bold" panose="020F0704030504030204" pitchFamily="34" charset="0"/>
              </a:rPr>
              <a:t/>
            </a: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000" dirty="0">
                <a:latin typeface="Arial Rounded MT Bold" panose="020F0704030504030204" pitchFamily="34" charset="0"/>
              </a:rPr>
              <a:t/>
            </a: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000" dirty="0">
                <a:latin typeface="Arial Rounded MT Bold" panose="020F0704030504030204" pitchFamily="34" charset="0"/>
              </a:rPr>
              <a:t/>
            </a: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000" dirty="0">
                <a:latin typeface="Arial Rounded MT Bold" panose="020F0704030504030204" pitchFamily="34" charset="0"/>
              </a:rPr>
              <a:t>		</a:t>
            </a: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000" dirty="0">
                <a:latin typeface="Arial Rounded MT Bold" panose="020F0704030504030204" pitchFamily="34" charset="0"/>
              </a:rPr>
              <a:t/>
            </a: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000" dirty="0">
                <a:latin typeface="Arial Rounded MT Bold" panose="020F0704030504030204" pitchFamily="34" charset="0"/>
              </a:rPr>
              <a:t/>
            </a: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000" dirty="0">
                <a:latin typeface="Arial Rounded MT Bold" panose="020F0704030504030204" pitchFamily="34" charset="0"/>
              </a:rPr>
              <a:t/>
            </a: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000" dirty="0">
                <a:latin typeface="Arial Rounded MT Bold" panose="020F0704030504030204" pitchFamily="34" charset="0"/>
              </a:rPr>
              <a:t/>
            </a: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000" dirty="0">
                <a:latin typeface="Arial Rounded MT Bold" panose="020F0704030504030204" pitchFamily="34" charset="0"/>
              </a:rPr>
              <a:t/>
            </a: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000" dirty="0">
                <a:latin typeface="Arial Rounded MT Bold" panose="020F0704030504030204" pitchFamily="34" charset="0"/>
              </a:rPr>
              <a:t/>
            </a: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000" dirty="0">
                <a:latin typeface="Arial Rounded MT Bold" panose="020F0704030504030204" pitchFamily="34" charset="0"/>
              </a:rPr>
              <a:t/>
            </a: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000" dirty="0">
                <a:latin typeface="Arial Rounded MT Bold" panose="020F0704030504030204" pitchFamily="34" charset="0"/>
              </a:rPr>
              <a:t/>
            </a: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000" dirty="0">
                <a:latin typeface="Arial Rounded MT Bold" panose="020F0704030504030204" pitchFamily="34" charset="0"/>
              </a:rPr>
              <a:t/>
            </a: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000" dirty="0">
                <a:latin typeface="Arial Rounded MT Bold" panose="020F0704030504030204" pitchFamily="34" charset="0"/>
              </a:rPr>
              <a:t/>
            </a: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000" dirty="0">
                <a:latin typeface="Arial Rounded MT Bold" panose="020F0704030504030204" pitchFamily="34" charset="0"/>
              </a:rPr>
              <a:t/>
            </a: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000" dirty="0">
                <a:latin typeface="Arial Rounded MT Bold" panose="020F0704030504030204" pitchFamily="34" charset="0"/>
              </a:rPr>
              <a:t/>
            </a: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000" dirty="0">
                <a:latin typeface="Arial Rounded MT Bold" panose="020F0704030504030204" pitchFamily="34" charset="0"/>
              </a:rPr>
              <a:t/>
            </a: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000" dirty="0">
                <a:latin typeface="Arial Rounded MT Bold" panose="020F0704030504030204" pitchFamily="34" charset="0"/>
              </a:rPr>
              <a:t/>
            </a: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800" b="1" dirty="0">
                <a:latin typeface="Arial Rounded MT Bold" panose="020F0704030504030204" pitchFamily="34" charset="0"/>
              </a:rPr>
              <a:t>FINALIDAD DE LA PRESENTACIÓN</a:t>
            </a:r>
            <a:r>
              <a:rPr lang="es-AR" sz="2400" dirty="0">
                <a:latin typeface="Arial Rounded MT Bold" panose="020F0704030504030204" pitchFamily="34" charset="0"/>
              </a:rPr>
              <a:t/>
            </a:r>
            <a:br>
              <a:rPr lang="es-AR" sz="2400" dirty="0">
                <a:latin typeface="Arial Rounded MT Bold" panose="020F0704030504030204" pitchFamily="34" charset="0"/>
              </a:rPr>
            </a:br>
            <a:r>
              <a:rPr lang="es-AR" sz="2000" dirty="0">
                <a:latin typeface="Arial Rounded MT Bold" panose="020F0704030504030204" pitchFamily="34" charset="0"/>
              </a:rPr>
              <a:t/>
            </a: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200" dirty="0">
                <a:latin typeface="Arial Rounded MT Bold" panose="020F0704030504030204" pitchFamily="34" charset="0"/>
              </a:rPr>
              <a:t>REPASAR y SISTEMATIZAR LOS ESTÁNDARES SOBRE</a:t>
            </a:r>
            <a:br>
              <a:rPr lang="es-AR" sz="2200" dirty="0">
                <a:latin typeface="Arial Rounded MT Bold" panose="020F0704030504030204" pitchFamily="34" charset="0"/>
              </a:rPr>
            </a:br>
            <a:r>
              <a:rPr lang="es-AR" sz="2200" dirty="0">
                <a:latin typeface="Arial Rounded MT Bold" panose="020F0704030504030204" pitchFamily="34" charset="0"/>
              </a:rPr>
              <a:t>INDEPENDENCIA Y SEGURIDAD </a:t>
            </a:r>
            <a:r>
              <a:rPr lang="es-AR" sz="2000" dirty="0">
                <a:latin typeface="Arial Rounded MT Bold" panose="020F0704030504030204" pitchFamily="34" charset="0"/>
              </a:rPr>
              <a:t/>
            </a: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000" dirty="0">
                <a:latin typeface="Arial Rounded MT Bold" panose="020F0704030504030204" pitchFamily="34" charset="0"/>
              </a:rPr>
              <a:t/>
            </a: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200" dirty="0">
                <a:latin typeface="Arial Rounded MT Bold" panose="020F0704030504030204" pitchFamily="34" charset="0"/>
              </a:rPr>
              <a:t>IDENTIFICAR LOS OBSTÁCULOS Y DEBILIDADES INSTITUCIONALES</a:t>
            </a:r>
            <a:r>
              <a:rPr lang="es-AR" sz="1000" dirty="0">
                <a:latin typeface="Arial Rounded MT Bold" panose="020F0704030504030204" pitchFamily="34" charset="0"/>
              </a:rPr>
              <a:t/>
            </a:r>
            <a:br>
              <a:rPr lang="es-AR" sz="1000" dirty="0">
                <a:latin typeface="Arial Rounded MT Bold" panose="020F0704030504030204" pitchFamily="34" charset="0"/>
              </a:rPr>
            </a:br>
            <a:r>
              <a:rPr lang="es-AR" sz="2000" dirty="0">
                <a:latin typeface="Arial Rounded MT Bold" panose="020F0704030504030204" pitchFamily="34" charset="0"/>
              </a:rPr>
              <a:t/>
            </a: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200" dirty="0">
                <a:latin typeface="Arial Rounded MT Bold" panose="020F0704030504030204" pitchFamily="34" charset="0"/>
              </a:rPr>
              <a:t>TRABAJO Y BUENAS PRÁCTICAS PARA MEJORARLOS</a:t>
            </a:r>
            <a:r>
              <a:rPr lang="es-AR" sz="2000" dirty="0">
                <a:latin typeface="Arial Rounded MT Bold" panose="020F0704030504030204" pitchFamily="34" charset="0"/>
              </a:rPr>
              <a:t/>
            </a: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000" dirty="0">
                <a:latin typeface="Arial Rounded MT Bold" panose="020F0704030504030204" pitchFamily="34" charset="0"/>
              </a:rPr>
              <a:t/>
            </a: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000" dirty="0">
                <a:latin typeface="Arial Rounded MT Bold" panose="020F0704030504030204" pitchFamily="34" charset="0"/>
              </a:rPr>
              <a:t>				</a:t>
            </a:r>
            <a:r>
              <a:rPr lang="es-AR" sz="2200" dirty="0">
                <a:latin typeface="Arial Rounded MT Bold" panose="020F0704030504030204" pitchFamily="34" charset="0"/>
              </a:rPr>
              <a:t>ABORDAJE ASOCIATIVO DEL TEMA</a:t>
            </a:r>
            <a:r>
              <a:rPr lang="es-AR" sz="2400" dirty="0">
                <a:latin typeface="Arial Rounded MT Bold" panose="020F0704030504030204" pitchFamily="34" charset="0"/>
              </a:rPr>
              <a:t>				</a:t>
            </a:r>
            <a:r>
              <a:rPr lang="es-AR" sz="2400" i="1" dirty="0">
                <a:latin typeface="Arial Rounded MT Bold" panose="020F0704030504030204" pitchFamily="34" charset="0"/>
              </a:rPr>
              <a:t>            </a:t>
            </a:r>
            <a:endParaRPr lang="es-AR" sz="2400" dirty="0">
              <a:latin typeface="Arial Rounded MT Bold" panose="020F0704030504030204" pitchFamily="34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884962" y="5496937"/>
            <a:ext cx="1188753" cy="1243050"/>
          </a:xfrm>
          <a:prstGeom prst="rect">
            <a:avLst/>
          </a:prstGeom>
        </p:spPr>
      </p:pic>
      <p:sp>
        <p:nvSpPr>
          <p:cNvPr id="11" name="Título 1">
            <a:extLst>
              <a:ext uri="{FF2B5EF4-FFF2-40B4-BE49-F238E27FC236}">
                <a16:creationId xmlns:a16="http://schemas.microsoft.com/office/drawing/2014/main" xmlns="" id="{54053209-59A7-4424-8D36-8340A28B7730}"/>
              </a:ext>
            </a:extLst>
          </p:cNvPr>
          <p:cNvSpPr txBox="1">
            <a:spLocks/>
          </p:cNvSpPr>
          <p:nvPr/>
        </p:nvSpPr>
        <p:spPr>
          <a:xfrm>
            <a:off x="0" y="42690"/>
            <a:ext cx="12192000" cy="6716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INDEPENDENCIA Y SEGURIDAD DE LOS FISCALES </a:t>
            </a:r>
          </a:p>
        </p:txBody>
      </p:sp>
      <p:sp>
        <p:nvSpPr>
          <p:cNvPr id="3" name="Flecha: hacia abajo 2">
            <a:extLst>
              <a:ext uri="{FF2B5EF4-FFF2-40B4-BE49-F238E27FC236}">
                <a16:creationId xmlns:a16="http://schemas.microsoft.com/office/drawing/2014/main" xmlns="" id="{532F80C3-134A-47D2-A4DA-892CC0928829}"/>
              </a:ext>
            </a:extLst>
          </p:cNvPr>
          <p:cNvSpPr/>
          <p:nvPr/>
        </p:nvSpPr>
        <p:spPr>
          <a:xfrm>
            <a:off x="6221818" y="1349435"/>
            <a:ext cx="484632" cy="499888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625D9BE0-CA66-4D2D-9B79-629E3335618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5443539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0612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SITUACIONES QUE PUEDEN AFECTAR LA INDEPENDENCIA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696580" y="5406863"/>
            <a:ext cx="1223716" cy="1260000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FC336E00-1166-4E7E-BEF4-5CCE7C4D65B9}"/>
              </a:ext>
            </a:extLst>
          </p:cNvPr>
          <p:cNvSpPr/>
          <p:nvPr/>
        </p:nvSpPr>
        <p:spPr>
          <a:xfrm>
            <a:off x="0" y="742500"/>
            <a:ext cx="12087225" cy="446276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AR" sz="2800" b="1" dirty="0"/>
              <a:t> </a:t>
            </a:r>
          </a:p>
          <a:p>
            <a:pPr algn="ctr"/>
            <a:r>
              <a:rPr lang="es-AR" sz="3200" b="1" dirty="0"/>
              <a:t>AUTARQUÍA FINANCIERA </a:t>
            </a:r>
            <a:endParaRPr lang="es-AR" sz="2800" dirty="0"/>
          </a:p>
          <a:p>
            <a:pPr algn="ctr"/>
            <a:endParaRPr lang="es-AR" sz="2800" dirty="0"/>
          </a:p>
          <a:p>
            <a:pPr algn="ctr"/>
            <a:endParaRPr lang="es-AR" sz="2800" dirty="0"/>
          </a:p>
          <a:p>
            <a:pPr algn="ctr"/>
            <a:r>
              <a:rPr lang="es-AR" sz="2800" dirty="0"/>
              <a:t>AUTARQUÍA GARANTIZADA CONSTITUCIONALMENTE </a:t>
            </a:r>
          </a:p>
          <a:p>
            <a:pPr algn="ctr"/>
            <a:endParaRPr lang="es-AR" sz="2800" dirty="0"/>
          </a:p>
          <a:p>
            <a:pPr algn="ctr"/>
            <a:r>
              <a:rPr lang="es-AR" sz="2800" dirty="0"/>
              <a:t>PARTICIPACIÓN DEL MPF EN SU ELABORACIÓN Y DELIBERACIÓN PARA SU APROBACIÓN</a:t>
            </a:r>
          </a:p>
          <a:p>
            <a:pPr algn="ctr"/>
            <a:endParaRPr lang="es-AR" sz="2800" dirty="0"/>
          </a:p>
          <a:p>
            <a:pPr algn="ctr"/>
            <a:r>
              <a:rPr lang="es-AR" sz="2800" dirty="0"/>
              <a:t>GESTIÓN AUTÓNOMA DE RECURSOS Y DEL PRESUPUESTO</a:t>
            </a:r>
            <a:endParaRPr lang="es-AR" sz="2400" dirty="0"/>
          </a:p>
        </p:txBody>
      </p:sp>
      <p:sp>
        <p:nvSpPr>
          <p:cNvPr id="4" name="Flecha: hacia abajo 3">
            <a:extLst>
              <a:ext uri="{FF2B5EF4-FFF2-40B4-BE49-F238E27FC236}">
                <a16:creationId xmlns:a16="http://schemas.microsoft.com/office/drawing/2014/main" xmlns="" id="{00E27958-BE20-4F3C-8E7A-7F4874CCBE5F}"/>
              </a:ext>
            </a:extLst>
          </p:cNvPr>
          <p:cNvSpPr/>
          <p:nvPr/>
        </p:nvSpPr>
        <p:spPr>
          <a:xfrm>
            <a:off x="5853684" y="1784350"/>
            <a:ext cx="484632" cy="711200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023F0C42-1744-42C2-90C6-1773AF537EF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5443539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415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2690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SITUACIONES QUE PUEDEN AFECTAR LA INDEPENDENCIA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753730" y="5574592"/>
            <a:ext cx="1223716" cy="1260000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FC336E00-1166-4E7E-BEF4-5CCE7C4D65B9}"/>
              </a:ext>
            </a:extLst>
          </p:cNvPr>
          <p:cNvSpPr/>
          <p:nvPr/>
        </p:nvSpPr>
        <p:spPr>
          <a:xfrm>
            <a:off x="0" y="831916"/>
            <a:ext cx="12192000" cy="4031873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endParaRPr lang="es-AR" sz="2800" b="1" dirty="0"/>
          </a:p>
          <a:p>
            <a:pPr algn="ctr"/>
            <a:r>
              <a:rPr lang="es-AR" sz="2800" b="1" dirty="0"/>
              <a:t> </a:t>
            </a:r>
            <a:r>
              <a:rPr lang="es-AR" sz="3200" b="1" dirty="0"/>
              <a:t>LAS PRESIONES POLÍTICAS Y/O MEDIÁTICAS </a:t>
            </a:r>
          </a:p>
          <a:p>
            <a:pPr marL="342900" indent="-342900">
              <a:buFontTx/>
              <a:buChar char="-"/>
            </a:pPr>
            <a:endParaRPr lang="es-AR" sz="2400" dirty="0"/>
          </a:p>
          <a:p>
            <a:pPr algn="ctr"/>
            <a:endParaRPr lang="es-AR" sz="2800" b="1" dirty="0">
              <a:solidFill>
                <a:srgbClr val="0070C0"/>
              </a:solidFill>
            </a:endParaRPr>
          </a:p>
          <a:p>
            <a:pPr algn="ctr"/>
            <a:r>
              <a:rPr lang="es-AR" sz="2800" b="1" dirty="0">
                <a:solidFill>
                  <a:srgbClr val="0070C0"/>
                </a:solidFill>
              </a:rPr>
              <a:t>“</a:t>
            </a:r>
            <a:r>
              <a:rPr lang="es-AR" sz="2800" b="1" i="1" dirty="0">
                <a:solidFill>
                  <a:srgbClr val="0070C0"/>
                </a:solidFill>
              </a:rPr>
              <a:t>La</a:t>
            </a:r>
            <a:r>
              <a:rPr lang="es-AR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sz="28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injerencia del poder político en el poder del fiscal probablemente sea tan antigua como la propia sociedad”.</a:t>
            </a:r>
          </a:p>
          <a:p>
            <a:pPr algn="ctr"/>
            <a:r>
              <a:rPr lang="es-A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sz="2000" dirty="0"/>
              <a:t>(punto 20 del informe sobre Las Normas Europeas relativas a la independencia del sistema judicial. Aprobado por la Comisión de Venecia.2010. )</a:t>
            </a:r>
          </a:p>
          <a:p>
            <a:pPr marL="342900" indent="-342900">
              <a:buFontTx/>
              <a:buChar char="-"/>
            </a:pPr>
            <a:endParaRPr lang="es-AR" sz="2000" dirty="0"/>
          </a:p>
          <a:p>
            <a:pPr marL="342900" indent="-342900">
              <a:buFontTx/>
              <a:buChar char="-"/>
            </a:pPr>
            <a:endParaRPr lang="es-AR" sz="24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9C7D1ED2-1D1B-4F90-9D87-235BCF789FAC}"/>
              </a:ext>
            </a:extLst>
          </p:cNvPr>
          <p:cNvSpPr/>
          <p:nvPr/>
        </p:nvSpPr>
        <p:spPr>
          <a:xfrm>
            <a:off x="1581150" y="5361224"/>
            <a:ext cx="9172580" cy="126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990F73FD-35E7-48EC-9868-A02D80DC9375}"/>
              </a:ext>
            </a:extLst>
          </p:cNvPr>
          <p:cNvSpPr/>
          <p:nvPr/>
        </p:nvSpPr>
        <p:spPr>
          <a:xfrm>
            <a:off x="1657350" y="5124450"/>
            <a:ext cx="8809784" cy="15779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i="1" dirty="0">
                <a:solidFill>
                  <a:schemeClr val="tx1"/>
                </a:solidFill>
              </a:rPr>
              <a:t>Los Estados garantizaran que los fiscales puedan ejercer sus funciones </a:t>
            </a:r>
          </a:p>
          <a:p>
            <a:pPr algn="ctr"/>
            <a:r>
              <a:rPr lang="es-AR" sz="2000" i="1" dirty="0">
                <a:solidFill>
                  <a:schemeClr val="tx1"/>
                </a:solidFill>
              </a:rPr>
              <a:t>profesionales sin intimidación trabas, hostigamiento, injerencias indebidas</a:t>
            </a:r>
          </a:p>
          <a:p>
            <a:pPr algn="ctr"/>
            <a:r>
              <a:rPr lang="es-AR" sz="2000" i="1" dirty="0">
                <a:solidFill>
                  <a:schemeClr val="tx1"/>
                </a:solidFill>
              </a:rPr>
              <a:t>       o riesgo injustificado de incurrir en responsabilidad civil, penal o de otra índole</a:t>
            </a:r>
            <a:r>
              <a:rPr lang="es-AR" dirty="0">
                <a:solidFill>
                  <a:schemeClr val="tx1"/>
                </a:solidFill>
              </a:rPr>
              <a:t>. </a:t>
            </a:r>
          </a:p>
          <a:p>
            <a:pPr algn="ctr"/>
            <a:r>
              <a:rPr lang="es-AR" b="1" dirty="0">
                <a:solidFill>
                  <a:schemeClr val="tx1"/>
                </a:solidFill>
              </a:rPr>
              <a:t>Directrices sobre la función de los fiscales.4.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5F22A976-792B-493F-AADC-06EF30D4151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54" y="5348458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9351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2690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SITUACIONES QUE PUEDEN AFECTAR LA SEGURIDAD 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647202" y="5495774"/>
            <a:ext cx="1153790" cy="1188000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C46EC190-2CB7-4006-8CCD-B19ABF96E4A4}"/>
              </a:ext>
            </a:extLst>
          </p:cNvPr>
          <p:cNvSpPr/>
          <p:nvPr/>
        </p:nvSpPr>
        <p:spPr>
          <a:xfrm>
            <a:off x="0" y="952501"/>
            <a:ext cx="1197744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000" dirty="0">
                <a:solidFill>
                  <a:schemeClr val="bg1"/>
                </a:solidFill>
              </a:rPr>
              <a:t>LA EXPOSICIÓN PÚBLICA </a:t>
            </a:r>
          </a:p>
          <a:p>
            <a:r>
              <a:rPr lang="es-AR" sz="2000" dirty="0">
                <a:solidFill>
                  <a:schemeClr val="bg1"/>
                </a:solidFill>
              </a:rPr>
              <a:t>        DE LOS FISCALES </a:t>
            </a:r>
          </a:p>
          <a:p>
            <a:endParaRPr lang="es-AR" b="1" dirty="0"/>
          </a:p>
          <a:p>
            <a:endParaRPr lang="es-AR" b="1" dirty="0"/>
          </a:p>
          <a:p>
            <a:endParaRPr lang="es-AR" b="1" dirty="0"/>
          </a:p>
          <a:p>
            <a:endParaRPr lang="es-AR" b="1" dirty="0"/>
          </a:p>
          <a:p>
            <a:endParaRPr lang="es-AR" b="1" dirty="0"/>
          </a:p>
          <a:p>
            <a:endParaRPr lang="es-AR" b="1" dirty="0"/>
          </a:p>
          <a:p>
            <a:endParaRPr lang="es-AR" b="1" dirty="0"/>
          </a:p>
          <a:p>
            <a:endParaRPr lang="es-AR" b="1" dirty="0"/>
          </a:p>
          <a:p>
            <a:endParaRPr lang="es-AR" b="1" dirty="0"/>
          </a:p>
          <a:p>
            <a:endParaRPr lang="es-AR" b="1" dirty="0"/>
          </a:p>
          <a:p>
            <a:endParaRPr lang="es-AR" b="1" dirty="0"/>
          </a:p>
          <a:p>
            <a:r>
              <a:rPr lang="es-AR" b="1" dirty="0"/>
              <a:t> </a:t>
            </a:r>
            <a:endParaRPr lang="es-AR" dirty="0"/>
          </a:p>
        </p:txBody>
      </p:sp>
      <p:sp>
        <p:nvSpPr>
          <p:cNvPr id="4" name="Flecha: a la izquierda y derecha 3">
            <a:extLst>
              <a:ext uri="{FF2B5EF4-FFF2-40B4-BE49-F238E27FC236}">
                <a16:creationId xmlns:a16="http://schemas.microsoft.com/office/drawing/2014/main" xmlns="" id="{621E1CF6-AE52-4257-9C4B-A6AE55724437}"/>
              </a:ext>
            </a:extLst>
          </p:cNvPr>
          <p:cNvSpPr/>
          <p:nvPr/>
        </p:nvSpPr>
        <p:spPr>
          <a:xfrm>
            <a:off x="5487924" y="1250419"/>
            <a:ext cx="1216152" cy="484632"/>
          </a:xfrm>
          <a:prstGeom prst="leftRight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327537DE-7F1D-40C1-8174-18868490E37E}"/>
              </a:ext>
            </a:extLst>
          </p:cNvPr>
          <p:cNvSpPr/>
          <p:nvPr/>
        </p:nvSpPr>
        <p:spPr>
          <a:xfrm>
            <a:off x="361949" y="940135"/>
            <a:ext cx="3724274" cy="118419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/>
              <a:t>LA EXPOSICIÓN PÚBLICA</a:t>
            </a:r>
          </a:p>
          <a:p>
            <a:pPr algn="ctr"/>
            <a:r>
              <a:rPr lang="es-AR" sz="2400" b="1" dirty="0"/>
              <a:t> DE LOS FISCALES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8712E407-51D8-481E-91C7-82B35B022198}"/>
              </a:ext>
            </a:extLst>
          </p:cNvPr>
          <p:cNvSpPr/>
          <p:nvPr/>
        </p:nvSpPr>
        <p:spPr>
          <a:xfrm>
            <a:off x="7762392" y="932411"/>
            <a:ext cx="4000500" cy="112064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chemeClr val="bg1"/>
                </a:solidFill>
              </a:rPr>
              <a:t>REPRESENTACIÓN DE LAS VÍCTIMAS E INTERESES DE LA SOCIEDAD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5E62D449-DF70-47D3-94D1-8235D16FC195}"/>
              </a:ext>
            </a:extLst>
          </p:cNvPr>
          <p:cNvSpPr/>
          <p:nvPr/>
        </p:nvSpPr>
        <p:spPr>
          <a:xfrm>
            <a:off x="361949" y="2465533"/>
            <a:ext cx="3724273" cy="109347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/>
              <a:t>LA EXPOSICIÓN PÚBLICA</a:t>
            </a:r>
          </a:p>
          <a:p>
            <a:pPr algn="ctr"/>
            <a:r>
              <a:rPr lang="es-AR" sz="2400" b="1" dirty="0"/>
              <a:t> DE LOS FISCALES </a:t>
            </a:r>
          </a:p>
        </p:txBody>
      </p:sp>
      <p:sp>
        <p:nvSpPr>
          <p:cNvPr id="11" name="Flecha: a la izquierda y derecha 10">
            <a:extLst>
              <a:ext uri="{FF2B5EF4-FFF2-40B4-BE49-F238E27FC236}">
                <a16:creationId xmlns:a16="http://schemas.microsoft.com/office/drawing/2014/main" xmlns="" id="{992B2550-0C52-49C0-AC27-B47D9B3A16DA}"/>
              </a:ext>
            </a:extLst>
          </p:cNvPr>
          <p:cNvSpPr/>
          <p:nvPr/>
        </p:nvSpPr>
        <p:spPr>
          <a:xfrm>
            <a:off x="5445061" y="2712274"/>
            <a:ext cx="1216152" cy="484632"/>
          </a:xfrm>
          <a:prstGeom prst="leftRight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63657736-3E21-456C-B3B1-3C8B85BD488B}"/>
              </a:ext>
            </a:extLst>
          </p:cNvPr>
          <p:cNvSpPr/>
          <p:nvPr/>
        </p:nvSpPr>
        <p:spPr>
          <a:xfrm>
            <a:off x="361949" y="3967065"/>
            <a:ext cx="3776662" cy="108416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/>
              <a:t>LA EXPOSICIÓN PÚBLICA</a:t>
            </a:r>
          </a:p>
          <a:p>
            <a:pPr algn="ctr"/>
            <a:r>
              <a:rPr lang="es-AR" sz="2400" b="1" dirty="0"/>
              <a:t> DE LOS FISCALES </a:t>
            </a:r>
          </a:p>
        </p:txBody>
      </p:sp>
      <p:sp>
        <p:nvSpPr>
          <p:cNvPr id="13" name="Flecha: a la izquierda y derecha 12">
            <a:extLst>
              <a:ext uri="{FF2B5EF4-FFF2-40B4-BE49-F238E27FC236}">
                <a16:creationId xmlns:a16="http://schemas.microsoft.com/office/drawing/2014/main" xmlns="" id="{1F21AF49-5E77-4866-BCFA-17FB67224AA8}"/>
              </a:ext>
            </a:extLst>
          </p:cNvPr>
          <p:cNvSpPr/>
          <p:nvPr/>
        </p:nvSpPr>
        <p:spPr>
          <a:xfrm>
            <a:off x="5487924" y="4199549"/>
            <a:ext cx="1216152" cy="484632"/>
          </a:xfrm>
          <a:prstGeom prst="leftRight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xmlns="" id="{B842B710-9D93-4398-96D8-6FB1403BD420}"/>
              </a:ext>
            </a:extLst>
          </p:cNvPr>
          <p:cNvSpPr/>
          <p:nvPr/>
        </p:nvSpPr>
        <p:spPr>
          <a:xfrm>
            <a:off x="7762392" y="2468591"/>
            <a:ext cx="4000500" cy="109347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/>
              <a:t>DERECHO A LA INFORMACIÓN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xmlns="" id="{0851C663-8BDF-49DB-AA1A-7099EDA51ABE}"/>
              </a:ext>
            </a:extLst>
          </p:cNvPr>
          <p:cNvSpPr/>
          <p:nvPr/>
        </p:nvSpPr>
        <p:spPr>
          <a:xfrm>
            <a:off x="7762392" y="3970043"/>
            <a:ext cx="4000500" cy="102992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/>
              <a:t>EL ROL DE LOS MEDIOS DE COMUNICACIÓN 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B02E9299-4851-4E3A-8A20-E02DEF2B3216}"/>
              </a:ext>
            </a:extLst>
          </p:cNvPr>
          <p:cNvSpPr/>
          <p:nvPr/>
        </p:nvSpPr>
        <p:spPr>
          <a:xfrm>
            <a:off x="1171576" y="5392435"/>
            <a:ext cx="9382124" cy="13260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i="1" dirty="0">
                <a:solidFill>
                  <a:schemeClr val="tx1"/>
                </a:solidFill>
              </a:rPr>
              <a:t>Los Estados garantizarán que los fiscales puedan ejercer sus funciones </a:t>
            </a:r>
          </a:p>
          <a:p>
            <a:pPr algn="ctr"/>
            <a:r>
              <a:rPr lang="es-AR" sz="2000" i="1" dirty="0">
                <a:solidFill>
                  <a:schemeClr val="tx1"/>
                </a:solidFill>
              </a:rPr>
              <a:t>profesionales sin intimidación, trabas, hostigamiento, injerencias </a:t>
            </a:r>
          </a:p>
          <a:p>
            <a:pPr algn="ctr"/>
            <a:r>
              <a:rPr lang="es-AR" sz="2000" i="1" dirty="0">
                <a:solidFill>
                  <a:schemeClr val="tx1"/>
                </a:solidFill>
              </a:rPr>
              <a:t> Indebidas o riesgo injustificado de incurrir en responsabilidad civil, </a:t>
            </a:r>
          </a:p>
          <a:p>
            <a:pPr algn="ctr"/>
            <a:r>
              <a:rPr lang="es-AR" sz="2000" i="1" dirty="0">
                <a:solidFill>
                  <a:schemeClr val="tx1"/>
                </a:solidFill>
              </a:rPr>
              <a:t>penal o de otra índole</a:t>
            </a:r>
            <a:r>
              <a:rPr lang="es-AR" dirty="0">
                <a:solidFill>
                  <a:schemeClr val="tx1"/>
                </a:solidFill>
              </a:rPr>
              <a:t>. </a:t>
            </a:r>
          </a:p>
          <a:p>
            <a:pPr algn="ctr"/>
            <a:r>
              <a:rPr lang="es-AR" b="1" dirty="0">
                <a:solidFill>
                  <a:schemeClr val="tx1"/>
                </a:solidFill>
              </a:rPr>
              <a:t>Directrices sobre la función de los fiscales. 4.</a:t>
            </a:r>
            <a:endParaRPr lang="es-AR" b="1" dirty="0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xmlns="" id="{F8C44A1A-C962-4A56-BD90-969847FDBD1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54" y="5382730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996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54" y="-549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SITUACIONES QUE PUEDEN AFECTAR LA SEGURIDAD 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715656" y="5452055"/>
            <a:ext cx="1153790" cy="1188000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3841B8C8-26DC-40DB-8BFF-08D21CF07890}"/>
              </a:ext>
            </a:extLst>
          </p:cNvPr>
          <p:cNvSpPr/>
          <p:nvPr/>
        </p:nvSpPr>
        <p:spPr>
          <a:xfrm>
            <a:off x="4522" y="830970"/>
            <a:ext cx="12191999" cy="25795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600" b="1" dirty="0">
                <a:solidFill>
                  <a:schemeClr val="tx1"/>
                </a:solidFill>
              </a:rPr>
              <a:t>MODO DE TRABAJO</a:t>
            </a:r>
          </a:p>
          <a:p>
            <a:pPr algn="ctr"/>
            <a:endParaRPr lang="es-AR" sz="3600" b="1" dirty="0">
              <a:solidFill>
                <a:schemeClr val="tx1"/>
              </a:solidFill>
            </a:endParaRPr>
          </a:p>
          <a:p>
            <a:r>
              <a:rPr lang="es-AR" sz="3200" b="1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16" name="Flecha: hacia abajo 15">
            <a:extLst>
              <a:ext uri="{FF2B5EF4-FFF2-40B4-BE49-F238E27FC236}">
                <a16:creationId xmlns:a16="http://schemas.microsoft.com/office/drawing/2014/main" xmlns="" id="{8DAB8013-995F-478D-AE31-3BA16C5D5F36}"/>
              </a:ext>
            </a:extLst>
          </p:cNvPr>
          <p:cNvSpPr/>
          <p:nvPr/>
        </p:nvSpPr>
        <p:spPr>
          <a:xfrm rot="1200000">
            <a:off x="3941855" y="2081305"/>
            <a:ext cx="649198" cy="967995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Flecha: hacia abajo 17">
            <a:extLst>
              <a:ext uri="{FF2B5EF4-FFF2-40B4-BE49-F238E27FC236}">
                <a16:creationId xmlns:a16="http://schemas.microsoft.com/office/drawing/2014/main" xmlns="" id="{FC505908-D8DB-42C8-9D25-E0B96C2B6427}"/>
              </a:ext>
            </a:extLst>
          </p:cNvPr>
          <p:cNvSpPr/>
          <p:nvPr/>
        </p:nvSpPr>
        <p:spPr>
          <a:xfrm rot="-1200000">
            <a:off x="7603250" y="2078033"/>
            <a:ext cx="631902" cy="978408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xmlns="" id="{0D7932A3-CF40-4F8B-998B-97BC96BE46FD}"/>
              </a:ext>
            </a:extLst>
          </p:cNvPr>
          <p:cNvSpPr/>
          <p:nvPr/>
        </p:nvSpPr>
        <p:spPr>
          <a:xfrm>
            <a:off x="7229114" y="3531321"/>
            <a:ext cx="2267312" cy="1174029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/>
              <a:t>EN  EQUIPO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xmlns="" id="{B95A2009-B8CA-4A03-9092-E62B8456D92C}"/>
              </a:ext>
            </a:extLst>
          </p:cNvPr>
          <p:cNvSpPr/>
          <p:nvPr/>
        </p:nvSpPr>
        <p:spPr>
          <a:xfrm>
            <a:off x="2552698" y="3570360"/>
            <a:ext cx="2333989" cy="113499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chemeClr val="bg1"/>
                </a:solidFill>
              </a:rPr>
              <a:t>INDIVIDUAL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062A0C90-5541-4861-87A0-93768072B5C3}"/>
              </a:ext>
            </a:extLst>
          </p:cNvPr>
          <p:cNvSpPr/>
          <p:nvPr/>
        </p:nvSpPr>
        <p:spPr>
          <a:xfrm>
            <a:off x="1294554" y="5444825"/>
            <a:ext cx="9259146" cy="1259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i="1" dirty="0">
                <a:solidFill>
                  <a:schemeClr val="tx1"/>
                </a:solidFill>
              </a:rPr>
              <a:t>	Las autoridades proporcionarán protección física a los fiscales y a sus familias </a:t>
            </a:r>
          </a:p>
          <a:p>
            <a:pPr algn="ctr"/>
            <a:r>
              <a:rPr lang="es-AR" sz="2000" i="1" dirty="0">
                <a:solidFill>
                  <a:schemeClr val="tx1"/>
                </a:solidFill>
              </a:rPr>
              <a:t>	en caso de que su seguridad personal se vea amenazada como consecuencia       del desempeño de sus funciones. </a:t>
            </a:r>
          </a:p>
          <a:p>
            <a:pPr algn="ctr"/>
            <a:r>
              <a:rPr lang="es-AR" dirty="0">
                <a:solidFill>
                  <a:schemeClr val="tx1"/>
                </a:solidFill>
              </a:rPr>
              <a:t> </a:t>
            </a:r>
            <a:r>
              <a:rPr lang="es-AR" b="1" dirty="0">
                <a:solidFill>
                  <a:schemeClr val="tx1"/>
                </a:solidFill>
              </a:rPr>
              <a:t>Directrices sobre la función de los fiscales. 5.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A808CEB0-7458-4598-920A-EDA795A77DC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54" y="5324031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7415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54" y="-549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SITUACIONES QUE PUEDEN AFECTAR LA SEGURIDAD 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763255" y="5370187"/>
            <a:ext cx="1223716" cy="1260000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3841B8C8-26DC-40DB-8BFF-08D21CF07890}"/>
              </a:ext>
            </a:extLst>
          </p:cNvPr>
          <p:cNvSpPr/>
          <p:nvPr/>
        </p:nvSpPr>
        <p:spPr>
          <a:xfrm>
            <a:off x="24054" y="2247901"/>
            <a:ext cx="12167945" cy="3032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AR" sz="3200" dirty="0">
                <a:solidFill>
                  <a:schemeClr val="tx1"/>
                </a:solidFill>
              </a:rPr>
              <a:t>		SITUACIÓN DE FISCALES, FAMILIARES Y COLABORADORES 			QUE LLEVAN A CABO INVESTIGACIONES CONTRA GRANDES 			ORGANIZACIONES CRIMINALES EN PEQUEÑAS URBES</a:t>
            </a:r>
          </a:p>
          <a:p>
            <a:pPr algn="just"/>
            <a:endParaRPr lang="es-AR" sz="3200" dirty="0">
              <a:solidFill>
                <a:schemeClr val="tx1"/>
              </a:solidFill>
            </a:endParaRPr>
          </a:p>
          <a:p>
            <a:pPr algn="just"/>
            <a:r>
              <a:rPr lang="es-AR" sz="3200" dirty="0">
                <a:solidFill>
                  <a:schemeClr val="tx1"/>
                </a:solidFill>
              </a:rPr>
              <a:t>	          SEGURIDAD EN LOS LUGARES DE TRABAJO</a:t>
            </a:r>
          </a:p>
          <a:p>
            <a:pPr algn="just"/>
            <a:endParaRPr lang="es-AR" sz="3200" dirty="0">
              <a:solidFill>
                <a:schemeClr val="tx1"/>
              </a:solidFill>
            </a:endParaRPr>
          </a:p>
          <a:p>
            <a:pPr algn="just"/>
            <a:r>
              <a:rPr lang="es-AR" sz="3200" dirty="0">
                <a:solidFill>
                  <a:schemeClr val="tx1"/>
                </a:solidFill>
              </a:rPr>
              <a:t>		SEGURIDAD PERSONAL</a:t>
            </a:r>
          </a:p>
          <a:p>
            <a:pPr algn="just"/>
            <a:r>
              <a:rPr lang="es-AR" sz="3200" b="1" dirty="0">
                <a:solidFill>
                  <a:schemeClr val="tx1"/>
                </a:solidFill>
              </a:rPr>
              <a:t> 		</a:t>
            </a:r>
          </a:p>
          <a:p>
            <a:r>
              <a:rPr lang="es-AR" sz="3200" b="1" i="1" dirty="0">
                <a:solidFill>
                  <a:schemeClr val="tx1"/>
                </a:solidFill>
              </a:rPr>
              <a:t>		    </a:t>
            </a:r>
            <a:r>
              <a:rPr lang="es-AR" sz="2000" i="1" dirty="0">
                <a:solidFill>
                  <a:schemeClr val="tx1"/>
                </a:solidFill>
              </a:rPr>
              <a:t>Las autoridades proporcionarán protección física a los fiscales y a sus familias</a:t>
            </a:r>
          </a:p>
          <a:p>
            <a:r>
              <a:rPr lang="es-AR" sz="2000" i="1" dirty="0">
                <a:solidFill>
                  <a:schemeClr val="tx1"/>
                </a:solidFill>
              </a:rPr>
              <a:t>		        en caso de que su seguridad personal se vea amenazada como consecuencia </a:t>
            </a:r>
          </a:p>
          <a:p>
            <a:pPr algn="ctr"/>
            <a:r>
              <a:rPr lang="es-AR" sz="2000" i="1" dirty="0">
                <a:solidFill>
                  <a:schemeClr val="tx1"/>
                </a:solidFill>
              </a:rPr>
              <a:t>del desempeño de sus funciones</a:t>
            </a:r>
            <a:r>
              <a:rPr lang="es-AR" i="1" dirty="0">
                <a:solidFill>
                  <a:schemeClr val="tx1"/>
                </a:solidFill>
              </a:rPr>
              <a:t>. </a:t>
            </a:r>
          </a:p>
          <a:p>
            <a:pPr algn="ctr"/>
            <a:r>
              <a:rPr lang="es-AR" dirty="0">
                <a:solidFill>
                  <a:schemeClr val="tx1"/>
                </a:solidFill>
              </a:rPr>
              <a:t> </a:t>
            </a:r>
            <a:r>
              <a:rPr lang="es-AR" b="1" dirty="0">
                <a:solidFill>
                  <a:schemeClr val="tx1"/>
                </a:solidFill>
              </a:rPr>
              <a:t>Directrices sobre la función de los fiscales. 5.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4" name="Flecha: a la derecha 3">
            <a:extLst>
              <a:ext uri="{FF2B5EF4-FFF2-40B4-BE49-F238E27FC236}">
                <a16:creationId xmlns:a16="http://schemas.microsoft.com/office/drawing/2014/main" xmlns="" id="{EA283E2A-CD9F-4641-A798-E4E2F442E073}"/>
              </a:ext>
            </a:extLst>
          </p:cNvPr>
          <p:cNvSpPr/>
          <p:nvPr/>
        </p:nvSpPr>
        <p:spPr>
          <a:xfrm>
            <a:off x="686775" y="1577138"/>
            <a:ext cx="978408" cy="484632"/>
          </a:xfrm>
          <a:prstGeom prst="right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Flecha: a la derecha 4">
            <a:extLst>
              <a:ext uri="{FF2B5EF4-FFF2-40B4-BE49-F238E27FC236}">
                <a16:creationId xmlns:a16="http://schemas.microsoft.com/office/drawing/2014/main" xmlns="" id="{AD7D87EC-2F42-4132-8CC7-70BD3C5CC7C7}"/>
              </a:ext>
            </a:extLst>
          </p:cNvPr>
          <p:cNvSpPr/>
          <p:nvPr/>
        </p:nvSpPr>
        <p:spPr>
          <a:xfrm>
            <a:off x="686775" y="3029205"/>
            <a:ext cx="978408" cy="484632"/>
          </a:xfrm>
          <a:prstGeom prst="right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Flecha: a la derecha 5">
            <a:extLst>
              <a:ext uri="{FF2B5EF4-FFF2-40B4-BE49-F238E27FC236}">
                <a16:creationId xmlns:a16="http://schemas.microsoft.com/office/drawing/2014/main" xmlns="" id="{FB7EF98E-FFE7-45B9-9694-4400EDAD67D9}"/>
              </a:ext>
            </a:extLst>
          </p:cNvPr>
          <p:cNvSpPr/>
          <p:nvPr/>
        </p:nvSpPr>
        <p:spPr>
          <a:xfrm>
            <a:off x="686775" y="4059903"/>
            <a:ext cx="978408" cy="484632"/>
          </a:xfrm>
          <a:prstGeom prst="right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552F65E7-4F76-4D94-94C1-F3D19730D6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5443539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0849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54" y="-549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CONCLUSIONES 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753730" y="5443539"/>
            <a:ext cx="1223716" cy="1260000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3841B8C8-26DC-40DB-8BFF-08D21CF07890}"/>
              </a:ext>
            </a:extLst>
          </p:cNvPr>
          <p:cNvSpPr/>
          <p:nvPr/>
        </p:nvSpPr>
        <p:spPr>
          <a:xfrm>
            <a:off x="462120" y="3973852"/>
            <a:ext cx="11729880" cy="11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AR" sz="3200" dirty="0">
                <a:solidFill>
                  <a:schemeClr val="tx1"/>
                </a:solidFill>
              </a:rPr>
              <a:t>		</a:t>
            </a:r>
          </a:p>
          <a:p>
            <a:pPr algn="just"/>
            <a:r>
              <a:rPr lang="es-AR" sz="3000" dirty="0">
                <a:solidFill>
                  <a:schemeClr val="tx1"/>
                </a:solidFill>
              </a:rPr>
              <a:t>		</a:t>
            </a:r>
            <a:r>
              <a:rPr lang="es-AR" sz="3000" b="1" dirty="0">
                <a:solidFill>
                  <a:schemeClr val="tx1"/>
                </a:solidFill>
              </a:rPr>
              <a:t>                     </a:t>
            </a:r>
          </a:p>
          <a:p>
            <a:pPr algn="just"/>
            <a:r>
              <a:rPr lang="es-AR" sz="3000" b="1" dirty="0">
                <a:solidFill>
                  <a:schemeClr val="tx1"/>
                </a:solidFill>
              </a:rPr>
              <a:t>		</a:t>
            </a:r>
            <a:r>
              <a:rPr lang="es-AR" sz="2800" b="1" dirty="0">
                <a:solidFill>
                  <a:schemeClr val="tx1"/>
                </a:solidFill>
              </a:rPr>
              <a:t>MEJORAR LA NORMATIVA Y DIRECTRICES </a:t>
            </a:r>
            <a:r>
              <a:rPr lang="es-AR" sz="2800" dirty="0">
                <a:solidFill>
                  <a:schemeClr val="tx1"/>
                </a:solidFill>
              </a:rPr>
              <a:t>relacionadas con la	 	           independencia, autonomía, autarquía del MPF; y la </a:t>
            </a:r>
          </a:p>
          <a:p>
            <a:pPr algn="just"/>
            <a:r>
              <a:rPr lang="es-AR" sz="2800" dirty="0">
                <a:solidFill>
                  <a:schemeClr val="tx1"/>
                </a:solidFill>
              </a:rPr>
              <a:t>		seguridad de sus integrantes, familiares y colaboradores.</a:t>
            </a:r>
          </a:p>
          <a:p>
            <a:pPr algn="just"/>
            <a:r>
              <a:rPr lang="es-AR" sz="2800" dirty="0">
                <a:solidFill>
                  <a:schemeClr val="tx1"/>
                </a:solidFill>
              </a:rPr>
              <a:t>		</a:t>
            </a:r>
            <a:r>
              <a:rPr lang="es-AR" sz="2800" b="1" dirty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es-AR" sz="2800" b="1" dirty="0">
                <a:solidFill>
                  <a:schemeClr val="tx1"/>
                </a:solidFill>
              </a:rPr>
              <a:t>		ESTABLECER UN PISO MÍNIMO DE NORMAS Y VALORES</a:t>
            </a:r>
            <a:endParaRPr lang="es-AR" sz="2800" dirty="0">
              <a:solidFill>
                <a:schemeClr val="tx1"/>
              </a:solidFill>
            </a:endParaRPr>
          </a:p>
          <a:p>
            <a:pPr algn="just"/>
            <a:endParaRPr lang="es-AR" sz="1400" dirty="0">
              <a:solidFill>
                <a:schemeClr val="tx1"/>
              </a:solidFill>
            </a:endParaRPr>
          </a:p>
          <a:p>
            <a:pPr algn="just"/>
            <a:r>
              <a:rPr lang="es-AR" sz="2800" dirty="0">
                <a:solidFill>
                  <a:schemeClr val="tx1"/>
                </a:solidFill>
              </a:rPr>
              <a:t>		</a:t>
            </a:r>
            <a:r>
              <a:rPr lang="es-AR" sz="2800" b="1" dirty="0">
                <a:solidFill>
                  <a:schemeClr val="tx1"/>
                </a:solidFill>
              </a:rPr>
              <a:t>CONTINUAR TRABAJANDO DE MODO CONJUNTO EN LA		</a:t>
            </a:r>
          </a:p>
          <a:p>
            <a:pPr algn="just"/>
            <a:r>
              <a:rPr lang="es-AR" sz="2800" b="1" dirty="0">
                <a:solidFill>
                  <a:schemeClr val="tx1"/>
                </a:solidFill>
              </a:rPr>
              <a:t> 		PROMOCIÓN Y FORTALECIMIENTO DE ESTOS ESTÁNDARES</a:t>
            </a:r>
            <a:endParaRPr lang="es-AR" sz="2800" dirty="0">
              <a:solidFill>
                <a:schemeClr val="tx1"/>
              </a:solidFill>
            </a:endParaRPr>
          </a:p>
          <a:p>
            <a:pPr algn="just"/>
            <a:endParaRPr lang="es-AR" sz="1500" dirty="0">
              <a:solidFill>
                <a:schemeClr val="tx1"/>
              </a:solidFill>
            </a:endParaRPr>
          </a:p>
          <a:p>
            <a:pPr algn="just"/>
            <a:r>
              <a:rPr lang="es-AR" sz="2800" dirty="0">
                <a:solidFill>
                  <a:schemeClr val="tx1"/>
                </a:solidFill>
              </a:rPr>
              <a:t>		</a:t>
            </a:r>
            <a:r>
              <a:rPr lang="es-AR" sz="2800" b="1" dirty="0">
                <a:solidFill>
                  <a:schemeClr val="tx1"/>
                </a:solidFill>
              </a:rPr>
              <a:t>COMPROMETERNOS A INCORPORARLOS Y DIFUNDIRLOS</a:t>
            </a:r>
          </a:p>
          <a:p>
            <a:pPr algn="just"/>
            <a:r>
              <a:rPr lang="es-AR" sz="2800" dirty="0">
                <a:solidFill>
                  <a:schemeClr val="tx1"/>
                </a:solidFill>
              </a:rPr>
              <a:t>		</a:t>
            </a:r>
          </a:p>
          <a:p>
            <a:pPr algn="just"/>
            <a:r>
              <a:rPr lang="es-AR" sz="2800" dirty="0">
                <a:solidFill>
                  <a:schemeClr val="tx1"/>
                </a:solidFill>
              </a:rPr>
              <a:t>		</a:t>
            </a:r>
            <a:r>
              <a:rPr lang="es-AR" sz="2800" b="1" dirty="0">
                <a:solidFill>
                  <a:schemeClr val="tx1"/>
                </a:solidFill>
              </a:rPr>
              <a:t>FORTALECER EL COMPROMISO ASOCIATIVO</a:t>
            </a:r>
            <a:r>
              <a:rPr lang="es-AR" sz="2800" dirty="0">
                <a:solidFill>
                  <a:schemeClr val="tx1"/>
                </a:solidFill>
              </a:rPr>
              <a:t> </a:t>
            </a:r>
          </a:p>
          <a:p>
            <a:pPr algn="just"/>
            <a:endParaRPr lang="es-AR" sz="2800" dirty="0">
              <a:solidFill>
                <a:schemeClr val="tx1"/>
              </a:solidFill>
            </a:endParaRPr>
          </a:p>
          <a:p>
            <a:pPr algn="just"/>
            <a:endParaRPr lang="es-AR" sz="3200" dirty="0">
              <a:solidFill>
                <a:schemeClr val="tx1"/>
              </a:solidFill>
            </a:endParaRPr>
          </a:p>
          <a:p>
            <a:pPr algn="just"/>
            <a:endParaRPr lang="es-AR" sz="3200" dirty="0">
              <a:solidFill>
                <a:schemeClr val="tx1"/>
              </a:solidFill>
            </a:endParaRPr>
          </a:p>
          <a:p>
            <a:pPr algn="just"/>
            <a:endParaRPr lang="es-AR" sz="3200" dirty="0">
              <a:solidFill>
                <a:schemeClr val="tx1"/>
              </a:solidFill>
            </a:endParaRPr>
          </a:p>
          <a:p>
            <a:pPr algn="just"/>
            <a:r>
              <a:rPr lang="es-AR" sz="3200" dirty="0">
                <a:solidFill>
                  <a:schemeClr val="tx1"/>
                </a:solidFill>
              </a:rPr>
              <a:t>	 </a:t>
            </a:r>
          </a:p>
          <a:p>
            <a:pPr algn="just"/>
            <a:endParaRPr lang="es-AR" sz="3200" dirty="0">
              <a:solidFill>
                <a:schemeClr val="tx1"/>
              </a:solidFill>
            </a:endParaRPr>
          </a:p>
          <a:p>
            <a:r>
              <a:rPr lang="es-AR" sz="3200" b="1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5" name="Flecha: a la derecha 4">
            <a:extLst>
              <a:ext uri="{FF2B5EF4-FFF2-40B4-BE49-F238E27FC236}">
                <a16:creationId xmlns:a16="http://schemas.microsoft.com/office/drawing/2014/main" xmlns="" id="{AD7D87EC-2F42-4132-8CC7-70BD3C5CC7C7}"/>
              </a:ext>
            </a:extLst>
          </p:cNvPr>
          <p:cNvSpPr/>
          <p:nvPr/>
        </p:nvSpPr>
        <p:spPr>
          <a:xfrm>
            <a:off x="1495942" y="3428475"/>
            <a:ext cx="734638" cy="390191"/>
          </a:xfrm>
          <a:prstGeom prst="right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Flecha: a la derecha 8">
            <a:extLst>
              <a:ext uri="{FF2B5EF4-FFF2-40B4-BE49-F238E27FC236}">
                <a16:creationId xmlns:a16="http://schemas.microsoft.com/office/drawing/2014/main" xmlns="" id="{1AD07C06-8EBE-49B0-A1B8-DBCBBDAFBFB1}"/>
              </a:ext>
            </a:extLst>
          </p:cNvPr>
          <p:cNvSpPr/>
          <p:nvPr/>
        </p:nvSpPr>
        <p:spPr>
          <a:xfrm>
            <a:off x="1495942" y="4360536"/>
            <a:ext cx="721683" cy="414632"/>
          </a:xfrm>
          <a:prstGeom prst="right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2A8213F6-5C0A-4751-8CC3-9E921366FA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5443539"/>
            <a:ext cx="1944000" cy="1186648"/>
          </a:xfrm>
          <a:prstGeom prst="rect">
            <a:avLst/>
          </a:prstGeom>
        </p:spPr>
      </p:pic>
      <p:sp>
        <p:nvSpPr>
          <p:cNvPr id="13" name="Flecha: a la derecha 12">
            <a:extLst>
              <a:ext uri="{FF2B5EF4-FFF2-40B4-BE49-F238E27FC236}">
                <a16:creationId xmlns:a16="http://schemas.microsoft.com/office/drawing/2014/main" xmlns="" id="{135B3578-0202-48A3-8BD7-0A0C2324A114}"/>
              </a:ext>
            </a:extLst>
          </p:cNvPr>
          <p:cNvSpPr/>
          <p:nvPr/>
        </p:nvSpPr>
        <p:spPr>
          <a:xfrm>
            <a:off x="1454203" y="5248443"/>
            <a:ext cx="734638" cy="390191"/>
          </a:xfrm>
          <a:prstGeom prst="right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Flecha: a la derecha 13">
            <a:extLst>
              <a:ext uri="{FF2B5EF4-FFF2-40B4-BE49-F238E27FC236}">
                <a16:creationId xmlns:a16="http://schemas.microsoft.com/office/drawing/2014/main" xmlns="" id="{CCC4DE93-8920-4B77-84A3-794FA3EC028F}"/>
              </a:ext>
            </a:extLst>
          </p:cNvPr>
          <p:cNvSpPr/>
          <p:nvPr/>
        </p:nvSpPr>
        <p:spPr>
          <a:xfrm>
            <a:off x="1495942" y="1301351"/>
            <a:ext cx="734638" cy="390191"/>
          </a:xfrm>
          <a:prstGeom prst="right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Flecha: a la derecha 14">
            <a:extLst>
              <a:ext uri="{FF2B5EF4-FFF2-40B4-BE49-F238E27FC236}">
                <a16:creationId xmlns:a16="http://schemas.microsoft.com/office/drawing/2014/main" xmlns="" id="{C98894E6-38F8-4A58-8D47-00C89F524859}"/>
              </a:ext>
            </a:extLst>
          </p:cNvPr>
          <p:cNvSpPr/>
          <p:nvPr/>
        </p:nvSpPr>
        <p:spPr>
          <a:xfrm>
            <a:off x="1495942" y="2625796"/>
            <a:ext cx="734638" cy="390191"/>
          </a:xfrm>
          <a:prstGeom prst="right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39250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051" y="1092924"/>
            <a:ext cx="11673664" cy="4126719"/>
          </a:xfrm>
          <a:ln>
            <a:noFill/>
          </a:ln>
        </p:spPr>
        <p:txBody>
          <a:bodyPr>
            <a:noAutofit/>
          </a:bodyPr>
          <a:lstStyle/>
          <a:p>
            <a:pPr marL="857250" indent="-8572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>       </a:t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000" dirty="0">
                <a:latin typeface="Arial Rounded MT Bold" panose="020F0704030504030204" pitchFamily="34" charset="0"/>
              </a:rPr>
              <a:t/>
            </a: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000" dirty="0">
                <a:latin typeface="Arial Rounded MT Bold" panose="020F0704030504030204" pitchFamily="34" charset="0"/>
              </a:rPr>
              <a:t/>
            </a: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000" dirty="0">
                <a:latin typeface="Arial Rounded MT Bold" panose="020F0704030504030204" pitchFamily="34" charset="0"/>
              </a:rPr>
              <a:t/>
            </a: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000" dirty="0">
                <a:latin typeface="Arial Rounded MT Bold" panose="020F0704030504030204" pitchFamily="34" charset="0"/>
              </a:rPr>
              <a:t/>
            </a: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000" dirty="0">
                <a:latin typeface="Arial Rounded MT Bold" panose="020F0704030504030204" pitchFamily="34" charset="0"/>
              </a:rPr>
              <a:t/>
            </a: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000" dirty="0">
                <a:latin typeface="Arial Rounded MT Bold" panose="020F0704030504030204" pitchFamily="34" charset="0"/>
              </a:rPr>
              <a:t>                                           </a:t>
            </a:r>
            <a:r>
              <a:rPr lang="es-AR" sz="28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ESTRUCTURA</a:t>
            </a:r>
            <a:r>
              <a:rPr lang="es-AR" sz="24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s-AR" sz="28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DE LA PRESENTACIÓN </a:t>
            </a:r>
            <a:r>
              <a:rPr lang="es-AR" sz="2000" dirty="0">
                <a:latin typeface="Arial Rounded MT Bold" panose="020F0704030504030204" pitchFamily="34" charset="0"/>
              </a:rPr>
              <a:t/>
            </a: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000" dirty="0">
                <a:latin typeface="Arial Rounded MT Bold" panose="020F0704030504030204" pitchFamily="34" charset="0"/>
              </a:rPr>
              <a:t>                                                    </a:t>
            </a: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000" dirty="0">
                <a:latin typeface="Arial Rounded MT Bold" panose="020F0704030504030204" pitchFamily="34" charset="0"/>
              </a:rPr>
              <a:t>		</a:t>
            </a:r>
            <a:r>
              <a:rPr lang="es-AR" sz="2800" dirty="0">
                <a:latin typeface="Arial Rounded MT Bold" panose="020F0704030504030204" pitchFamily="34" charset="0"/>
              </a:rPr>
              <a:t>Normativa general.</a:t>
            </a:r>
            <a:br>
              <a:rPr lang="es-AR" sz="2800" dirty="0">
                <a:latin typeface="Arial Rounded MT Bold" panose="020F0704030504030204" pitchFamily="34" charset="0"/>
              </a:rPr>
            </a:br>
            <a:r>
              <a:rPr lang="es-AR" sz="2800" dirty="0">
                <a:latin typeface="Arial Rounded MT Bold" panose="020F0704030504030204" pitchFamily="34" charset="0"/>
              </a:rPr>
              <a:t>		Situaciones que pueden afectar la seguridad e independencia.</a:t>
            </a:r>
            <a:br>
              <a:rPr lang="es-AR" sz="2800" dirty="0">
                <a:latin typeface="Arial Rounded MT Bold" panose="020F0704030504030204" pitchFamily="34" charset="0"/>
              </a:rPr>
            </a:br>
            <a:r>
              <a:rPr lang="es-AR" sz="2800" dirty="0">
                <a:latin typeface="Arial Rounded MT Bold" panose="020F0704030504030204" pitchFamily="34" charset="0"/>
              </a:rPr>
              <a:t>		Trabajo desde la AFFUN para su defensa y consolidación</a:t>
            </a:r>
            <a:r>
              <a:rPr lang="es-AR" sz="3000" dirty="0">
                <a:latin typeface="Arial Rounded MT Bold" panose="020F0704030504030204" pitchFamily="34" charset="0"/>
              </a:rPr>
              <a:t>.</a:t>
            </a:r>
            <a:r>
              <a:rPr lang="es-AR" sz="2400" dirty="0">
                <a:latin typeface="Arial Rounded MT Bold" panose="020F0704030504030204" pitchFamily="34" charset="0"/>
              </a:rPr>
              <a:t/>
            </a:r>
            <a:br>
              <a:rPr lang="es-AR" sz="2400" dirty="0">
                <a:latin typeface="Arial Rounded MT Bold" panose="020F0704030504030204" pitchFamily="34" charset="0"/>
              </a:rPr>
            </a:br>
            <a:r>
              <a:rPr lang="es-AR" sz="2400" dirty="0">
                <a:latin typeface="Arial Rounded MT Bold" panose="020F0704030504030204" pitchFamily="34" charset="0"/>
              </a:rPr>
              <a:t>		</a:t>
            </a:r>
            <a:r>
              <a:rPr lang="es-AR" sz="2800" dirty="0">
                <a:latin typeface="Arial Rounded MT Bold" panose="020F0704030504030204" pitchFamily="34" charset="0"/>
              </a:rPr>
              <a:t>Casos de la Federación Latinoamericana de Fiscales. </a:t>
            </a:r>
            <a:br>
              <a:rPr lang="es-AR" sz="2800" dirty="0">
                <a:latin typeface="Arial Rounded MT Bold" panose="020F0704030504030204" pitchFamily="34" charset="0"/>
              </a:rPr>
            </a:br>
            <a:endParaRPr lang="es-AR" sz="2400" dirty="0">
              <a:latin typeface="Arial Rounded MT Bold" panose="020F0704030504030204" pitchFamily="34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884962" y="5496937"/>
            <a:ext cx="1188753" cy="1243050"/>
          </a:xfrm>
          <a:prstGeom prst="rect">
            <a:avLst/>
          </a:prstGeom>
        </p:spPr>
      </p:pic>
      <p:sp>
        <p:nvSpPr>
          <p:cNvPr id="4" name="Flecha: a la derecha 3">
            <a:extLst>
              <a:ext uri="{FF2B5EF4-FFF2-40B4-BE49-F238E27FC236}">
                <a16:creationId xmlns:a16="http://schemas.microsoft.com/office/drawing/2014/main" xmlns="" id="{218C7F7E-4346-4B32-9C58-633301056C80}"/>
              </a:ext>
            </a:extLst>
          </p:cNvPr>
          <p:cNvSpPr/>
          <p:nvPr/>
        </p:nvSpPr>
        <p:spPr>
          <a:xfrm>
            <a:off x="1333950" y="2827897"/>
            <a:ext cx="590550" cy="4000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Flecha: a la derecha 6">
            <a:extLst>
              <a:ext uri="{FF2B5EF4-FFF2-40B4-BE49-F238E27FC236}">
                <a16:creationId xmlns:a16="http://schemas.microsoft.com/office/drawing/2014/main" xmlns="" id="{CF72F940-EDCB-4543-9B51-4699823131F7}"/>
              </a:ext>
            </a:extLst>
          </p:cNvPr>
          <p:cNvSpPr/>
          <p:nvPr/>
        </p:nvSpPr>
        <p:spPr>
          <a:xfrm>
            <a:off x="1333950" y="3451844"/>
            <a:ext cx="590550" cy="4000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Flecha: a la derecha 7">
            <a:extLst>
              <a:ext uri="{FF2B5EF4-FFF2-40B4-BE49-F238E27FC236}">
                <a16:creationId xmlns:a16="http://schemas.microsoft.com/office/drawing/2014/main" xmlns="" id="{0FE42F90-8108-472E-85B2-BF1724FD742A}"/>
              </a:ext>
            </a:extLst>
          </p:cNvPr>
          <p:cNvSpPr/>
          <p:nvPr/>
        </p:nvSpPr>
        <p:spPr>
          <a:xfrm>
            <a:off x="1333950" y="4134267"/>
            <a:ext cx="590550" cy="4000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Flecha: a la derecha 8">
            <a:extLst>
              <a:ext uri="{FF2B5EF4-FFF2-40B4-BE49-F238E27FC236}">
                <a16:creationId xmlns:a16="http://schemas.microsoft.com/office/drawing/2014/main" xmlns="" id="{664F0586-6EA4-4422-B7A7-002A5EA2117B}"/>
              </a:ext>
            </a:extLst>
          </p:cNvPr>
          <p:cNvSpPr/>
          <p:nvPr/>
        </p:nvSpPr>
        <p:spPr>
          <a:xfrm>
            <a:off x="1333950" y="2238572"/>
            <a:ext cx="590550" cy="4000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xmlns="" id="{54053209-59A7-4424-8D36-8340A28B7730}"/>
              </a:ext>
            </a:extLst>
          </p:cNvPr>
          <p:cNvSpPr txBox="1">
            <a:spLocks/>
          </p:cNvSpPr>
          <p:nvPr/>
        </p:nvSpPr>
        <p:spPr>
          <a:xfrm>
            <a:off x="0" y="42690"/>
            <a:ext cx="12192000" cy="76786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s-AR" sz="2800" i="1" dirty="0">
                <a:latin typeface="Arial Rounded MT Bold" panose="020F0704030504030204" pitchFamily="34" charset="0"/>
              </a:rPr>
              <a:t>INDEPENDENCIA Y SEGURIDAD DE LOS FISCALES  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xmlns="" id="{A151F40A-FB7C-4D0A-909E-F3F3CD8C030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5443539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88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9525"/>
            <a:ext cx="12192000" cy="5172075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>Normativa </a:t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>General </a:t>
            </a:r>
            <a:br>
              <a:rPr lang="es-AR" i="1" dirty="0">
                <a:latin typeface="Arial Rounded MT Bold" panose="020F0704030504030204" pitchFamily="34" charset="0"/>
              </a:rPr>
            </a:br>
            <a:endParaRPr lang="es-AR" i="1" dirty="0">
              <a:latin typeface="Arial Rounded MT Bold" panose="020F0704030504030204" pitchFamily="34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666560" y="5443539"/>
            <a:ext cx="1182546" cy="11880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07E18F42-1608-46E3-8923-3CFF8BB79DA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5443539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766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4838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NORMATIVA GENERAL 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728961" y="5571344"/>
            <a:ext cx="1188000" cy="1202046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A14297D0-5953-489F-8C75-A246712A60BC}"/>
              </a:ext>
            </a:extLst>
          </p:cNvPr>
          <p:cNvSpPr/>
          <p:nvPr/>
        </p:nvSpPr>
        <p:spPr>
          <a:xfrm>
            <a:off x="0" y="736524"/>
            <a:ext cx="12192000" cy="47594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chemeClr val="tx1"/>
              </a:solidFill>
            </a:endParaRPr>
          </a:p>
          <a:p>
            <a:pPr algn="ctr"/>
            <a:endParaRPr lang="es-AR" sz="2800" b="1" dirty="0">
              <a:solidFill>
                <a:schemeClr val="tx1"/>
              </a:solidFill>
            </a:endParaRPr>
          </a:p>
          <a:p>
            <a:pPr algn="ctr"/>
            <a:endParaRPr lang="es-AR" sz="2800" b="1" dirty="0">
              <a:solidFill>
                <a:schemeClr val="tx1"/>
              </a:solidFill>
            </a:endParaRPr>
          </a:p>
          <a:p>
            <a:pPr algn="ctr"/>
            <a:r>
              <a:rPr lang="es-AR" sz="2800" b="1" dirty="0">
                <a:solidFill>
                  <a:schemeClr val="tx1"/>
                </a:solidFill>
              </a:rPr>
              <a:t>LA INDEPENDENCIA DEL SISTEMA JUDICIAL Y EL ACCESO A LA JUSTICIA COMO DERECHO HUMANO</a:t>
            </a:r>
          </a:p>
          <a:p>
            <a:pPr algn="ctr"/>
            <a:endParaRPr lang="es-AR" sz="28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s-AR" sz="2000" b="1" dirty="0">
                <a:solidFill>
                  <a:schemeClr val="tx1"/>
                </a:solidFill>
              </a:rPr>
              <a:t>DECLARACIÓN UNIVERSAL DE LOS DERECHOS HUMANOS (ART.10)</a:t>
            </a:r>
          </a:p>
          <a:p>
            <a:pPr algn="ctr">
              <a:lnSpc>
                <a:spcPct val="150000"/>
              </a:lnSpc>
            </a:pPr>
            <a:r>
              <a:rPr lang="es-AR" sz="2000" b="1" dirty="0">
                <a:solidFill>
                  <a:schemeClr val="tx1"/>
                </a:solidFill>
              </a:rPr>
              <a:t>PACTO INTERNACIONAL DE DERECHOS CIVILES Y POLÍTICOS (ART.14)</a:t>
            </a:r>
          </a:p>
          <a:p>
            <a:pPr algn="ctr">
              <a:lnSpc>
                <a:spcPct val="150000"/>
              </a:lnSpc>
            </a:pPr>
            <a:r>
              <a:rPr lang="es-AR" sz="2000" b="1" dirty="0">
                <a:solidFill>
                  <a:schemeClr val="tx1"/>
                </a:solidFill>
              </a:rPr>
              <a:t>CONVENCIÓN AMERICANA SOBRE DERECHOS HUMANOS (ART.8.1) </a:t>
            </a:r>
          </a:p>
          <a:p>
            <a:pPr algn="ctr">
              <a:lnSpc>
                <a:spcPct val="150000"/>
              </a:lnSpc>
            </a:pPr>
            <a:r>
              <a:rPr lang="es-AR" sz="2000" b="1" dirty="0">
                <a:solidFill>
                  <a:schemeClr val="tx1"/>
                </a:solidFill>
              </a:rPr>
              <a:t>DECLARACIÓN AMERICANA DE LOS DERECHOS Y DEBERES DEL HOMBRE (ART.26) </a:t>
            </a:r>
          </a:p>
          <a:p>
            <a:pPr algn="ctr">
              <a:lnSpc>
                <a:spcPct val="150000"/>
              </a:lnSpc>
            </a:pPr>
            <a:r>
              <a:rPr lang="es-AR" sz="2000" b="1" dirty="0">
                <a:solidFill>
                  <a:schemeClr val="tx1"/>
                </a:solidFill>
              </a:rPr>
              <a:t>DECLARACIÓN Y PROGRAMA DE ACCIÓN DE VIENA DE 1993 (PÁR.27)</a:t>
            </a:r>
          </a:p>
          <a:p>
            <a:pPr algn="ctr">
              <a:lnSpc>
                <a:spcPct val="150000"/>
              </a:lnSpc>
            </a:pPr>
            <a:r>
              <a:rPr lang="es-AR" sz="2000" b="1" dirty="0">
                <a:solidFill>
                  <a:schemeClr val="tx1"/>
                </a:solidFill>
              </a:rPr>
              <a:t>CONVENIO EUROPEO PARA LA PROTECCIÓN DE LOS D.H. Y DE LAS LIBERTADES FUNDAMENTALES (ART.6.1)</a:t>
            </a:r>
          </a:p>
          <a:p>
            <a:pPr algn="ctr">
              <a:lnSpc>
                <a:spcPct val="150000"/>
              </a:lnSpc>
            </a:pPr>
            <a:r>
              <a:rPr lang="es-AR" sz="2000" b="1" dirty="0">
                <a:solidFill>
                  <a:schemeClr val="tx1"/>
                </a:solidFill>
              </a:rPr>
              <a:t>CARTA AFRICANA SOBRE LOS DERECHOS HUMANOS Y DE LOS PUEBLOS (ART.7.1)</a:t>
            </a:r>
          </a:p>
          <a:p>
            <a:pPr algn="ctr">
              <a:lnSpc>
                <a:spcPct val="150000"/>
              </a:lnSpc>
            </a:pPr>
            <a:endParaRPr lang="es-AR" sz="20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endParaRPr lang="es-AR" sz="2400" b="1" dirty="0">
              <a:solidFill>
                <a:schemeClr val="tx1"/>
              </a:solidFill>
            </a:endParaRPr>
          </a:p>
          <a:p>
            <a:pPr algn="ctr"/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3" name="Flecha: hacia abajo 2">
            <a:extLst>
              <a:ext uri="{FF2B5EF4-FFF2-40B4-BE49-F238E27FC236}">
                <a16:creationId xmlns:a16="http://schemas.microsoft.com/office/drawing/2014/main" xmlns="" id="{F27DD7A0-A2BF-4519-B3B8-B3D69F243390}"/>
              </a:ext>
            </a:extLst>
          </p:cNvPr>
          <p:cNvSpPr/>
          <p:nvPr/>
        </p:nvSpPr>
        <p:spPr>
          <a:xfrm>
            <a:off x="5853684" y="1718945"/>
            <a:ext cx="484632" cy="487680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47B11FA5-7EC4-453C-8AA4-FCC0A20FC0D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" y="5571344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532138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1780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NORMATIVA GENERAL 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728961" y="5571344"/>
            <a:ext cx="1188000" cy="1202046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A14297D0-5953-489F-8C75-A246712A60BC}"/>
              </a:ext>
            </a:extLst>
          </p:cNvPr>
          <p:cNvSpPr/>
          <p:nvPr/>
        </p:nvSpPr>
        <p:spPr>
          <a:xfrm>
            <a:off x="0" y="736524"/>
            <a:ext cx="12192000" cy="47687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chemeClr val="tx1"/>
              </a:solidFill>
            </a:endParaRPr>
          </a:p>
          <a:p>
            <a:pPr algn="ctr"/>
            <a:endParaRPr lang="es-AR" sz="2800" b="1" dirty="0">
              <a:solidFill>
                <a:schemeClr val="tx1"/>
              </a:solidFill>
            </a:endParaRPr>
          </a:p>
          <a:p>
            <a:pPr algn="ctr"/>
            <a:r>
              <a:rPr lang="es-AR" sz="2800" b="1" dirty="0">
                <a:solidFill>
                  <a:schemeClr val="tx1"/>
                </a:solidFill>
              </a:rPr>
              <a:t>LA INDEPENDENCIA DEL MINISTERIO PÚBLICO FISCAL </a:t>
            </a:r>
          </a:p>
          <a:p>
            <a:pPr algn="ctr"/>
            <a:endParaRPr lang="es-AR" sz="2800" b="1" dirty="0">
              <a:solidFill>
                <a:schemeClr val="tx1"/>
              </a:solidFill>
            </a:endParaRPr>
          </a:p>
          <a:p>
            <a:pPr algn="ctr"/>
            <a:endParaRPr lang="es-AR" sz="2800" b="1" dirty="0">
              <a:solidFill>
                <a:schemeClr val="tx1"/>
              </a:solidFill>
            </a:endParaRPr>
          </a:p>
          <a:p>
            <a:pPr algn="just"/>
            <a:r>
              <a:rPr lang="es-AR" sz="2400" b="1" dirty="0">
                <a:solidFill>
                  <a:schemeClr val="tx1"/>
                </a:solidFill>
              </a:rPr>
              <a:t>DIRECTRICES SOBRE LA FUNCIÓN DE LOS FISCALES </a:t>
            </a:r>
            <a:r>
              <a:rPr lang="es-AR" sz="2400" dirty="0">
                <a:solidFill>
                  <a:schemeClr val="tx1"/>
                </a:solidFill>
              </a:rPr>
              <a:t>o </a:t>
            </a:r>
            <a:r>
              <a:rPr lang="es-AR" sz="2400" b="1" dirty="0">
                <a:solidFill>
                  <a:schemeClr val="tx1"/>
                </a:solidFill>
              </a:rPr>
              <a:t>Directrices de Naciones Unidas </a:t>
            </a:r>
            <a:r>
              <a:rPr lang="es-AR" sz="2400" dirty="0">
                <a:solidFill>
                  <a:schemeClr val="tx1"/>
                </a:solidFill>
              </a:rPr>
              <a:t>(</a:t>
            </a:r>
            <a:r>
              <a:rPr lang="es-AR" sz="2000" dirty="0">
                <a:solidFill>
                  <a:schemeClr val="tx1"/>
                </a:solidFill>
              </a:rPr>
              <a:t>Octavo Congreso de las Naciones Unidas sobre Prevención del Delito y Tratamiento del Delincuente, celebrado en La Habana (Cuba), del 27 de agosto al 7 de septiembre de 1990, ONU. </a:t>
            </a:r>
            <a:r>
              <a:rPr lang="es-AR" sz="2000" dirty="0" err="1">
                <a:solidFill>
                  <a:schemeClr val="tx1"/>
                </a:solidFill>
              </a:rPr>
              <a:t>Doc</a:t>
            </a:r>
            <a:r>
              <a:rPr lang="es-AR" sz="2000" dirty="0">
                <a:solidFill>
                  <a:schemeClr val="tx1"/>
                </a:solidFill>
              </a:rPr>
              <a:t> a/CONF.144/28/Rev.1p.189 (1990).</a:t>
            </a:r>
          </a:p>
          <a:p>
            <a:pPr algn="just"/>
            <a:endParaRPr lang="es-AR" sz="2000" dirty="0">
              <a:solidFill>
                <a:schemeClr val="tx1"/>
              </a:solidFill>
            </a:endParaRPr>
          </a:p>
          <a:p>
            <a:pPr algn="just"/>
            <a:r>
              <a:rPr lang="es-AR" sz="2400" b="1" dirty="0">
                <a:solidFill>
                  <a:schemeClr val="tx1"/>
                </a:solidFill>
              </a:rPr>
              <a:t>NORMAS DE RESPONSABILIDAD PROFESIONAL Y DECLARACIÓN DE DERECHOS Y DEBERES FUNDAMENTALES DE LOS FISCALES </a:t>
            </a:r>
            <a:r>
              <a:rPr lang="es-AR" sz="2400" dirty="0">
                <a:solidFill>
                  <a:schemeClr val="tx1"/>
                </a:solidFill>
              </a:rPr>
              <a:t>de la </a:t>
            </a:r>
            <a:r>
              <a:rPr lang="es-AR" sz="2400" b="1" dirty="0">
                <a:solidFill>
                  <a:schemeClr val="tx1"/>
                </a:solidFill>
              </a:rPr>
              <a:t>IAP.</a:t>
            </a:r>
          </a:p>
          <a:p>
            <a:pPr algn="just"/>
            <a:endParaRPr lang="es-AR" sz="2400" b="1" dirty="0">
              <a:solidFill>
                <a:schemeClr val="tx1"/>
              </a:solidFill>
            </a:endParaRPr>
          </a:p>
          <a:p>
            <a:pPr algn="just"/>
            <a:r>
              <a:rPr lang="es-AR" sz="2400" b="1" dirty="0">
                <a:solidFill>
                  <a:schemeClr val="tx1"/>
                </a:solidFill>
              </a:rPr>
              <a:t>DECLARACIÓN SOBRE LOS ESTÁNDARES MÍNIMOS RELATIVOS A LA SEGURIDAD Y PROTECCIÓN DE LOS FISCALES Y SUS FAMILIARES</a:t>
            </a:r>
            <a:r>
              <a:rPr lang="es-AR" sz="2400" dirty="0">
                <a:solidFill>
                  <a:schemeClr val="tx1"/>
                </a:solidFill>
              </a:rPr>
              <a:t> de la </a:t>
            </a:r>
            <a:r>
              <a:rPr lang="es-AR" sz="2400" b="1" dirty="0">
                <a:solidFill>
                  <a:schemeClr val="tx1"/>
                </a:solidFill>
              </a:rPr>
              <a:t>IAP.</a:t>
            </a:r>
          </a:p>
          <a:p>
            <a:pPr algn="ctr"/>
            <a:endParaRPr lang="es-AR" sz="2400" b="1" dirty="0">
              <a:solidFill>
                <a:schemeClr val="tx1"/>
              </a:solidFill>
            </a:endParaRPr>
          </a:p>
          <a:p>
            <a:pPr algn="ctr"/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3" name="Flecha: hacia abajo 2">
            <a:extLst>
              <a:ext uri="{FF2B5EF4-FFF2-40B4-BE49-F238E27FC236}">
                <a16:creationId xmlns:a16="http://schemas.microsoft.com/office/drawing/2014/main" xmlns="" id="{F27DD7A0-A2BF-4519-B3B8-B3D69F243390}"/>
              </a:ext>
            </a:extLst>
          </p:cNvPr>
          <p:cNvSpPr/>
          <p:nvPr/>
        </p:nvSpPr>
        <p:spPr>
          <a:xfrm>
            <a:off x="5853684" y="1504730"/>
            <a:ext cx="484632" cy="487680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6B4785B3-0E02-41B0-86F6-F7B8D657132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5609644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481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2690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NORMATIVA GENERAL 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662285" y="5512000"/>
            <a:ext cx="1248486" cy="1263248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A14297D0-5953-489F-8C75-A246712A60BC}"/>
              </a:ext>
            </a:extLst>
          </p:cNvPr>
          <p:cNvSpPr/>
          <p:nvPr/>
        </p:nvSpPr>
        <p:spPr>
          <a:xfrm>
            <a:off x="0" y="714376"/>
            <a:ext cx="12192000" cy="47025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AR" sz="2400" b="1" dirty="0">
                <a:solidFill>
                  <a:schemeClr val="tx1"/>
                </a:solidFill>
              </a:rPr>
              <a:t>Informes de la RELATORÍA ESPECIAL DE NACIONES UNIDAS SOBRE LA INDEPENDENCIA DE LOS MAGISTRADOS Y ABOGADOS </a:t>
            </a:r>
            <a:r>
              <a:rPr lang="es-AR" sz="2400" dirty="0">
                <a:solidFill>
                  <a:schemeClr val="tx1"/>
                </a:solidFill>
              </a:rPr>
              <a:t>(de 2019, de Gabriela </a:t>
            </a:r>
            <a:r>
              <a:rPr lang="es-AR" sz="2400" dirty="0" err="1">
                <a:solidFill>
                  <a:schemeClr val="tx1"/>
                </a:solidFill>
              </a:rPr>
              <a:t>Knaul</a:t>
            </a:r>
            <a:r>
              <a:rPr lang="es-AR" sz="2400" dirty="0">
                <a:solidFill>
                  <a:schemeClr val="tx1"/>
                </a:solidFill>
              </a:rPr>
              <a:t> de 2012; y Leandro </a:t>
            </a:r>
            <a:r>
              <a:rPr lang="es-AR" sz="2400" dirty="0" err="1">
                <a:solidFill>
                  <a:schemeClr val="tx1"/>
                </a:solidFill>
              </a:rPr>
              <a:t>Despouy</a:t>
            </a:r>
            <a:r>
              <a:rPr lang="es-AR" sz="2400" dirty="0">
                <a:solidFill>
                  <a:schemeClr val="tx1"/>
                </a:solidFill>
              </a:rPr>
              <a:t>, 2006, 2008 y 2009)</a:t>
            </a:r>
          </a:p>
          <a:p>
            <a:pPr algn="just"/>
            <a:endParaRPr lang="es-AR" sz="2400" b="1" dirty="0">
              <a:solidFill>
                <a:schemeClr val="tx1"/>
              </a:solidFill>
            </a:endParaRPr>
          </a:p>
          <a:p>
            <a:pPr algn="just"/>
            <a:r>
              <a:rPr lang="es-AR" sz="2400" b="1" dirty="0">
                <a:solidFill>
                  <a:schemeClr val="tx1"/>
                </a:solidFill>
              </a:rPr>
              <a:t>Informe </a:t>
            </a:r>
            <a:r>
              <a:rPr lang="es-AR" sz="2400" dirty="0">
                <a:solidFill>
                  <a:schemeClr val="tx1"/>
                </a:solidFill>
              </a:rPr>
              <a:t>de la Comisión Interamericana de los Derechos Humanos, CIDH 2013 sobre</a:t>
            </a:r>
            <a:r>
              <a:rPr lang="es-AR" sz="2400" b="1" dirty="0">
                <a:solidFill>
                  <a:schemeClr val="tx1"/>
                </a:solidFill>
              </a:rPr>
              <a:t> GARANTÍAS PARA LA INDEPENDENCIA DE LAS Y LOS OPERADORES DE JUSTICIA. HACIA EL FORTALECIMIENTO DEL ACCESO A LA JUSTICIA Y EL ESTADO DE DERECHO EN LAS AMERICAS</a:t>
            </a:r>
            <a:r>
              <a:rPr lang="es-AR" sz="2400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s-AR" sz="2400" dirty="0">
              <a:solidFill>
                <a:schemeClr val="tx1"/>
              </a:solidFill>
            </a:endParaRPr>
          </a:p>
          <a:p>
            <a:pPr algn="just"/>
            <a:r>
              <a:rPr lang="es-AR" sz="2400" b="1" dirty="0">
                <a:solidFill>
                  <a:schemeClr val="tx1"/>
                </a:solidFill>
              </a:rPr>
              <a:t>Informe</a:t>
            </a:r>
            <a:r>
              <a:rPr lang="es-AR" sz="2400" dirty="0">
                <a:solidFill>
                  <a:schemeClr val="tx1"/>
                </a:solidFill>
              </a:rPr>
              <a:t> del CONSEJO CONSULTIVO DE JUECES EUROPEOS (CCJE) Y DEL CONSEJO CONSULTIVO DE FISCALES EUROPEOS (CCPE), </a:t>
            </a:r>
            <a:r>
              <a:rPr lang="es-AR" sz="2400" b="1" dirty="0">
                <a:solidFill>
                  <a:schemeClr val="tx1"/>
                </a:solidFill>
              </a:rPr>
              <a:t>“</a:t>
            </a:r>
            <a:r>
              <a:rPr lang="es-AR" sz="2400" b="1" i="1" dirty="0">
                <a:solidFill>
                  <a:schemeClr val="tx1"/>
                </a:solidFill>
              </a:rPr>
              <a:t>JUECES Y FISCALES EN UNA SOCIEDAD DEMOCRÁTICA”</a:t>
            </a:r>
            <a:r>
              <a:rPr lang="es-AR" sz="2400" b="1" dirty="0">
                <a:solidFill>
                  <a:schemeClr val="tx1"/>
                </a:solidFill>
              </a:rPr>
              <a:t> </a:t>
            </a:r>
            <a:r>
              <a:rPr lang="es-AR" sz="2400" dirty="0">
                <a:solidFill>
                  <a:schemeClr val="tx1"/>
                </a:solidFill>
              </a:rPr>
              <a:t>de 2009 </a:t>
            </a:r>
            <a:r>
              <a:rPr lang="es-AR" sz="2000" b="1" dirty="0">
                <a:solidFill>
                  <a:schemeClr val="tx1"/>
                </a:solidFill>
              </a:rPr>
              <a:t>(DECLARACIÓN DE BURDEOS).</a:t>
            </a:r>
            <a:endParaRPr lang="es-AR" sz="2400" b="1" dirty="0">
              <a:solidFill>
                <a:schemeClr val="tx1"/>
              </a:solidFill>
            </a:endParaRPr>
          </a:p>
          <a:p>
            <a:pPr algn="just"/>
            <a:endParaRPr lang="es-AR" b="1" dirty="0">
              <a:solidFill>
                <a:schemeClr val="tx1"/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75AB4B55-05F8-46BD-9E7C-E61A4B30E99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54" y="5550300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580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2690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NORMATIVA GENERAL 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644435" y="5513624"/>
            <a:ext cx="1188000" cy="1223224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A14297D0-5953-489F-8C75-A246712A60BC}"/>
              </a:ext>
            </a:extLst>
          </p:cNvPr>
          <p:cNvSpPr/>
          <p:nvPr/>
        </p:nvSpPr>
        <p:spPr>
          <a:xfrm>
            <a:off x="0" y="714376"/>
            <a:ext cx="12192000" cy="46501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AR" sz="2800" dirty="0">
              <a:solidFill>
                <a:schemeClr val="tx1"/>
              </a:solidFill>
            </a:endParaRPr>
          </a:p>
          <a:p>
            <a:pPr algn="just"/>
            <a:r>
              <a:rPr lang="es-AR" sz="2400" b="1" dirty="0">
                <a:solidFill>
                  <a:schemeClr val="tx1"/>
                </a:solidFill>
              </a:rPr>
              <a:t>DIRECTRICES EUROPEAS SOBRE LA ÉTICA Y LA CONDUCTA DE LOS FISCALES </a:t>
            </a:r>
            <a:r>
              <a:rPr lang="es-AR" sz="2000" dirty="0">
                <a:solidFill>
                  <a:schemeClr val="tx1"/>
                </a:solidFill>
              </a:rPr>
              <a:t>(CONSEJO DE EUROPA, “</a:t>
            </a:r>
            <a:r>
              <a:rPr lang="es-AR" sz="2000" b="1" dirty="0">
                <a:solidFill>
                  <a:schemeClr val="tx1"/>
                </a:solidFill>
              </a:rPr>
              <a:t>DIRECTRICES DE BUDAPEST</a:t>
            </a:r>
            <a:r>
              <a:rPr lang="es-AR" sz="2000" dirty="0">
                <a:solidFill>
                  <a:schemeClr val="tx1"/>
                </a:solidFill>
              </a:rPr>
              <a:t>”, 2005).</a:t>
            </a:r>
          </a:p>
          <a:p>
            <a:pPr algn="just"/>
            <a:endParaRPr lang="es-AR" sz="2400" dirty="0">
              <a:solidFill>
                <a:schemeClr val="tx1"/>
              </a:solidFill>
            </a:endParaRPr>
          </a:p>
          <a:p>
            <a:pPr algn="just"/>
            <a:r>
              <a:rPr lang="es-AR" sz="2400" b="1" dirty="0">
                <a:solidFill>
                  <a:schemeClr val="tx1"/>
                </a:solidFill>
              </a:rPr>
              <a:t>Informe </a:t>
            </a:r>
            <a:r>
              <a:rPr lang="es-AR" sz="2400" dirty="0">
                <a:solidFill>
                  <a:schemeClr val="tx1"/>
                </a:solidFill>
              </a:rPr>
              <a:t>sobre</a:t>
            </a:r>
            <a:r>
              <a:rPr lang="es-AR" sz="2400" b="1" dirty="0">
                <a:solidFill>
                  <a:schemeClr val="tx1"/>
                </a:solidFill>
              </a:rPr>
              <a:t> LAS NORMAS EUROPEAS RELATIVAS A LA INDEPENDENCIA DEL SISTEMA          JUDICIAL</a:t>
            </a:r>
            <a:r>
              <a:rPr lang="es-AR" sz="2400" dirty="0">
                <a:solidFill>
                  <a:schemeClr val="tx1"/>
                </a:solidFill>
              </a:rPr>
              <a:t>: </a:t>
            </a:r>
            <a:r>
              <a:rPr lang="es-AR" sz="2400" b="1" dirty="0">
                <a:solidFill>
                  <a:schemeClr val="tx1"/>
                </a:solidFill>
              </a:rPr>
              <a:t>PARTE II -EL MINISTERIO PÚBLICO- </a:t>
            </a:r>
            <a:r>
              <a:rPr lang="es-AR" sz="2000" dirty="0">
                <a:solidFill>
                  <a:schemeClr val="tx1"/>
                </a:solidFill>
              </a:rPr>
              <a:t>(Aprobado por la Comisión de Venecia en su 85° reunión plenaria ( Venecia, 17-18 de diciembre de 2010). </a:t>
            </a:r>
          </a:p>
          <a:p>
            <a:pPr algn="just"/>
            <a:endParaRPr lang="es-AR" sz="2400" dirty="0">
              <a:solidFill>
                <a:schemeClr val="tx1"/>
              </a:solidFill>
            </a:endParaRPr>
          </a:p>
          <a:p>
            <a:pPr algn="just"/>
            <a:r>
              <a:rPr lang="es-AR" sz="2400" b="1" dirty="0">
                <a:solidFill>
                  <a:schemeClr val="tx1"/>
                </a:solidFill>
              </a:rPr>
              <a:t>RECOMENDACIÓN </a:t>
            </a:r>
            <a:r>
              <a:rPr lang="es-AR" sz="2400" b="1" dirty="0" err="1">
                <a:solidFill>
                  <a:schemeClr val="tx1"/>
                </a:solidFill>
              </a:rPr>
              <a:t>Rec</a:t>
            </a:r>
            <a:r>
              <a:rPr lang="es-AR" sz="2400" b="1" dirty="0">
                <a:solidFill>
                  <a:schemeClr val="tx1"/>
                </a:solidFill>
              </a:rPr>
              <a:t> (2000) 19 </a:t>
            </a:r>
            <a:r>
              <a:rPr lang="es-AR" sz="2400" dirty="0">
                <a:solidFill>
                  <a:schemeClr val="tx1"/>
                </a:solidFill>
              </a:rPr>
              <a:t>del </a:t>
            </a:r>
            <a:r>
              <a:rPr lang="es-AR" sz="2400" b="1" dirty="0">
                <a:solidFill>
                  <a:schemeClr val="tx1"/>
                </a:solidFill>
              </a:rPr>
              <a:t>Comité Ministros del CONSEJO DE EUROPA sobre “EL PAPEL DEL MINISTERIO PÚBLICO EN EL SISTEMA DE JUSTICIA PENAL.”</a:t>
            </a:r>
            <a:endParaRPr lang="es-AR" sz="2400" dirty="0">
              <a:solidFill>
                <a:schemeClr val="tx1"/>
              </a:solidFill>
            </a:endParaRPr>
          </a:p>
          <a:p>
            <a:endParaRPr lang="es-AR" b="1" dirty="0">
              <a:solidFill>
                <a:schemeClr val="tx1"/>
              </a:solidFill>
            </a:endParaRPr>
          </a:p>
          <a:p>
            <a:endParaRPr lang="es-AR" b="1" dirty="0">
              <a:solidFill>
                <a:schemeClr val="tx1"/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7EE71EB5-B40C-41DE-8661-6A9AAB248FB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5516891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048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5364480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/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5400" i="1" dirty="0">
                <a:latin typeface="Arial Rounded MT Bold" panose="020F0704030504030204" pitchFamily="34" charset="0"/>
              </a:rPr>
              <a:t>Situaciones que pueden afectar  la independencia y seguridad de los fiscales.</a:t>
            </a:r>
            <a:br>
              <a:rPr lang="es-AR" sz="5400" i="1" dirty="0">
                <a:latin typeface="Arial Rounded MT Bold" panose="020F0704030504030204" pitchFamily="34" charset="0"/>
              </a:rPr>
            </a:br>
            <a:endParaRPr lang="es-AR" sz="5400" i="1" dirty="0">
              <a:latin typeface="Arial Rounded MT Bold" panose="020F0704030504030204" pitchFamily="34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744206" y="5516880"/>
            <a:ext cx="1188753" cy="12240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6FEDD508-C525-4BAB-8004-80138B166E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516880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1195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2513</TotalTime>
  <Words>1059</Words>
  <Application>Microsoft Office PowerPoint</Application>
  <PresentationFormat>Custom</PresentationFormat>
  <Paragraphs>325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Tema de Office</vt:lpstr>
      <vt:lpstr>IAP 24th Annual Conference 2019 Buenos Aires Seguridad e independencia  de los Fiscales  </vt:lpstr>
      <vt:lpstr>                                            FINALIDAD DE LA PRESENTACIÓN  REPASAR y SISTEMATIZAR LOS ESTÁNDARES SOBRE INDEPENDENCIA Y SEGURIDAD   IDENTIFICAR LOS OBSTÁCULOS Y DEBILIDADES INSTITUCIONALES  TRABAJO Y BUENAS PRÁCTICAS PARA MEJORARLOS      ABORDAJE ASOCIATIVO DEL TEMA                </vt:lpstr>
      <vt:lpstr>                                                                 ESTRUCTURA DE LA PRESENTACIÓN                                                         Normativa general.   Situaciones que pueden afectar la seguridad e independencia.   Trabajo desde la AFFUN para su defensa y consolidación.   Casos de la Federación Latinoamericana de Fiscales.  </vt:lpstr>
      <vt:lpstr>  Normativa  General  </vt:lpstr>
      <vt:lpstr>  NORMATIVA GENERAL </vt:lpstr>
      <vt:lpstr>  NORMATIVA GENERAL </vt:lpstr>
      <vt:lpstr>  NORMATIVA GENERAL </vt:lpstr>
      <vt:lpstr>  NORMATIVA GENERAL </vt:lpstr>
      <vt:lpstr>                  Situaciones que pueden afectar  la independencia y seguridad de los fiscales. </vt:lpstr>
      <vt:lpstr>  SITUACIONES QUE PUEDEN AFECTAR LA INDEPENDENCIA</vt:lpstr>
      <vt:lpstr>  SITUACIONES QUE PUEDEN AFECTAR LA INDEPENDENCIA</vt:lpstr>
      <vt:lpstr>  SITUACIONES QUE PUEDEN AFECTAR LA INDEPENDENCIA</vt:lpstr>
      <vt:lpstr>  SITUACIONES QUE PUEDEN AFECTAR LA INDEPENDENCIA</vt:lpstr>
      <vt:lpstr>  SITUACIONES QUE PUEDEN AFECTAR LA INDEPENDENCIA</vt:lpstr>
      <vt:lpstr>  SITUACIONES QUE PUEDEN AFECTAR LA INDEPENDENCIA</vt:lpstr>
      <vt:lpstr>  SITUACIONES QUE PUEDEN AFECTAR LA INDEPENDENCIA</vt:lpstr>
      <vt:lpstr>  SITUACIONES QUE PUEDEN AFECTAR LA INDEPENDENCIA</vt:lpstr>
      <vt:lpstr>  SITUACIONES QUE PUEDEN AFECTAR LA INDEPENDENCIA</vt:lpstr>
      <vt:lpstr>  SITUACIONES QUE PUEDEN AFECTAR LA INDEPENDENCIA</vt:lpstr>
      <vt:lpstr>  SITUACIONES QUE PUEDEN AFECTAR LA INDEPENDENCIA</vt:lpstr>
      <vt:lpstr>  SITUACIONES QUE PUEDEN AFECTAR LA INDEPENDENCIA</vt:lpstr>
      <vt:lpstr>  SITUACIONES QUE PUEDEN AFECTAR LA SEGURIDAD </vt:lpstr>
      <vt:lpstr>  SITUACIONES QUE PUEDEN AFECTAR LA SEGURIDAD </vt:lpstr>
      <vt:lpstr>  SITUACIONES QUE PUEDEN AFECTAR LA SEGURIDAD </vt:lpstr>
      <vt:lpstr>  CONCLUSIONES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Nino Siradze</cp:lastModifiedBy>
  <cp:revision>216</cp:revision>
  <dcterms:created xsi:type="dcterms:W3CDTF">2019-08-29T22:23:11Z</dcterms:created>
  <dcterms:modified xsi:type="dcterms:W3CDTF">2019-10-01T11:09:26Z</dcterms:modified>
</cp:coreProperties>
</file>