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3004800" cy="97536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94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Picture 332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334" name="Picture 333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220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222" name="Picture 221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Picture 257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259" name="Picture 258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Picture 295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297" name="Picture 296"/>
          <p:cNvPicPr/>
          <p:nvPr/>
        </p:nvPicPr>
        <p:blipFill>
          <a:blip r:embed="rId2"/>
          <a:stretch/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>
          <a:xfrm>
            <a:off x="406080" y="6140880"/>
            <a:ext cx="12192120" cy="360"/>
          </a:xfrm>
          <a:prstGeom prst="line">
            <a:avLst/>
          </a:prstGeom>
          <a:ln w="381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880" cy="16275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892840" y="2641680"/>
            <a:ext cx="6704640" cy="57574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"/>
          <p:cNvSpPr/>
          <p:nvPr/>
        </p:nvSpPr>
        <p:spPr>
          <a:xfrm>
            <a:off x="469800" y="2362320"/>
            <a:ext cx="12063960" cy="522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3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06440" y="153684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801"/>
              </a:spcBef>
            </a:pPr>
            <a:r>
              <a:rPr lang="es-AR" sz="66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iberoamerican network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06440" y="274320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444600" indent="-443520">
              <a:lnSpc>
                <a:spcPct val="100000"/>
              </a:lnSpc>
              <a:spcBef>
                <a:spcPts val="1899"/>
              </a:spcBef>
              <a:buClr>
                <a:srgbClr val="39A3D5"/>
              </a:buClr>
              <a:buSzPct val="104000"/>
              <a:buFont typeface="Avenir Next"/>
              <a:buChar char="‣"/>
            </a:pPr>
            <a:r>
              <a:rPr lang="es-AR" sz="465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regional cooperation between prosecutors in human trafficking cases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06440" y="1536840"/>
            <a:ext cx="629820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AR" sz="48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redtram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06440" y="2762280"/>
            <a:ext cx="629820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346680" indent="-34560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IN 2017 WE’VE SIGNED THE PROTOCOL OF INTER-INSTITUTIONAL COOPERATION TO STRENGTHEN THE INVESTIGATION, ATTENTION AND PROTECTION TO VICTIMS OF THE CRIME OF TRAFFICKING IN PERSONS AND SMUGGLING OF MIGRANTS AMONG IBERO-AMERICAN PUBLIC PROSECUTOR’S OFFICES (AIAMP)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680" indent="-34560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AIMS: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240" indent="-31716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Font typeface="Avenir Next"/>
              <a:buAutoNum type="arabicPeriod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STRENGTHEN THE INTERNATIONAL COOPERATION.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240" indent="-31716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Font typeface="Avenir Next"/>
              <a:buAutoNum type="arabicPeriod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SPONTANEOUS EXCHANGE OF INFORMATION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240" indent="-31716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Font typeface="Avenir Next"/>
              <a:buAutoNum type="arabicPeriod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CREATION OF A GENERAL DATABASE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240" indent="-31716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Font typeface="Avenir Next"/>
              <a:buAutoNum type="arabicPeriod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COMMITMENT TO ESTABLISH JOINT INVESTIGATION TEAMS.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240" indent="-31716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Font typeface="Avenir Next"/>
              <a:buAutoNum type="arabicPeriod"/>
            </a:pPr>
            <a:r>
              <a:rPr lang="es-AR" sz="163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ESTABLISHMENT OF MINIMUM PARAMETERS RELATED TO PROTECTION, ASSISTANCE AND REPATRIATION OF VICTIMS.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Picture 356"/>
          <p:cNvPicPr/>
          <p:nvPr/>
        </p:nvPicPr>
        <p:blipFill>
          <a:blip r:embed="rId2"/>
          <a:srcRect r="25455" b="25466"/>
          <a:stretch/>
        </p:blipFill>
        <p:spPr>
          <a:xfrm>
            <a:off x="7563960" y="2592000"/>
            <a:ext cx="4675320" cy="537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06440" y="1536840"/>
            <a:ext cx="629820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AR" sz="48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REDTRAM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06440" y="2743200"/>
            <a:ext cx="629820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8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WEB PLATAFORM TO SECURE EXCHANGE OF INFORMATION AND MUTUAL ASSISTANCE.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8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COMPLEMENTED WITH INFORMAL MEANS OF COMMUNICATION TO ALERT ABOUT EMERGENCIES.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8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SOME EXAMPLES OF BEST PRACTICES AND CASES.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Picture 359"/>
          <p:cNvPicPr/>
          <p:nvPr/>
        </p:nvPicPr>
        <p:blipFill>
          <a:blip r:embed="rId2"/>
          <a:srcRect r="26894" b="25995"/>
          <a:stretch/>
        </p:blipFill>
        <p:spPr>
          <a:xfrm>
            <a:off x="6480000" y="2051280"/>
            <a:ext cx="6120720" cy="677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888840" y="2908440"/>
            <a:ext cx="11225880" cy="314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es-AR" sz="6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REDTRAM IS SUPPORTED BY AIAMP, UNODC, AECID AND THE DIFFERENT PUBLIC PROSECUTOR OFFICES.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2" name="Picture 361"/>
          <p:cNvPicPr/>
          <p:nvPr/>
        </p:nvPicPr>
        <p:blipFill>
          <a:blip r:embed="rId2"/>
          <a:srcRect l="8986" t="17691" r="11375" b="20264"/>
          <a:stretch/>
        </p:blipFill>
        <p:spPr>
          <a:xfrm>
            <a:off x="504000" y="7704000"/>
            <a:ext cx="2814120" cy="1168560"/>
          </a:xfrm>
          <a:prstGeom prst="rect">
            <a:avLst/>
          </a:prstGeom>
          <a:ln>
            <a:noFill/>
          </a:ln>
        </p:spPr>
      </p:pic>
      <p:pic>
        <p:nvPicPr>
          <p:cNvPr id="363" name="Picture 362"/>
          <p:cNvPicPr/>
          <p:nvPr/>
        </p:nvPicPr>
        <p:blipFill>
          <a:blip r:embed="rId3"/>
          <a:srcRect l="8822" t="28500" r="8024" b="24070"/>
          <a:stretch/>
        </p:blipFill>
        <p:spPr>
          <a:xfrm>
            <a:off x="3744360" y="7771320"/>
            <a:ext cx="3670920" cy="1033920"/>
          </a:xfrm>
          <a:prstGeom prst="rect">
            <a:avLst/>
          </a:prstGeom>
          <a:ln>
            <a:noFill/>
          </a:ln>
        </p:spPr>
      </p:pic>
      <p:pic>
        <p:nvPicPr>
          <p:cNvPr id="364" name="Picture 363"/>
          <p:cNvPicPr/>
          <p:nvPr/>
        </p:nvPicPr>
        <p:blipFill>
          <a:blip r:embed="rId4"/>
          <a:srcRect l="16274" t="13013" r="19838" b="56934"/>
          <a:stretch/>
        </p:blipFill>
        <p:spPr>
          <a:xfrm>
            <a:off x="9936000" y="7864920"/>
            <a:ext cx="2734560" cy="846720"/>
          </a:xfrm>
          <a:prstGeom prst="rect">
            <a:avLst/>
          </a:prstGeom>
          <a:ln>
            <a:noFill/>
          </a:ln>
        </p:spPr>
      </p:pic>
      <p:pic>
        <p:nvPicPr>
          <p:cNvPr id="365" name="Picture 364"/>
          <p:cNvPicPr/>
          <p:nvPr/>
        </p:nvPicPr>
        <p:blipFill>
          <a:blip r:embed="rId5"/>
          <a:srcRect l="6633" t="23318" r="6425" b="27532"/>
          <a:stretch/>
        </p:blipFill>
        <p:spPr>
          <a:xfrm>
            <a:off x="7776360" y="7821000"/>
            <a:ext cx="1654920" cy="9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06440" y="153684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AR" sz="48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CONCLUSIONS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406440" y="274320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382320" indent="-38124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9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TRANSNATIONAL ORGANIZED CRIME PROMOTES THE NECESSITY TO ACTUALIZE THE ENTIRE MUTAL JUDICIAL ASSISTANCE SYSTEM.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2320" indent="-38124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9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WE NEED NEW TOOLS OF INTERNATIONAL COOPERATION IN ACCORDANCE TO THE WORLD INTEGRATION OF ECONOMY, POLITICAL AND SCIENCE.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2320" indent="-38124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9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THIS IS MORE IMPORTANT WHEN WE ARE WORKING WITH THE MOST VULNERABLE VICTIMS IN THE WORLD.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2320" indent="-38124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29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PROSECTORS ARE CRUCIAL TO GUARANTEE VICTIM’S PROTECTION, ASSISTANCE AND COMPENSATION.   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669320" y="2185920"/>
            <a:ext cx="9665640" cy="2500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es-AR" sz="8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THANK YOU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8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MUCHAS GRACIAS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1080000" y="6874920"/>
            <a:ext cx="11517480" cy="2691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s-AR" sz="4800" b="0" strike="noStrike" spc="-1">
                <a:solidFill>
                  <a:srgbClr val="232323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María Alejandra Mángano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4800" b="0" strike="noStrike" spc="-1">
                <a:solidFill>
                  <a:srgbClr val="232323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Fiscal 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4800" b="0" strike="noStrike" spc="-1">
                <a:solidFill>
                  <a:srgbClr val="232323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República Argentina.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06440" y="153684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AR" sz="48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main topics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06440" y="274320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THE IMPORTANCE OF INTERNATIONAL LEGAL COOPERATION IN HUMAN TRAFFICKING CASES.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INTERNATIONAL OBLIGATIONS TOWARDS VICTIMS OF HUMAN TRAFFICKING.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THE IMPORTANCE OF A MUTUAL PROTOCOL BETWEEN PROSECUTORS.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THE “IBEROAMERICAN NETWORK OF SPECIALIZED PROSECUTORS AGAINST TRAFFICKING IN PERSONS AND SMUGGLING OF MIGRANTS.” *REDTRAM*.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06440" y="131436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es-AR" sz="4809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THE IMPORTANCE OF INTERNATIONAL COOPERATION IN TIP CASES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06440" y="274320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PALERMO PROTOCOL. ARTICLE 2.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IN THE IBEROAMERICAN REGION: THE CONCLUSION OF MANY GENERAL ASSEMBLY OF THE IBEROMERICAN ASSOCIATION OF PUBLIC PROSECUTOR´S OFFICE.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IN LATINOAMERICA THE ROUTES OF THIS CRIME USUALLY INCLUDES TWO OR MORE COUNTRIES OF THE SAME REGION.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8960" indent="-40788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129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THIS CRIME IS CONSIDERED A VIOLATION OF BASICS HUMAN RIGHTS AND THE VICTIMS ARE VULNERABLE AND MAY NEED URGENT CARE AND REPATRIATION.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06440" y="457200"/>
            <a:ext cx="11174760" cy="456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/>
          <a:lstStyle/>
          <a:p>
            <a:pPr>
              <a:lnSpc>
                <a:spcPct val="100000"/>
              </a:lnSpc>
            </a:pPr>
            <a:r>
              <a:rPr lang="es-AR" sz="2400" b="0" strike="noStrike" cap="all" spc="111">
                <a:solidFill>
                  <a:srgbClr val="2389C0"/>
                </a:solidFill>
                <a:uFill>
                  <a:solidFill>
                    <a:srgbClr val="FFFFFF"/>
                  </a:solidFill>
                </a:uFill>
                <a:latin typeface="DIN Alternate"/>
                <a:ea typeface="DIN Alternate"/>
              </a:rPr>
              <a:t>THE IMPORTANCE OF INTERNATIONAL COOPERATION IN TIP CASES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2" name="Picture 341"/>
          <p:cNvPicPr/>
          <p:nvPr/>
        </p:nvPicPr>
        <p:blipFill>
          <a:blip r:embed="rId2"/>
          <a:srcRect r="26462" b="24438"/>
          <a:stretch/>
        </p:blipFill>
        <p:spPr>
          <a:xfrm>
            <a:off x="2891160" y="1296000"/>
            <a:ext cx="7188120" cy="815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06440" y="939240"/>
            <a:ext cx="12191040" cy="1050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/>
          <a:lstStyle/>
          <a:p>
            <a:pPr>
              <a:lnSpc>
                <a:spcPct val="100000"/>
              </a:lnSpc>
              <a:spcBef>
                <a:spcPts val="1701"/>
              </a:spcBef>
            </a:pPr>
            <a:r>
              <a:rPr lang="es-AR" sz="2800" b="0" strike="noStrike" cap="all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THE IMPORTANCE OF COOPERATION BETWEEN PROSECUTORS IN TIP CASES.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06440" y="1992240"/>
            <a:ext cx="12191040" cy="7101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r>
              <a:rPr lang="es-AR" sz="2600" b="0" strike="noStrike" cap="all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SOME PRACTICAL EXAMPLES ABOUT THE IMPORTANCE OF HAVING AN EFFECTIVE INTERNATIONAL COOPERATION BETWEEN PROSECUTORS IN TIP CASES.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AR" sz="2600" b="0" strike="noStrike" cap="all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THE BENEFITS OF THE “JOINT INVESTIGATION TEAMS”.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AR" sz="2600" b="0" strike="noStrike" cap="all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THE NEW DOCUMENTS ADOPTED IN THE GENERAL ASSAMBLY OF THE IBEROAMERICAN ASSOCIATION OF PUBLIC PROSECUTOR`S OFFICE (AIAMP):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2320" indent="-561240">
              <a:lnSpc>
                <a:spcPct val="100000"/>
              </a:lnSpc>
              <a:buClr>
                <a:srgbClr val="34A5DA"/>
              </a:buClr>
              <a:buSzPct val="104000"/>
              <a:buFont typeface="Avenir Next"/>
              <a:buChar char="‣"/>
            </a:pPr>
            <a:r>
              <a:rPr lang="es-AR" sz="2600" b="0" strike="noStrike" cap="all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MODEL AGREEMENT FOR THE CREATION OF JOINT INVESTIGATION TEAMS.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2320" indent="-561240">
              <a:lnSpc>
                <a:spcPct val="100000"/>
              </a:lnSpc>
              <a:buClr>
                <a:srgbClr val="34A5DA"/>
              </a:buClr>
              <a:buSzPct val="104000"/>
              <a:buFont typeface="Avenir Next"/>
              <a:buChar char="‣"/>
            </a:pPr>
            <a:r>
              <a:rPr lang="es-AR" sz="2600" b="0" strike="noStrike" cap="all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Steps for the creation of joint investigation teams.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Picture 344"/>
          <p:cNvPicPr/>
          <p:nvPr/>
        </p:nvPicPr>
        <p:blipFill>
          <a:blip r:embed="rId2"/>
          <a:srcRect t="6741"/>
          <a:stretch/>
        </p:blipFill>
        <p:spPr>
          <a:xfrm>
            <a:off x="3147840" y="6403320"/>
            <a:ext cx="6807600" cy="328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813240" y="651960"/>
            <a:ext cx="11899800" cy="5586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es-AR" sz="26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INTERNATIONAL OBLIGATIONS UPON STATES TOWARDS HUMAN TRAFFICKING VICTIMS.</a:t>
            </a:r>
            <a:r>
              <a:rPr lang="es-AR" sz="15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1360" indent="-260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‣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“HACIENDA BRASIL VERDE WORKERS VS. BRAZIL”, INTERAMERICAN COURT OF HUMAN RIGHTS. THE FIRST PRECEDENT OF THIS COURT ABOUT HUMAN TRAFFICKING.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1360" indent="-260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4000"/>
              <a:buFont typeface="Avenir Next"/>
              <a:buChar char="‣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MAIN OBLIGATIONS: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8440" indent="-387360">
              <a:lnSpc>
                <a:spcPct val="100000"/>
              </a:lnSpc>
              <a:spcBef>
                <a:spcPts val="2401"/>
              </a:spcBef>
              <a:buClr>
                <a:srgbClr val="A6AAA9"/>
              </a:buClr>
              <a:buFont typeface="Avenir Next"/>
              <a:buAutoNum type="arabicPeriod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CREATE THE NECESSARY CONDITIONS SO THAT NO-ONE IS SUBJECTED TO HUMAN TRAFFICKING OR EXPLOITATION.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8440" indent="-387360">
              <a:lnSpc>
                <a:spcPct val="100000"/>
              </a:lnSpc>
              <a:spcBef>
                <a:spcPts val="2401"/>
              </a:spcBef>
              <a:buClr>
                <a:srgbClr val="A6AAA9"/>
              </a:buClr>
              <a:buFont typeface="Avenir Next"/>
              <a:buAutoNum type="arabicPeriod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ADOPT ALL THE STEPS TU PUT AN END TO SUCH PRACTICES.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8440" indent="-387360">
              <a:lnSpc>
                <a:spcPct val="100000"/>
              </a:lnSpc>
              <a:spcBef>
                <a:spcPts val="2401"/>
              </a:spcBef>
              <a:buClr>
                <a:srgbClr val="A6AAA9"/>
              </a:buClr>
              <a:buFont typeface="Avenir Next"/>
              <a:buAutoNum type="arabicPeriod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EFFECTIVELY PREVENT AND INVESTIGATE HUMAN TRAFFICKING CASES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8440" indent="-387360">
              <a:lnSpc>
                <a:spcPct val="100000"/>
              </a:lnSpc>
              <a:spcBef>
                <a:spcPts val="2401"/>
              </a:spcBef>
              <a:buClr>
                <a:srgbClr val="A6AAA9"/>
              </a:buClr>
              <a:buFont typeface="Avenir Next"/>
              <a:buAutoNum type="arabicPeriod"/>
            </a:pPr>
            <a:r>
              <a:rPr lang="es-AR" sz="1800" b="0" strike="noStrike" spc="-1">
                <a:solidFill>
                  <a:srgbClr val="A6AAA9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PROTECT AND ASSIST HUMAN TRAFFICKING VICTIMS.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Picture 346"/>
          <p:cNvPicPr/>
          <p:nvPr/>
        </p:nvPicPr>
        <p:blipFill>
          <a:blip r:embed="rId2"/>
          <a:stretch/>
        </p:blipFill>
        <p:spPr>
          <a:xfrm>
            <a:off x="936000" y="6024600"/>
            <a:ext cx="10956600" cy="358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06440" y="153684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s-AR" sz="3959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INTERNATIONAL STATES OBLIGATIONS TOWARDS HUMAN TRAFFICKING VICTIMS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06440" y="274320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TO ACHIEVE THESE AIMS IN TRANSNATIONAL CASES, STATES MUST COOPERATE WITH EACH OTHER.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PROSECUTORS ARE CRUCIAL TO GUARANTEE AN EFFECTIVE ACCESS TO JUSTICE: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A. THE VICTIM’S ASSISTANCE, PROTECTION, THE RETURN TO THEIR HOME COUNTRY, ETC.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B. THE COMPENSATION THROUGH THE ASSET RECOVERY PROCESS. 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06440" y="457200"/>
            <a:ext cx="11174760" cy="456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/>
          <a:lstStyle/>
          <a:p>
            <a:pPr>
              <a:lnSpc>
                <a:spcPct val="100000"/>
              </a:lnSpc>
            </a:pPr>
            <a:r>
              <a:rPr lang="es-AR" sz="2400" b="0" strike="noStrike" cap="all" spc="11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DIN Alternate"/>
                <a:ea typeface="DIN Alternate"/>
              </a:rPr>
              <a:t>REDTRAM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06440" y="1536840"/>
            <a:ext cx="12191040" cy="72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r>
              <a:rPr lang="es-AR" sz="24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IBEROAMERICAN NETWORK OF SPECIALIZED PROSECUTORS AGAINST TRAFFICKING IN PERSONS AND SMUGGLING OF MIGRANTS.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s-AR" sz="2400" b="0" strike="noStrike" cap="all" spc="-1">
                <a:solidFill>
                  <a:srgbClr val="34A5DA"/>
                </a:solidFill>
                <a:uFill>
                  <a:solidFill>
                    <a:srgbClr val="FFFFFF"/>
                  </a:solidFill>
                </a:uFill>
                <a:latin typeface="DIN Condensed"/>
                <a:ea typeface="DIN Condensed"/>
              </a:rPr>
              <a:t>REDTRAM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406440" y="3252240"/>
            <a:ext cx="12191040" cy="61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>
              <a:lnSpc>
                <a:spcPct val="100000"/>
              </a:lnSpc>
              <a:spcBef>
                <a:spcPts val="2801"/>
              </a:spcBef>
            </a:pP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Created in 2011 within the Iberoamerican Association of Public Prosecutor’s Offices (AIAMP)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Each one of the 21 States parties appointed a specialized prosecutor as member of the network.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352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4000"/>
              <a:buFont typeface="Avenir Next"/>
              <a:buChar char="▸"/>
            </a:pPr>
            <a:r>
              <a:rPr lang="es-AR" sz="3400" b="0" strike="noStrike" spc="-1">
                <a:solidFill>
                  <a:srgbClr val="838787"/>
                </a:solidFill>
                <a:uFill>
                  <a:solidFill>
                    <a:srgbClr val="FFFFFF"/>
                  </a:solidFill>
                </a:uFill>
                <a:latin typeface="Avenir Next Medium"/>
                <a:ea typeface="Avenir Next Medium"/>
              </a:rPr>
              <a:t>Prosecutors cooperate with each other in hard cases, emergency, international complains, etc. 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Imagen"/>
          <p:cNvPicPr/>
          <p:nvPr/>
        </p:nvPicPr>
        <p:blipFill>
          <a:blip r:embed="rId2"/>
          <a:stretch/>
        </p:blipFill>
        <p:spPr>
          <a:xfrm>
            <a:off x="4752000" y="2448000"/>
            <a:ext cx="3537360" cy="11538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53"/>
          <p:cNvPicPr/>
          <p:nvPr/>
        </p:nvPicPr>
        <p:blipFill>
          <a:blip r:embed="rId2"/>
          <a:stretch/>
        </p:blipFill>
        <p:spPr>
          <a:xfrm>
            <a:off x="484200" y="864720"/>
            <a:ext cx="12035520" cy="802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617</Words>
  <Application>Microsoft Office PowerPoint</Application>
  <PresentationFormat>Custom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Beridze</dc:creator>
  <cp:lastModifiedBy>Nino Siradze</cp:lastModifiedBy>
  <cp:revision>12</cp:revision>
  <dcterms:modified xsi:type="dcterms:W3CDTF">2019-10-01T11:24:36Z</dcterms:modified>
  <dc:language>es-AR</dc:language>
</cp:coreProperties>
</file>