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8" r:id="rId2"/>
    <p:sldId id="313" r:id="rId3"/>
    <p:sldId id="328" r:id="rId4"/>
    <p:sldId id="342" r:id="rId5"/>
    <p:sldId id="341" r:id="rId6"/>
    <p:sldId id="340" r:id="rId7"/>
    <p:sldId id="339" r:id="rId8"/>
    <p:sldId id="343" r:id="rId9"/>
    <p:sldId id="336" r:id="rId10"/>
    <p:sldId id="331" r:id="rId11"/>
    <p:sldId id="332" r:id="rId12"/>
    <p:sldId id="329" r:id="rId13"/>
    <p:sldId id="335" r:id="rId14"/>
    <p:sldId id="325" r:id="rId15"/>
    <p:sldId id="333" r:id="rId16"/>
    <p:sldId id="334" r:id="rId17"/>
    <p:sldId id="327" r:id="rId18"/>
    <p:sldId id="321" r:id="rId19"/>
    <p:sldId id="322" r:id="rId20"/>
    <p:sldId id="337" r:id="rId21"/>
    <p:sldId id="326" r:id="rId22"/>
    <p:sldId id="34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5" autoAdjust="0"/>
    <p:restoredTop sz="94660"/>
  </p:normalViewPr>
  <p:slideViewPr>
    <p:cSldViewPr snapToGrid="0">
      <p:cViewPr>
        <p:scale>
          <a:sx n="91" d="100"/>
          <a:sy n="91" d="100"/>
        </p:scale>
        <p:origin x="-126"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649164" y="411480"/>
            <a:ext cx="10893672"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Title 1"/>
          <p:cNvSpPr>
            <a:spLocks noGrp="1"/>
          </p:cNvSpPr>
          <p:nvPr>
            <p:ph type="ctrTitle"/>
          </p:nvPr>
        </p:nvSpPr>
        <p:spPr>
          <a:xfrm>
            <a:off x="1219200" y="1123950"/>
            <a:ext cx="9789584"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a:t>Click to edit Master title style</a:t>
            </a:r>
            <a:endParaRPr dirty="0"/>
          </a:p>
        </p:txBody>
      </p:sp>
      <p:sp>
        <p:nvSpPr>
          <p:cNvPr id="3" name="Subtitle 2"/>
          <p:cNvSpPr>
            <a:spLocks noGrp="1"/>
          </p:cNvSpPr>
          <p:nvPr>
            <p:ph type="subTitle" idx="1"/>
          </p:nvPr>
        </p:nvSpPr>
        <p:spPr>
          <a:xfrm>
            <a:off x="1219200" y="3429000"/>
            <a:ext cx="9789584"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764988" y="6122895"/>
            <a:ext cx="2844800" cy="259317"/>
          </a:xfrm>
        </p:spPr>
        <p:txBody>
          <a:bodyPr/>
          <a:lstStyle/>
          <a:p>
            <a:fld id="{82E94A47-03AE-D343-B5C5-5103397B203D}" type="datetime1">
              <a:rPr lang="en-US" smtClean="0"/>
              <a:t>01.10.2019</a:t>
            </a:fld>
            <a:endParaRPr lang="en-US"/>
          </a:p>
        </p:txBody>
      </p:sp>
      <p:sp>
        <p:nvSpPr>
          <p:cNvPr id="5" name="Footer Placeholder 4"/>
          <p:cNvSpPr>
            <a:spLocks noGrp="1"/>
          </p:cNvSpPr>
          <p:nvPr>
            <p:ph type="ftr" sz="quarter" idx="11"/>
          </p:nvPr>
        </p:nvSpPr>
        <p:spPr>
          <a:xfrm>
            <a:off x="7518400" y="6122894"/>
            <a:ext cx="3860800" cy="257810"/>
          </a:xfrm>
        </p:spPr>
        <p:txBody>
          <a:bodyPr/>
          <a:lstStyle/>
          <a:p>
            <a:endParaRPr lang="en-US"/>
          </a:p>
        </p:txBody>
      </p:sp>
      <p:sp>
        <p:nvSpPr>
          <p:cNvPr id="6" name="Slide Number Placeholder 5"/>
          <p:cNvSpPr>
            <a:spLocks noGrp="1"/>
          </p:cNvSpPr>
          <p:nvPr>
            <p:ph type="sldNum" sz="quarter" idx="12"/>
          </p:nvPr>
        </p:nvSpPr>
        <p:spPr>
          <a:xfrm>
            <a:off x="5588000" y="6122895"/>
            <a:ext cx="1016000" cy="271463"/>
          </a:xfrm>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45680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243840" y="173699"/>
            <a:ext cx="1170432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Title 1"/>
          <p:cNvSpPr>
            <a:spLocks noGrp="1"/>
          </p:cNvSpPr>
          <p:nvPr>
            <p:ph type="title"/>
          </p:nvPr>
        </p:nvSpPr>
        <p:spPr>
          <a:xfrm>
            <a:off x="706967" y="1694329"/>
            <a:ext cx="4011084" cy="914400"/>
          </a:xfrm>
        </p:spPr>
        <p:txBody>
          <a:bodyPr anchor="b">
            <a:normAutofit/>
          </a:bodyPr>
          <a:lstStyle>
            <a:lvl1pPr algn="l">
              <a:defRPr sz="2800" b="0"/>
            </a:lvl1pPr>
          </a:lstStyle>
          <a:p>
            <a:r>
              <a:rPr lang="en-US"/>
              <a:t>Click to edit Master title style</a:t>
            </a:r>
            <a:endParaRPr dirty="0"/>
          </a:p>
        </p:txBody>
      </p:sp>
      <p:sp>
        <p:nvSpPr>
          <p:cNvPr id="3" name="Content Placeholder 2"/>
          <p:cNvSpPr>
            <a:spLocks noGrp="1"/>
          </p:cNvSpPr>
          <p:nvPr>
            <p:ph idx="1"/>
          </p:nvPr>
        </p:nvSpPr>
        <p:spPr>
          <a:xfrm>
            <a:off x="5771092" y="609601"/>
            <a:ext cx="54864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06967" y="2672323"/>
            <a:ext cx="4011084"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062179-BA99-6247-8BC7-B1DB3D4C7824}" type="datetime1">
              <a:rPr lang="en-US" smtClean="0"/>
              <a:t>01.10.2019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
        <p:nvSpPr>
          <p:cNvPr id="17" name="Picture Placeholder 16"/>
          <p:cNvSpPr>
            <a:spLocks noGrp="1"/>
          </p:cNvSpPr>
          <p:nvPr>
            <p:ph type="pic" sz="quarter" idx="13"/>
          </p:nvPr>
        </p:nvSpPr>
        <p:spPr>
          <a:xfrm>
            <a:off x="470523" y="310123"/>
            <a:ext cx="4531783" cy="1204912"/>
          </a:xfrm>
        </p:spPr>
        <p:txBody>
          <a:bodyPr>
            <a:normAutofit/>
          </a:bodyPr>
          <a:lstStyle>
            <a:lvl1pPr>
              <a:buNone/>
              <a:defRPr sz="1800"/>
            </a:lvl1pPr>
          </a:lstStyle>
          <a:p>
            <a:r>
              <a:rPr lang="en-US"/>
              <a:t>Drag picture to placeholder or click icon to add</a:t>
            </a:r>
            <a:endParaRPr/>
          </a:p>
        </p:txBody>
      </p:sp>
    </p:spTree>
    <p:extLst>
      <p:ext uri="{BB962C8B-B14F-4D97-AF65-F5344CB8AC3E}">
        <p14:creationId xmlns:p14="http://schemas.microsoft.com/office/powerpoint/2010/main" val="3083127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243840" y="173699"/>
            <a:ext cx="1170432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Title 1"/>
          <p:cNvSpPr>
            <a:spLocks noGrp="1"/>
          </p:cNvSpPr>
          <p:nvPr>
            <p:ph type="title"/>
          </p:nvPr>
        </p:nvSpPr>
        <p:spPr>
          <a:xfrm>
            <a:off x="707136" y="1691640"/>
            <a:ext cx="4011168" cy="914400"/>
          </a:xfrm>
        </p:spPr>
        <p:txBody>
          <a:bodyPr anchor="b">
            <a:noAutofit/>
          </a:bodyPr>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5784745" y="612775"/>
            <a:ext cx="54864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707136" y="2670048"/>
            <a:ext cx="4011168"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CBA87098-EF4C-B440-95D9-D6CE2113582B}" type="datetime1">
              <a:rPr lang="en-US" smtClean="0"/>
              <a:t>01.10.2019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3817326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243840" y="173699"/>
            <a:ext cx="1170432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Title 1"/>
          <p:cNvSpPr>
            <a:spLocks noGrp="1"/>
          </p:cNvSpPr>
          <p:nvPr>
            <p:ph type="title"/>
          </p:nvPr>
        </p:nvSpPr>
        <p:spPr>
          <a:xfrm>
            <a:off x="707136" y="4287820"/>
            <a:ext cx="10695969" cy="916193"/>
          </a:xfrm>
        </p:spPr>
        <p:txBody>
          <a:bodyPr anchor="b">
            <a:noAutofit/>
          </a:bodyPr>
          <a:lstStyle>
            <a:lvl1pPr algn="l">
              <a:defRPr sz="3600" b="0"/>
            </a:lvl1pPr>
          </a:lstStyle>
          <a:p>
            <a:r>
              <a:rPr lang="en-US"/>
              <a:t>Click to edit Master title style</a:t>
            </a:r>
            <a:endParaRPr dirty="0"/>
          </a:p>
        </p:txBody>
      </p:sp>
      <p:sp>
        <p:nvSpPr>
          <p:cNvPr id="3" name="Picture Placeholder 2"/>
          <p:cNvSpPr>
            <a:spLocks noGrp="1"/>
          </p:cNvSpPr>
          <p:nvPr>
            <p:ph type="pic" idx="1"/>
          </p:nvPr>
        </p:nvSpPr>
        <p:spPr>
          <a:xfrm>
            <a:off x="475129" y="331694"/>
            <a:ext cx="11228832"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707136" y="5271248"/>
            <a:ext cx="10695969"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962EFCC8-BF07-F042-AC9B-1A7CFB36E426}" type="datetime1">
              <a:rPr lang="en-US" smtClean="0"/>
              <a:t>01.10.2019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2179700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243840" y="173699"/>
            <a:ext cx="1170432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236EC3-348D-DB43-B54A-E8CB3DADBD63}" type="datetime1">
              <a:rPr lang="en-US" smtClean="0"/>
              <a:t>01.10.2019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1866780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243840" y="173699"/>
            <a:ext cx="1170432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Vertical Title 1"/>
          <p:cNvSpPr>
            <a:spLocks noGrp="1"/>
          </p:cNvSpPr>
          <p:nvPr>
            <p:ph type="title" orient="vert"/>
          </p:nvPr>
        </p:nvSpPr>
        <p:spPr>
          <a:xfrm>
            <a:off x="9855199" y="609601"/>
            <a:ext cx="1888564" cy="5516563"/>
          </a:xfrm>
        </p:spPr>
        <p:txBody>
          <a:bodyPr vert="eaVert">
            <a:normAutofit/>
          </a:bodyPr>
          <a:lstStyle>
            <a:lvl1pPr>
              <a:defRPr sz="3600"/>
            </a:lvl1pPr>
          </a:lstStyle>
          <a:p>
            <a:r>
              <a:rPr lang="en-US"/>
              <a:t>Click to edit Master title style</a:t>
            </a:r>
            <a:endParaRPr/>
          </a:p>
        </p:txBody>
      </p:sp>
      <p:sp>
        <p:nvSpPr>
          <p:cNvPr id="3" name="Vertical Text Placeholder 2"/>
          <p:cNvSpPr>
            <a:spLocks noGrp="1"/>
          </p:cNvSpPr>
          <p:nvPr>
            <p:ph type="body" orient="vert" idx="1"/>
          </p:nvPr>
        </p:nvSpPr>
        <p:spPr>
          <a:xfrm>
            <a:off x="770963" y="609601"/>
            <a:ext cx="8373036" cy="5516563"/>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6802411-FDC1-7445-A04E-54128D2B962D}" type="datetime1">
              <a:rPr lang="en-US" smtClean="0"/>
              <a:t>01.10.2019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3470169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243840" y="173699"/>
            <a:ext cx="1170432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D00557B-0B1A-9941-9DC9-ABE4E9AE4A1F}" type="datetime1">
              <a:rPr lang="en-US" smtClean="0"/>
              <a:t>01.10.2019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1849420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649164" y="411480"/>
            <a:ext cx="10893672"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1200151" y="3442448"/>
            <a:ext cx="9793816" cy="1532965"/>
          </a:xfrm>
        </p:spPr>
        <p:txBody>
          <a:bodyPr anchor="b" anchorCtr="0">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200151" y="5029200"/>
            <a:ext cx="9793816"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759012" y="6122895"/>
            <a:ext cx="2844800" cy="259317"/>
          </a:xfrm>
        </p:spPr>
        <p:txBody>
          <a:bodyPr/>
          <a:lstStyle/>
          <a:p>
            <a:fld id="{5A3AC29B-8146-8640-85A1-9D305EFE57AA}" type="datetime1">
              <a:rPr lang="en-US" smtClean="0"/>
              <a:t>01.10.2019</a:t>
            </a:fld>
            <a:endParaRPr lang="en-US"/>
          </a:p>
        </p:txBody>
      </p:sp>
      <p:sp>
        <p:nvSpPr>
          <p:cNvPr id="5" name="Footer Placeholder 4"/>
          <p:cNvSpPr>
            <a:spLocks noGrp="1"/>
          </p:cNvSpPr>
          <p:nvPr>
            <p:ph type="ftr" sz="quarter" idx="11"/>
          </p:nvPr>
        </p:nvSpPr>
        <p:spPr>
          <a:xfrm>
            <a:off x="7518400" y="6124401"/>
            <a:ext cx="3860800" cy="257810"/>
          </a:xfrm>
        </p:spPr>
        <p:txBody>
          <a:bodyPr/>
          <a:lstStyle/>
          <a:p>
            <a:endParaRPr lang="en-US"/>
          </a:p>
        </p:txBody>
      </p:sp>
      <p:sp>
        <p:nvSpPr>
          <p:cNvPr id="14" name="Picture Placeholder 13"/>
          <p:cNvSpPr>
            <a:spLocks noGrp="1"/>
          </p:cNvSpPr>
          <p:nvPr>
            <p:ph type="pic" sz="quarter" idx="12"/>
          </p:nvPr>
        </p:nvSpPr>
        <p:spPr>
          <a:xfrm>
            <a:off x="848657" y="533401"/>
            <a:ext cx="10448544" cy="2828925"/>
          </a:xfrm>
        </p:spPr>
        <p:txBody>
          <a:bodyPr>
            <a:normAutofit/>
          </a:bodyPr>
          <a:lstStyle>
            <a:lvl1pPr>
              <a:buNone/>
              <a:defRPr sz="2000"/>
            </a:lvl1pPr>
          </a:lstStyle>
          <a:p>
            <a:r>
              <a:rPr lang="en-US"/>
              <a:t>Drag picture to placeholder or click icon to add</a:t>
            </a:r>
            <a:endParaRPr/>
          </a:p>
        </p:txBody>
      </p:sp>
    </p:spTree>
    <p:extLst>
      <p:ext uri="{BB962C8B-B14F-4D97-AF65-F5344CB8AC3E}">
        <p14:creationId xmlns:p14="http://schemas.microsoft.com/office/powerpoint/2010/main" val="3849883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243840" y="173699"/>
            <a:ext cx="1170432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1200151" y="1371600"/>
            <a:ext cx="9793816" cy="1676400"/>
          </a:xfrm>
        </p:spPr>
        <p:txBody>
          <a:bodyPr anchor="b" anchorCtr="0">
            <a:noAutofit/>
          </a:bodyPr>
          <a:lstStyle>
            <a:lvl1pPr algn="ctr">
              <a:defRPr sz="5400" b="0" i="0" cap="none" baseline="0">
                <a:solidFill>
                  <a:schemeClr val="tx1">
                    <a:lumMod val="75000"/>
                    <a:lumOff val="25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200151" y="3134567"/>
            <a:ext cx="9793816"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1A938C-D5CB-0644-B903-EC35F0F90562}" type="datetime1">
              <a:rPr lang="en-US" smtClean="0"/>
              <a:t>01.10.2019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97784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243840" y="173699"/>
            <a:ext cx="1170432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00148" y="2147889"/>
            <a:ext cx="475488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7599" y="2147889"/>
            <a:ext cx="475488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2FF11C7-A216-9C46-8830-29983B859957}" type="datetime1">
              <a:rPr lang="en-US" smtClean="0"/>
              <a:t>01.10.2019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1750562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243840" y="173699"/>
            <a:ext cx="1170432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843068" y="1708991"/>
            <a:ext cx="475488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3068" y="2590801"/>
            <a:ext cx="475488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94052" y="1708991"/>
            <a:ext cx="475488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94052" y="2590801"/>
            <a:ext cx="475488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33EF8BBA-706C-8747-956B-60BD4F3806A2}" type="datetime1">
              <a:rPr lang="en-US" smtClean="0"/>
              <a:t>01.10.2019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2340616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243840" y="173699"/>
            <a:ext cx="1170432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D7BFAAA0-F66C-164D-B986-3038EFC53EDB}" type="datetime1">
              <a:rPr lang="en-US" smtClean="0"/>
              <a:t>01.10.2019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3688471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243840" y="173699"/>
            <a:ext cx="1170432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2392E927-5760-1F4C-BB7A-2A3757D49436}" type="datetime1">
              <a:rPr lang="en-US" smtClean="0"/>
              <a:t>01.10.2019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1756091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243840" y="173699"/>
            <a:ext cx="1170432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Title 1"/>
          <p:cNvSpPr>
            <a:spLocks noGrp="1"/>
          </p:cNvSpPr>
          <p:nvPr>
            <p:ph type="title"/>
          </p:nvPr>
        </p:nvSpPr>
        <p:spPr>
          <a:xfrm>
            <a:off x="706967" y="1169892"/>
            <a:ext cx="4011084" cy="914400"/>
          </a:xfrm>
        </p:spPr>
        <p:txBody>
          <a:bodyPr anchor="b">
            <a:normAutofit/>
          </a:bodyPr>
          <a:lstStyle>
            <a:lvl1pPr algn="l">
              <a:defRPr sz="2800" b="0"/>
            </a:lvl1pPr>
          </a:lstStyle>
          <a:p>
            <a:r>
              <a:rPr lang="en-US"/>
              <a:t>Click to edit Master title style</a:t>
            </a:r>
            <a:endParaRPr dirty="0"/>
          </a:p>
        </p:txBody>
      </p:sp>
      <p:sp>
        <p:nvSpPr>
          <p:cNvPr id="3" name="Content Placeholder 2"/>
          <p:cNvSpPr>
            <a:spLocks noGrp="1"/>
          </p:cNvSpPr>
          <p:nvPr>
            <p:ph idx="1"/>
          </p:nvPr>
        </p:nvSpPr>
        <p:spPr>
          <a:xfrm>
            <a:off x="5771092" y="609601"/>
            <a:ext cx="54864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06967" y="2147889"/>
            <a:ext cx="4011084"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435E4D87-778F-9C43-9DCB-96DA6A20BB2E}" type="datetime1">
              <a:rPr lang="en-US" smtClean="0"/>
              <a:t>01.10.2019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3332892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0151" y="244158"/>
            <a:ext cx="9793816" cy="1339850"/>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200150" y="2133601"/>
            <a:ext cx="9793817"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325120" y="6371592"/>
            <a:ext cx="28448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13F5D849-51C0-B94A-9812-229AF8E1C9CF}" type="datetime1">
              <a:rPr lang="en-US" smtClean="0"/>
              <a:t>01.10.2019</a:t>
            </a:fld>
            <a:endParaRPr lang="en-US"/>
          </a:p>
        </p:txBody>
      </p:sp>
      <p:sp>
        <p:nvSpPr>
          <p:cNvPr id="5" name="Footer Placeholder 4"/>
          <p:cNvSpPr>
            <a:spLocks noGrp="1"/>
          </p:cNvSpPr>
          <p:nvPr>
            <p:ph type="ftr" sz="quarter" idx="3"/>
          </p:nvPr>
        </p:nvSpPr>
        <p:spPr>
          <a:xfrm>
            <a:off x="7945120" y="6371591"/>
            <a:ext cx="38608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5588000" y="6356351"/>
            <a:ext cx="1016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CFE4BAC9-6D41-4691-9299-18EF07EF0177}" type="slidenum">
              <a:rPr lang="en-US" smtClean="0"/>
              <a:t>‹#›</a:t>
            </a:fld>
            <a:endParaRPr lang="en-US"/>
          </a:p>
        </p:txBody>
      </p:sp>
    </p:spTree>
    <p:extLst>
      <p:ext uri="{BB962C8B-B14F-4D97-AF65-F5344CB8AC3E}">
        <p14:creationId xmlns:p14="http://schemas.microsoft.com/office/powerpoint/2010/main" val="1688925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s://www.nytimes.com/2018/12/24/world/asia/pakistan-nawaz-sharif-sentenced.html" TargetMode="External"/><Relationship Id="rId4" Type="http://schemas.openxmlformats.org/officeDocument/2006/relationships/hyperlink" Target="https://www.politico.eu/article/iceland-prime-minister-sigmundur-david-gunnlaugsson-seeks-early-elections-panama-papers-tax-have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www.icij.org/investigations/panama-papers/panama-papers-helps-recover-more-than-1-2-billion-around-the-worl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g"/><Relationship Id="rId2" Type="http://schemas.openxmlformats.org/officeDocument/2006/relationships/image" Target="../media/image4.jpeg"/><Relationship Id="rId1" Type="http://schemas.openxmlformats.org/officeDocument/2006/relationships/slideLayout" Target="../slideLayouts/slideLayout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 Id="rId9" Type="http://schemas.openxmlformats.org/officeDocument/2006/relationships/hyperlink" Target="https://www.justice.gov/usao-sdny/pr/four-defendants-charged-panama-papers-investigatio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icij.org/investigations/panama-papers/panama-papers-helps-recover-more-than-1-2-billion-around-the-world/"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8" Type="http://schemas.openxmlformats.org/officeDocument/2006/relationships/hyperlink" Target="https://www.fin.gc.ca/n19/19-063-eng.asp" TargetMode="External"/><Relationship Id="rId3" Type="http://schemas.openxmlformats.org/officeDocument/2006/relationships/image" Target="../media/image26.png"/><Relationship Id="rId7" Type="http://schemas.openxmlformats.org/officeDocument/2006/relationships/hyperlink" Target="https://www.icij.org/investigations/panama-papers/fbi-says-we-must-learn-from-the-panama-papers/" TargetMode="External"/><Relationship Id="rId12" Type="http://schemas.openxmlformats.org/officeDocument/2006/relationships/image" Target="../media/image30.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ec.europa.eu/info/files/factsheet-main-changes-5th-anti-money-laundering-directive_en" TargetMode="External"/><Relationship Id="rId11" Type="http://schemas.openxmlformats.org/officeDocument/2006/relationships/image" Target="../media/image29.png"/><Relationship Id="rId5" Type="http://schemas.openxmlformats.org/officeDocument/2006/relationships/hyperlink" Target="https://eur-lex.europa.eu/legal-content/EN/TXT/?uri=uriserv:OJ.L_.2018.156.01.0043.01.ENG" TargetMode="External"/><Relationship Id="rId10" Type="http://schemas.openxmlformats.org/officeDocument/2006/relationships/image" Target="../media/image28.gif"/><Relationship Id="rId4" Type="http://schemas.openxmlformats.org/officeDocument/2006/relationships/hyperlink" Target="https://globalcompliancenews.com/eu-5th-anti-money-laundering-directive-published-20180716/" TargetMode="External"/><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nyti.ms/239HhVM" TargetMode="External"/><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hyperlink" Target="mailto:aely@naag.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dfs.semanticscholar.org/72a2/2b5a28772d654cde4df1ec528e90be7a8752.pdf"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s://www.google.com/imgres?imgurl=https://sciencebasedmedicine.org/wp-content/uploads/2019/03/EU-Media-Futures-Forum-pic_0.jpg&amp;imgrefurl=https://sciencebasedmedicine.org/great-courses-skeptics-guide-to-health-medicine-and-the-media/&amp;docid=NopdcEm8HuA9pM&amp;tbnid=8VZl5OfhfdkPiM:&amp;vet=10ahUKEwi14vmUi8fkAhVJT6wKHVs1D6MQMwiMASgRMBE..i&amp;w=1163&amp;h=858&amp;bih=1030&amp;biw=1578&amp;q=%20media&amp;ved=0ahUKEwi14vmUi8fkAhVJT6wKHVs1D6MQMwiMASgRMBE&amp;iact=mrc&amp;uact=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reutersinstitute.politics.ox.ac.uk/sites/default/files/2019-03/Graves_Gauging_the_Global_Impacts_of_the_Panama_Papers_FINAL_0.pdf"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bbc.com/news/world-3595422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utterstock_164503736.jpeg"/>
          <p:cNvPicPr>
            <a:picLocks noChangeAspect="1"/>
          </p:cNvPicPr>
          <p:nvPr/>
        </p:nvPicPr>
        <p:blipFill rotWithShape="1">
          <a:blip r:embed="rId2" cstate="print">
            <a:alphaModFix amt="34000"/>
            <a:extLst>
              <a:ext uri="{28A0092B-C50C-407E-A947-70E740481C1C}">
                <a14:useLocalDpi xmlns:a14="http://schemas.microsoft.com/office/drawing/2010/main"/>
              </a:ext>
            </a:extLst>
          </a:blip>
          <a:srcRect t="15477" b="8062"/>
          <a:stretch/>
        </p:blipFill>
        <p:spPr>
          <a:xfrm>
            <a:off x="243354" y="162447"/>
            <a:ext cx="11707639" cy="6533106"/>
          </a:xfrm>
          <a:prstGeom prst="rect">
            <a:avLst/>
          </a:prstGeom>
          <a:noFill/>
          <a:ln>
            <a:noFill/>
          </a:ln>
        </p:spPr>
      </p:pic>
      <p:sp>
        <p:nvSpPr>
          <p:cNvPr id="2" name="Title 1"/>
          <p:cNvSpPr>
            <a:spLocks noGrp="1"/>
          </p:cNvSpPr>
          <p:nvPr>
            <p:ph type="ctrTitle"/>
          </p:nvPr>
        </p:nvSpPr>
        <p:spPr/>
        <p:txBody>
          <a:bodyPr>
            <a:normAutofit/>
          </a:bodyPr>
          <a:lstStyle/>
          <a:p>
            <a:r>
              <a:rPr lang="en-US" dirty="0"/>
              <a:t>International Cooperation in Corruption Cases</a:t>
            </a:r>
          </a:p>
        </p:txBody>
      </p:sp>
      <p:sp>
        <p:nvSpPr>
          <p:cNvPr id="3" name="Content Placeholder 2"/>
          <p:cNvSpPr>
            <a:spLocks noGrp="1"/>
          </p:cNvSpPr>
          <p:nvPr>
            <p:ph type="subTitle" idx="1"/>
          </p:nvPr>
        </p:nvSpPr>
        <p:spPr>
          <a:xfrm>
            <a:off x="1219200" y="3810001"/>
            <a:ext cx="9789584" cy="1809403"/>
          </a:xfrm>
        </p:spPr>
        <p:txBody>
          <a:bodyPr>
            <a:normAutofit/>
          </a:bodyPr>
          <a:lstStyle/>
          <a:p>
            <a:r>
              <a:rPr lang="en-US" sz="2400" b="1" dirty="0"/>
              <a:t>International Association of Prosecutors</a:t>
            </a:r>
          </a:p>
          <a:p>
            <a:r>
              <a:rPr lang="en-US" sz="2400" dirty="0"/>
              <a:t>2019 Meeting</a:t>
            </a:r>
          </a:p>
          <a:p>
            <a:r>
              <a:rPr lang="en-US" sz="2400" dirty="0"/>
              <a:t>Buenos Aires, Argentina</a:t>
            </a:r>
          </a:p>
          <a:p>
            <a:r>
              <a:rPr lang="en-US" sz="2400" u="sng" dirty="0"/>
              <a:t>NAAG Executive Director Christopher Toth</a:t>
            </a:r>
          </a:p>
        </p:txBody>
      </p:sp>
      <p:sp>
        <p:nvSpPr>
          <p:cNvPr id="5" name="Slide Number Placeholder 4"/>
          <p:cNvSpPr>
            <a:spLocks noGrp="1"/>
          </p:cNvSpPr>
          <p:nvPr>
            <p:ph type="sldNum" sz="quarter" idx="12"/>
          </p:nvPr>
        </p:nvSpPr>
        <p:spPr/>
        <p:txBody>
          <a:bodyPr/>
          <a:lstStyle/>
          <a:p>
            <a:fld id="{CFE4BAC9-6D41-4691-9299-18EF07EF0177}" type="slidenum">
              <a:rPr lang="en-US">
                <a:solidFill>
                  <a:srgbClr val="7C8F97">
                    <a:lumMod val="60000"/>
                    <a:lumOff val="40000"/>
                  </a:srgbClr>
                </a:solidFill>
                <a:latin typeface="Calisto MT"/>
              </a:rPr>
              <a:pPr/>
              <a:t>1</a:t>
            </a:fld>
            <a:endParaRPr lang="en-US">
              <a:solidFill>
                <a:srgbClr val="7C8F97">
                  <a:lumMod val="60000"/>
                  <a:lumOff val="40000"/>
                </a:srgbClr>
              </a:solidFill>
              <a:latin typeface="Calisto M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33800" y="5544154"/>
            <a:ext cx="4851400" cy="1151399"/>
          </a:xfrm>
          <a:prstGeom prst="rect">
            <a:avLst/>
          </a:prstGeom>
        </p:spPr>
      </p:pic>
    </p:spTree>
    <p:extLst>
      <p:ext uri="{BB962C8B-B14F-4D97-AF65-F5344CB8AC3E}">
        <p14:creationId xmlns:p14="http://schemas.microsoft.com/office/powerpoint/2010/main" val="2622015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utterstock_164503736.jpeg"/>
          <p:cNvPicPr>
            <a:picLocks noChangeAspect="1"/>
          </p:cNvPicPr>
          <p:nvPr/>
        </p:nvPicPr>
        <p:blipFill rotWithShape="1">
          <a:blip r:embed="rId2" cstate="print">
            <a:alphaModFix amt="34000"/>
            <a:extLst>
              <a:ext uri="{28A0092B-C50C-407E-A947-70E740481C1C}">
                <a14:useLocalDpi xmlns:a14="http://schemas.microsoft.com/office/drawing/2010/main"/>
              </a:ext>
            </a:extLst>
          </a:blip>
          <a:srcRect t="15477" b="8062"/>
          <a:stretch/>
        </p:blipFill>
        <p:spPr>
          <a:xfrm>
            <a:off x="243354" y="162447"/>
            <a:ext cx="11707639" cy="6533106"/>
          </a:xfrm>
          <a:prstGeom prst="rect">
            <a:avLst/>
          </a:prstGeom>
          <a:noFill/>
          <a:ln>
            <a:noFill/>
          </a:ln>
        </p:spPr>
      </p:pic>
      <p:sp>
        <p:nvSpPr>
          <p:cNvPr id="11" name="Title 10">
            <a:extLst>
              <a:ext uri="{FF2B5EF4-FFF2-40B4-BE49-F238E27FC236}">
                <a16:creationId xmlns:a16="http://schemas.microsoft.com/office/drawing/2014/main" xmlns="" id="{A661502A-B691-4606-A107-8B4D1E704508}"/>
              </a:ext>
            </a:extLst>
          </p:cNvPr>
          <p:cNvSpPr>
            <a:spLocks noGrp="1"/>
          </p:cNvSpPr>
          <p:nvPr>
            <p:ph type="title"/>
          </p:nvPr>
        </p:nvSpPr>
        <p:spPr/>
        <p:txBody>
          <a:bodyPr/>
          <a:lstStyle/>
          <a:p>
            <a:r>
              <a:rPr lang="en-US" dirty="0"/>
              <a:t>Panama Papers</a:t>
            </a:r>
          </a:p>
        </p:txBody>
      </p:sp>
      <p:sp>
        <p:nvSpPr>
          <p:cNvPr id="12" name="Content Placeholder 11">
            <a:extLst>
              <a:ext uri="{FF2B5EF4-FFF2-40B4-BE49-F238E27FC236}">
                <a16:creationId xmlns:a16="http://schemas.microsoft.com/office/drawing/2014/main" xmlns="" id="{63D0B6AD-129D-4096-BB11-8DB469145A8E}"/>
              </a:ext>
            </a:extLst>
          </p:cNvPr>
          <p:cNvSpPr>
            <a:spLocks noGrp="1"/>
          </p:cNvSpPr>
          <p:nvPr>
            <p:ph idx="1"/>
          </p:nvPr>
        </p:nvSpPr>
        <p:spPr/>
        <p:txBody>
          <a:bodyPr/>
          <a:lstStyle/>
          <a:p>
            <a:r>
              <a:rPr lang="en-US" u="sng" dirty="0"/>
              <a:t>Early April 2019</a:t>
            </a:r>
            <a:r>
              <a:rPr lang="en-US" dirty="0"/>
              <a:t>: ICIJ published findings from documents leaked from Panamanian law firm reflecting that heads of state, their families, and other public officials were connected to secret offshore companies</a:t>
            </a:r>
          </a:p>
          <a:p>
            <a:pPr marL="0" indent="0">
              <a:buNone/>
            </a:pPr>
            <a:endParaRPr lang="en-US" dirty="0"/>
          </a:p>
          <a:p>
            <a:pPr lvl="1"/>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CFE4BAC9-6D41-4691-9299-18EF07EF0177}" type="slidenum">
              <a:rPr lang="en-US">
                <a:solidFill>
                  <a:srgbClr val="7C8F97">
                    <a:lumMod val="60000"/>
                    <a:lumOff val="40000"/>
                  </a:srgbClr>
                </a:solidFill>
                <a:latin typeface="Calisto MT"/>
              </a:rPr>
              <a:pPr/>
              <a:t>10</a:t>
            </a:fld>
            <a:endParaRPr lang="en-US">
              <a:solidFill>
                <a:srgbClr val="7C8F97">
                  <a:lumMod val="60000"/>
                  <a:lumOff val="40000"/>
                </a:srgbClr>
              </a:solidFill>
              <a:latin typeface="Calisto MT"/>
            </a:endParaRPr>
          </a:p>
        </p:txBody>
      </p:sp>
      <p:grpSp>
        <p:nvGrpSpPr>
          <p:cNvPr id="3" name="Group 2">
            <a:extLst>
              <a:ext uri="{FF2B5EF4-FFF2-40B4-BE49-F238E27FC236}">
                <a16:creationId xmlns:a16="http://schemas.microsoft.com/office/drawing/2014/main" xmlns="" id="{0060581F-32CE-456D-934A-CF715D7A0A33}"/>
              </a:ext>
            </a:extLst>
          </p:cNvPr>
          <p:cNvGrpSpPr/>
          <p:nvPr/>
        </p:nvGrpSpPr>
        <p:grpSpPr>
          <a:xfrm>
            <a:off x="7045250" y="3909060"/>
            <a:ext cx="2440048" cy="1888307"/>
            <a:chOff x="8949084" y="2901140"/>
            <a:chExt cx="2440048" cy="1888307"/>
          </a:xfrm>
          <a:solidFill>
            <a:schemeClr val="bg1">
              <a:lumMod val="85000"/>
            </a:schemeClr>
          </a:solidFill>
        </p:grpSpPr>
        <p:pic>
          <p:nvPicPr>
            <p:cNvPr id="2052" name="Picture 4" descr="Pakistan Prime Minister Nawaz Sharif was disqualified by the Supreme Court in the Panama Papers scandal. Photo: Reuters">
              <a:extLst>
                <a:ext uri="{FF2B5EF4-FFF2-40B4-BE49-F238E27FC236}">
                  <a16:creationId xmlns:a16="http://schemas.microsoft.com/office/drawing/2014/main" xmlns="" id="{63632129-E5A7-4D98-9433-EA7FFE53B8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9086" y="2901140"/>
              <a:ext cx="2440046" cy="1626697"/>
            </a:xfrm>
            <a:prstGeom prst="rect">
              <a:avLst/>
            </a:prstGeom>
            <a:grpFill/>
            <a:extLst/>
          </p:spPr>
        </p:pic>
        <p:sp>
          <p:nvSpPr>
            <p:cNvPr id="2" name="Rectangle 1">
              <a:extLst>
                <a:ext uri="{FF2B5EF4-FFF2-40B4-BE49-F238E27FC236}">
                  <a16:creationId xmlns:a16="http://schemas.microsoft.com/office/drawing/2014/main" xmlns="" id="{5FC27D92-8527-4C07-BA59-8335ECE82197}"/>
                </a:ext>
              </a:extLst>
            </p:cNvPr>
            <p:cNvSpPr/>
            <p:nvPr/>
          </p:nvSpPr>
          <p:spPr>
            <a:xfrm>
              <a:off x="8949084" y="4527837"/>
              <a:ext cx="2440047" cy="261610"/>
            </a:xfrm>
            <a:prstGeom prst="rect">
              <a:avLst/>
            </a:prstGeom>
            <a:grpFill/>
          </p:spPr>
          <p:txBody>
            <a:bodyPr wrap="square">
              <a:spAutoFit/>
            </a:bodyPr>
            <a:lstStyle/>
            <a:p>
              <a:r>
                <a:rPr lang="en-US" sz="1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Pakistan Prime Minister Nawaz Sharif</a:t>
              </a:r>
              <a:endParaRPr lang="en-US" sz="1100" b="1" dirty="0">
                <a:solidFill>
                  <a:srgbClr val="C00000"/>
                </a:solidFill>
              </a:endParaRPr>
            </a:p>
          </p:txBody>
        </p:sp>
      </p:grpSp>
      <p:sp>
        <p:nvSpPr>
          <p:cNvPr id="4" name="Rectangle 3">
            <a:extLst>
              <a:ext uri="{FF2B5EF4-FFF2-40B4-BE49-F238E27FC236}">
                <a16:creationId xmlns:a16="http://schemas.microsoft.com/office/drawing/2014/main" xmlns="" id="{90F91710-0655-4776-BA51-04B03D145748}"/>
              </a:ext>
            </a:extLst>
          </p:cNvPr>
          <p:cNvSpPr/>
          <p:nvPr/>
        </p:nvSpPr>
        <p:spPr>
          <a:xfrm>
            <a:off x="325230" y="6086008"/>
            <a:ext cx="9963206" cy="307777"/>
          </a:xfrm>
          <a:prstGeom prst="rect">
            <a:avLst/>
          </a:prstGeom>
        </p:spPr>
        <p:txBody>
          <a:bodyPr wrap="square">
            <a:spAutoFit/>
          </a:bodyPr>
          <a:lstStyle/>
          <a:p>
            <a:r>
              <a:rPr lang="en-US" sz="1400" dirty="0"/>
              <a:t>https://www.livemint.com/Politics/e5PYXPT3229Uibpe5EaxuI/Chronology-of-Panama-Papers-scandal-in-Pakistan.html</a:t>
            </a:r>
          </a:p>
        </p:txBody>
      </p:sp>
      <p:grpSp>
        <p:nvGrpSpPr>
          <p:cNvPr id="14" name="Group 13">
            <a:extLst>
              <a:ext uri="{FF2B5EF4-FFF2-40B4-BE49-F238E27FC236}">
                <a16:creationId xmlns:a16="http://schemas.microsoft.com/office/drawing/2014/main" xmlns="" id="{D57E4CDD-E312-4BFF-A3BE-EFF9C67D0644}"/>
              </a:ext>
            </a:extLst>
          </p:cNvPr>
          <p:cNvGrpSpPr/>
          <p:nvPr/>
        </p:nvGrpSpPr>
        <p:grpSpPr>
          <a:xfrm>
            <a:off x="2311658" y="3902120"/>
            <a:ext cx="2513263" cy="1972318"/>
            <a:chOff x="6089474" y="2901140"/>
            <a:chExt cx="2513263" cy="1972318"/>
          </a:xfrm>
        </p:grpSpPr>
        <p:pic>
          <p:nvPicPr>
            <p:cNvPr id="2054" name="Picture 6" descr="See the source image">
              <a:extLst>
                <a:ext uri="{FF2B5EF4-FFF2-40B4-BE49-F238E27FC236}">
                  <a16:creationId xmlns:a16="http://schemas.microsoft.com/office/drawing/2014/main" xmlns="" id="{0DBB003D-7136-4E86-B388-42A5F482D5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9475" y="2901140"/>
              <a:ext cx="2513262" cy="156293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xmlns="" id="{DDF12043-257D-4A5E-A2AE-B0EF6D85CDA8}"/>
                </a:ext>
              </a:extLst>
            </p:cNvPr>
            <p:cNvSpPr/>
            <p:nvPr/>
          </p:nvSpPr>
          <p:spPr>
            <a:xfrm>
              <a:off x="6089474" y="4442571"/>
              <a:ext cx="2513262" cy="430887"/>
            </a:xfrm>
            <a:prstGeom prst="rect">
              <a:avLst/>
            </a:prstGeom>
            <a:solidFill>
              <a:schemeClr val="bg1">
                <a:lumMod val="85000"/>
              </a:schemeClr>
            </a:solidFill>
          </p:spPr>
          <p:txBody>
            <a:bodyPr wrap="square">
              <a:spAutoFit/>
            </a:bodyPr>
            <a:lstStyle/>
            <a:p>
              <a:pPr algn="ctr"/>
              <a:r>
                <a:rPr lang="en-US" sz="1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Iceland Prime Minister </a:t>
              </a:r>
            </a:p>
            <a:p>
              <a:pPr algn="ctr"/>
              <a:r>
                <a:rPr lang="en-US" sz="1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Sigmundur </a:t>
              </a:r>
              <a:r>
                <a:rPr lang="en-US" sz="11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Davíð</a:t>
              </a:r>
              <a:r>
                <a:rPr lang="en-US" sz="1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sz="11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Gunnlaugsson</a:t>
              </a:r>
              <a:endParaRPr lang="en-US" sz="1100" b="1" dirty="0">
                <a:solidFill>
                  <a:srgbClr val="C00000"/>
                </a:solidFill>
              </a:endParaRPr>
            </a:p>
          </p:txBody>
        </p:sp>
      </p:grpSp>
      <p:pic>
        <p:nvPicPr>
          <p:cNvPr id="10" name="Picture 9" descr="A picture containing clipart&#10;&#10;Description automatically generated">
            <a:extLst>
              <a:ext uri="{FF2B5EF4-FFF2-40B4-BE49-F238E27FC236}">
                <a16:creationId xmlns:a16="http://schemas.microsoft.com/office/drawing/2014/main" xmlns="" id="{998D6A1F-1153-49C7-9A90-37BC032EAE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311" y="244158"/>
            <a:ext cx="1651809" cy="1651809"/>
          </a:xfrm>
          <a:prstGeom prst="rect">
            <a:avLst/>
          </a:prstGeom>
        </p:spPr>
      </p:pic>
    </p:spTree>
    <p:extLst>
      <p:ext uri="{BB962C8B-B14F-4D97-AF65-F5344CB8AC3E}">
        <p14:creationId xmlns:p14="http://schemas.microsoft.com/office/powerpoint/2010/main" val="161171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heel(1)">
                                      <p:cBhvr>
                                        <p:cTn id="11" dur="2000"/>
                                        <p:tgtEl>
                                          <p:spTgt spid="14"/>
                                        </p:tgtEl>
                                      </p:cBhvr>
                                    </p:animEffect>
                                  </p:childTnLst>
                                </p:cTn>
                              </p:par>
                              <p:par>
                                <p:cTn id="12" presetID="21" presetClass="entr" presetSubtype="1"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utterstock_164503736.jpeg"/>
          <p:cNvPicPr>
            <a:picLocks noChangeAspect="1"/>
          </p:cNvPicPr>
          <p:nvPr/>
        </p:nvPicPr>
        <p:blipFill rotWithShape="1">
          <a:blip r:embed="rId2" cstate="print">
            <a:alphaModFix amt="34000"/>
            <a:extLst>
              <a:ext uri="{28A0092B-C50C-407E-A947-70E740481C1C}">
                <a14:useLocalDpi xmlns:a14="http://schemas.microsoft.com/office/drawing/2010/main"/>
              </a:ext>
            </a:extLst>
          </a:blip>
          <a:srcRect t="15477" b="8062"/>
          <a:stretch/>
        </p:blipFill>
        <p:spPr>
          <a:xfrm>
            <a:off x="243354" y="162447"/>
            <a:ext cx="11707639" cy="6533106"/>
          </a:xfrm>
          <a:prstGeom prst="rect">
            <a:avLst/>
          </a:prstGeom>
          <a:noFill/>
          <a:ln>
            <a:noFill/>
          </a:ln>
        </p:spPr>
      </p:pic>
      <p:sp>
        <p:nvSpPr>
          <p:cNvPr id="11" name="Title 10">
            <a:extLst>
              <a:ext uri="{FF2B5EF4-FFF2-40B4-BE49-F238E27FC236}">
                <a16:creationId xmlns:a16="http://schemas.microsoft.com/office/drawing/2014/main" xmlns="" id="{A661502A-B691-4606-A107-8B4D1E704508}"/>
              </a:ext>
            </a:extLst>
          </p:cNvPr>
          <p:cNvSpPr>
            <a:spLocks noGrp="1"/>
          </p:cNvSpPr>
          <p:nvPr>
            <p:ph type="title"/>
          </p:nvPr>
        </p:nvSpPr>
        <p:spPr/>
        <p:txBody>
          <a:bodyPr/>
          <a:lstStyle/>
          <a:p>
            <a:r>
              <a:rPr lang="en-US" dirty="0"/>
              <a:t>Panama Papers: Heads of State</a:t>
            </a:r>
          </a:p>
        </p:txBody>
      </p:sp>
      <p:sp>
        <p:nvSpPr>
          <p:cNvPr id="12" name="Content Placeholder 11">
            <a:extLst>
              <a:ext uri="{FF2B5EF4-FFF2-40B4-BE49-F238E27FC236}">
                <a16:creationId xmlns:a16="http://schemas.microsoft.com/office/drawing/2014/main" xmlns="" id="{63D0B6AD-129D-4096-BB11-8DB469145A8E}"/>
              </a:ext>
            </a:extLst>
          </p:cNvPr>
          <p:cNvSpPr>
            <a:spLocks noGrp="1"/>
          </p:cNvSpPr>
          <p:nvPr>
            <p:ph idx="1"/>
          </p:nvPr>
        </p:nvSpPr>
        <p:spPr/>
        <p:txBody>
          <a:bodyPr/>
          <a:lstStyle/>
          <a:p>
            <a:pPr marL="0" indent="0">
              <a:buNone/>
            </a:pPr>
            <a:r>
              <a:rPr lang="en-US" dirty="0"/>
              <a:t> </a:t>
            </a:r>
          </a:p>
          <a:p>
            <a:pPr lvl="1"/>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CFE4BAC9-6D41-4691-9299-18EF07EF0177}" type="slidenum">
              <a:rPr lang="en-US">
                <a:solidFill>
                  <a:srgbClr val="7C8F97">
                    <a:lumMod val="60000"/>
                    <a:lumOff val="40000"/>
                  </a:srgbClr>
                </a:solidFill>
                <a:latin typeface="Calisto MT"/>
              </a:rPr>
              <a:pPr/>
              <a:t>11</a:t>
            </a:fld>
            <a:endParaRPr lang="en-US">
              <a:solidFill>
                <a:srgbClr val="7C8F97">
                  <a:lumMod val="60000"/>
                  <a:lumOff val="40000"/>
                </a:srgbClr>
              </a:solidFill>
              <a:latin typeface="Calisto MT"/>
            </a:endParaRPr>
          </a:p>
        </p:txBody>
      </p:sp>
      <p:sp>
        <p:nvSpPr>
          <p:cNvPr id="4" name="Rectangle 3">
            <a:extLst>
              <a:ext uri="{FF2B5EF4-FFF2-40B4-BE49-F238E27FC236}">
                <a16:creationId xmlns:a16="http://schemas.microsoft.com/office/drawing/2014/main" xmlns="" id="{90F91710-0655-4776-BA51-04B03D145748}"/>
              </a:ext>
            </a:extLst>
          </p:cNvPr>
          <p:cNvSpPr/>
          <p:nvPr/>
        </p:nvSpPr>
        <p:spPr>
          <a:xfrm>
            <a:off x="337261" y="6086008"/>
            <a:ext cx="9963206" cy="307777"/>
          </a:xfrm>
          <a:prstGeom prst="rect">
            <a:avLst/>
          </a:prstGeom>
        </p:spPr>
        <p:txBody>
          <a:bodyPr wrap="square">
            <a:spAutoFit/>
          </a:bodyPr>
          <a:lstStyle/>
          <a:p>
            <a:r>
              <a:rPr lang="en-US" sz="1400" dirty="0"/>
              <a:t>https://www.icij.org/investigations/panama-papers/the-power-players/</a:t>
            </a:r>
          </a:p>
        </p:txBody>
      </p:sp>
      <p:pic>
        <p:nvPicPr>
          <p:cNvPr id="10" name="Picture 9" descr="A picture containing clipart&#10;&#10;Description automatically generated">
            <a:extLst>
              <a:ext uri="{FF2B5EF4-FFF2-40B4-BE49-F238E27FC236}">
                <a16:creationId xmlns:a16="http://schemas.microsoft.com/office/drawing/2014/main" xmlns="" id="{998D6A1F-1153-49C7-9A90-37BC032EAE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31" y="244158"/>
            <a:ext cx="1651809" cy="1651809"/>
          </a:xfrm>
          <a:prstGeom prst="rect">
            <a:avLst/>
          </a:prstGeom>
        </p:spPr>
      </p:pic>
      <p:pic>
        <p:nvPicPr>
          <p:cNvPr id="18" name="Content Placeholder 1">
            <a:extLst>
              <a:ext uri="{FF2B5EF4-FFF2-40B4-BE49-F238E27FC236}">
                <a16:creationId xmlns:a16="http://schemas.microsoft.com/office/drawing/2014/main" xmlns="" id="{72CA82C8-27F0-47BC-9F00-BB85836014E6}"/>
              </a:ext>
            </a:extLst>
          </p:cNvPr>
          <p:cNvPicPr>
            <a:picLocks noChangeAspect="1"/>
          </p:cNvPicPr>
          <p:nvPr/>
        </p:nvPicPr>
        <p:blipFill>
          <a:blip r:embed="rId4"/>
          <a:stretch>
            <a:fillRect/>
          </a:stretch>
        </p:blipFill>
        <p:spPr>
          <a:xfrm>
            <a:off x="1374296" y="1228591"/>
            <a:ext cx="9443408" cy="4900876"/>
          </a:xfrm>
          <a:prstGeom prst="rect">
            <a:avLst/>
          </a:prstGeom>
        </p:spPr>
      </p:pic>
    </p:spTree>
    <p:extLst>
      <p:ext uri="{BB962C8B-B14F-4D97-AF65-F5344CB8AC3E}">
        <p14:creationId xmlns:p14="http://schemas.microsoft.com/office/powerpoint/2010/main" val="300149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utterstock_164503736.jpeg"/>
          <p:cNvPicPr>
            <a:picLocks noChangeAspect="1"/>
          </p:cNvPicPr>
          <p:nvPr/>
        </p:nvPicPr>
        <p:blipFill rotWithShape="1">
          <a:blip r:embed="rId2" cstate="print">
            <a:alphaModFix amt="34000"/>
            <a:extLst>
              <a:ext uri="{28A0092B-C50C-407E-A947-70E740481C1C}">
                <a14:useLocalDpi xmlns:a14="http://schemas.microsoft.com/office/drawing/2010/main"/>
              </a:ext>
            </a:extLst>
          </a:blip>
          <a:srcRect t="15477" b="8062"/>
          <a:stretch/>
        </p:blipFill>
        <p:spPr>
          <a:xfrm>
            <a:off x="243354" y="162447"/>
            <a:ext cx="11707639" cy="6533106"/>
          </a:xfrm>
          <a:prstGeom prst="rect">
            <a:avLst/>
          </a:prstGeom>
          <a:noFill/>
          <a:ln>
            <a:noFill/>
          </a:ln>
        </p:spPr>
      </p:pic>
      <p:sp>
        <p:nvSpPr>
          <p:cNvPr id="5" name="Slide Number Placeholder 4"/>
          <p:cNvSpPr>
            <a:spLocks noGrp="1"/>
          </p:cNvSpPr>
          <p:nvPr>
            <p:ph type="sldNum" sz="quarter" idx="12"/>
          </p:nvPr>
        </p:nvSpPr>
        <p:spPr/>
        <p:txBody>
          <a:bodyPr/>
          <a:lstStyle/>
          <a:p>
            <a:fld id="{CFE4BAC9-6D41-4691-9299-18EF07EF0177}" type="slidenum">
              <a:rPr lang="en-US">
                <a:solidFill>
                  <a:srgbClr val="7C8F97">
                    <a:lumMod val="60000"/>
                    <a:lumOff val="40000"/>
                  </a:srgbClr>
                </a:solidFill>
                <a:latin typeface="Calisto MT"/>
              </a:rPr>
              <a:pPr/>
              <a:t>12</a:t>
            </a:fld>
            <a:endParaRPr lang="en-US">
              <a:solidFill>
                <a:srgbClr val="7C8F97">
                  <a:lumMod val="60000"/>
                  <a:lumOff val="40000"/>
                </a:srgbClr>
              </a:solidFill>
              <a:latin typeface="Calisto MT"/>
            </a:endParaRPr>
          </a:p>
        </p:txBody>
      </p:sp>
      <p:pic>
        <p:nvPicPr>
          <p:cNvPr id="2" name="Content Placeholder 1">
            <a:extLst>
              <a:ext uri="{FF2B5EF4-FFF2-40B4-BE49-F238E27FC236}">
                <a16:creationId xmlns:a16="http://schemas.microsoft.com/office/drawing/2014/main" xmlns="" id="{9E3AA1AD-C949-47A2-9A6C-261AE380B477}"/>
              </a:ext>
            </a:extLst>
          </p:cNvPr>
          <p:cNvPicPr>
            <a:picLocks noGrp="1" noChangeAspect="1"/>
          </p:cNvPicPr>
          <p:nvPr>
            <p:ph idx="4294967295"/>
          </p:nvPr>
        </p:nvPicPr>
        <p:blipFill>
          <a:blip r:embed="rId3"/>
          <a:stretch>
            <a:fillRect/>
          </a:stretch>
        </p:blipFill>
        <p:spPr>
          <a:xfrm>
            <a:off x="931025" y="296791"/>
            <a:ext cx="10462953" cy="6059560"/>
          </a:xfrm>
          <a:prstGeom prst="rect">
            <a:avLst/>
          </a:prstGeom>
        </p:spPr>
      </p:pic>
      <p:sp>
        <p:nvSpPr>
          <p:cNvPr id="6" name="Rectangle 5">
            <a:extLst>
              <a:ext uri="{FF2B5EF4-FFF2-40B4-BE49-F238E27FC236}">
                <a16:creationId xmlns:a16="http://schemas.microsoft.com/office/drawing/2014/main" xmlns="" id="{6EFAA3A5-97E8-4B66-B9A2-AFE6C103E97B}"/>
              </a:ext>
            </a:extLst>
          </p:cNvPr>
          <p:cNvSpPr/>
          <p:nvPr/>
        </p:nvSpPr>
        <p:spPr>
          <a:xfrm>
            <a:off x="241007" y="6330968"/>
            <a:ext cx="11463314" cy="307777"/>
          </a:xfrm>
          <a:prstGeom prst="rect">
            <a:avLst/>
          </a:prstGeom>
        </p:spPr>
        <p:txBody>
          <a:bodyPr wrap="square">
            <a:spAutoFit/>
          </a:bodyPr>
          <a:lstStyle/>
          <a:p>
            <a:r>
              <a:rPr lang="en-US" sz="1400" dirty="0"/>
              <a:t>https://www.icij.org/investigations/panama-papers/what-happened-after-the-panama-papers/</a:t>
            </a:r>
          </a:p>
        </p:txBody>
      </p:sp>
    </p:spTree>
    <p:extLst>
      <p:ext uri="{BB962C8B-B14F-4D97-AF65-F5344CB8AC3E}">
        <p14:creationId xmlns:p14="http://schemas.microsoft.com/office/powerpoint/2010/main" val="366741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utterstock_164503736.jpeg"/>
          <p:cNvPicPr>
            <a:picLocks noChangeAspect="1"/>
          </p:cNvPicPr>
          <p:nvPr/>
        </p:nvPicPr>
        <p:blipFill rotWithShape="1">
          <a:blip r:embed="rId2" cstate="print">
            <a:alphaModFix amt="34000"/>
            <a:extLst>
              <a:ext uri="{28A0092B-C50C-407E-A947-70E740481C1C}">
                <a14:useLocalDpi xmlns:a14="http://schemas.microsoft.com/office/drawing/2010/main"/>
              </a:ext>
            </a:extLst>
          </a:blip>
          <a:srcRect t="15477" b="8062"/>
          <a:stretch/>
        </p:blipFill>
        <p:spPr>
          <a:xfrm>
            <a:off x="243354" y="162447"/>
            <a:ext cx="11707639" cy="6533106"/>
          </a:xfrm>
          <a:prstGeom prst="rect">
            <a:avLst/>
          </a:prstGeom>
          <a:noFill/>
          <a:ln>
            <a:noFill/>
          </a:ln>
        </p:spPr>
      </p:pic>
      <p:sp>
        <p:nvSpPr>
          <p:cNvPr id="11" name="Title 10">
            <a:extLst>
              <a:ext uri="{FF2B5EF4-FFF2-40B4-BE49-F238E27FC236}">
                <a16:creationId xmlns:a16="http://schemas.microsoft.com/office/drawing/2014/main" xmlns="" id="{A661502A-B691-4606-A107-8B4D1E704508}"/>
              </a:ext>
            </a:extLst>
          </p:cNvPr>
          <p:cNvSpPr>
            <a:spLocks noGrp="1"/>
          </p:cNvSpPr>
          <p:nvPr>
            <p:ph type="title"/>
          </p:nvPr>
        </p:nvSpPr>
        <p:spPr/>
        <p:txBody>
          <a:bodyPr/>
          <a:lstStyle/>
          <a:p>
            <a:r>
              <a:rPr lang="en-US" dirty="0"/>
              <a:t>Panama Papers</a:t>
            </a:r>
          </a:p>
        </p:txBody>
      </p:sp>
      <p:sp>
        <p:nvSpPr>
          <p:cNvPr id="12" name="Content Placeholder 11">
            <a:extLst>
              <a:ext uri="{FF2B5EF4-FFF2-40B4-BE49-F238E27FC236}">
                <a16:creationId xmlns:a16="http://schemas.microsoft.com/office/drawing/2014/main" xmlns="" id="{63D0B6AD-129D-4096-BB11-8DB469145A8E}"/>
              </a:ext>
            </a:extLst>
          </p:cNvPr>
          <p:cNvSpPr>
            <a:spLocks noGrp="1"/>
          </p:cNvSpPr>
          <p:nvPr>
            <p:ph idx="1"/>
          </p:nvPr>
        </p:nvSpPr>
        <p:spPr/>
        <p:txBody>
          <a:bodyPr/>
          <a:lstStyle/>
          <a:p>
            <a:pPr marL="0" indent="0">
              <a:buNone/>
            </a:pPr>
            <a:r>
              <a:rPr lang="en-US" dirty="0"/>
              <a:t> </a:t>
            </a:r>
          </a:p>
          <a:p>
            <a:pPr lvl="1"/>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CFE4BAC9-6D41-4691-9299-18EF07EF0177}" type="slidenum">
              <a:rPr lang="en-US">
                <a:solidFill>
                  <a:srgbClr val="7C8F97">
                    <a:lumMod val="60000"/>
                    <a:lumOff val="40000"/>
                  </a:srgbClr>
                </a:solidFill>
                <a:latin typeface="Calisto MT"/>
              </a:rPr>
              <a:pPr/>
              <a:t>13</a:t>
            </a:fld>
            <a:endParaRPr lang="en-US">
              <a:solidFill>
                <a:srgbClr val="7C8F97">
                  <a:lumMod val="60000"/>
                  <a:lumOff val="40000"/>
                </a:srgbClr>
              </a:solidFill>
              <a:latin typeface="Calisto MT"/>
            </a:endParaRPr>
          </a:p>
        </p:txBody>
      </p:sp>
      <p:grpSp>
        <p:nvGrpSpPr>
          <p:cNvPr id="3" name="Group 2">
            <a:extLst>
              <a:ext uri="{FF2B5EF4-FFF2-40B4-BE49-F238E27FC236}">
                <a16:creationId xmlns:a16="http://schemas.microsoft.com/office/drawing/2014/main" xmlns="" id="{0060581F-32CE-456D-934A-CF715D7A0A33}"/>
              </a:ext>
            </a:extLst>
          </p:cNvPr>
          <p:cNvGrpSpPr/>
          <p:nvPr/>
        </p:nvGrpSpPr>
        <p:grpSpPr>
          <a:xfrm>
            <a:off x="7303927" y="2846399"/>
            <a:ext cx="2440048" cy="1888307"/>
            <a:chOff x="8949084" y="2901140"/>
            <a:chExt cx="2440048" cy="1888307"/>
          </a:xfrm>
          <a:solidFill>
            <a:schemeClr val="bg1">
              <a:lumMod val="85000"/>
            </a:schemeClr>
          </a:solidFill>
        </p:grpSpPr>
        <p:pic>
          <p:nvPicPr>
            <p:cNvPr id="2052" name="Picture 4" descr="Pakistan Prime Minister Nawaz Sharif was disqualified by the Supreme Court in the Panama Papers scandal. Photo: Reuters">
              <a:extLst>
                <a:ext uri="{FF2B5EF4-FFF2-40B4-BE49-F238E27FC236}">
                  <a16:creationId xmlns:a16="http://schemas.microsoft.com/office/drawing/2014/main" xmlns="" id="{63632129-E5A7-4D98-9433-EA7FFE53B8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9086" y="2901140"/>
              <a:ext cx="2440046" cy="1626697"/>
            </a:xfrm>
            <a:prstGeom prst="rect">
              <a:avLst/>
            </a:prstGeom>
            <a:grpFill/>
            <a:extLst/>
          </p:spPr>
        </p:pic>
        <p:sp>
          <p:nvSpPr>
            <p:cNvPr id="2" name="Rectangle 1">
              <a:extLst>
                <a:ext uri="{FF2B5EF4-FFF2-40B4-BE49-F238E27FC236}">
                  <a16:creationId xmlns:a16="http://schemas.microsoft.com/office/drawing/2014/main" xmlns="" id="{5FC27D92-8527-4C07-BA59-8335ECE82197}"/>
                </a:ext>
              </a:extLst>
            </p:cNvPr>
            <p:cNvSpPr/>
            <p:nvPr/>
          </p:nvSpPr>
          <p:spPr>
            <a:xfrm>
              <a:off x="8949084" y="4527837"/>
              <a:ext cx="2440047" cy="261610"/>
            </a:xfrm>
            <a:prstGeom prst="rect">
              <a:avLst/>
            </a:prstGeom>
            <a:grpFill/>
          </p:spPr>
          <p:txBody>
            <a:bodyPr wrap="square">
              <a:spAutoFit/>
            </a:bodyPr>
            <a:lstStyle/>
            <a:p>
              <a:r>
                <a:rPr lang="en-US" sz="1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Pakistan Prime Minister Nawaz Sharif</a:t>
              </a:r>
              <a:endParaRPr lang="en-US" sz="1100" b="1" dirty="0">
                <a:solidFill>
                  <a:srgbClr val="C00000"/>
                </a:solidFill>
              </a:endParaRPr>
            </a:p>
          </p:txBody>
        </p:sp>
      </p:grpSp>
      <p:sp>
        <p:nvSpPr>
          <p:cNvPr id="4" name="Rectangle 3">
            <a:extLst>
              <a:ext uri="{FF2B5EF4-FFF2-40B4-BE49-F238E27FC236}">
                <a16:creationId xmlns:a16="http://schemas.microsoft.com/office/drawing/2014/main" xmlns="" id="{90F91710-0655-4776-BA51-04B03D145748}"/>
              </a:ext>
            </a:extLst>
          </p:cNvPr>
          <p:cNvSpPr/>
          <p:nvPr/>
        </p:nvSpPr>
        <p:spPr>
          <a:xfrm>
            <a:off x="241006" y="6086008"/>
            <a:ext cx="11623333" cy="523220"/>
          </a:xfrm>
          <a:prstGeom prst="rect">
            <a:avLst/>
          </a:prstGeom>
        </p:spPr>
        <p:txBody>
          <a:bodyPr wrap="square">
            <a:spAutoFit/>
          </a:bodyPr>
          <a:lstStyle/>
          <a:p>
            <a:r>
              <a:rPr lang="en-US" sz="1400" dirty="0">
                <a:hlinkClick r:id="rId4"/>
              </a:rPr>
              <a:t>https://www.politico.eu/article/iceland-prime-minister-sigmundur-david-gunnlaugsson-seeks-early-elections-panama-papers-tax-haven/</a:t>
            </a:r>
            <a:endParaRPr lang="en-US" sz="1400" dirty="0"/>
          </a:p>
          <a:p>
            <a:r>
              <a:rPr lang="en-US" sz="1400" dirty="0">
                <a:hlinkClick r:id="rId5"/>
              </a:rPr>
              <a:t>https://www.nytimes.com/2018/12/24/world/asia/pakistan-nawaz-sharif-sentenced.html</a:t>
            </a:r>
            <a:r>
              <a:rPr lang="en-US" sz="1400" dirty="0"/>
              <a:t> </a:t>
            </a:r>
          </a:p>
        </p:txBody>
      </p:sp>
      <p:grpSp>
        <p:nvGrpSpPr>
          <p:cNvPr id="14" name="Group 13">
            <a:extLst>
              <a:ext uri="{FF2B5EF4-FFF2-40B4-BE49-F238E27FC236}">
                <a16:creationId xmlns:a16="http://schemas.microsoft.com/office/drawing/2014/main" xmlns="" id="{D57E4CDD-E312-4BFF-A3BE-EFF9C67D0644}"/>
              </a:ext>
            </a:extLst>
          </p:cNvPr>
          <p:cNvGrpSpPr/>
          <p:nvPr/>
        </p:nvGrpSpPr>
        <p:grpSpPr>
          <a:xfrm>
            <a:off x="2570335" y="2839459"/>
            <a:ext cx="2513263" cy="1972318"/>
            <a:chOff x="6089474" y="2901140"/>
            <a:chExt cx="2513263" cy="1972318"/>
          </a:xfrm>
        </p:grpSpPr>
        <p:pic>
          <p:nvPicPr>
            <p:cNvPr id="2054" name="Picture 6" descr="See the source image">
              <a:extLst>
                <a:ext uri="{FF2B5EF4-FFF2-40B4-BE49-F238E27FC236}">
                  <a16:creationId xmlns:a16="http://schemas.microsoft.com/office/drawing/2014/main" xmlns="" id="{0DBB003D-7136-4E86-B388-42A5F482D5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9475" y="2901140"/>
              <a:ext cx="2513262" cy="156293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xmlns="" id="{DDF12043-257D-4A5E-A2AE-B0EF6D85CDA8}"/>
                </a:ext>
              </a:extLst>
            </p:cNvPr>
            <p:cNvSpPr/>
            <p:nvPr/>
          </p:nvSpPr>
          <p:spPr>
            <a:xfrm>
              <a:off x="6089474" y="4442571"/>
              <a:ext cx="2513262" cy="430887"/>
            </a:xfrm>
            <a:prstGeom prst="rect">
              <a:avLst/>
            </a:prstGeom>
            <a:solidFill>
              <a:schemeClr val="bg1">
                <a:lumMod val="85000"/>
              </a:schemeClr>
            </a:solidFill>
          </p:spPr>
          <p:txBody>
            <a:bodyPr wrap="square">
              <a:spAutoFit/>
            </a:bodyPr>
            <a:lstStyle/>
            <a:p>
              <a:pPr algn="ctr"/>
              <a:r>
                <a:rPr lang="en-US" sz="1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Iceland Prime Minister </a:t>
              </a:r>
            </a:p>
            <a:p>
              <a:pPr algn="ctr"/>
              <a:r>
                <a:rPr lang="en-US" sz="1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Sigmundur </a:t>
              </a:r>
              <a:r>
                <a:rPr lang="en-US" sz="11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Davíð</a:t>
              </a:r>
              <a:r>
                <a:rPr lang="en-US" sz="1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sz="11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Gunnlaugsson</a:t>
              </a:r>
              <a:endParaRPr lang="en-US" sz="1100" b="1" dirty="0">
                <a:solidFill>
                  <a:srgbClr val="C00000"/>
                </a:solidFill>
              </a:endParaRPr>
            </a:p>
          </p:txBody>
        </p:sp>
      </p:grpSp>
      <p:pic>
        <p:nvPicPr>
          <p:cNvPr id="10" name="Picture 9" descr="A picture containing clipart&#10;&#10;Description automatically generated">
            <a:extLst>
              <a:ext uri="{FF2B5EF4-FFF2-40B4-BE49-F238E27FC236}">
                <a16:creationId xmlns:a16="http://schemas.microsoft.com/office/drawing/2014/main" xmlns="" id="{998D6A1F-1153-49C7-9A90-37BC032EAE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1311" y="244158"/>
            <a:ext cx="1651809" cy="1651809"/>
          </a:xfrm>
          <a:prstGeom prst="rect">
            <a:avLst/>
          </a:prstGeom>
        </p:spPr>
      </p:pic>
      <p:sp>
        <p:nvSpPr>
          <p:cNvPr id="6" name="Rectangle 5">
            <a:extLst>
              <a:ext uri="{FF2B5EF4-FFF2-40B4-BE49-F238E27FC236}">
                <a16:creationId xmlns:a16="http://schemas.microsoft.com/office/drawing/2014/main" xmlns="" id="{8C2F4AF9-7040-4A2B-B984-4FC0DA457C55}"/>
              </a:ext>
            </a:extLst>
          </p:cNvPr>
          <p:cNvSpPr/>
          <p:nvPr/>
        </p:nvSpPr>
        <p:spPr>
          <a:xfrm>
            <a:off x="2903220" y="3336380"/>
            <a:ext cx="1753986" cy="461665"/>
          </a:xfrm>
          <a:prstGeom prst="rect">
            <a:avLst/>
          </a:prstGeom>
        </p:spPr>
        <p:txBody>
          <a:bodyPr wrap="square">
            <a:spAutoFit/>
          </a:bodyPr>
          <a:lstStyle/>
          <a:p>
            <a:r>
              <a:rPr lang="en-US" sz="2400" b="1" i="1" dirty="0">
                <a:solidFill>
                  <a:srgbClr val="C00000"/>
                </a:solidFill>
                <a:highlight>
                  <a:srgbClr val="FFFF00"/>
                </a:highlight>
              </a:rPr>
              <a:t>RESIGNED</a:t>
            </a:r>
          </a:p>
        </p:txBody>
      </p:sp>
      <p:sp>
        <p:nvSpPr>
          <p:cNvPr id="15" name="Rectangle 14">
            <a:extLst>
              <a:ext uri="{FF2B5EF4-FFF2-40B4-BE49-F238E27FC236}">
                <a16:creationId xmlns:a16="http://schemas.microsoft.com/office/drawing/2014/main" xmlns="" id="{0535FC4D-FA53-4A7F-AE4E-D92402135B37}"/>
              </a:ext>
            </a:extLst>
          </p:cNvPr>
          <p:cNvSpPr/>
          <p:nvPr/>
        </p:nvSpPr>
        <p:spPr>
          <a:xfrm>
            <a:off x="7500158" y="3369632"/>
            <a:ext cx="2031078" cy="461665"/>
          </a:xfrm>
          <a:prstGeom prst="rect">
            <a:avLst/>
          </a:prstGeom>
        </p:spPr>
        <p:txBody>
          <a:bodyPr wrap="square">
            <a:spAutoFit/>
          </a:bodyPr>
          <a:lstStyle/>
          <a:p>
            <a:pPr algn="ctr"/>
            <a:r>
              <a:rPr lang="en-US" sz="2400" b="1" i="1" dirty="0">
                <a:solidFill>
                  <a:srgbClr val="C00000"/>
                </a:solidFill>
                <a:highlight>
                  <a:srgbClr val="FFFF00"/>
                </a:highlight>
              </a:rPr>
              <a:t>OUSTED</a:t>
            </a:r>
          </a:p>
        </p:txBody>
      </p:sp>
      <p:sp>
        <p:nvSpPr>
          <p:cNvPr id="7" name="Rectangle 6">
            <a:extLst>
              <a:ext uri="{FF2B5EF4-FFF2-40B4-BE49-F238E27FC236}">
                <a16:creationId xmlns:a16="http://schemas.microsoft.com/office/drawing/2014/main" xmlns="" id="{600568FC-309E-430C-8325-9286C21C6C79}"/>
              </a:ext>
            </a:extLst>
          </p:cNvPr>
          <p:cNvSpPr/>
          <p:nvPr/>
        </p:nvSpPr>
        <p:spPr>
          <a:xfrm>
            <a:off x="7549103" y="3884265"/>
            <a:ext cx="1964497" cy="461665"/>
          </a:xfrm>
          <a:prstGeom prst="rect">
            <a:avLst/>
          </a:prstGeom>
        </p:spPr>
        <p:txBody>
          <a:bodyPr wrap="square">
            <a:spAutoFit/>
          </a:bodyPr>
          <a:lstStyle/>
          <a:p>
            <a:r>
              <a:rPr lang="en-US" sz="2400" b="1" i="1" dirty="0">
                <a:solidFill>
                  <a:srgbClr val="C00000"/>
                </a:solidFill>
                <a:highlight>
                  <a:srgbClr val="FFFF00"/>
                </a:highlight>
              </a:rPr>
              <a:t>CONVICTED</a:t>
            </a:r>
          </a:p>
        </p:txBody>
      </p:sp>
    </p:spTree>
    <p:extLst>
      <p:ext uri="{BB962C8B-B14F-4D97-AF65-F5344CB8AC3E}">
        <p14:creationId xmlns:p14="http://schemas.microsoft.com/office/powerpoint/2010/main" val="28879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14"/>
                                        </p:tgtEl>
                                      </p:cBhvr>
                                      <p:by x="150000" y="150000"/>
                                    </p:animScale>
                                  </p:childTnLst>
                                </p:cTn>
                              </p:par>
                              <p:par>
                                <p:cTn id="7" presetID="6" presetClass="emph" presetSubtype="0" fill="hold" nodeType="withEffect">
                                  <p:stCondLst>
                                    <p:cond delay="0"/>
                                  </p:stCondLst>
                                  <p:childTnLst>
                                    <p:animScale>
                                      <p:cBhvr>
                                        <p:cTn id="8" dur="2000" fill="hold"/>
                                        <p:tgtEl>
                                          <p:spTgt spid="3"/>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1000"/>
                                        <p:tgtEl>
                                          <p:spTgt spid="7">
                                            <p:txEl>
                                              <p:pRg st="0" end="0"/>
                                            </p:txEl>
                                          </p:spTgt>
                                        </p:tgtEl>
                                      </p:cBhvr>
                                    </p:animEffect>
                                    <p:anim calcmode="lin" valueType="num">
                                      <p:cBhvr>
                                        <p:cTn id="2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utterstock_164503736.jpeg"/>
          <p:cNvPicPr>
            <a:picLocks noChangeAspect="1"/>
          </p:cNvPicPr>
          <p:nvPr/>
        </p:nvPicPr>
        <p:blipFill rotWithShape="1">
          <a:blip r:embed="rId2" cstate="print">
            <a:alphaModFix amt="34000"/>
            <a:extLst>
              <a:ext uri="{28A0092B-C50C-407E-A947-70E740481C1C}">
                <a14:useLocalDpi xmlns:a14="http://schemas.microsoft.com/office/drawing/2010/main"/>
              </a:ext>
            </a:extLst>
          </a:blip>
          <a:srcRect t="15477" b="8062"/>
          <a:stretch/>
        </p:blipFill>
        <p:spPr>
          <a:xfrm>
            <a:off x="243354" y="162447"/>
            <a:ext cx="11707639" cy="6533106"/>
          </a:xfrm>
          <a:prstGeom prst="rect">
            <a:avLst/>
          </a:prstGeom>
          <a:noFill/>
          <a:ln>
            <a:noFill/>
          </a:ln>
        </p:spPr>
      </p:pic>
      <p:sp>
        <p:nvSpPr>
          <p:cNvPr id="11" name="Title 10">
            <a:extLst>
              <a:ext uri="{FF2B5EF4-FFF2-40B4-BE49-F238E27FC236}">
                <a16:creationId xmlns:a16="http://schemas.microsoft.com/office/drawing/2014/main" xmlns="" id="{A661502A-B691-4606-A107-8B4D1E704508}"/>
              </a:ext>
            </a:extLst>
          </p:cNvPr>
          <p:cNvSpPr>
            <a:spLocks noGrp="1"/>
          </p:cNvSpPr>
          <p:nvPr>
            <p:ph type="title"/>
          </p:nvPr>
        </p:nvSpPr>
        <p:spPr>
          <a:xfrm>
            <a:off x="399012" y="244158"/>
            <a:ext cx="11396748" cy="1339850"/>
          </a:xfrm>
        </p:spPr>
        <p:txBody>
          <a:bodyPr>
            <a:normAutofit fontScale="90000"/>
          </a:bodyPr>
          <a:lstStyle/>
          <a:p>
            <a:r>
              <a:rPr lang="en-US" dirty="0"/>
              <a:t>The Panama Papers: Gov’t Investigations Spurred by ICIJ Work</a:t>
            </a:r>
          </a:p>
        </p:txBody>
      </p:sp>
      <p:sp>
        <p:nvSpPr>
          <p:cNvPr id="5" name="Slide Number Placeholder 4"/>
          <p:cNvSpPr>
            <a:spLocks noGrp="1"/>
          </p:cNvSpPr>
          <p:nvPr>
            <p:ph type="sldNum" sz="quarter" idx="12"/>
          </p:nvPr>
        </p:nvSpPr>
        <p:spPr/>
        <p:txBody>
          <a:bodyPr/>
          <a:lstStyle/>
          <a:p>
            <a:fld id="{CFE4BAC9-6D41-4691-9299-18EF07EF0177}" type="slidenum">
              <a:rPr lang="en-US">
                <a:solidFill>
                  <a:srgbClr val="7C8F97">
                    <a:lumMod val="60000"/>
                    <a:lumOff val="40000"/>
                  </a:srgbClr>
                </a:solidFill>
                <a:latin typeface="Calisto MT"/>
              </a:rPr>
              <a:pPr/>
              <a:t>14</a:t>
            </a:fld>
            <a:endParaRPr lang="en-US">
              <a:solidFill>
                <a:srgbClr val="7C8F97">
                  <a:lumMod val="60000"/>
                  <a:lumOff val="40000"/>
                </a:srgbClr>
              </a:solidFill>
              <a:latin typeface="Calisto MT"/>
            </a:endParaRPr>
          </a:p>
        </p:txBody>
      </p:sp>
      <p:pic>
        <p:nvPicPr>
          <p:cNvPr id="1026" name="Picture 2">
            <a:extLst>
              <a:ext uri="{FF2B5EF4-FFF2-40B4-BE49-F238E27FC236}">
                <a16:creationId xmlns:a16="http://schemas.microsoft.com/office/drawing/2014/main" xmlns="" id="{C34D1819-7AE6-455B-B9ED-39806DB0FA1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01467" y="1665719"/>
            <a:ext cx="8055444" cy="42291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576F744D-4A34-4CFA-9A1C-83868C2446C5}"/>
              </a:ext>
            </a:extLst>
          </p:cNvPr>
          <p:cNvSpPr/>
          <p:nvPr/>
        </p:nvSpPr>
        <p:spPr>
          <a:xfrm>
            <a:off x="1984594" y="5220988"/>
            <a:ext cx="8055444" cy="646331"/>
          </a:xfrm>
          <a:prstGeom prst="rect">
            <a:avLst/>
          </a:prstGeom>
        </p:spPr>
        <p:txBody>
          <a:bodyPr wrap="square">
            <a:spAutoFit/>
          </a:bodyPr>
          <a:lstStyle/>
          <a:p>
            <a:r>
              <a:rPr lang="en-US" b="1" dirty="0">
                <a:solidFill>
                  <a:srgbClr val="FFFFFF"/>
                </a:solidFill>
                <a:latin typeface="Lato"/>
              </a:rPr>
              <a:t>More than $1.2 billion has been recouped in 22 countries. (Dark Green). Investigations were sparked in more than 82 countries. (Light Green)</a:t>
            </a:r>
            <a:endParaRPr lang="en-US" dirty="0"/>
          </a:p>
        </p:txBody>
      </p:sp>
      <p:sp>
        <p:nvSpPr>
          <p:cNvPr id="3" name="Rectangle 2">
            <a:extLst>
              <a:ext uri="{FF2B5EF4-FFF2-40B4-BE49-F238E27FC236}">
                <a16:creationId xmlns:a16="http://schemas.microsoft.com/office/drawing/2014/main" xmlns="" id="{75A04B62-CFBA-448C-BDEA-2F9A268DDA8D}"/>
              </a:ext>
            </a:extLst>
          </p:cNvPr>
          <p:cNvSpPr/>
          <p:nvPr/>
        </p:nvSpPr>
        <p:spPr>
          <a:xfrm>
            <a:off x="324197" y="5956819"/>
            <a:ext cx="11554691" cy="338554"/>
          </a:xfrm>
          <a:prstGeom prst="rect">
            <a:avLst/>
          </a:prstGeom>
        </p:spPr>
        <p:txBody>
          <a:bodyPr wrap="square">
            <a:spAutoFit/>
          </a:bodyPr>
          <a:lstStyle/>
          <a:p>
            <a:r>
              <a:rPr lang="en-US" sz="1600" dirty="0">
                <a:hlinkClick r:id="rId4"/>
              </a:rPr>
              <a:t>https://www.icij.org/investigations/panama-papers/panama-papers-helps-recover-more-than-1-2-billion-around-the-world/</a:t>
            </a:r>
            <a:endParaRPr lang="en-US" sz="1600" dirty="0"/>
          </a:p>
        </p:txBody>
      </p:sp>
    </p:spTree>
    <p:extLst>
      <p:ext uri="{BB962C8B-B14F-4D97-AF65-F5344CB8AC3E}">
        <p14:creationId xmlns:p14="http://schemas.microsoft.com/office/powerpoint/2010/main" val="222155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utterstock_164503736.jpeg"/>
          <p:cNvPicPr>
            <a:picLocks noChangeAspect="1"/>
          </p:cNvPicPr>
          <p:nvPr/>
        </p:nvPicPr>
        <p:blipFill rotWithShape="1">
          <a:blip r:embed="rId2" cstate="print">
            <a:alphaModFix amt="34000"/>
            <a:extLst>
              <a:ext uri="{28A0092B-C50C-407E-A947-70E740481C1C}">
                <a14:useLocalDpi xmlns:a14="http://schemas.microsoft.com/office/drawing/2010/main"/>
              </a:ext>
            </a:extLst>
          </a:blip>
          <a:srcRect t="15477" b="8062"/>
          <a:stretch/>
        </p:blipFill>
        <p:spPr>
          <a:xfrm>
            <a:off x="243354" y="162447"/>
            <a:ext cx="11707639" cy="6533106"/>
          </a:xfrm>
          <a:prstGeom prst="rect">
            <a:avLst/>
          </a:prstGeom>
          <a:noFill/>
          <a:ln>
            <a:noFill/>
          </a:ln>
        </p:spPr>
      </p:pic>
      <p:sp>
        <p:nvSpPr>
          <p:cNvPr id="5" name="Slide Number Placeholder 4"/>
          <p:cNvSpPr>
            <a:spLocks noGrp="1"/>
          </p:cNvSpPr>
          <p:nvPr>
            <p:ph type="sldNum" sz="quarter" idx="12"/>
          </p:nvPr>
        </p:nvSpPr>
        <p:spPr/>
        <p:txBody>
          <a:bodyPr/>
          <a:lstStyle/>
          <a:p>
            <a:fld id="{CFE4BAC9-6D41-4691-9299-18EF07EF0177}" type="slidenum">
              <a:rPr lang="en-US">
                <a:solidFill>
                  <a:srgbClr val="7C8F97">
                    <a:lumMod val="60000"/>
                    <a:lumOff val="40000"/>
                  </a:srgbClr>
                </a:solidFill>
                <a:latin typeface="Calisto MT"/>
              </a:rPr>
              <a:pPr/>
              <a:t>15</a:t>
            </a:fld>
            <a:endParaRPr lang="en-US">
              <a:solidFill>
                <a:srgbClr val="7C8F97">
                  <a:lumMod val="60000"/>
                  <a:lumOff val="40000"/>
                </a:srgbClr>
              </a:solidFill>
              <a:latin typeface="Calisto MT"/>
            </a:endParaRPr>
          </a:p>
        </p:txBody>
      </p:sp>
      <p:sp>
        <p:nvSpPr>
          <p:cNvPr id="11" name="Title 10">
            <a:extLst>
              <a:ext uri="{FF2B5EF4-FFF2-40B4-BE49-F238E27FC236}">
                <a16:creationId xmlns:a16="http://schemas.microsoft.com/office/drawing/2014/main" xmlns="" id="{A661502A-B691-4606-A107-8B4D1E704508}"/>
              </a:ext>
            </a:extLst>
          </p:cNvPr>
          <p:cNvSpPr>
            <a:spLocks noGrp="1"/>
          </p:cNvSpPr>
          <p:nvPr>
            <p:ph type="title" idx="4294967295"/>
          </p:nvPr>
        </p:nvSpPr>
        <p:spPr>
          <a:xfrm>
            <a:off x="484363" y="244475"/>
            <a:ext cx="11318616" cy="681957"/>
          </a:xfrm>
        </p:spPr>
        <p:txBody>
          <a:bodyPr>
            <a:normAutofit fontScale="90000"/>
          </a:bodyPr>
          <a:lstStyle/>
          <a:p>
            <a:r>
              <a:rPr lang="en-US" dirty="0"/>
              <a:t>Panama Papers: Prosecutions</a:t>
            </a:r>
          </a:p>
        </p:txBody>
      </p:sp>
      <p:pic>
        <p:nvPicPr>
          <p:cNvPr id="2" name="Picture 1">
            <a:extLst>
              <a:ext uri="{FF2B5EF4-FFF2-40B4-BE49-F238E27FC236}">
                <a16:creationId xmlns:a16="http://schemas.microsoft.com/office/drawing/2014/main" xmlns="" id="{EC157D99-7232-4FE3-B0C9-D120BCD20DAC}"/>
              </a:ext>
            </a:extLst>
          </p:cNvPr>
          <p:cNvPicPr>
            <a:picLocks noChangeAspect="1"/>
          </p:cNvPicPr>
          <p:nvPr/>
        </p:nvPicPr>
        <p:blipFill>
          <a:blip r:embed="rId3"/>
          <a:stretch>
            <a:fillRect/>
          </a:stretch>
        </p:blipFill>
        <p:spPr>
          <a:xfrm>
            <a:off x="1579059" y="926432"/>
            <a:ext cx="9033882" cy="5422130"/>
          </a:xfrm>
          <a:prstGeom prst="rect">
            <a:avLst/>
          </a:prstGeom>
        </p:spPr>
      </p:pic>
      <p:sp>
        <p:nvSpPr>
          <p:cNvPr id="3" name="Rectangle 2">
            <a:extLst>
              <a:ext uri="{FF2B5EF4-FFF2-40B4-BE49-F238E27FC236}">
                <a16:creationId xmlns:a16="http://schemas.microsoft.com/office/drawing/2014/main" xmlns="" id="{23EB1171-3498-4224-82A0-184B15C2FA90}"/>
              </a:ext>
            </a:extLst>
          </p:cNvPr>
          <p:cNvSpPr/>
          <p:nvPr/>
        </p:nvSpPr>
        <p:spPr>
          <a:xfrm>
            <a:off x="323322" y="6312248"/>
            <a:ext cx="8786553" cy="307777"/>
          </a:xfrm>
          <a:prstGeom prst="rect">
            <a:avLst/>
          </a:prstGeom>
        </p:spPr>
        <p:txBody>
          <a:bodyPr wrap="square">
            <a:spAutoFit/>
          </a:bodyPr>
          <a:lstStyle/>
          <a:p>
            <a:r>
              <a:rPr lang="en-US" sz="1400" dirty="0"/>
              <a:t>https://www.icij.org/investigations/panama-papers/what-happened-after-the-panama-papers/</a:t>
            </a:r>
          </a:p>
        </p:txBody>
      </p:sp>
    </p:spTree>
    <p:extLst>
      <p:ext uri="{BB962C8B-B14F-4D97-AF65-F5344CB8AC3E}">
        <p14:creationId xmlns:p14="http://schemas.microsoft.com/office/powerpoint/2010/main" val="1137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utterstock_164503736.jpeg"/>
          <p:cNvPicPr>
            <a:picLocks noChangeAspect="1"/>
          </p:cNvPicPr>
          <p:nvPr/>
        </p:nvPicPr>
        <p:blipFill rotWithShape="1">
          <a:blip r:embed="rId2" cstate="print">
            <a:alphaModFix amt="34000"/>
            <a:extLst>
              <a:ext uri="{28A0092B-C50C-407E-A947-70E740481C1C}">
                <a14:useLocalDpi xmlns:a14="http://schemas.microsoft.com/office/drawing/2010/main"/>
              </a:ext>
            </a:extLst>
          </a:blip>
          <a:srcRect t="15477" b="8062"/>
          <a:stretch/>
        </p:blipFill>
        <p:spPr>
          <a:xfrm>
            <a:off x="243354" y="162447"/>
            <a:ext cx="11707639" cy="6533106"/>
          </a:xfrm>
          <a:prstGeom prst="rect">
            <a:avLst/>
          </a:prstGeom>
          <a:noFill/>
          <a:ln>
            <a:noFill/>
          </a:ln>
        </p:spPr>
      </p:pic>
      <p:sp>
        <p:nvSpPr>
          <p:cNvPr id="5" name="Slide Number Placeholder 4"/>
          <p:cNvSpPr>
            <a:spLocks noGrp="1"/>
          </p:cNvSpPr>
          <p:nvPr>
            <p:ph type="sldNum" sz="quarter" idx="12"/>
          </p:nvPr>
        </p:nvSpPr>
        <p:spPr/>
        <p:txBody>
          <a:bodyPr/>
          <a:lstStyle/>
          <a:p>
            <a:fld id="{CFE4BAC9-6D41-4691-9299-18EF07EF0177}" type="slidenum">
              <a:rPr lang="en-US">
                <a:solidFill>
                  <a:srgbClr val="7C8F97">
                    <a:lumMod val="60000"/>
                    <a:lumOff val="40000"/>
                  </a:srgbClr>
                </a:solidFill>
                <a:latin typeface="Calisto MT"/>
              </a:rPr>
              <a:pPr/>
              <a:t>16</a:t>
            </a:fld>
            <a:endParaRPr lang="en-US">
              <a:solidFill>
                <a:srgbClr val="7C8F97">
                  <a:lumMod val="60000"/>
                  <a:lumOff val="40000"/>
                </a:srgbClr>
              </a:solidFill>
              <a:latin typeface="Calisto MT"/>
            </a:endParaRPr>
          </a:p>
        </p:txBody>
      </p:sp>
      <p:pic>
        <p:nvPicPr>
          <p:cNvPr id="2" name="Picture 1">
            <a:extLst>
              <a:ext uri="{FF2B5EF4-FFF2-40B4-BE49-F238E27FC236}">
                <a16:creationId xmlns:a16="http://schemas.microsoft.com/office/drawing/2014/main" xmlns="" id="{9BFE427B-1F3B-48BE-B464-8AF9B6A0B708}"/>
              </a:ext>
            </a:extLst>
          </p:cNvPr>
          <p:cNvPicPr>
            <a:picLocks noChangeAspect="1"/>
          </p:cNvPicPr>
          <p:nvPr/>
        </p:nvPicPr>
        <p:blipFill>
          <a:blip r:embed="rId3"/>
          <a:stretch>
            <a:fillRect/>
          </a:stretch>
        </p:blipFill>
        <p:spPr>
          <a:xfrm>
            <a:off x="1704975" y="375233"/>
            <a:ext cx="8782050" cy="5915025"/>
          </a:xfrm>
          <a:prstGeom prst="rect">
            <a:avLst/>
          </a:prstGeom>
        </p:spPr>
      </p:pic>
      <p:sp>
        <p:nvSpPr>
          <p:cNvPr id="9" name="Rectangle 8">
            <a:extLst>
              <a:ext uri="{FF2B5EF4-FFF2-40B4-BE49-F238E27FC236}">
                <a16:creationId xmlns:a16="http://schemas.microsoft.com/office/drawing/2014/main" xmlns="" id="{664BDA9B-C466-4C49-BD65-BD284AF6084D}"/>
              </a:ext>
            </a:extLst>
          </p:cNvPr>
          <p:cNvSpPr/>
          <p:nvPr/>
        </p:nvSpPr>
        <p:spPr>
          <a:xfrm>
            <a:off x="299258" y="6312248"/>
            <a:ext cx="8786553" cy="307777"/>
          </a:xfrm>
          <a:prstGeom prst="rect">
            <a:avLst/>
          </a:prstGeom>
        </p:spPr>
        <p:txBody>
          <a:bodyPr wrap="square">
            <a:spAutoFit/>
          </a:bodyPr>
          <a:lstStyle/>
          <a:p>
            <a:r>
              <a:rPr lang="en-US" sz="1400" dirty="0"/>
              <a:t>https://www.icij.org/investigations/panama-papers/what-happened-after-the-panama-papers/</a:t>
            </a:r>
          </a:p>
        </p:txBody>
      </p:sp>
    </p:spTree>
    <p:extLst>
      <p:ext uri="{BB962C8B-B14F-4D97-AF65-F5344CB8AC3E}">
        <p14:creationId xmlns:p14="http://schemas.microsoft.com/office/powerpoint/2010/main" val="201599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utterstock_164503736.jpeg"/>
          <p:cNvPicPr>
            <a:picLocks noChangeAspect="1"/>
          </p:cNvPicPr>
          <p:nvPr/>
        </p:nvPicPr>
        <p:blipFill rotWithShape="1">
          <a:blip r:embed="rId2" cstate="print">
            <a:alphaModFix amt="34000"/>
            <a:extLst>
              <a:ext uri="{28A0092B-C50C-407E-A947-70E740481C1C}">
                <a14:useLocalDpi xmlns:a14="http://schemas.microsoft.com/office/drawing/2010/main"/>
              </a:ext>
            </a:extLst>
          </a:blip>
          <a:srcRect t="15477" b="8062"/>
          <a:stretch/>
        </p:blipFill>
        <p:spPr>
          <a:xfrm>
            <a:off x="243354" y="162447"/>
            <a:ext cx="11707639" cy="6533106"/>
          </a:xfrm>
          <a:prstGeom prst="rect">
            <a:avLst/>
          </a:prstGeom>
          <a:noFill/>
          <a:ln>
            <a:noFill/>
          </a:ln>
        </p:spPr>
      </p:pic>
      <p:sp>
        <p:nvSpPr>
          <p:cNvPr id="11" name="Title 10">
            <a:extLst>
              <a:ext uri="{FF2B5EF4-FFF2-40B4-BE49-F238E27FC236}">
                <a16:creationId xmlns:a16="http://schemas.microsoft.com/office/drawing/2014/main" xmlns="" id="{A661502A-B691-4606-A107-8B4D1E704508}"/>
              </a:ext>
            </a:extLst>
          </p:cNvPr>
          <p:cNvSpPr>
            <a:spLocks noGrp="1"/>
          </p:cNvSpPr>
          <p:nvPr>
            <p:ph type="title"/>
          </p:nvPr>
        </p:nvSpPr>
        <p:spPr/>
        <p:txBody>
          <a:bodyPr>
            <a:normAutofit fontScale="90000"/>
          </a:bodyPr>
          <a:lstStyle/>
          <a:p>
            <a:r>
              <a:rPr lang="en-US" dirty="0"/>
              <a:t>Panama Papers: </a:t>
            </a:r>
            <a:br>
              <a:rPr lang="en-US" dirty="0"/>
            </a:br>
            <a:r>
              <a:rPr lang="en-US" dirty="0"/>
              <a:t>Example U.S. Prosecution</a:t>
            </a:r>
          </a:p>
        </p:txBody>
      </p:sp>
      <p:sp>
        <p:nvSpPr>
          <p:cNvPr id="3" name="Content Placeholder 2">
            <a:extLst>
              <a:ext uri="{FF2B5EF4-FFF2-40B4-BE49-F238E27FC236}">
                <a16:creationId xmlns:a16="http://schemas.microsoft.com/office/drawing/2014/main" xmlns="" id="{B2534248-886F-4ACF-B6F9-AFEC4FE26E58}"/>
              </a:ext>
            </a:extLst>
          </p:cNvPr>
          <p:cNvSpPr>
            <a:spLocks noGrp="1"/>
          </p:cNvSpPr>
          <p:nvPr>
            <p:ph sz="half" idx="1"/>
          </p:nvPr>
        </p:nvSpPr>
        <p:spPr/>
        <p:txBody>
          <a:bodyPr>
            <a:normAutofit/>
          </a:bodyPr>
          <a:lstStyle/>
          <a:p>
            <a:r>
              <a:rPr lang="en-US" u="sng" dirty="0"/>
              <a:t>Defendants</a:t>
            </a:r>
            <a:r>
              <a:rPr lang="en-US" dirty="0"/>
              <a:t>:</a:t>
            </a:r>
          </a:p>
          <a:p>
            <a:pPr lvl="1"/>
            <a:r>
              <a:rPr lang="en-US" dirty="0"/>
              <a:t>Ramses Owens, Panamanian</a:t>
            </a:r>
          </a:p>
          <a:p>
            <a:pPr lvl="2"/>
            <a:r>
              <a:rPr lang="en-US" dirty="0"/>
              <a:t>Arrested in Panama</a:t>
            </a:r>
          </a:p>
          <a:p>
            <a:pPr lvl="1"/>
            <a:r>
              <a:rPr lang="en-US" dirty="0"/>
              <a:t>Dirk </a:t>
            </a:r>
            <a:r>
              <a:rPr lang="en-US" dirty="0" err="1"/>
              <a:t>Brauer</a:t>
            </a:r>
            <a:r>
              <a:rPr lang="en-US" dirty="0"/>
              <a:t>, German</a:t>
            </a:r>
          </a:p>
          <a:p>
            <a:pPr lvl="2"/>
            <a:r>
              <a:rPr lang="en-US" dirty="0"/>
              <a:t>Arrested in Paris, France  </a:t>
            </a:r>
          </a:p>
          <a:p>
            <a:pPr lvl="1"/>
            <a:r>
              <a:rPr lang="en-US" dirty="0"/>
              <a:t>Richard </a:t>
            </a:r>
            <a:r>
              <a:rPr lang="en-US" dirty="0" err="1"/>
              <a:t>Gaffey</a:t>
            </a:r>
            <a:r>
              <a:rPr lang="en-US" dirty="0"/>
              <a:t>, 74, American</a:t>
            </a:r>
          </a:p>
          <a:p>
            <a:pPr lvl="2"/>
            <a:r>
              <a:rPr lang="en-US" dirty="0"/>
              <a:t>Arrested in Boston, Mass.</a:t>
            </a:r>
          </a:p>
          <a:p>
            <a:pPr lvl="1"/>
            <a:r>
              <a:rPr lang="en-US" dirty="0"/>
              <a:t>Harald Joachim Von Der Goltz, German</a:t>
            </a:r>
          </a:p>
          <a:p>
            <a:pPr lvl="2"/>
            <a:r>
              <a:rPr lang="en-US" dirty="0"/>
              <a:t>Arrested in London, U.K.</a:t>
            </a:r>
          </a:p>
        </p:txBody>
      </p:sp>
      <p:sp>
        <p:nvSpPr>
          <p:cNvPr id="4" name="Content Placeholder 3">
            <a:extLst>
              <a:ext uri="{FF2B5EF4-FFF2-40B4-BE49-F238E27FC236}">
                <a16:creationId xmlns:a16="http://schemas.microsoft.com/office/drawing/2014/main" xmlns="" id="{F948B5EE-D150-4FB8-AD54-553ECF659E2E}"/>
              </a:ext>
            </a:extLst>
          </p:cNvPr>
          <p:cNvSpPr>
            <a:spLocks noGrp="1"/>
          </p:cNvSpPr>
          <p:nvPr>
            <p:ph sz="half" idx="2"/>
          </p:nvPr>
        </p:nvSpPr>
        <p:spPr/>
        <p:txBody>
          <a:bodyPr>
            <a:normAutofit/>
          </a:bodyPr>
          <a:lstStyle/>
          <a:p>
            <a:r>
              <a:rPr lang="en-US" u="sng" dirty="0"/>
              <a:t>Charges</a:t>
            </a:r>
            <a:r>
              <a:rPr lang="en-US" dirty="0"/>
              <a:t>: </a:t>
            </a:r>
          </a:p>
          <a:p>
            <a:pPr lvl="1"/>
            <a:r>
              <a:rPr lang="en-US" dirty="0"/>
              <a:t>Wire fraud</a:t>
            </a:r>
          </a:p>
          <a:p>
            <a:pPr lvl="1"/>
            <a:r>
              <a:rPr lang="en-US" dirty="0"/>
              <a:t>Tax fraud</a:t>
            </a:r>
          </a:p>
          <a:p>
            <a:pPr lvl="1"/>
            <a:r>
              <a:rPr lang="en-US" dirty="0"/>
              <a:t>Money laundering</a:t>
            </a:r>
          </a:p>
          <a:p>
            <a:pPr lvl="1"/>
            <a:r>
              <a:rPr lang="en-US" dirty="0"/>
              <a:t>Others</a:t>
            </a:r>
          </a:p>
          <a:p>
            <a:r>
              <a:rPr lang="en-US" u="sng" dirty="0"/>
              <a:t>Timeline</a:t>
            </a:r>
            <a:r>
              <a:rPr lang="en-US" dirty="0"/>
              <a:t>: </a:t>
            </a:r>
          </a:p>
          <a:p>
            <a:pPr lvl="1"/>
            <a:r>
              <a:rPr lang="en-US" dirty="0"/>
              <a:t>May 2016: investigation began</a:t>
            </a:r>
          </a:p>
          <a:p>
            <a:pPr lvl="1"/>
            <a:r>
              <a:rPr lang="en-US" dirty="0"/>
              <a:t>Dec. 2018: indictment unsealed</a:t>
            </a:r>
          </a:p>
          <a:p>
            <a:pPr lvl="1"/>
            <a:r>
              <a:rPr lang="en-US" dirty="0"/>
              <a:t>Jan. 2020: trial date </a:t>
            </a:r>
          </a:p>
          <a:p>
            <a:endParaRPr lang="en-US" dirty="0"/>
          </a:p>
        </p:txBody>
      </p:sp>
      <p:sp>
        <p:nvSpPr>
          <p:cNvPr id="5" name="Slide Number Placeholder 4"/>
          <p:cNvSpPr>
            <a:spLocks noGrp="1"/>
          </p:cNvSpPr>
          <p:nvPr>
            <p:ph type="sldNum" sz="quarter" idx="12"/>
          </p:nvPr>
        </p:nvSpPr>
        <p:spPr/>
        <p:txBody>
          <a:bodyPr/>
          <a:lstStyle/>
          <a:p>
            <a:fld id="{CFE4BAC9-6D41-4691-9299-18EF07EF0177}" type="slidenum">
              <a:rPr lang="en-US">
                <a:solidFill>
                  <a:srgbClr val="7C8F97">
                    <a:lumMod val="60000"/>
                    <a:lumOff val="40000"/>
                  </a:srgbClr>
                </a:solidFill>
                <a:latin typeface="Calisto MT"/>
              </a:rPr>
              <a:pPr/>
              <a:t>17</a:t>
            </a:fld>
            <a:endParaRPr lang="en-US">
              <a:solidFill>
                <a:srgbClr val="7C8F97">
                  <a:lumMod val="60000"/>
                  <a:lumOff val="40000"/>
                </a:srgbClr>
              </a:solidFill>
              <a:latin typeface="Calisto MT"/>
            </a:endParaRPr>
          </a:p>
        </p:txBody>
      </p:sp>
      <p:pic>
        <p:nvPicPr>
          <p:cNvPr id="9" name="Picture 8" descr="A close up of a sign&#10;&#10;Description automatically generated">
            <a:extLst>
              <a:ext uri="{FF2B5EF4-FFF2-40B4-BE49-F238E27FC236}">
                <a16:creationId xmlns:a16="http://schemas.microsoft.com/office/drawing/2014/main" xmlns="" id="{C24FCAEF-EFAF-4B14-9DE6-8795B3371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9944" y="242889"/>
            <a:ext cx="1905000" cy="1905000"/>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xmlns="" id="{61F6CBC7-577C-4BEB-9AFF-EC46E82B63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0321" y="2568630"/>
            <a:ext cx="918959" cy="590759"/>
          </a:xfrm>
          <a:prstGeom prst="rect">
            <a:avLst/>
          </a:prstGeom>
        </p:spPr>
      </p:pic>
      <p:pic>
        <p:nvPicPr>
          <p:cNvPr id="15" name="Picture 14">
            <a:extLst>
              <a:ext uri="{FF2B5EF4-FFF2-40B4-BE49-F238E27FC236}">
                <a16:creationId xmlns:a16="http://schemas.microsoft.com/office/drawing/2014/main" xmlns="" id="{33A88159-FBD6-4E48-A1D4-FF0CA1A32A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9450" y="3213424"/>
            <a:ext cx="707086" cy="424726"/>
          </a:xfrm>
          <a:prstGeom prst="rect">
            <a:avLst/>
          </a:prstGeom>
        </p:spPr>
      </p:pic>
      <p:pic>
        <p:nvPicPr>
          <p:cNvPr id="17" name="Picture 16">
            <a:extLst>
              <a:ext uri="{FF2B5EF4-FFF2-40B4-BE49-F238E27FC236}">
                <a16:creationId xmlns:a16="http://schemas.microsoft.com/office/drawing/2014/main" xmlns="" id="{80B1044A-A47E-44A3-BD10-25F657DCE34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3025" y="3638150"/>
            <a:ext cx="374592" cy="249728"/>
          </a:xfrm>
          <a:prstGeom prst="rect">
            <a:avLst/>
          </a:prstGeom>
        </p:spPr>
      </p:pic>
      <p:pic>
        <p:nvPicPr>
          <p:cNvPr id="19" name="Picture 18">
            <a:extLst>
              <a:ext uri="{FF2B5EF4-FFF2-40B4-BE49-F238E27FC236}">
                <a16:creationId xmlns:a16="http://schemas.microsoft.com/office/drawing/2014/main" xmlns="" id="{1F4867FA-4F27-4365-880A-35AAE16DE1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5669" y="4034331"/>
            <a:ext cx="938930" cy="494503"/>
          </a:xfrm>
          <a:prstGeom prst="rect">
            <a:avLst/>
          </a:prstGeom>
        </p:spPr>
      </p:pic>
      <p:pic>
        <p:nvPicPr>
          <p:cNvPr id="20" name="Picture 19">
            <a:extLst>
              <a:ext uri="{FF2B5EF4-FFF2-40B4-BE49-F238E27FC236}">
                <a16:creationId xmlns:a16="http://schemas.microsoft.com/office/drawing/2014/main" xmlns="" id="{8F5CA103-DF1F-4AC4-84E0-A5C63D8E50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5256" y="4529762"/>
            <a:ext cx="707086" cy="424726"/>
          </a:xfrm>
          <a:prstGeom prst="rect">
            <a:avLst/>
          </a:prstGeom>
        </p:spPr>
      </p:pic>
      <p:pic>
        <p:nvPicPr>
          <p:cNvPr id="22" name="Picture 21" descr="A picture containing clipart&#10;&#10;Description automatically generated">
            <a:extLst>
              <a:ext uri="{FF2B5EF4-FFF2-40B4-BE49-F238E27FC236}">
                <a16:creationId xmlns:a16="http://schemas.microsoft.com/office/drawing/2014/main" xmlns="" id="{78BDA4AD-AFF0-4DBC-8525-D9549A0061D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97055" y="5031750"/>
            <a:ext cx="508176" cy="254938"/>
          </a:xfrm>
          <a:prstGeom prst="rect">
            <a:avLst/>
          </a:prstGeom>
        </p:spPr>
      </p:pic>
      <p:sp>
        <p:nvSpPr>
          <p:cNvPr id="23" name="Rectangle 22">
            <a:extLst>
              <a:ext uri="{FF2B5EF4-FFF2-40B4-BE49-F238E27FC236}">
                <a16:creationId xmlns:a16="http://schemas.microsoft.com/office/drawing/2014/main" xmlns="" id="{A27ECE27-FF79-4D13-A018-EE5F80D48D49}"/>
              </a:ext>
            </a:extLst>
          </p:cNvPr>
          <p:cNvSpPr/>
          <p:nvPr/>
        </p:nvSpPr>
        <p:spPr>
          <a:xfrm>
            <a:off x="352779" y="6056767"/>
            <a:ext cx="8795084" cy="307777"/>
          </a:xfrm>
          <a:prstGeom prst="rect">
            <a:avLst/>
          </a:prstGeom>
        </p:spPr>
        <p:txBody>
          <a:bodyPr wrap="square">
            <a:spAutoFit/>
          </a:bodyPr>
          <a:lstStyle/>
          <a:p>
            <a:r>
              <a:rPr lang="en-US" sz="1400" dirty="0">
                <a:hlinkClick r:id="rId9"/>
              </a:rPr>
              <a:t>https://www.justice.gov/usao-sdny/pr/four-defendants-charged-panama-papers-investigation</a:t>
            </a:r>
            <a:r>
              <a:rPr lang="en-US" sz="1400" dirty="0"/>
              <a:t> </a:t>
            </a:r>
          </a:p>
        </p:txBody>
      </p:sp>
    </p:spTree>
    <p:extLst>
      <p:ext uri="{BB962C8B-B14F-4D97-AF65-F5344CB8AC3E}">
        <p14:creationId xmlns:p14="http://schemas.microsoft.com/office/powerpoint/2010/main" val="130080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30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par>
                          <p:cTn id="15" fill="hold">
                            <p:stCondLst>
                              <p:cond delay="300"/>
                            </p:stCondLst>
                            <p:childTnLst>
                              <p:par>
                                <p:cTn id="16" presetID="1" presetClass="entr" presetSubtype="0" fill="hold" grpId="0" nodeType="afterEffect">
                                  <p:stCondLst>
                                    <p:cond delay="30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par>
                          <p:cTn id="18" fill="hold">
                            <p:stCondLst>
                              <p:cond delay="600"/>
                            </p:stCondLst>
                            <p:childTnLst>
                              <p:par>
                                <p:cTn id="19" presetID="10" presetClass="entr" presetSubtype="0" fill="hold" nodeType="afterEffect">
                                  <p:stCondLst>
                                    <p:cond delay="3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1400"/>
                            </p:stCondLst>
                            <p:childTnLst>
                              <p:par>
                                <p:cTn id="23" presetID="1" presetClass="entr" presetSubtype="0" fill="hold" grpId="0" nodeType="afterEffect">
                                  <p:stCondLst>
                                    <p:cond delay="30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par>
                          <p:cTn id="25" fill="hold">
                            <p:stCondLst>
                              <p:cond delay="1700"/>
                            </p:stCondLst>
                            <p:childTnLst>
                              <p:par>
                                <p:cTn id="26" presetID="10" presetClass="entr" presetSubtype="0" fill="hold" nodeType="afterEffect">
                                  <p:stCondLst>
                                    <p:cond delay="30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2500"/>
                            </p:stCondLst>
                            <p:childTnLst>
                              <p:par>
                                <p:cTn id="30" presetID="1" presetClass="entr" presetSubtype="0" fill="hold" grpId="0" nodeType="afterEffect">
                                  <p:stCondLst>
                                    <p:cond delay="30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par>
                          <p:cTn id="32" fill="hold">
                            <p:stCondLst>
                              <p:cond delay="2800"/>
                            </p:stCondLst>
                            <p:childTnLst>
                              <p:par>
                                <p:cTn id="33" presetID="10" presetClass="entr" presetSubtype="0" fill="hold" nodeType="afterEffect">
                                  <p:stCondLst>
                                    <p:cond delay="30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3600"/>
                            </p:stCondLst>
                            <p:childTnLst>
                              <p:par>
                                <p:cTn id="37" presetID="1" presetClass="entr" presetSubtype="0" fill="hold" grpId="0" nodeType="afterEffect">
                                  <p:stCondLst>
                                    <p:cond delay="30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par>
                          <p:cTn id="39" fill="hold">
                            <p:stCondLst>
                              <p:cond delay="3900"/>
                            </p:stCondLst>
                            <p:childTnLst>
                              <p:par>
                                <p:cTn id="40" presetID="1" presetClass="entr" presetSubtype="0" fill="hold" grpId="0" nodeType="afterEffect">
                                  <p:stCondLst>
                                    <p:cond delay="300"/>
                                  </p:stCondLst>
                                  <p:childTnLst>
                                    <p:set>
                                      <p:cBhvr>
                                        <p:cTn id="41" dur="1" fill="hold">
                                          <p:stCondLst>
                                            <p:cond delay="0"/>
                                          </p:stCondLst>
                                        </p:cTn>
                                        <p:tgtEl>
                                          <p:spTgt spid="3">
                                            <p:txEl>
                                              <p:pRg st="6" end="6"/>
                                            </p:txEl>
                                          </p:spTgt>
                                        </p:tgtEl>
                                        <p:attrNameLst>
                                          <p:attrName>style.visibility</p:attrName>
                                        </p:attrNameLst>
                                      </p:cBhvr>
                                      <p:to>
                                        <p:strVal val="visible"/>
                                      </p:to>
                                    </p:set>
                                  </p:childTnLst>
                                </p:cTn>
                              </p:par>
                            </p:childTnLst>
                          </p:cTn>
                        </p:par>
                        <p:par>
                          <p:cTn id="42" fill="hold">
                            <p:stCondLst>
                              <p:cond delay="4200"/>
                            </p:stCondLst>
                            <p:childTnLst>
                              <p:par>
                                <p:cTn id="43" presetID="10" presetClass="entr" presetSubtype="0" fill="hold" nodeType="afterEffect">
                                  <p:stCondLst>
                                    <p:cond delay="3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par>
                          <p:cTn id="46" fill="hold">
                            <p:stCondLst>
                              <p:cond delay="5000"/>
                            </p:stCondLst>
                            <p:childTnLst>
                              <p:par>
                                <p:cTn id="47" presetID="1" presetClass="entr" presetSubtype="0" fill="hold" grpId="0" nodeType="afterEffect">
                                  <p:stCondLst>
                                    <p:cond delay="30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par>
                          <p:cTn id="49" fill="hold">
                            <p:stCondLst>
                              <p:cond delay="5300"/>
                            </p:stCondLst>
                            <p:childTnLst>
                              <p:par>
                                <p:cTn id="50" presetID="10" presetClass="entr" presetSubtype="0" fill="hold" nodeType="afterEffect">
                                  <p:stCondLst>
                                    <p:cond delay="30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par>
                          <p:cTn id="53" fill="hold">
                            <p:stCondLst>
                              <p:cond delay="6100"/>
                            </p:stCondLst>
                            <p:childTnLst>
                              <p:par>
                                <p:cTn id="54" presetID="1" presetClass="entr" presetSubtype="0" fill="hold" grpId="0" nodeType="afterEffect">
                                  <p:stCondLst>
                                    <p:cond delay="300"/>
                                  </p:stCondLst>
                                  <p:childTnLst>
                                    <p:set>
                                      <p:cBhvr>
                                        <p:cTn id="55" dur="1" fill="hold">
                                          <p:stCondLst>
                                            <p:cond delay="0"/>
                                          </p:stCondLst>
                                        </p:cTn>
                                        <p:tgtEl>
                                          <p:spTgt spid="3">
                                            <p:txEl>
                                              <p:pRg st="8" end="8"/>
                                            </p:txEl>
                                          </p:spTgt>
                                        </p:tgtEl>
                                        <p:attrNameLst>
                                          <p:attrName>style.visibility</p:attrName>
                                        </p:attrNameLst>
                                      </p:cBhvr>
                                      <p:to>
                                        <p:strVal val="visible"/>
                                      </p:to>
                                    </p:set>
                                  </p:childTnLst>
                                </p:cTn>
                              </p:par>
                            </p:childTnLst>
                          </p:cTn>
                        </p:par>
                        <p:par>
                          <p:cTn id="56" fill="hold">
                            <p:stCondLst>
                              <p:cond delay="6400"/>
                            </p:stCondLst>
                            <p:childTnLst>
                              <p:par>
                                <p:cTn id="57" presetID="10" presetClass="entr" presetSubtype="0" fill="hold" nodeType="afterEffect">
                                  <p:stCondLst>
                                    <p:cond delay="30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4">
                                            <p:txEl>
                                              <p:pRg st="0" end="0"/>
                                            </p:txEl>
                                          </p:spTgt>
                                        </p:tgtEl>
                                        <p:attrNameLst>
                                          <p:attrName>style.visibility</p:attrName>
                                        </p:attrNameLst>
                                      </p:cBhvr>
                                      <p:to>
                                        <p:strVal val="visible"/>
                                      </p:to>
                                    </p:set>
                                  </p:childTnLst>
                                </p:cTn>
                              </p:par>
                            </p:childTnLst>
                          </p:cTn>
                        </p:par>
                        <p:par>
                          <p:cTn id="64" fill="hold">
                            <p:stCondLst>
                              <p:cond delay="0"/>
                            </p:stCondLst>
                            <p:childTnLst>
                              <p:par>
                                <p:cTn id="65" presetID="1" presetClass="entr" presetSubtype="0" fill="hold" grpId="0" nodeType="afterEffect">
                                  <p:stCondLst>
                                    <p:cond delay="300"/>
                                  </p:stCondLst>
                                  <p:childTnLst>
                                    <p:set>
                                      <p:cBhvr>
                                        <p:cTn id="66" dur="1" fill="hold">
                                          <p:stCondLst>
                                            <p:cond delay="0"/>
                                          </p:stCondLst>
                                        </p:cTn>
                                        <p:tgtEl>
                                          <p:spTgt spid="4">
                                            <p:txEl>
                                              <p:pRg st="1" end="1"/>
                                            </p:txEl>
                                          </p:spTgt>
                                        </p:tgtEl>
                                        <p:attrNameLst>
                                          <p:attrName>style.visibility</p:attrName>
                                        </p:attrNameLst>
                                      </p:cBhvr>
                                      <p:to>
                                        <p:strVal val="visible"/>
                                      </p:to>
                                    </p:set>
                                  </p:childTnLst>
                                </p:cTn>
                              </p:par>
                            </p:childTnLst>
                          </p:cTn>
                        </p:par>
                        <p:par>
                          <p:cTn id="67" fill="hold">
                            <p:stCondLst>
                              <p:cond delay="300"/>
                            </p:stCondLst>
                            <p:childTnLst>
                              <p:par>
                                <p:cTn id="68" presetID="1" presetClass="entr" presetSubtype="0" fill="hold" grpId="0" nodeType="afterEffect">
                                  <p:stCondLst>
                                    <p:cond delay="300"/>
                                  </p:stCondLst>
                                  <p:childTnLst>
                                    <p:set>
                                      <p:cBhvr>
                                        <p:cTn id="69" dur="1" fill="hold">
                                          <p:stCondLst>
                                            <p:cond delay="0"/>
                                          </p:stCondLst>
                                        </p:cTn>
                                        <p:tgtEl>
                                          <p:spTgt spid="4">
                                            <p:txEl>
                                              <p:pRg st="2" end="2"/>
                                            </p:txEl>
                                          </p:spTgt>
                                        </p:tgtEl>
                                        <p:attrNameLst>
                                          <p:attrName>style.visibility</p:attrName>
                                        </p:attrNameLst>
                                      </p:cBhvr>
                                      <p:to>
                                        <p:strVal val="visible"/>
                                      </p:to>
                                    </p:set>
                                  </p:childTnLst>
                                </p:cTn>
                              </p:par>
                            </p:childTnLst>
                          </p:cTn>
                        </p:par>
                        <p:par>
                          <p:cTn id="70" fill="hold">
                            <p:stCondLst>
                              <p:cond delay="600"/>
                            </p:stCondLst>
                            <p:childTnLst>
                              <p:par>
                                <p:cTn id="71" presetID="1" presetClass="entr" presetSubtype="0" fill="hold" grpId="0" nodeType="afterEffect">
                                  <p:stCondLst>
                                    <p:cond delay="300"/>
                                  </p:stCondLst>
                                  <p:childTnLst>
                                    <p:set>
                                      <p:cBhvr>
                                        <p:cTn id="72" dur="1" fill="hold">
                                          <p:stCondLst>
                                            <p:cond delay="0"/>
                                          </p:stCondLst>
                                        </p:cTn>
                                        <p:tgtEl>
                                          <p:spTgt spid="4">
                                            <p:txEl>
                                              <p:pRg st="3" end="3"/>
                                            </p:txEl>
                                          </p:spTgt>
                                        </p:tgtEl>
                                        <p:attrNameLst>
                                          <p:attrName>style.visibility</p:attrName>
                                        </p:attrNameLst>
                                      </p:cBhvr>
                                      <p:to>
                                        <p:strVal val="visible"/>
                                      </p:to>
                                    </p:set>
                                  </p:childTnLst>
                                </p:cTn>
                              </p:par>
                              <p:par>
                                <p:cTn id="73" presetID="1" presetClass="entr" presetSubtype="0" fill="hold" grpId="0" nodeType="withEffect">
                                  <p:stCondLst>
                                    <p:cond delay="300"/>
                                  </p:stCondLst>
                                  <p:childTnLst>
                                    <p:set>
                                      <p:cBhvr>
                                        <p:cTn id="7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
                                            <p:txEl>
                                              <p:pRg st="5" end="5"/>
                                            </p:txEl>
                                          </p:spTgt>
                                        </p:tgtEl>
                                        <p:attrNameLst>
                                          <p:attrName>style.visibility</p:attrName>
                                        </p:attrNameLst>
                                      </p:cBhvr>
                                      <p:to>
                                        <p:strVal val="visible"/>
                                      </p:to>
                                    </p:set>
                                  </p:childTnLst>
                                </p:cTn>
                              </p:par>
                            </p:childTnLst>
                          </p:cTn>
                        </p:par>
                        <p:par>
                          <p:cTn id="79" fill="hold">
                            <p:stCondLst>
                              <p:cond delay="0"/>
                            </p:stCondLst>
                            <p:childTnLst>
                              <p:par>
                                <p:cTn id="80" presetID="1" presetClass="entr" presetSubtype="0" fill="hold" grpId="0" nodeType="afterEffect">
                                  <p:stCondLst>
                                    <p:cond delay="300"/>
                                  </p:stCondLst>
                                  <p:childTnLst>
                                    <p:set>
                                      <p:cBhvr>
                                        <p:cTn id="81" dur="1" fill="hold">
                                          <p:stCondLst>
                                            <p:cond delay="0"/>
                                          </p:stCondLst>
                                        </p:cTn>
                                        <p:tgtEl>
                                          <p:spTgt spid="4">
                                            <p:txEl>
                                              <p:pRg st="6" end="6"/>
                                            </p:txEl>
                                          </p:spTgt>
                                        </p:tgtEl>
                                        <p:attrNameLst>
                                          <p:attrName>style.visibility</p:attrName>
                                        </p:attrNameLst>
                                      </p:cBhvr>
                                      <p:to>
                                        <p:strVal val="visible"/>
                                      </p:to>
                                    </p:set>
                                  </p:childTnLst>
                                </p:cTn>
                              </p:par>
                            </p:childTnLst>
                          </p:cTn>
                        </p:par>
                        <p:par>
                          <p:cTn id="82" fill="hold">
                            <p:stCondLst>
                              <p:cond delay="300"/>
                            </p:stCondLst>
                            <p:childTnLst>
                              <p:par>
                                <p:cTn id="83" presetID="1" presetClass="entr" presetSubtype="0" fill="hold" grpId="0" nodeType="afterEffect">
                                  <p:stCondLst>
                                    <p:cond delay="300"/>
                                  </p:stCondLst>
                                  <p:childTnLst>
                                    <p:set>
                                      <p:cBhvr>
                                        <p:cTn id="84" dur="1" fill="hold">
                                          <p:stCondLst>
                                            <p:cond delay="0"/>
                                          </p:stCondLst>
                                        </p:cTn>
                                        <p:tgtEl>
                                          <p:spTgt spid="4">
                                            <p:txEl>
                                              <p:pRg st="7" end="7"/>
                                            </p:txEl>
                                          </p:spTgt>
                                        </p:tgtEl>
                                        <p:attrNameLst>
                                          <p:attrName>style.visibility</p:attrName>
                                        </p:attrNameLst>
                                      </p:cBhvr>
                                      <p:to>
                                        <p:strVal val="visible"/>
                                      </p:to>
                                    </p:set>
                                  </p:childTnLst>
                                </p:cTn>
                              </p:par>
                            </p:childTnLst>
                          </p:cTn>
                        </p:par>
                        <p:par>
                          <p:cTn id="85" fill="hold">
                            <p:stCondLst>
                              <p:cond delay="600"/>
                            </p:stCondLst>
                            <p:childTnLst>
                              <p:par>
                                <p:cTn id="86" presetID="1" presetClass="entr" presetSubtype="0" fill="hold" grpId="0" nodeType="afterEffect">
                                  <p:stCondLst>
                                    <p:cond delay="300"/>
                                  </p:stCondLst>
                                  <p:childTnLst>
                                    <p:set>
                                      <p:cBhvr>
                                        <p:cTn id="87" dur="1" fill="hold">
                                          <p:stCondLst>
                                            <p:cond delay="0"/>
                                          </p:stCondLst>
                                        </p:cTn>
                                        <p:tgtEl>
                                          <p:spTgt spid="4">
                                            <p:txEl>
                                              <p:pRg st="8" end="8"/>
                                            </p:txEl>
                                          </p:spTgt>
                                        </p:tgtEl>
                                        <p:attrNameLst>
                                          <p:attrName>style.visibility</p:attrName>
                                        </p:attrNameLst>
                                      </p:cBhvr>
                                      <p:to>
                                        <p:strVal val="visible"/>
                                      </p:to>
                                    </p:set>
                                  </p:childTnLst>
                                </p:cTn>
                              </p:par>
                            </p:childTnLst>
                          </p:cTn>
                        </p:par>
                        <p:par>
                          <p:cTn id="88" fill="hold">
                            <p:stCondLst>
                              <p:cond delay="900"/>
                            </p:stCondLst>
                            <p:childTnLst>
                              <p:par>
                                <p:cTn id="89" presetID="1"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utterstock_164503736.jpeg"/>
          <p:cNvPicPr>
            <a:picLocks noChangeAspect="1"/>
          </p:cNvPicPr>
          <p:nvPr/>
        </p:nvPicPr>
        <p:blipFill rotWithShape="1">
          <a:blip r:embed="rId2" cstate="print">
            <a:alphaModFix amt="34000"/>
            <a:extLst>
              <a:ext uri="{28A0092B-C50C-407E-A947-70E740481C1C}">
                <a14:useLocalDpi xmlns:a14="http://schemas.microsoft.com/office/drawing/2010/main"/>
              </a:ext>
            </a:extLst>
          </a:blip>
          <a:srcRect t="15477" b="8062"/>
          <a:stretch/>
        </p:blipFill>
        <p:spPr>
          <a:xfrm>
            <a:off x="243354" y="162447"/>
            <a:ext cx="11707639" cy="6533106"/>
          </a:xfrm>
          <a:prstGeom prst="rect">
            <a:avLst/>
          </a:prstGeom>
          <a:noFill/>
          <a:ln>
            <a:noFill/>
          </a:ln>
        </p:spPr>
      </p:pic>
      <p:sp>
        <p:nvSpPr>
          <p:cNvPr id="11" name="Title 10">
            <a:extLst>
              <a:ext uri="{FF2B5EF4-FFF2-40B4-BE49-F238E27FC236}">
                <a16:creationId xmlns:a16="http://schemas.microsoft.com/office/drawing/2014/main" xmlns="" id="{A661502A-B691-4606-A107-8B4D1E704508}"/>
              </a:ext>
            </a:extLst>
          </p:cNvPr>
          <p:cNvSpPr>
            <a:spLocks noGrp="1"/>
          </p:cNvSpPr>
          <p:nvPr>
            <p:ph type="title"/>
          </p:nvPr>
        </p:nvSpPr>
        <p:spPr/>
        <p:txBody>
          <a:bodyPr>
            <a:normAutofit fontScale="90000"/>
          </a:bodyPr>
          <a:lstStyle/>
          <a:p>
            <a:r>
              <a:rPr lang="en-US" dirty="0"/>
              <a:t>The Panama Papers: </a:t>
            </a:r>
            <a:br>
              <a:rPr lang="en-US" dirty="0"/>
            </a:br>
            <a:r>
              <a:rPr lang="en-US" dirty="0"/>
              <a:t>Fines &amp; Taxes</a:t>
            </a:r>
          </a:p>
        </p:txBody>
      </p:sp>
      <p:sp>
        <p:nvSpPr>
          <p:cNvPr id="12" name="Content Placeholder 11">
            <a:extLst>
              <a:ext uri="{FF2B5EF4-FFF2-40B4-BE49-F238E27FC236}">
                <a16:creationId xmlns:a16="http://schemas.microsoft.com/office/drawing/2014/main" xmlns="" id="{63D0B6AD-129D-4096-BB11-8DB469145A8E}"/>
              </a:ext>
            </a:extLst>
          </p:cNvPr>
          <p:cNvSpPr>
            <a:spLocks noGrp="1"/>
          </p:cNvSpPr>
          <p:nvPr>
            <p:ph idx="1"/>
          </p:nvPr>
        </p:nvSpPr>
        <p:spPr>
          <a:xfrm>
            <a:off x="1200150" y="1950722"/>
            <a:ext cx="9793817" cy="3931920"/>
          </a:xfrm>
        </p:spPr>
        <p:txBody>
          <a:bodyPr>
            <a:normAutofit lnSpcReduction="10000"/>
          </a:bodyPr>
          <a:lstStyle/>
          <a:p>
            <a:pPr marL="0" indent="0">
              <a:buNone/>
            </a:pPr>
            <a:r>
              <a:rPr lang="en-US" dirty="0"/>
              <a:t>As of April 2019, taxes &amp; fines of over $1.2 billion collected by governments, including:</a:t>
            </a:r>
          </a:p>
          <a:p>
            <a:pPr lvl="1"/>
            <a:r>
              <a:rPr lang="en-US" dirty="0"/>
              <a:t>U.K.: $252 million</a:t>
            </a:r>
          </a:p>
          <a:p>
            <a:pPr lvl="1"/>
            <a:r>
              <a:rPr lang="en-US" dirty="0"/>
              <a:t>Germany: $183 million</a:t>
            </a:r>
          </a:p>
          <a:p>
            <a:pPr lvl="1"/>
            <a:r>
              <a:rPr lang="en-US" dirty="0"/>
              <a:t>France: $136 million</a:t>
            </a:r>
          </a:p>
          <a:p>
            <a:pPr lvl="1"/>
            <a:r>
              <a:rPr lang="en-US" dirty="0"/>
              <a:t>Australia: $92 million</a:t>
            </a:r>
          </a:p>
          <a:p>
            <a:pPr lvl="1"/>
            <a:r>
              <a:rPr lang="en-US" dirty="0"/>
              <a:t>Colombia: $88 million</a:t>
            </a:r>
          </a:p>
          <a:p>
            <a:pPr lvl="1"/>
            <a:r>
              <a:rPr lang="en-US" dirty="0"/>
              <a:t>Iceland: $25 million </a:t>
            </a:r>
          </a:p>
          <a:p>
            <a:pPr lvl="1"/>
            <a:r>
              <a:rPr lang="en-US" dirty="0"/>
              <a:t>Mexico: $21 million</a:t>
            </a:r>
          </a:p>
          <a:p>
            <a:pPr lvl="1"/>
            <a:r>
              <a:rPr lang="en-US" dirty="0"/>
              <a:t>Panama: $14 million</a:t>
            </a:r>
          </a:p>
        </p:txBody>
      </p:sp>
      <p:sp>
        <p:nvSpPr>
          <p:cNvPr id="5" name="Slide Number Placeholder 4"/>
          <p:cNvSpPr>
            <a:spLocks noGrp="1"/>
          </p:cNvSpPr>
          <p:nvPr>
            <p:ph type="sldNum" sz="quarter" idx="12"/>
          </p:nvPr>
        </p:nvSpPr>
        <p:spPr/>
        <p:txBody>
          <a:bodyPr/>
          <a:lstStyle/>
          <a:p>
            <a:fld id="{CFE4BAC9-6D41-4691-9299-18EF07EF0177}" type="slidenum">
              <a:rPr lang="en-US">
                <a:solidFill>
                  <a:srgbClr val="7C8F97">
                    <a:lumMod val="60000"/>
                    <a:lumOff val="40000"/>
                  </a:srgbClr>
                </a:solidFill>
                <a:latin typeface="Calisto MT"/>
              </a:rPr>
              <a:pPr/>
              <a:t>18</a:t>
            </a:fld>
            <a:endParaRPr lang="en-US">
              <a:solidFill>
                <a:srgbClr val="7C8F97">
                  <a:lumMod val="60000"/>
                  <a:lumOff val="40000"/>
                </a:srgbClr>
              </a:solidFill>
              <a:latin typeface="Calisto MT"/>
            </a:endParaRPr>
          </a:p>
        </p:txBody>
      </p:sp>
      <p:sp>
        <p:nvSpPr>
          <p:cNvPr id="2" name="Rectangle 1">
            <a:extLst>
              <a:ext uri="{FF2B5EF4-FFF2-40B4-BE49-F238E27FC236}">
                <a16:creationId xmlns:a16="http://schemas.microsoft.com/office/drawing/2014/main" xmlns="" id="{4F829E8D-8CCD-4040-94AA-45ADE4BB972A}"/>
              </a:ext>
            </a:extLst>
          </p:cNvPr>
          <p:cNvSpPr/>
          <p:nvPr/>
        </p:nvSpPr>
        <p:spPr>
          <a:xfrm>
            <a:off x="452144" y="6065521"/>
            <a:ext cx="11496502" cy="307777"/>
          </a:xfrm>
          <a:prstGeom prst="rect">
            <a:avLst/>
          </a:prstGeom>
        </p:spPr>
        <p:txBody>
          <a:bodyPr wrap="square">
            <a:spAutoFit/>
          </a:bodyPr>
          <a:lstStyle/>
          <a:p>
            <a:r>
              <a:rPr lang="en-US" sz="1400" dirty="0">
                <a:hlinkClick r:id="rId3"/>
              </a:rPr>
              <a:t>https://www.icij.org/investigations/panama-papers/panama-papers-helps-recover-more-than-1-2-billion-around-the-world/</a:t>
            </a:r>
            <a:endParaRPr lang="en-US" sz="1400" dirty="0"/>
          </a:p>
        </p:txBody>
      </p:sp>
      <p:pic>
        <p:nvPicPr>
          <p:cNvPr id="4" name="Picture 3">
            <a:extLst>
              <a:ext uri="{FF2B5EF4-FFF2-40B4-BE49-F238E27FC236}">
                <a16:creationId xmlns:a16="http://schemas.microsoft.com/office/drawing/2014/main" xmlns="" id="{FBD134D8-6ADB-4A4E-9399-D527543324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0442" y="2416551"/>
            <a:ext cx="4671407" cy="3503555"/>
          </a:xfrm>
          <a:prstGeom prst="rect">
            <a:avLst/>
          </a:prstGeom>
        </p:spPr>
      </p:pic>
    </p:spTree>
    <p:extLst>
      <p:ext uri="{BB962C8B-B14F-4D97-AF65-F5344CB8AC3E}">
        <p14:creationId xmlns:p14="http://schemas.microsoft.com/office/powerpoint/2010/main" val="107762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 presetClass="entr" presetSubtype="0" fill="hold" nodeType="afterEffect">
                                  <p:stCondLst>
                                    <p:cond delay="30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par>
                          <p:cTn id="11" fill="hold">
                            <p:stCondLst>
                              <p:cond delay="1300"/>
                            </p:stCondLst>
                            <p:childTnLst>
                              <p:par>
                                <p:cTn id="12" presetID="1" presetClass="entr" presetSubtype="0" fill="hold" nodeType="afterEffect">
                                  <p:stCondLst>
                                    <p:cond delay="300"/>
                                  </p:stCondLst>
                                  <p:childTnLst>
                                    <p:set>
                                      <p:cBhvr>
                                        <p:cTn id="13" dur="1" fill="hold">
                                          <p:stCondLst>
                                            <p:cond delay="0"/>
                                          </p:stCondLst>
                                        </p:cTn>
                                        <p:tgtEl>
                                          <p:spTgt spid="12">
                                            <p:txEl>
                                              <p:pRg st="2" end="2"/>
                                            </p:txEl>
                                          </p:spTgt>
                                        </p:tgtEl>
                                        <p:attrNameLst>
                                          <p:attrName>style.visibility</p:attrName>
                                        </p:attrNameLst>
                                      </p:cBhvr>
                                      <p:to>
                                        <p:strVal val="visible"/>
                                      </p:to>
                                    </p:set>
                                  </p:childTnLst>
                                </p:cTn>
                              </p:par>
                            </p:childTnLst>
                          </p:cTn>
                        </p:par>
                        <p:par>
                          <p:cTn id="14" fill="hold">
                            <p:stCondLst>
                              <p:cond delay="1600"/>
                            </p:stCondLst>
                            <p:childTnLst>
                              <p:par>
                                <p:cTn id="15" presetID="1" presetClass="entr" presetSubtype="0" fill="hold" nodeType="afterEffect">
                                  <p:stCondLst>
                                    <p:cond delay="30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childTnLst>
                          </p:cTn>
                        </p:par>
                        <p:par>
                          <p:cTn id="17" fill="hold">
                            <p:stCondLst>
                              <p:cond delay="1900"/>
                            </p:stCondLst>
                            <p:childTnLst>
                              <p:par>
                                <p:cTn id="18" presetID="1" presetClass="entr" presetSubtype="0" fill="hold" nodeType="afterEffect">
                                  <p:stCondLst>
                                    <p:cond delay="300"/>
                                  </p:stCondLst>
                                  <p:childTnLst>
                                    <p:set>
                                      <p:cBhvr>
                                        <p:cTn id="19" dur="1" fill="hold">
                                          <p:stCondLst>
                                            <p:cond delay="0"/>
                                          </p:stCondLst>
                                        </p:cTn>
                                        <p:tgtEl>
                                          <p:spTgt spid="12">
                                            <p:txEl>
                                              <p:pRg st="4" end="4"/>
                                            </p:txEl>
                                          </p:spTgt>
                                        </p:tgtEl>
                                        <p:attrNameLst>
                                          <p:attrName>style.visibility</p:attrName>
                                        </p:attrNameLst>
                                      </p:cBhvr>
                                      <p:to>
                                        <p:strVal val="visible"/>
                                      </p:to>
                                    </p:set>
                                  </p:childTnLst>
                                </p:cTn>
                              </p:par>
                            </p:childTnLst>
                          </p:cTn>
                        </p:par>
                        <p:par>
                          <p:cTn id="20" fill="hold">
                            <p:stCondLst>
                              <p:cond delay="2200"/>
                            </p:stCondLst>
                            <p:childTnLst>
                              <p:par>
                                <p:cTn id="21" presetID="1" presetClass="entr" presetSubtype="0" fill="hold" nodeType="afterEffect">
                                  <p:stCondLst>
                                    <p:cond delay="30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par>
                          <p:cTn id="23" fill="hold">
                            <p:stCondLst>
                              <p:cond delay="2500"/>
                            </p:stCondLst>
                            <p:childTnLst>
                              <p:par>
                                <p:cTn id="24" presetID="1" presetClass="entr" presetSubtype="0" fill="hold" nodeType="afterEffect">
                                  <p:stCondLst>
                                    <p:cond delay="300"/>
                                  </p:stCondLst>
                                  <p:childTnLst>
                                    <p:set>
                                      <p:cBhvr>
                                        <p:cTn id="25" dur="1" fill="hold">
                                          <p:stCondLst>
                                            <p:cond delay="0"/>
                                          </p:stCondLst>
                                        </p:cTn>
                                        <p:tgtEl>
                                          <p:spTgt spid="12">
                                            <p:txEl>
                                              <p:pRg st="6" end="6"/>
                                            </p:txEl>
                                          </p:spTgt>
                                        </p:tgtEl>
                                        <p:attrNameLst>
                                          <p:attrName>style.visibility</p:attrName>
                                        </p:attrNameLst>
                                      </p:cBhvr>
                                      <p:to>
                                        <p:strVal val="visible"/>
                                      </p:to>
                                    </p:set>
                                  </p:childTnLst>
                                </p:cTn>
                              </p:par>
                            </p:childTnLst>
                          </p:cTn>
                        </p:par>
                        <p:par>
                          <p:cTn id="26" fill="hold">
                            <p:stCondLst>
                              <p:cond delay="2800"/>
                            </p:stCondLst>
                            <p:childTnLst>
                              <p:par>
                                <p:cTn id="27" presetID="1" presetClass="entr" presetSubtype="0" fill="hold" nodeType="afterEffect">
                                  <p:stCondLst>
                                    <p:cond delay="300"/>
                                  </p:stCondLst>
                                  <p:childTnLst>
                                    <p:set>
                                      <p:cBhvr>
                                        <p:cTn id="28" dur="1" fill="hold">
                                          <p:stCondLst>
                                            <p:cond delay="0"/>
                                          </p:stCondLst>
                                        </p:cTn>
                                        <p:tgtEl>
                                          <p:spTgt spid="12">
                                            <p:txEl>
                                              <p:pRg st="7" end="7"/>
                                            </p:txEl>
                                          </p:spTgt>
                                        </p:tgtEl>
                                        <p:attrNameLst>
                                          <p:attrName>style.visibility</p:attrName>
                                        </p:attrNameLst>
                                      </p:cBhvr>
                                      <p:to>
                                        <p:strVal val="visible"/>
                                      </p:to>
                                    </p:set>
                                  </p:childTnLst>
                                </p:cTn>
                              </p:par>
                            </p:childTnLst>
                          </p:cTn>
                        </p:par>
                        <p:par>
                          <p:cTn id="29" fill="hold">
                            <p:stCondLst>
                              <p:cond delay="3100"/>
                            </p:stCondLst>
                            <p:childTnLst>
                              <p:par>
                                <p:cTn id="30" presetID="1" presetClass="entr" presetSubtype="0" fill="hold" nodeType="afterEffect">
                                  <p:stCondLst>
                                    <p:cond delay="300"/>
                                  </p:stCondLst>
                                  <p:childTnLst>
                                    <p:set>
                                      <p:cBhvr>
                                        <p:cTn id="31" dur="1" fill="hold">
                                          <p:stCondLst>
                                            <p:cond delay="0"/>
                                          </p:stCondLst>
                                        </p:cTn>
                                        <p:tgtEl>
                                          <p:spTgt spid="12">
                                            <p:txEl>
                                              <p:pRg st="8" end="8"/>
                                            </p:txEl>
                                          </p:spTgt>
                                        </p:tgtEl>
                                        <p:attrNameLst>
                                          <p:attrName>style.visibility</p:attrName>
                                        </p:attrNameLst>
                                      </p:cBhvr>
                                      <p:to>
                                        <p:strVal val="visible"/>
                                      </p:to>
                                    </p:set>
                                  </p:childTnLst>
                                </p:cTn>
                              </p:par>
                            </p:childTnLst>
                          </p:cTn>
                        </p:par>
                        <p:par>
                          <p:cTn id="32" fill="hold">
                            <p:stCondLst>
                              <p:cond delay="3400"/>
                            </p:stCondLst>
                            <p:childTnLst>
                              <p:par>
                                <p:cTn id="33" presetID="1" presetClass="entr" presetSubtype="0"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utterstock_164503736.jpeg"/>
          <p:cNvPicPr>
            <a:picLocks noChangeAspect="1"/>
          </p:cNvPicPr>
          <p:nvPr/>
        </p:nvPicPr>
        <p:blipFill rotWithShape="1">
          <a:blip r:embed="rId2" cstate="print">
            <a:alphaModFix amt="34000"/>
            <a:extLst>
              <a:ext uri="{28A0092B-C50C-407E-A947-70E740481C1C}">
                <a14:useLocalDpi xmlns:a14="http://schemas.microsoft.com/office/drawing/2010/main"/>
              </a:ext>
            </a:extLst>
          </a:blip>
          <a:srcRect t="15477" b="8062"/>
          <a:stretch/>
        </p:blipFill>
        <p:spPr>
          <a:xfrm>
            <a:off x="243354" y="162447"/>
            <a:ext cx="11707639" cy="6533106"/>
          </a:xfrm>
          <a:prstGeom prst="rect">
            <a:avLst/>
          </a:prstGeom>
          <a:noFill/>
          <a:ln>
            <a:noFill/>
          </a:ln>
        </p:spPr>
      </p:pic>
      <p:sp>
        <p:nvSpPr>
          <p:cNvPr id="11" name="Title 10">
            <a:extLst>
              <a:ext uri="{FF2B5EF4-FFF2-40B4-BE49-F238E27FC236}">
                <a16:creationId xmlns:a16="http://schemas.microsoft.com/office/drawing/2014/main" xmlns="" id="{A661502A-B691-4606-A107-8B4D1E704508}"/>
              </a:ext>
            </a:extLst>
          </p:cNvPr>
          <p:cNvSpPr>
            <a:spLocks noGrp="1"/>
          </p:cNvSpPr>
          <p:nvPr>
            <p:ph type="title"/>
          </p:nvPr>
        </p:nvSpPr>
        <p:spPr/>
        <p:txBody>
          <a:bodyPr>
            <a:normAutofit fontScale="90000"/>
          </a:bodyPr>
          <a:lstStyle/>
          <a:p>
            <a:r>
              <a:rPr lang="en-US" dirty="0"/>
              <a:t>The Panama Papers: </a:t>
            </a:r>
            <a:br>
              <a:rPr lang="en-US" dirty="0"/>
            </a:br>
            <a:r>
              <a:rPr lang="en-US" dirty="0"/>
              <a:t>Selected Legislation</a:t>
            </a:r>
          </a:p>
        </p:txBody>
      </p:sp>
      <p:sp>
        <p:nvSpPr>
          <p:cNvPr id="12" name="Content Placeholder 11">
            <a:extLst>
              <a:ext uri="{FF2B5EF4-FFF2-40B4-BE49-F238E27FC236}">
                <a16:creationId xmlns:a16="http://schemas.microsoft.com/office/drawing/2014/main" xmlns="" id="{63D0B6AD-129D-4096-BB11-8DB469145A8E}"/>
              </a:ext>
            </a:extLst>
          </p:cNvPr>
          <p:cNvSpPr>
            <a:spLocks noGrp="1"/>
          </p:cNvSpPr>
          <p:nvPr>
            <p:ph idx="1"/>
          </p:nvPr>
        </p:nvSpPr>
        <p:spPr>
          <a:xfrm>
            <a:off x="1200151" y="2133601"/>
            <a:ext cx="5815792" cy="3931920"/>
          </a:xfrm>
        </p:spPr>
        <p:txBody>
          <a:bodyPr>
            <a:normAutofit fontScale="85000" lnSpcReduction="20000"/>
          </a:bodyPr>
          <a:lstStyle/>
          <a:p>
            <a:r>
              <a:rPr lang="en-US" dirty="0"/>
              <a:t>2017: </a:t>
            </a:r>
            <a:r>
              <a:rPr lang="en-US" b="1" dirty="0"/>
              <a:t>New Zealand </a:t>
            </a:r>
            <a:r>
              <a:rPr lang="en-US" dirty="0"/>
              <a:t>strengthened laws to fight tax evasion and money laundering. </a:t>
            </a:r>
          </a:p>
          <a:p>
            <a:r>
              <a:rPr lang="en-US" dirty="0"/>
              <a:t>2018: </a:t>
            </a:r>
          </a:p>
          <a:p>
            <a:pPr lvl="1"/>
            <a:r>
              <a:rPr lang="en-US" b="1" dirty="0"/>
              <a:t>EU</a:t>
            </a:r>
            <a:r>
              <a:rPr lang="en-US" dirty="0"/>
              <a:t> released fifth EU Anti-Money Laundering Directive</a:t>
            </a:r>
          </a:p>
          <a:p>
            <a:pPr lvl="2"/>
            <a:r>
              <a:rPr lang="en-US" dirty="0"/>
              <a:t>Public access to beneficial ownership information</a:t>
            </a:r>
          </a:p>
          <a:p>
            <a:pPr lvl="2"/>
            <a:r>
              <a:rPr lang="en-US" dirty="0"/>
              <a:t>Member states must keep PEP lists</a:t>
            </a:r>
          </a:p>
          <a:p>
            <a:pPr lvl="2"/>
            <a:r>
              <a:rPr lang="en-US" dirty="0"/>
              <a:t>Facilitates cooperation &amp; info exchange among authorities</a:t>
            </a:r>
          </a:p>
          <a:p>
            <a:pPr lvl="1"/>
            <a:r>
              <a:rPr lang="en-US" b="1" dirty="0"/>
              <a:t>Indonesia</a:t>
            </a:r>
            <a:r>
              <a:rPr lang="en-US" dirty="0"/>
              <a:t> requires companies reveal true owners</a:t>
            </a:r>
          </a:p>
          <a:p>
            <a:r>
              <a:rPr lang="en-US" dirty="0"/>
              <a:t>2019: </a:t>
            </a:r>
            <a:r>
              <a:rPr lang="en-US" b="1" dirty="0"/>
              <a:t>U.S. </a:t>
            </a:r>
            <a:r>
              <a:rPr lang="en-US" dirty="0"/>
              <a:t>&amp; </a:t>
            </a:r>
            <a:r>
              <a:rPr lang="en-US" b="1" dirty="0"/>
              <a:t>Canada</a:t>
            </a:r>
            <a:r>
              <a:rPr lang="en-US" dirty="0"/>
              <a:t> discussing beneficial ownership transparency </a:t>
            </a:r>
          </a:p>
          <a:p>
            <a:pPr lvl="1"/>
            <a:endParaRPr lang="en-US" dirty="0"/>
          </a:p>
        </p:txBody>
      </p:sp>
      <p:sp>
        <p:nvSpPr>
          <p:cNvPr id="5" name="Slide Number Placeholder 4"/>
          <p:cNvSpPr>
            <a:spLocks noGrp="1"/>
          </p:cNvSpPr>
          <p:nvPr>
            <p:ph type="sldNum" sz="quarter" idx="12"/>
          </p:nvPr>
        </p:nvSpPr>
        <p:spPr/>
        <p:txBody>
          <a:bodyPr/>
          <a:lstStyle/>
          <a:p>
            <a:fld id="{CFE4BAC9-6D41-4691-9299-18EF07EF0177}" type="slidenum">
              <a:rPr lang="en-US">
                <a:solidFill>
                  <a:srgbClr val="7C8F97">
                    <a:lumMod val="60000"/>
                    <a:lumOff val="40000"/>
                  </a:srgbClr>
                </a:solidFill>
                <a:latin typeface="Calisto MT"/>
              </a:rPr>
              <a:pPr/>
              <a:t>19</a:t>
            </a:fld>
            <a:endParaRPr lang="en-US">
              <a:solidFill>
                <a:srgbClr val="7C8F97">
                  <a:lumMod val="60000"/>
                  <a:lumOff val="40000"/>
                </a:srgbClr>
              </a:solidFill>
              <a:latin typeface="Calisto MT"/>
            </a:endParaRPr>
          </a:p>
        </p:txBody>
      </p:sp>
      <p:pic>
        <p:nvPicPr>
          <p:cNvPr id="2" name="Picture 1">
            <a:extLst>
              <a:ext uri="{FF2B5EF4-FFF2-40B4-BE49-F238E27FC236}">
                <a16:creationId xmlns:a16="http://schemas.microsoft.com/office/drawing/2014/main" xmlns="" id="{3C16CF49-A9FC-410C-B888-858BA636785C}"/>
              </a:ext>
            </a:extLst>
          </p:cNvPr>
          <p:cNvPicPr>
            <a:picLocks noChangeAspect="1"/>
          </p:cNvPicPr>
          <p:nvPr/>
        </p:nvPicPr>
        <p:blipFill>
          <a:blip r:embed="rId3"/>
          <a:stretch>
            <a:fillRect/>
          </a:stretch>
        </p:blipFill>
        <p:spPr>
          <a:xfrm>
            <a:off x="7603328" y="4040560"/>
            <a:ext cx="3516282" cy="1924333"/>
          </a:xfrm>
          <a:prstGeom prst="rect">
            <a:avLst/>
          </a:prstGeom>
        </p:spPr>
      </p:pic>
      <p:sp>
        <p:nvSpPr>
          <p:cNvPr id="3" name="Rectangle 2">
            <a:extLst>
              <a:ext uri="{FF2B5EF4-FFF2-40B4-BE49-F238E27FC236}">
                <a16:creationId xmlns:a16="http://schemas.microsoft.com/office/drawing/2014/main" xmlns="" id="{21A0F101-AFE4-488C-BEAA-032CBB7B6B60}"/>
              </a:ext>
            </a:extLst>
          </p:cNvPr>
          <p:cNvSpPr/>
          <p:nvPr/>
        </p:nvSpPr>
        <p:spPr>
          <a:xfrm>
            <a:off x="339436" y="5974078"/>
            <a:ext cx="11513127" cy="646331"/>
          </a:xfrm>
          <a:prstGeom prst="rect">
            <a:avLst/>
          </a:prstGeom>
        </p:spPr>
        <p:txBody>
          <a:bodyPr wrap="square">
            <a:spAutoFit/>
          </a:bodyPr>
          <a:lstStyle/>
          <a:p>
            <a:r>
              <a:rPr lang="en-US" sz="1200" dirty="0">
                <a:hlinkClick r:id="rId4"/>
              </a:rPr>
              <a:t>https://globalcompliancenews.com/eu-5th-anti-money-laundering-directive-published-20180716/</a:t>
            </a:r>
            <a:r>
              <a:rPr lang="en-US" sz="1200" dirty="0"/>
              <a:t>;</a:t>
            </a:r>
            <a:r>
              <a:rPr lang="en-US" sz="1200" dirty="0">
                <a:hlinkClick r:id="rId5"/>
              </a:rPr>
              <a:t> https://eur-lex.europa.eu/legal-content/EN/TXT/?uri=uriserv:OJ.L_.2018.156.01.0043.01.ENG</a:t>
            </a:r>
            <a:r>
              <a:rPr lang="en-US" sz="1200" dirty="0"/>
              <a:t>; </a:t>
            </a:r>
            <a:r>
              <a:rPr lang="en-US" sz="1200" dirty="0">
                <a:hlinkClick r:id="rId6"/>
              </a:rPr>
              <a:t>https://ec.europa.eu/info/files/factsheet-main-changes-5th-anti-money-laundering-directive_en</a:t>
            </a:r>
            <a:r>
              <a:rPr lang="en-US" sz="1200" dirty="0"/>
              <a:t>; </a:t>
            </a:r>
            <a:r>
              <a:rPr lang="en-US" sz="1200" dirty="0">
                <a:hlinkClick r:id="rId7"/>
              </a:rPr>
              <a:t>https://www.icij.org/investigations/panama-papers/fbi-says-we-must-learn-from-the-panama-papers/</a:t>
            </a:r>
            <a:r>
              <a:rPr lang="en-US" sz="1200" dirty="0"/>
              <a:t>; </a:t>
            </a:r>
            <a:r>
              <a:rPr lang="en-US" sz="1200" dirty="0">
                <a:hlinkClick r:id="rId8"/>
              </a:rPr>
              <a:t>https://www.fin.gc.ca/n19/19-063-eng.asp</a:t>
            </a:r>
            <a:r>
              <a:rPr lang="en-US" sz="1200" dirty="0"/>
              <a:t> </a:t>
            </a:r>
          </a:p>
        </p:txBody>
      </p:sp>
      <p:pic>
        <p:nvPicPr>
          <p:cNvPr id="4" name="Picture 3">
            <a:extLst>
              <a:ext uri="{FF2B5EF4-FFF2-40B4-BE49-F238E27FC236}">
                <a16:creationId xmlns:a16="http://schemas.microsoft.com/office/drawing/2014/main" xmlns="" id="{41C9B366-4293-4F34-8C7F-3F7F659B681F}"/>
              </a:ext>
            </a:extLst>
          </p:cNvPr>
          <p:cNvPicPr>
            <a:picLocks noChangeAspect="1"/>
          </p:cNvPicPr>
          <p:nvPr/>
        </p:nvPicPr>
        <p:blipFill>
          <a:blip r:embed="rId9"/>
          <a:stretch>
            <a:fillRect/>
          </a:stretch>
        </p:blipFill>
        <p:spPr>
          <a:xfrm>
            <a:off x="6899931" y="1684636"/>
            <a:ext cx="4923076" cy="2293879"/>
          </a:xfrm>
          <a:prstGeom prst="rect">
            <a:avLst/>
          </a:prstGeom>
        </p:spPr>
      </p:pic>
      <p:pic>
        <p:nvPicPr>
          <p:cNvPr id="9" name="Picture 8" descr="A close up of a flag&#10;&#10;Description automatically generated">
            <a:extLst>
              <a:ext uri="{FF2B5EF4-FFF2-40B4-BE49-F238E27FC236}">
                <a16:creationId xmlns:a16="http://schemas.microsoft.com/office/drawing/2014/main" xmlns="" id="{7DA066F5-8E14-4550-A134-2E153C62635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2766" y="2120698"/>
            <a:ext cx="946764" cy="631710"/>
          </a:xfrm>
          <a:prstGeom prst="rect">
            <a:avLst/>
          </a:prstGeom>
        </p:spPr>
      </p:pic>
      <p:pic>
        <p:nvPicPr>
          <p:cNvPr id="14" name="Picture 13">
            <a:extLst>
              <a:ext uri="{FF2B5EF4-FFF2-40B4-BE49-F238E27FC236}">
                <a16:creationId xmlns:a16="http://schemas.microsoft.com/office/drawing/2014/main" xmlns="" id="{48560306-1AE8-4936-B4EB-01480642FD0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3362" y="5327039"/>
            <a:ext cx="1070609" cy="589265"/>
          </a:xfrm>
          <a:prstGeom prst="rect">
            <a:avLst/>
          </a:prstGeom>
        </p:spPr>
      </p:pic>
      <p:pic>
        <p:nvPicPr>
          <p:cNvPr id="16" name="Picture 15">
            <a:extLst>
              <a:ext uri="{FF2B5EF4-FFF2-40B4-BE49-F238E27FC236}">
                <a16:creationId xmlns:a16="http://schemas.microsoft.com/office/drawing/2014/main" xmlns="" id="{EB2256D7-EE55-4952-9BE0-8CA2124F337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8666" y="4728950"/>
            <a:ext cx="740797" cy="494693"/>
          </a:xfrm>
          <a:prstGeom prst="rect">
            <a:avLst/>
          </a:prstGeom>
        </p:spPr>
      </p:pic>
    </p:spTree>
    <p:extLst>
      <p:ext uri="{BB962C8B-B14F-4D97-AF65-F5344CB8AC3E}">
        <p14:creationId xmlns:p14="http://schemas.microsoft.com/office/powerpoint/2010/main" val="16429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30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par>
                          <p:cTn id="7" fill="hold">
                            <p:stCondLst>
                              <p:cond delay="300"/>
                            </p:stCondLst>
                            <p:childTnLst>
                              <p:par>
                                <p:cTn id="8" presetID="10" presetClass="entr" presetSubtype="0" fill="hold" nodeType="afterEffect">
                                  <p:stCondLst>
                                    <p:cond delay="3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300"/>
                                  </p:stCondLst>
                                  <p:childTnLst>
                                    <p:set>
                                      <p:cBhvr>
                                        <p:cTn id="17" dur="1" fill="hold">
                                          <p:stCondLst>
                                            <p:cond delay="0"/>
                                          </p:stCondLst>
                                        </p:cTn>
                                        <p:tgtEl>
                                          <p:spTgt spid="12">
                                            <p:txEl>
                                              <p:pRg st="2" end="2"/>
                                            </p:txEl>
                                          </p:spTgt>
                                        </p:tgtEl>
                                        <p:attrNameLst>
                                          <p:attrName>style.visibility</p:attrName>
                                        </p:attrNameLst>
                                      </p:cBhvr>
                                      <p:to>
                                        <p:strVal val="visible"/>
                                      </p:to>
                                    </p:set>
                                  </p:childTnLst>
                                </p:cTn>
                              </p:par>
                            </p:childTnLst>
                          </p:cTn>
                        </p:par>
                        <p:par>
                          <p:cTn id="18" fill="hold">
                            <p:stCondLst>
                              <p:cond delay="300"/>
                            </p:stCondLst>
                            <p:childTnLst>
                              <p:par>
                                <p:cTn id="19" presetID="21" presetClass="entr" presetSubtype="1" fill="hold" nodeType="afterEffect">
                                  <p:stCondLst>
                                    <p:cond delay="30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childTnLst>
                          </p:cTn>
                        </p:par>
                        <p:par>
                          <p:cTn id="22" fill="hold">
                            <p:stCondLst>
                              <p:cond delay="2600"/>
                            </p:stCondLst>
                            <p:childTnLst>
                              <p:par>
                                <p:cTn id="23" presetID="1" presetClass="entr" presetSubtype="0" fill="hold" nodeType="afterEffect">
                                  <p:stCondLst>
                                    <p:cond delay="300"/>
                                  </p:stCondLst>
                                  <p:childTnLst>
                                    <p:set>
                                      <p:cBhvr>
                                        <p:cTn id="24" dur="1" fill="hold">
                                          <p:stCondLst>
                                            <p:cond delay="0"/>
                                          </p:stCondLst>
                                        </p:cTn>
                                        <p:tgtEl>
                                          <p:spTgt spid="12">
                                            <p:txEl>
                                              <p:pRg st="3" end="3"/>
                                            </p:txEl>
                                          </p:spTgt>
                                        </p:tgtEl>
                                        <p:attrNameLst>
                                          <p:attrName>style.visibility</p:attrName>
                                        </p:attrNameLst>
                                      </p:cBhvr>
                                      <p:to>
                                        <p:strVal val="visible"/>
                                      </p:to>
                                    </p:set>
                                  </p:childTnLst>
                                </p:cTn>
                              </p:par>
                            </p:childTnLst>
                          </p:cTn>
                        </p:par>
                        <p:par>
                          <p:cTn id="25" fill="hold">
                            <p:stCondLst>
                              <p:cond delay="2900"/>
                            </p:stCondLst>
                            <p:childTnLst>
                              <p:par>
                                <p:cTn id="26" presetID="1" presetClass="entr" presetSubtype="0" fill="hold" nodeType="afterEffect">
                                  <p:stCondLst>
                                    <p:cond delay="300"/>
                                  </p:stCondLst>
                                  <p:childTnLst>
                                    <p:set>
                                      <p:cBhvr>
                                        <p:cTn id="27" dur="1" fill="hold">
                                          <p:stCondLst>
                                            <p:cond delay="0"/>
                                          </p:stCondLst>
                                        </p:cTn>
                                        <p:tgtEl>
                                          <p:spTgt spid="12">
                                            <p:txEl>
                                              <p:pRg st="4" end="4"/>
                                            </p:txEl>
                                          </p:spTgt>
                                        </p:tgtEl>
                                        <p:attrNameLst>
                                          <p:attrName>style.visibility</p:attrName>
                                        </p:attrNameLst>
                                      </p:cBhvr>
                                      <p:to>
                                        <p:strVal val="visible"/>
                                      </p:to>
                                    </p:set>
                                  </p:childTnLst>
                                </p:cTn>
                              </p:par>
                            </p:childTnLst>
                          </p:cTn>
                        </p:par>
                        <p:par>
                          <p:cTn id="28" fill="hold">
                            <p:stCondLst>
                              <p:cond delay="3200"/>
                            </p:stCondLst>
                            <p:childTnLst>
                              <p:par>
                                <p:cTn id="29" presetID="1" presetClass="entr" presetSubtype="0" fill="hold" nodeType="afterEffect">
                                  <p:stCondLst>
                                    <p:cond delay="300"/>
                                  </p:stCondLst>
                                  <p:childTnLst>
                                    <p:set>
                                      <p:cBhvr>
                                        <p:cTn id="30"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6" end="6"/>
                                            </p:txEl>
                                          </p:spTgt>
                                        </p:tgtEl>
                                        <p:attrNameLst>
                                          <p:attrName>style.visibility</p:attrName>
                                        </p:attrNameLst>
                                      </p:cBhvr>
                                      <p:to>
                                        <p:strVal val="visible"/>
                                      </p:to>
                                    </p:set>
                                  </p:childTnLst>
                                </p:cTn>
                              </p:par>
                            </p:childTnLst>
                          </p:cTn>
                        </p:par>
                        <p:par>
                          <p:cTn id="35" fill="hold">
                            <p:stCondLst>
                              <p:cond delay="0"/>
                            </p:stCondLst>
                            <p:childTnLst>
                              <p:par>
                                <p:cTn id="36" presetID="10" presetClass="entr" presetSubtype="0" fill="hold" nodeType="afterEffect">
                                  <p:stCondLst>
                                    <p:cond delay="30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7" end="7"/>
                                            </p:txEl>
                                          </p:spTgt>
                                        </p:tgtEl>
                                        <p:attrNameLst>
                                          <p:attrName>style.visibility</p:attrName>
                                        </p:attrNameLst>
                                      </p:cBhvr>
                                      <p:to>
                                        <p:strVal val="visible"/>
                                      </p:to>
                                    </p:set>
                                  </p:childTnLst>
                                </p:cTn>
                              </p:par>
                            </p:childTnLst>
                          </p:cTn>
                        </p:par>
                        <p:par>
                          <p:cTn id="43" fill="hold">
                            <p:stCondLst>
                              <p:cond delay="0"/>
                            </p:stCondLst>
                            <p:childTnLst>
                              <p:par>
                                <p:cTn id="44" presetID="10" presetClass="entr" presetSubtype="0" fill="hold" nodeType="afterEffect">
                                  <p:stCondLst>
                                    <p:cond delay="30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par>
                          <p:cTn id="47" fill="hold">
                            <p:stCondLst>
                              <p:cond delay="800"/>
                            </p:stCondLst>
                            <p:childTnLst>
                              <p:par>
                                <p:cTn id="48" presetID="21" presetClass="entr" presetSubtype="1" fill="hold" nodeType="afterEffect">
                                  <p:stCondLst>
                                    <p:cond delay="300"/>
                                  </p:stCondLst>
                                  <p:childTnLst>
                                    <p:set>
                                      <p:cBhvr>
                                        <p:cTn id="49" dur="1" fill="hold">
                                          <p:stCondLst>
                                            <p:cond delay="0"/>
                                          </p:stCondLst>
                                        </p:cTn>
                                        <p:tgtEl>
                                          <p:spTgt spid="2"/>
                                        </p:tgtEl>
                                        <p:attrNameLst>
                                          <p:attrName>style.visibility</p:attrName>
                                        </p:attrNameLst>
                                      </p:cBhvr>
                                      <p:to>
                                        <p:strVal val="visible"/>
                                      </p:to>
                                    </p:set>
                                    <p:animEffect transition="in" filter="wheel(1)">
                                      <p:cBhvr>
                                        <p:cTn id="50" dur="2000"/>
                                        <p:tgtEl>
                                          <p:spTgt spid="2"/>
                                        </p:tgtEl>
                                      </p:cBhvr>
                                    </p:animEffect>
                                  </p:childTnLst>
                                </p:cTn>
                              </p:par>
                            </p:childTnLst>
                          </p:cTn>
                        </p:par>
                        <p:par>
                          <p:cTn id="51" fill="hold">
                            <p:stCondLst>
                              <p:cond delay="3100"/>
                            </p:stCondLst>
                            <p:childTnLst>
                              <p:par>
                                <p:cTn id="52" presetID="1" presetClass="entr" presetSubtype="0" fill="hold" grpId="0" nodeType="afterEffect">
                                  <p:stCondLst>
                                    <p:cond delay="0"/>
                                  </p:stCondLst>
                                  <p:childTnLst>
                                    <p:set>
                                      <p:cBhvr>
                                        <p:cTn id="5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utterstock_164503736.jpeg"/>
          <p:cNvPicPr>
            <a:picLocks noChangeAspect="1"/>
          </p:cNvPicPr>
          <p:nvPr/>
        </p:nvPicPr>
        <p:blipFill rotWithShape="1">
          <a:blip r:embed="rId2" cstate="print">
            <a:alphaModFix amt="34000"/>
            <a:extLst>
              <a:ext uri="{28A0092B-C50C-407E-A947-70E740481C1C}">
                <a14:useLocalDpi xmlns:a14="http://schemas.microsoft.com/office/drawing/2010/main"/>
              </a:ext>
            </a:extLst>
          </a:blip>
          <a:srcRect t="15477" b="8062"/>
          <a:stretch/>
        </p:blipFill>
        <p:spPr>
          <a:xfrm>
            <a:off x="243354" y="162447"/>
            <a:ext cx="11707639" cy="6533106"/>
          </a:xfrm>
          <a:prstGeom prst="rect">
            <a:avLst/>
          </a:prstGeom>
          <a:noFill/>
          <a:ln>
            <a:noFill/>
          </a:ln>
        </p:spPr>
      </p:pic>
      <p:sp>
        <p:nvSpPr>
          <p:cNvPr id="11" name="Title 10">
            <a:extLst>
              <a:ext uri="{FF2B5EF4-FFF2-40B4-BE49-F238E27FC236}">
                <a16:creationId xmlns:a16="http://schemas.microsoft.com/office/drawing/2014/main" xmlns="" id="{A661502A-B691-4606-A107-8B4D1E704508}"/>
              </a:ext>
            </a:extLst>
          </p:cNvPr>
          <p:cNvSpPr>
            <a:spLocks noGrp="1"/>
          </p:cNvSpPr>
          <p:nvPr>
            <p:ph type="title"/>
          </p:nvPr>
        </p:nvSpPr>
        <p:spPr/>
        <p:txBody>
          <a:bodyPr/>
          <a:lstStyle/>
          <a:p>
            <a:r>
              <a:rPr lang="en-US" dirty="0"/>
              <a:t>Presentation Overview</a:t>
            </a:r>
          </a:p>
        </p:txBody>
      </p:sp>
      <p:sp>
        <p:nvSpPr>
          <p:cNvPr id="12" name="Content Placeholder 11">
            <a:extLst>
              <a:ext uri="{FF2B5EF4-FFF2-40B4-BE49-F238E27FC236}">
                <a16:creationId xmlns:a16="http://schemas.microsoft.com/office/drawing/2014/main" xmlns="" id="{63D0B6AD-129D-4096-BB11-8DB469145A8E}"/>
              </a:ext>
            </a:extLst>
          </p:cNvPr>
          <p:cNvSpPr>
            <a:spLocks noGrp="1"/>
          </p:cNvSpPr>
          <p:nvPr>
            <p:ph idx="1"/>
          </p:nvPr>
        </p:nvSpPr>
        <p:spPr/>
        <p:txBody>
          <a:bodyPr>
            <a:normAutofit/>
          </a:bodyPr>
          <a:lstStyle/>
          <a:p>
            <a:r>
              <a:rPr lang="en-US" sz="2800" dirty="0"/>
              <a:t>Information Sharing</a:t>
            </a:r>
          </a:p>
          <a:p>
            <a:pPr lvl="1"/>
            <a:r>
              <a:rPr lang="en-US" sz="2400" dirty="0"/>
              <a:t>MLATs</a:t>
            </a:r>
          </a:p>
          <a:p>
            <a:pPr lvl="1"/>
            <a:r>
              <a:rPr lang="en-US" sz="2400" dirty="0"/>
              <a:t>INTERPOL</a:t>
            </a:r>
          </a:p>
          <a:p>
            <a:r>
              <a:rPr lang="en-US" sz="2800" dirty="0"/>
              <a:t>Role of Media in the Fight Against Corruption</a:t>
            </a:r>
          </a:p>
          <a:p>
            <a:r>
              <a:rPr lang="en-US" sz="2800" dirty="0"/>
              <a:t>Panama Papers</a:t>
            </a:r>
          </a:p>
        </p:txBody>
      </p:sp>
      <p:sp>
        <p:nvSpPr>
          <p:cNvPr id="5" name="Slide Number Placeholder 4"/>
          <p:cNvSpPr>
            <a:spLocks noGrp="1"/>
          </p:cNvSpPr>
          <p:nvPr>
            <p:ph type="sldNum" sz="quarter" idx="12"/>
          </p:nvPr>
        </p:nvSpPr>
        <p:spPr/>
        <p:txBody>
          <a:bodyPr/>
          <a:lstStyle/>
          <a:p>
            <a:fld id="{CFE4BAC9-6D41-4691-9299-18EF07EF0177}" type="slidenum">
              <a:rPr lang="en-US">
                <a:solidFill>
                  <a:srgbClr val="7C8F97">
                    <a:lumMod val="60000"/>
                    <a:lumOff val="40000"/>
                  </a:srgbClr>
                </a:solidFill>
                <a:latin typeface="Calisto MT"/>
              </a:rPr>
              <a:pPr/>
              <a:t>2</a:t>
            </a:fld>
            <a:endParaRPr lang="en-US">
              <a:solidFill>
                <a:srgbClr val="7C8F97">
                  <a:lumMod val="60000"/>
                  <a:lumOff val="40000"/>
                </a:srgbClr>
              </a:solidFill>
              <a:latin typeface="Calisto MT"/>
            </a:endParaRPr>
          </a:p>
        </p:txBody>
      </p:sp>
    </p:spTree>
    <p:extLst>
      <p:ext uri="{BB962C8B-B14F-4D97-AF65-F5344CB8AC3E}">
        <p14:creationId xmlns:p14="http://schemas.microsoft.com/office/powerpoint/2010/main" val="120836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utterstock_164503736.jpeg"/>
          <p:cNvPicPr>
            <a:picLocks noChangeAspect="1"/>
          </p:cNvPicPr>
          <p:nvPr/>
        </p:nvPicPr>
        <p:blipFill rotWithShape="1">
          <a:blip r:embed="rId2" cstate="print">
            <a:alphaModFix amt="34000"/>
            <a:extLst>
              <a:ext uri="{28A0092B-C50C-407E-A947-70E740481C1C}">
                <a14:useLocalDpi xmlns:a14="http://schemas.microsoft.com/office/drawing/2010/main"/>
              </a:ext>
            </a:extLst>
          </a:blip>
          <a:srcRect t="15477" b="8062"/>
          <a:stretch/>
        </p:blipFill>
        <p:spPr>
          <a:xfrm>
            <a:off x="243354" y="162447"/>
            <a:ext cx="11707639" cy="6533106"/>
          </a:xfrm>
          <a:prstGeom prst="rect">
            <a:avLst/>
          </a:prstGeom>
          <a:noFill/>
          <a:ln>
            <a:noFill/>
          </a:ln>
        </p:spPr>
      </p:pic>
      <p:sp>
        <p:nvSpPr>
          <p:cNvPr id="11" name="Title 10">
            <a:extLst>
              <a:ext uri="{FF2B5EF4-FFF2-40B4-BE49-F238E27FC236}">
                <a16:creationId xmlns:a16="http://schemas.microsoft.com/office/drawing/2014/main" xmlns="" id="{A661502A-B691-4606-A107-8B4D1E704508}"/>
              </a:ext>
            </a:extLst>
          </p:cNvPr>
          <p:cNvSpPr>
            <a:spLocks noGrp="1"/>
          </p:cNvSpPr>
          <p:nvPr>
            <p:ph type="title"/>
          </p:nvPr>
        </p:nvSpPr>
        <p:spPr/>
        <p:txBody>
          <a:bodyPr>
            <a:normAutofit fontScale="90000"/>
          </a:bodyPr>
          <a:lstStyle/>
          <a:p>
            <a:r>
              <a:rPr lang="en-US" dirty="0"/>
              <a:t>Panama Papers:</a:t>
            </a:r>
            <a:br>
              <a:rPr lang="en-US" dirty="0"/>
            </a:br>
            <a:r>
              <a:rPr lang="en-US" dirty="0"/>
              <a:t>Public Impact as of March 2019</a:t>
            </a:r>
          </a:p>
        </p:txBody>
      </p:sp>
      <p:sp>
        <p:nvSpPr>
          <p:cNvPr id="12" name="Content Placeholder 11">
            <a:extLst>
              <a:ext uri="{FF2B5EF4-FFF2-40B4-BE49-F238E27FC236}">
                <a16:creationId xmlns:a16="http://schemas.microsoft.com/office/drawing/2014/main" xmlns="" id="{63D0B6AD-129D-4096-BB11-8DB469145A8E}"/>
              </a:ext>
            </a:extLst>
          </p:cNvPr>
          <p:cNvSpPr>
            <a:spLocks noGrp="1"/>
          </p:cNvSpPr>
          <p:nvPr>
            <p:ph idx="1"/>
          </p:nvPr>
        </p:nvSpPr>
        <p:spPr>
          <a:xfrm>
            <a:off x="771584" y="1928713"/>
            <a:ext cx="5832416" cy="3931920"/>
          </a:xfrm>
        </p:spPr>
        <p:txBody>
          <a:bodyPr>
            <a:normAutofit fontScale="85000" lnSpcReduction="20000"/>
          </a:bodyPr>
          <a:lstStyle/>
          <a:p>
            <a:r>
              <a:rPr lang="en-US" u="sng" dirty="0">
                <a:solidFill>
                  <a:srgbClr val="00B050"/>
                </a:solidFill>
              </a:rPr>
              <a:t>Deliberative</a:t>
            </a:r>
            <a:r>
              <a:rPr lang="en-US" dirty="0"/>
              <a:t>: Public protest, cross-border data sharing, investigations</a:t>
            </a:r>
          </a:p>
          <a:p>
            <a:r>
              <a:rPr lang="en-US" u="sng" dirty="0">
                <a:solidFill>
                  <a:srgbClr val="00B050"/>
                </a:solidFill>
              </a:rPr>
              <a:t>Individualistic</a:t>
            </a:r>
            <a:r>
              <a:rPr lang="en-US" dirty="0"/>
              <a:t>: Criminal or civil punishments of corrupt actors</a:t>
            </a:r>
          </a:p>
          <a:p>
            <a:pPr lvl="1"/>
            <a:r>
              <a:rPr lang="en-US" dirty="0"/>
              <a:t>6 cases of high officials resigning/ being removed </a:t>
            </a:r>
          </a:p>
          <a:p>
            <a:r>
              <a:rPr lang="en-US" u="sng" dirty="0">
                <a:solidFill>
                  <a:srgbClr val="00B050"/>
                </a:solidFill>
              </a:rPr>
              <a:t>Substantive</a:t>
            </a:r>
            <a:r>
              <a:rPr lang="en-US" dirty="0"/>
              <a:t>: Rule/ law changes</a:t>
            </a:r>
          </a:p>
          <a:p>
            <a:pPr lvl="1"/>
            <a:r>
              <a:rPr lang="en-US" dirty="0"/>
              <a:t>16 countries</a:t>
            </a:r>
          </a:p>
          <a:p>
            <a:r>
              <a:rPr lang="en-US" u="sng" dirty="0">
                <a:solidFill>
                  <a:srgbClr val="C00000"/>
                </a:solidFill>
              </a:rPr>
              <a:t>Backlash</a:t>
            </a:r>
            <a:r>
              <a:rPr lang="en-US" dirty="0"/>
              <a:t>: Violence, threats, or restrictions against journalists</a:t>
            </a:r>
          </a:p>
          <a:p>
            <a:pPr lvl="1"/>
            <a:r>
              <a:rPr lang="en-US" dirty="0"/>
              <a:t>15 countries; almost all with low ranking in the World Press Freedom Index</a:t>
            </a:r>
          </a:p>
        </p:txBody>
      </p:sp>
      <p:sp>
        <p:nvSpPr>
          <p:cNvPr id="5" name="Slide Number Placeholder 4"/>
          <p:cNvSpPr>
            <a:spLocks noGrp="1"/>
          </p:cNvSpPr>
          <p:nvPr>
            <p:ph type="sldNum" sz="quarter" idx="12"/>
          </p:nvPr>
        </p:nvSpPr>
        <p:spPr/>
        <p:txBody>
          <a:bodyPr/>
          <a:lstStyle/>
          <a:p>
            <a:fld id="{CFE4BAC9-6D41-4691-9299-18EF07EF0177}" type="slidenum">
              <a:rPr lang="en-US">
                <a:solidFill>
                  <a:srgbClr val="7C8F97">
                    <a:lumMod val="60000"/>
                    <a:lumOff val="40000"/>
                  </a:srgbClr>
                </a:solidFill>
                <a:latin typeface="Calisto MT"/>
              </a:rPr>
              <a:pPr/>
              <a:t>20</a:t>
            </a:fld>
            <a:endParaRPr lang="en-US">
              <a:solidFill>
                <a:srgbClr val="7C8F97">
                  <a:lumMod val="60000"/>
                  <a:lumOff val="40000"/>
                </a:srgbClr>
              </a:solidFill>
              <a:latin typeface="Calisto MT"/>
            </a:endParaRPr>
          </a:p>
        </p:txBody>
      </p:sp>
      <p:pic>
        <p:nvPicPr>
          <p:cNvPr id="2" name="Picture 1">
            <a:extLst>
              <a:ext uri="{FF2B5EF4-FFF2-40B4-BE49-F238E27FC236}">
                <a16:creationId xmlns:a16="http://schemas.microsoft.com/office/drawing/2014/main" xmlns="" id="{556B537D-5CAF-46E6-83DB-E48D3F033FBA}"/>
              </a:ext>
            </a:extLst>
          </p:cNvPr>
          <p:cNvPicPr>
            <a:picLocks noChangeAspect="1"/>
          </p:cNvPicPr>
          <p:nvPr/>
        </p:nvPicPr>
        <p:blipFill>
          <a:blip r:embed="rId3"/>
          <a:stretch>
            <a:fillRect/>
          </a:stretch>
        </p:blipFill>
        <p:spPr>
          <a:xfrm>
            <a:off x="6882277" y="1798321"/>
            <a:ext cx="4953000" cy="4267200"/>
          </a:xfrm>
          <a:prstGeom prst="rect">
            <a:avLst/>
          </a:prstGeom>
          <a:ln w="3175">
            <a:solidFill>
              <a:schemeClr val="tx1"/>
            </a:solidFill>
          </a:ln>
        </p:spPr>
      </p:pic>
      <p:sp>
        <p:nvSpPr>
          <p:cNvPr id="3" name="Rectangle 2">
            <a:extLst>
              <a:ext uri="{FF2B5EF4-FFF2-40B4-BE49-F238E27FC236}">
                <a16:creationId xmlns:a16="http://schemas.microsoft.com/office/drawing/2014/main" xmlns="" id="{3DCCF47A-529A-41F3-AFBC-5E97F46ACE47}"/>
              </a:ext>
            </a:extLst>
          </p:cNvPr>
          <p:cNvSpPr/>
          <p:nvPr/>
        </p:nvSpPr>
        <p:spPr>
          <a:xfrm>
            <a:off x="352425" y="6090335"/>
            <a:ext cx="11487150" cy="307777"/>
          </a:xfrm>
          <a:prstGeom prst="rect">
            <a:avLst/>
          </a:prstGeom>
        </p:spPr>
        <p:txBody>
          <a:bodyPr wrap="square">
            <a:spAutoFit/>
          </a:bodyPr>
          <a:lstStyle/>
          <a:p>
            <a:r>
              <a:rPr lang="en-US" sz="1400" dirty="0"/>
              <a:t>https://reutersinstitute.politics.ox.ac.uk/sites/default/files/2019-03/Graves_Gauging_the_Global_Impacts_of_the_Panama_Papers_FINAL_0.pdf</a:t>
            </a:r>
          </a:p>
        </p:txBody>
      </p:sp>
    </p:spTree>
    <p:extLst>
      <p:ext uri="{BB962C8B-B14F-4D97-AF65-F5344CB8AC3E}">
        <p14:creationId xmlns:p14="http://schemas.microsoft.com/office/powerpoint/2010/main" val="245536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30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30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par>
                          <p:cTn id="23" fill="hold">
                            <p:stCondLst>
                              <p:cond delay="300"/>
                            </p:stCondLst>
                            <p:childTnLst>
                              <p:par>
                                <p:cTn id="24" presetID="1" presetClass="entr" presetSubtype="0" fill="hold" nodeType="afterEffect">
                                  <p:stCondLst>
                                    <p:cond delay="300"/>
                                  </p:stCondLst>
                                  <p:childTnLst>
                                    <p:set>
                                      <p:cBhvr>
                                        <p:cTn id="25"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300"/>
                                  </p:stCondLst>
                                  <p:childTnLst>
                                    <p:set>
                                      <p:cBhvr>
                                        <p:cTn id="29" dur="1" fill="hold">
                                          <p:stCondLst>
                                            <p:cond delay="0"/>
                                          </p:stCondLst>
                                        </p:cTn>
                                        <p:tgtEl>
                                          <p:spTgt spid="12">
                                            <p:txEl>
                                              <p:pRg st="5" end="5"/>
                                            </p:txEl>
                                          </p:spTgt>
                                        </p:tgtEl>
                                        <p:attrNameLst>
                                          <p:attrName>style.visibility</p:attrName>
                                        </p:attrNameLst>
                                      </p:cBhvr>
                                      <p:to>
                                        <p:strVal val="visible"/>
                                      </p:to>
                                    </p:set>
                                  </p:childTnLst>
                                </p:cTn>
                              </p:par>
                            </p:childTnLst>
                          </p:cTn>
                        </p:par>
                        <p:par>
                          <p:cTn id="30" fill="hold">
                            <p:stCondLst>
                              <p:cond delay="300"/>
                            </p:stCondLst>
                            <p:childTnLst>
                              <p:par>
                                <p:cTn id="31" presetID="1" presetClass="entr" presetSubtype="0" fill="hold" nodeType="afterEffect">
                                  <p:stCondLst>
                                    <p:cond delay="300"/>
                                  </p:stCondLst>
                                  <p:childTnLst>
                                    <p:set>
                                      <p:cBhvr>
                                        <p:cTn id="32" dur="1" fill="hold">
                                          <p:stCondLst>
                                            <p:cond delay="0"/>
                                          </p:stCondLst>
                                        </p:cTn>
                                        <p:tgtEl>
                                          <p:spTgt spid="12">
                                            <p:txEl>
                                              <p:pRg st="6" end="6"/>
                                            </p:txEl>
                                          </p:spTgt>
                                        </p:tgtEl>
                                        <p:attrNameLst>
                                          <p:attrName>style.visibility</p:attrName>
                                        </p:attrNameLst>
                                      </p:cBhvr>
                                      <p:to>
                                        <p:strVal val="visible"/>
                                      </p:to>
                                    </p:set>
                                  </p:childTnLst>
                                </p:cTn>
                              </p:par>
                            </p:childTnLst>
                          </p:cTn>
                        </p:par>
                        <p:par>
                          <p:cTn id="33" fill="hold">
                            <p:stCondLst>
                              <p:cond delay="600"/>
                            </p:stCondLst>
                            <p:childTnLst>
                              <p:par>
                                <p:cTn id="34" presetID="1" presetClass="entr" presetSubtype="0"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object&#10;&#10;Description automatically generated">
            <a:extLst>
              <a:ext uri="{FF2B5EF4-FFF2-40B4-BE49-F238E27FC236}">
                <a16:creationId xmlns:a16="http://schemas.microsoft.com/office/drawing/2014/main" xmlns="" id="{150A389C-5AFD-4BA9-996F-C02316C722FB}"/>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311151" y="365760"/>
            <a:ext cx="11569698" cy="5990591"/>
          </a:xfrm>
          <a:prstGeom prst="rect">
            <a:avLst/>
          </a:prstGeom>
          <a:ln>
            <a:noFill/>
          </a:ln>
          <a:effectLst>
            <a:softEdge rad="112500"/>
          </a:effectLst>
        </p:spPr>
      </p:pic>
      <p:sp>
        <p:nvSpPr>
          <p:cNvPr id="2" name="Title 1">
            <a:extLst>
              <a:ext uri="{FF2B5EF4-FFF2-40B4-BE49-F238E27FC236}">
                <a16:creationId xmlns:a16="http://schemas.microsoft.com/office/drawing/2014/main" xmlns="" id="{91C82745-6BEA-4F8E-8250-29082293AAC0}"/>
              </a:ext>
            </a:extLst>
          </p:cNvPr>
          <p:cNvSpPr>
            <a:spLocks noGrp="1"/>
          </p:cNvSpPr>
          <p:nvPr>
            <p:ph type="title"/>
          </p:nvPr>
        </p:nvSpPr>
        <p:spPr>
          <a:xfrm>
            <a:off x="665018" y="1371599"/>
            <a:ext cx="10831484" cy="4039986"/>
          </a:xfrm>
        </p:spPr>
        <p:txBody>
          <a:bodyPr/>
          <a:lstStyle/>
          <a:p>
            <a:r>
              <a:rPr lang="en-US" sz="3200" b="1" dirty="0"/>
              <a:t>[T]he Panama Papers reveal an industry that flourishes in the gaps and holes of international finance. They make clear that policing offshore banking and tax havens and the rogues who use them cannot be done by any one country alone. Lost tax revenue is one consequence of this hidden system; even more dangerous is its deep damage to democratic rule and regional stability when corrupt politicians have a place to stash stolen national assets out of public view. </a:t>
            </a:r>
          </a:p>
        </p:txBody>
      </p:sp>
      <p:sp>
        <p:nvSpPr>
          <p:cNvPr id="5" name="Slide Number Placeholder 4"/>
          <p:cNvSpPr>
            <a:spLocks noGrp="1"/>
          </p:cNvSpPr>
          <p:nvPr>
            <p:ph type="sldNum" sz="quarter" idx="12"/>
          </p:nvPr>
        </p:nvSpPr>
        <p:spPr/>
        <p:txBody>
          <a:bodyPr/>
          <a:lstStyle/>
          <a:p>
            <a:fld id="{CFE4BAC9-6D41-4691-9299-18EF07EF0177}" type="slidenum">
              <a:rPr lang="en-US">
                <a:solidFill>
                  <a:srgbClr val="7C8F97">
                    <a:lumMod val="60000"/>
                    <a:lumOff val="40000"/>
                  </a:srgbClr>
                </a:solidFill>
                <a:latin typeface="Calisto MT"/>
              </a:rPr>
              <a:pPr/>
              <a:t>21</a:t>
            </a:fld>
            <a:endParaRPr lang="en-US">
              <a:solidFill>
                <a:srgbClr val="7C8F97">
                  <a:lumMod val="60000"/>
                  <a:lumOff val="40000"/>
                </a:srgbClr>
              </a:solidFill>
              <a:latin typeface="Calisto MT"/>
            </a:endParaRPr>
          </a:p>
        </p:txBody>
      </p:sp>
      <p:sp>
        <p:nvSpPr>
          <p:cNvPr id="4" name="Rectangle 1">
            <a:extLst>
              <a:ext uri="{FF2B5EF4-FFF2-40B4-BE49-F238E27FC236}">
                <a16:creationId xmlns:a16="http://schemas.microsoft.com/office/drawing/2014/main" xmlns="" id="{B944AB72-2BB3-4EB4-B480-014AF72C16A7}"/>
              </a:ext>
            </a:extLst>
          </p:cNvPr>
          <p:cNvSpPr>
            <a:spLocks noGrp="1" noChangeArrowheads="1"/>
          </p:cNvSpPr>
          <p:nvPr>
            <p:ph type="body" idx="1"/>
          </p:nvPr>
        </p:nvSpPr>
        <p:spPr bwMode="auto">
          <a:xfrm>
            <a:off x="2450086" y="5951705"/>
            <a:ext cx="726134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22222"/>
                </a:solidFill>
                <a:effectLst/>
                <a:latin typeface="+mj-lt"/>
                <a:cs typeface="Arial" panose="020B0604020202020204" pitchFamily="34" charset="0"/>
              </a:rPr>
              <a:t>Editorial, </a:t>
            </a:r>
            <a:r>
              <a:rPr lang="en-US" altLang="en-US" sz="1400" dirty="0">
                <a:solidFill>
                  <a:srgbClr val="3366BB"/>
                </a:solidFill>
                <a:latin typeface="+mj-lt"/>
                <a:cs typeface="Arial" panose="020B0604020202020204" pitchFamily="34" charset="0"/>
                <a:hlinkClick r:id="rId3"/>
              </a:rPr>
              <a:t>“The Panama Papers' Sprawling Web of Corruption</a:t>
            </a:r>
            <a:r>
              <a:rPr lang="en-US" altLang="en-US" sz="1400" dirty="0">
                <a:solidFill>
                  <a:srgbClr val="3366BB"/>
                </a:solidFill>
                <a:latin typeface="+mj-lt"/>
                <a:cs typeface="Arial" panose="020B0604020202020204" pitchFamily="34" charset="0"/>
              </a:rPr>
              <a:t>,”</a:t>
            </a:r>
            <a:r>
              <a:rPr kumimoji="0" lang="en-US" altLang="en-US" sz="1400" b="0" i="0" u="none" strike="noStrike" cap="none" normalizeH="0" baseline="0" dirty="0">
                <a:ln>
                  <a:noFill/>
                </a:ln>
                <a:solidFill>
                  <a:srgbClr val="222222"/>
                </a:solidFill>
                <a:effectLst/>
                <a:latin typeface="+mj-lt"/>
                <a:cs typeface="Arial" panose="020B0604020202020204" pitchFamily="34" charset="0"/>
              </a:rPr>
              <a:t> </a:t>
            </a:r>
            <a:r>
              <a:rPr kumimoji="0" lang="en-US" altLang="en-US" sz="1400" b="0" i="1" u="none" strike="noStrike" cap="none" normalizeH="0" baseline="0" dirty="0">
                <a:ln>
                  <a:noFill/>
                </a:ln>
                <a:solidFill>
                  <a:srgbClr val="222222"/>
                </a:solidFill>
                <a:effectLst/>
                <a:latin typeface="+mj-lt"/>
                <a:cs typeface="Arial" panose="020B0604020202020204" pitchFamily="34" charset="0"/>
              </a:rPr>
              <a:t>New York Times</a:t>
            </a:r>
            <a:r>
              <a:rPr kumimoji="0" lang="en-US" altLang="en-US" sz="1400" b="0" i="0" u="none" strike="noStrike" cap="none" normalizeH="0" baseline="0" dirty="0">
                <a:ln>
                  <a:noFill/>
                </a:ln>
                <a:solidFill>
                  <a:srgbClr val="222222"/>
                </a:solidFill>
                <a:effectLst/>
                <a:latin typeface="+mj-lt"/>
                <a:cs typeface="Arial" panose="020B0604020202020204" pitchFamily="34" charset="0"/>
              </a:rPr>
              <a:t>, Apr. 5, 2019.</a:t>
            </a:r>
            <a:endParaRPr kumimoji="0" lang="en-US" altLang="en-US" sz="14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369338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22" presetClass="entr" presetSubtype="8" fill="hold" grpId="0" nodeType="after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utterstock_164503736.jpeg"/>
          <p:cNvPicPr>
            <a:picLocks noChangeAspect="1"/>
          </p:cNvPicPr>
          <p:nvPr/>
        </p:nvPicPr>
        <p:blipFill rotWithShape="1">
          <a:blip r:embed="rId2" cstate="print">
            <a:alphaModFix amt="34000"/>
            <a:extLst>
              <a:ext uri="{28A0092B-C50C-407E-A947-70E740481C1C}">
                <a14:useLocalDpi xmlns:a14="http://schemas.microsoft.com/office/drawing/2010/main"/>
              </a:ext>
            </a:extLst>
          </a:blip>
          <a:srcRect t="15477" b="8062"/>
          <a:stretch/>
        </p:blipFill>
        <p:spPr>
          <a:xfrm>
            <a:off x="243354" y="162447"/>
            <a:ext cx="11707639" cy="6533106"/>
          </a:xfrm>
          <a:prstGeom prst="rect">
            <a:avLst/>
          </a:prstGeom>
          <a:noFill/>
          <a:ln>
            <a:noFill/>
          </a:ln>
        </p:spPr>
      </p:pic>
      <p:sp>
        <p:nvSpPr>
          <p:cNvPr id="2" name="Title 1"/>
          <p:cNvSpPr>
            <a:spLocks noGrp="1"/>
          </p:cNvSpPr>
          <p:nvPr>
            <p:ph type="ctrTitle"/>
          </p:nvPr>
        </p:nvSpPr>
        <p:spPr/>
        <p:txBody>
          <a:bodyPr>
            <a:normAutofit/>
          </a:bodyPr>
          <a:lstStyle/>
          <a:p>
            <a:r>
              <a:rPr lang="en-US" dirty="0"/>
              <a:t>International Cooperation in Corruption Cases</a:t>
            </a:r>
          </a:p>
        </p:txBody>
      </p:sp>
      <p:sp>
        <p:nvSpPr>
          <p:cNvPr id="5" name="Slide Number Placeholder 4"/>
          <p:cNvSpPr>
            <a:spLocks noGrp="1"/>
          </p:cNvSpPr>
          <p:nvPr>
            <p:ph type="sldNum" sz="quarter" idx="12"/>
          </p:nvPr>
        </p:nvSpPr>
        <p:spPr/>
        <p:txBody>
          <a:bodyPr/>
          <a:lstStyle/>
          <a:p>
            <a:fld id="{CFE4BAC9-6D41-4691-9299-18EF07EF0177}" type="slidenum">
              <a:rPr lang="en-US">
                <a:solidFill>
                  <a:srgbClr val="7C8F97">
                    <a:lumMod val="60000"/>
                    <a:lumOff val="40000"/>
                  </a:srgbClr>
                </a:solidFill>
                <a:latin typeface="Calisto MT"/>
              </a:rPr>
              <a:pPr/>
              <a:t>22</a:t>
            </a:fld>
            <a:endParaRPr lang="en-US">
              <a:solidFill>
                <a:srgbClr val="7C8F97">
                  <a:lumMod val="60000"/>
                  <a:lumOff val="40000"/>
                </a:srgbClr>
              </a:solidFill>
              <a:latin typeface="Calisto M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33800" y="5544154"/>
            <a:ext cx="4851400" cy="1151399"/>
          </a:xfrm>
          <a:prstGeom prst="rect">
            <a:avLst/>
          </a:prstGeom>
        </p:spPr>
      </p:pic>
      <p:sp>
        <p:nvSpPr>
          <p:cNvPr id="9" name="Content Placeholder 2">
            <a:extLst>
              <a:ext uri="{FF2B5EF4-FFF2-40B4-BE49-F238E27FC236}">
                <a16:creationId xmlns:a16="http://schemas.microsoft.com/office/drawing/2014/main" xmlns="" id="{08F07C96-4335-4C49-8A94-47347F758F62}"/>
              </a:ext>
            </a:extLst>
          </p:cNvPr>
          <p:cNvSpPr>
            <a:spLocks noGrp="1"/>
          </p:cNvSpPr>
          <p:nvPr>
            <p:ph type="subTitle" idx="1"/>
          </p:nvPr>
        </p:nvSpPr>
        <p:spPr>
          <a:xfrm>
            <a:off x="1219200" y="4447308"/>
            <a:ext cx="9789584" cy="1172096"/>
          </a:xfrm>
        </p:spPr>
        <p:txBody>
          <a:bodyPr>
            <a:normAutofit fontScale="92500" lnSpcReduction="20000"/>
          </a:bodyPr>
          <a:lstStyle/>
          <a:p>
            <a:r>
              <a:rPr lang="en-US" b="1" dirty="0"/>
              <a:t>Please contact </a:t>
            </a:r>
          </a:p>
          <a:p>
            <a:r>
              <a:rPr lang="en-US" b="1" dirty="0"/>
              <a:t>NAGTRI Center for Ethics &amp; Public Integrity Director Amie Ely</a:t>
            </a:r>
          </a:p>
          <a:p>
            <a:r>
              <a:rPr lang="en-US" b="1" dirty="0"/>
              <a:t>at </a:t>
            </a:r>
            <a:r>
              <a:rPr lang="en-US" b="1" dirty="0">
                <a:hlinkClick r:id="rId4"/>
              </a:rPr>
              <a:t>aely@naag.org</a:t>
            </a:r>
            <a:endParaRPr lang="en-US" b="1" dirty="0"/>
          </a:p>
          <a:p>
            <a:r>
              <a:rPr lang="en-US" b="1" dirty="0"/>
              <a:t>with any questions</a:t>
            </a:r>
          </a:p>
        </p:txBody>
      </p:sp>
    </p:spTree>
    <p:extLst>
      <p:ext uri="{BB962C8B-B14F-4D97-AF65-F5344CB8AC3E}">
        <p14:creationId xmlns:p14="http://schemas.microsoft.com/office/powerpoint/2010/main" val="4007544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utterstock_164503736.jpeg"/>
          <p:cNvPicPr>
            <a:picLocks noChangeAspect="1"/>
          </p:cNvPicPr>
          <p:nvPr/>
        </p:nvPicPr>
        <p:blipFill rotWithShape="1">
          <a:blip r:embed="rId2" cstate="print">
            <a:alphaModFix amt="34000"/>
            <a:extLst>
              <a:ext uri="{28A0092B-C50C-407E-A947-70E740481C1C}">
                <a14:useLocalDpi xmlns:a14="http://schemas.microsoft.com/office/drawing/2010/main"/>
              </a:ext>
            </a:extLst>
          </a:blip>
          <a:srcRect t="15477" b="8062"/>
          <a:stretch/>
        </p:blipFill>
        <p:spPr>
          <a:xfrm>
            <a:off x="243354" y="162447"/>
            <a:ext cx="11707639" cy="6533106"/>
          </a:xfrm>
          <a:prstGeom prst="rect">
            <a:avLst/>
          </a:prstGeom>
          <a:noFill/>
          <a:ln>
            <a:noFill/>
          </a:ln>
        </p:spPr>
      </p:pic>
      <p:sp>
        <p:nvSpPr>
          <p:cNvPr id="11" name="Title 10">
            <a:extLst>
              <a:ext uri="{FF2B5EF4-FFF2-40B4-BE49-F238E27FC236}">
                <a16:creationId xmlns:a16="http://schemas.microsoft.com/office/drawing/2014/main" xmlns="" id="{A661502A-B691-4606-A107-8B4D1E704508}"/>
              </a:ext>
            </a:extLst>
          </p:cNvPr>
          <p:cNvSpPr>
            <a:spLocks noGrp="1"/>
          </p:cNvSpPr>
          <p:nvPr>
            <p:ph type="title"/>
          </p:nvPr>
        </p:nvSpPr>
        <p:spPr/>
        <p:txBody>
          <a:bodyPr/>
          <a:lstStyle/>
          <a:p>
            <a:r>
              <a:rPr lang="en-US" dirty="0"/>
              <a:t>Information Sharing: MLATs</a:t>
            </a:r>
          </a:p>
        </p:txBody>
      </p:sp>
      <p:sp>
        <p:nvSpPr>
          <p:cNvPr id="12" name="Content Placeholder 11">
            <a:extLst>
              <a:ext uri="{FF2B5EF4-FFF2-40B4-BE49-F238E27FC236}">
                <a16:creationId xmlns:a16="http://schemas.microsoft.com/office/drawing/2014/main" xmlns="" id="{63D0B6AD-129D-4096-BB11-8DB469145A8E}"/>
              </a:ext>
            </a:extLst>
          </p:cNvPr>
          <p:cNvSpPr>
            <a:spLocks noGrp="1"/>
          </p:cNvSpPr>
          <p:nvPr>
            <p:ph idx="1"/>
          </p:nvPr>
        </p:nvSpPr>
        <p:spPr>
          <a:xfrm>
            <a:off x="1200151" y="1905001"/>
            <a:ext cx="9793817" cy="3931920"/>
          </a:xfrm>
        </p:spPr>
        <p:txBody>
          <a:bodyPr/>
          <a:lstStyle/>
          <a:p>
            <a:r>
              <a:rPr lang="en-US" dirty="0"/>
              <a:t>Mutual Legal Assistance Treaties (“MLATs”)</a:t>
            </a:r>
          </a:p>
          <a:p>
            <a:pPr lvl="1"/>
            <a:r>
              <a:rPr lang="en-US" dirty="0"/>
              <a:t>U.S. Dep’t of Justice Office of International Affairs (“OIA”) handles</a:t>
            </a:r>
          </a:p>
          <a:p>
            <a:pPr lvl="2"/>
            <a:r>
              <a:rPr lang="en-US" dirty="0"/>
              <a:t>Prosecutors in U.S. request assistance through OIA; OIA has request translated, if necessary, and sent to its counterpart in other country</a:t>
            </a:r>
          </a:p>
          <a:p>
            <a:pPr lvl="2"/>
            <a:r>
              <a:rPr lang="en-US" dirty="0"/>
              <a:t>And vice versa…</a:t>
            </a:r>
          </a:p>
          <a:p>
            <a:pPr lvl="1"/>
            <a:r>
              <a:rPr lang="en-US" dirty="0"/>
              <a:t>Can include requests for:</a:t>
            </a:r>
          </a:p>
          <a:p>
            <a:pPr lvl="2"/>
            <a:r>
              <a:rPr lang="en-US" dirty="0"/>
              <a:t>Documents</a:t>
            </a:r>
          </a:p>
          <a:p>
            <a:pPr lvl="2"/>
            <a:r>
              <a:rPr lang="en-US" dirty="0"/>
              <a:t>Witness interview</a:t>
            </a:r>
          </a:p>
          <a:p>
            <a:pPr lvl="2"/>
            <a:r>
              <a:rPr lang="en-US" dirty="0"/>
              <a:t>VTC testimony</a:t>
            </a:r>
          </a:p>
          <a:p>
            <a:pPr lvl="2"/>
            <a:r>
              <a:rPr lang="en-US" dirty="0"/>
              <a:t>Arrest</a:t>
            </a:r>
          </a:p>
        </p:txBody>
      </p:sp>
      <p:sp>
        <p:nvSpPr>
          <p:cNvPr id="5" name="Slide Number Placeholder 4"/>
          <p:cNvSpPr>
            <a:spLocks noGrp="1"/>
          </p:cNvSpPr>
          <p:nvPr>
            <p:ph type="sldNum" sz="quarter" idx="12"/>
          </p:nvPr>
        </p:nvSpPr>
        <p:spPr/>
        <p:txBody>
          <a:bodyPr/>
          <a:lstStyle/>
          <a:p>
            <a:fld id="{CFE4BAC9-6D41-4691-9299-18EF07EF0177}" type="slidenum">
              <a:rPr lang="en-US">
                <a:solidFill>
                  <a:srgbClr val="7C8F97">
                    <a:lumMod val="60000"/>
                    <a:lumOff val="40000"/>
                  </a:srgbClr>
                </a:solidFill>
                <a:latin typeface="Calisto MT"/>
              </a:rPr>
              <a:pPr/>
              <a:t>3</a:t>
            </a:fld>
            <a:endParaRPr lang="en-US">
              <a:solidFill>
                <a:srgbClr val="7C8F97">
                  <a:lumMod val="60000"/>
                  <a:lumOff val="40000"/>
                </a:srgbClr>
              </a:solidFill>
              <a:latin typeface="Calisto MT"/>
            </a:endParaRPr>
          </a:p>
        </p:txBody>
      </p:sp>
    </p:spTree>
    <p:extLst>
      <p:ext uri="{BB962C8B-B14F-4D97-AF65-F5344CB8AC3E}">
        <p14:creationId xmlns:p14="http://schemas.microsoft.com/office/powerpoint/2010/main" val="156772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utterstock_164503736.jpeg"/>
          <p:cNvPicPr>
            <a:picLocks noChangeAspect="1"/>
          </p:cNvPicPr>
          <p:nvPr/>
        </p:nvPicPr>
        <p:blipFill rotWithShape="1">
          <a:blip r:embed="rId2" cstate="print">
            <a:alphaModFix amt="34000"/>
            <a:extLst>
              <a:ext uri="{28A0092B-C50C-407E-A947-70E740481C1C}">
                <a14:useLocalDpi xmlns:a14="http://schemas.microsoft.com/office/drawing/2010/main"/>
              </a:ext>
            </a:extLst>
          </a:blip>
          <a:srcRect t="15477" b="8062"/>
          <a:stretch/>
        </p:blipFill>
        <p:spPr>
          <a:xfrm>
            <a:off x="243354" y="162447"/>
            <a:ext cx="11707639" cy="6533106"/>
          </a:xfrm>
          <a:prstGeom prst="rect">
            <a:avLst/>
          </a:prstGeom>
          <a:noFill/>
          <a:ln>
            <a:noFill/>
          </a:ln>
        </p:spPr>
      </p:pic>
      <p:sp>
        <p:nvSpPr>
          <p:cNvPr id="11" name="Title 10">
            <a:extLst>
              <a:ext uri="{FF2B5EF4-FFF2-40B4-BE49-F238E27FC236}">
                <a16:creationId xmlns:a16="http://schemas.microsoft.com/office/drawing/2014/main" xmlns="" id="{A661502A-B691-4606-A107-8B4D1E704508}"/>
              </a:ext>
            </a:extLst>
          </p:cNvPr>
          <p:cNvSpPr>
            <a:spLocks noGrp="1"/>
          </p:cNvSpPr>
          <p:nvPr>
            <p:ph type="title"/>
          </p:nvPr>
        </p:nvSpPr>
        <p:spPr/>
        <p:txBody>
          <a:bodyPr/>
          <a:lstStyle/>
          <a:p>
            <a:r>
              <a:rPr lang="en-US" dirty="0"/>
              <a:t>Information Sharing: INTERPOL</a:t>
            </a:r>
          </a:p>
        </p:txBody>
      </p:sp>
      <p:sp>
        <p:nvSpPr>
          <p:cNvPr id="12" name="Content Placeholder 11">
            <a:extLst>
              <a:ext uri="{FF2B5EF4-FFF2-40B4-BE49-F238E27FC236}">
                <a16:creationId xmlns:a16="http://schemas.microsoft.com/office/drawing/2014/main" xmlns="" id="{63D0B6AD-129D-4096-BB11-8DB469145A8E}"/>
              </a:ext>
            </a:extLst>
          </p:cNvPr>
          <p:cNvSpPr>
            <a:spLocks noGrp="1"/>
          </p:cNvSpPr>
          <p:nvPr>
            <p:ph idx="1"/>
          </p:nvPr>
        </p:nvSpPr>
        <p:spPr>
          <a:xfrm>
            <a:off x="1200151" y="1734299"/>
            <a:ext cx="9793817" cy="4171202"/>
          </a:xfrm>
        </p:spPr>
        <p:txBody>
          <a:bodyPr>
            <a:normAutofit fontScale="92500" lnSpcReduction="10000"/>
          </a:bodyPr>
          <a:lstStyle/>
          <a:p>
            <a:r>
              <a:rPr lang="en-US" b="1" u="sng" dirty="0"/>
              <a:t>Inter</a:t>
            </a:r>
            <a:r>
              <a:rPr lang="en-US" dirty="0"/>
              <a:t>national Criminal </a:t>
            </a:r>
            <a:r>
              <a:rPr lang="en-US" b="1" u="sng" dirty="0"/>
              <a:t>Pol</a:t>
            </a:r>
            <a:r>
              <a:rPr lang="en-US" dirty="0"/>
              <a:t>ice Organization</a:t>
            </a:r>
          </a:p>
          <a:p>
            <a:r>
              <a:rPr lang="en-US" dirty="0"/>
              <a:t>Helps police in </a:t>
            </a:r>
            <a:r>
              <a:rPr lang="en-US" b="1" dirty="0"/>
              <a:t>194 member countries</a:t>
            </a:r>
          </a:p>
          <a:p>
            <a:r>
              <a:rPr lang="en-US" dirty="0"/>
              <a:t>Maintains </a:t>
            </a:r>
            <a:r>
              <a:rPr lang="en-US" b="1" dirty="0"/>
              <a:t>17 police databases</a:t>
            </a:r>
          </a:p>
          <a:p>
            <a:pPr lvl="1"/>
            <a:r>
              <a:rPr lang="en-US" dirty="0"/>
              <a:t>Names</a:t>
            </a:r>
          </a:p>
          <a:p>
            <a:pPr lvl="1"/>
            <a:r>
              <a:rPr lang="en-US" dirty="0"/>
              <a:t>Fingerprints</a:t>
            </a:r>
          </a:p>
          <a:p>
            <a:pPr lvl="1"/>
            <a:r>
              <a:rPr lang="en-US" dirty="0"/>
              <a:t>Stolen passports</a:t>
            </a:r>
          </a:p>
          <a:p>
            <a:r>
              <a:rPr lang="en-US" dirty="0"/>
              <a:t>Offers investigative support</a:t>
            </a:r>
          </a:p>
          <a:p>
            <a:pPr lvl="1"/>
            <a:r>
              <a:rPr lang="en-US" dirty="0"/>
              <a:t>Forensics</a:t>
            </a:r>
          </a:p>
          <a:p>
            <a:pPr lvl="1"/>
            <a:r>
              <a:rPr lang="en-US" dirty="0"/>
              <a:t>Analysis</a:t>
            </a:r>
          </a:p>
          <a:p>
            <a:pPr lvl="1"/>
            <a:r>
              <a:rPr lang="en-US" dirty="0"/>
              <a:t>Fugitive location</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CFE4BAC9-6D41-4691-9299-18EF07EF0177}" type="slidenum">
              <a:rPr lang="en-US">
                <a:solidFill>
                  <a:srgbClr val="7C8F97">
                    <a:lumMod val="60000"/>
                    <a:lumOff val="40000"/>
                  </a:srgbClr>
                </a:solidFill>
                <a:latin typeface="Calisto MT"/>
              </a:rPr>
              <a:pPr/>
              <a:t>4</a:t>
            </a:fld>
            <a:endParaRPr lang="en-US">
              <a:solidFill>
                <a:srgbClr val="7C8F97">
                  <a:lumMod val="60000"/>
                  <a:lumOff val="40000"/>
                </a:srgbClr>
              </a:solidFill>
              <a:latin typeface="Calisto MT"/>
            </a:endParaRPr>
          </a:p>
        </p:txBody>
      </p:sp>
      <p:sp>
        <p:nvSpPr>
          <p:cNvPr id="2" name="Rectangle 1">
            <a:extLst>
              <a:ext uri="{FF2B5EF4-FFF2-40B4-BE49-F238E27FC236}">
                <a16:creationId xmlns:a16="http://schemas.microsoft.com/office/drawing/2014/main" xmlns="" id="{48570B9D-125C-4301-B8A3-1D3B8D767C16}"/>
              </a:ext>
            </a:extLst>
          </p:cNvPr>
          <p:cNvSpPr/>
          <p:nvPr/>
        </p:nvSpPr>
        <p:spPr>
          <a:xfrm>
            <a:off x="375307" y="6059211"/>
            <a:ext cx="4808752" cy="307777"/>
          </a:xfrm>
          <a:prstGeom prst="rect">
            <a:avLst/>
          </a:prstGeom>
        </p:spPr>
        <p:txBody>
          <a:bodyPr wrap="none">
            <a:spAutoFit/>
          </a:bodyPr>
          <a:lstStyle/>
          <a:p>
            <a:r>
              <a:rPr lang="en-US" sz="1400" dirty="0"/>
              <a:t>https://www.interpol.int/Who-we-are/What-is-INTERPOL</a:t>
            </a:r>
          </a:p>
        </p:txBody>
      </p:sp>
      <p:pic>
        <p:nvPicPr>
          <p:cNvPr id="9" name="Picture 8" descr="A picture containing text&#10;&#10;Description automatically generated">
            <a:extLst>
              <a:ext uri="{FF2B5EF4-FFF2-40B4-BE49-F238E27FC236}">
                <a16:creationId xmlns:a16="http://schemas.microsoft.com/office/drawing/2014/main" xmlns="" id="{38F16BAE-6B37-4EF4-BB33-6511C40ED0AF}"/>
              </a:ext>
            </a:extLst>
          </p:cNvPr>
          <p:cNvPicPr>
            <a:picLocks noChangeAspect="1"/>
          </p:cNvPicPr>
          <p:nvPr/>
        </p:nvPicPr>
        <p:blipFill rotWithShape="1">
          <a:blip r:embed="rId3">
            <a:extLst>
              <a:ext uri="{28A0092B-C50C-407E-A947-70E740481C1C}">
                <a14:useLocalDpi xmlns:a14="http://schemas.microsoft.com/office/drawing/2010/main" val="0"/>
              </a:ext>
            </a:extLst>
          </a:blip>
          <a:srcRect t="6746" b="9467"/>
          <a:stretch/>
        </p:blipFill>
        <p:spPr>
          <a:xfrm>
            <a:off x="6819900" y="2834639"/>
            <a:ext cx="4876800" cy="2697481"/>
          </a:xfrm>
          <a:prstGeom prst="rect">
            <a:avLst/>
          </a:prstGeom>
        </p:spPr>
      </p:pic>
    </p:spTree>
    <p:extLst>
      <p:ext uri="{BB962C8B-B14F-4D97-AF65-F5344CB8AC3E}">
        <p14:creationId xmlns:p14="http://schemas.microsoft.com/office/powerpoint/2010/main" val="355056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21" presetClass="entr" presetSubtype="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2">
                                            <p:txEl>
                                              <p:pRg st="9" end="9"/>
                                            </p:txEl>
                                          </p:spTgt>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utterstock_164503736.jpeg"/>
          <p:cNvPicPr>
            <a:picLocks noChangeAspect="1"/>
          </p:cNvPicPr>
          <p:nvPr/>
        </p:nvPicPr>
        <p:blipFill rotWithShape="1">
          <a:blip r:embed="rId2" cstate="print">
            <a:alphaModFix amt="34000"/>
            <a:extLst>
              <a:ext uri="{28A0092B-C50C-407E-A947-70E740481C1C}">
                <a14:useLocalDpi xmlns:a14="http://schemas.microsoft.com/office/drawing/2010/main"/>
              </a:ext>
            </a:extLst>
          </a:blip>
          <a:srcRect t="15477" b="8062"/>
          <a:stretch/>
        </p:blipFill>
        <p:spPr>
          <a:xfrm>
            <a:off x="243354" y="162447"/>
            <a:ext cx="11707639" cy="6533106"/>
          </a:xfrm>
          <a:prstGeom prst="rect">
            <a:avLst/>
          </a:prstGeom>
          <a:noFill/>
          <a:ln>
            <a:noFill/>
          </a:ln>
        </p:spPr>
      </p:pic>
      <p:sp>
        <p:nvSpPr>
          <p:cNvPr id="5" name="Slide Number Placeholder 4"/>
          <p:cNvSpPr>
            <a:spLocks noGrp="1"/>
          </p:cNvSpPr>
          <p:nvPr>
            <p:ph type="sldNum" sz="quarter" idx="12"/>
          </p:nvPr>
        </p:nvSpPr>
        <p:spPr/>
        <p:txBody>
          <a:bodyPr/>
          <a:lstStyle/>
          <a:p>
            <a:fld id="{CFE4BAC9-6D41-4691-9299-18EF07EF0177}" type="slidenum">
              <a:rPr lang="en-US">
                <a:solidFill>
                  <a:srgbClr val="7C8F97">
                    <a:lumMod val="60000"/>
                    <a:lumOff val="40000"/>
                  </a:srgbClr>
                </a:solidFill>
                <a:latin typeface="Calisto MT"/>
              </a:rPr>
              <a:pPr/>
              <a:t>5</a:t>
            </a:fld>
            <a:endParaRPr lang="en-US">
              <a:solidFill>
                <a:srgbClr val="7C8F97">
                  <a:lumMod val="60000"/>
                  <a:lumOff val="40000"/>
                </a:srgbClr>
              </a:solidFill>
              <a:latin typeface="Calisto MT"/>
            </a:endParaRPr>
          </a:p>
        </p:txBody>
      </p:sp>
      <p:pic>
        <p:nvPicPr>
          <p:cNvPr id="3" name="Content Placeholder 2" descr="A screenshot of a cell phone&#10;&#10;Description automatically generated">
            <a:extLst>
              <a:ext uri="{FF2B5EF4-FFF2-40B4-BE49-F238E27FC236}">
                <a16:creationId xmlns:a16="http://schemas.microsoft.com/office/drawing/2014/main" xmlns="" id="{CD61624F-9EAB-4B7A-9238-27C635B42739}"/>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091089" y="725612"/>
            <a:ext cx="10009822" cy="5630739"/>
          </a:xfrm>
        </p:spPr>
      </p:pic>
    </p:spTree>
    <p:extLst>
      <p:ext uri="{BB962C8B-B14F-4D97-AF65-F5344CB8AC3E}">
        <p14:creationId xmlns:p14="http://schemas.microsoft.com/office/powerpoint/2010/main" val="276428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utterstock_164503736.jpeg"/>
          <p:cNvPicPr>
            <a:picLocks noChangeAspect="1"/>
          </p:cNvPicPr>
          <p:nvPr/>
        </p:nvPicPr>
        <p:blipFill rotWithShape="1">
          <a:blip r:embed="rId2" cstate="print">
            <a:alphaModFix amt="34000"/>
            <a:extLst>
              <a:ext uri="{28A0092B-C50C-407E-A947-70E740481C1C}">
                <a14:useLocalDpi xmlns:a14="http://schemas.microsoft.com/office/drawing/2010/main"/>
              </a:ext>
            </a:extLst>
          </a:blip>
          <a:srcRect t="15477" b="8062"/>
          <a:stretch/>
        </p:blipFill>
        <p:spPr>
          <a:xfrm>
            <a:off x="243354" y="162447"/>
            <a:ext cx="11707639" cy="6533106"/>
          </a:xfrm>
          <a:prstGeom prst="rect">
            <a:avLst/>
          </a:prstGeom>
          <a:noFill/>
          <a:ln>
            <a:noFill/>
          </a:ln>
        </p:spPr>
      </p:pic>
      <p:sp>
        <p:nvSpPr>
          <p:cNvPr id="11" name="Title 10">
            <a:extLst>
              <a:ext uri="{FF2B5EF4-FFF2-40B4-BE49-F238E27FC236}">
                <a16:creationId xmlns:a16="http://schemas.microsoft.com/office/drawing/2014/main" xmlns="" id="{A661502A-B691-4606-A107-8B4D1E704508}"/>
              </a:ext>
            </a:extLst>
          </p:cNvPr>
          <p:cNvSpPr>
            <a:spLocks noGrp="1"/>
          </p:cNvSpPr>
          <p:nvPr>
            <p:ph type="title"/>
          </p:nvPr>
        </p:nvSpPr>
        <p:spPr/>
        <p:txBody>
          <a:bodyPr>
            <a:normAutofit fontScale="90000"/>
          </a:bodyPr>
          <a:lstStyle/>
          <a:p>
            <a:r>
              <a:rPr lang="en-US" dirty="0"/>
              <a:t>INTERPOL Example Notice:</a:t>
            </a:r>
            <a:br>
              <a:rPr lang="en-US" dirty="0"/>
            </a:br>
            <a:r>
              <a:rPr lang="en-US" dirty="0"/>
              <a:t>Red Notice</a:t>
            </a:r>
          </a:p>
        </p:txBody>
      </p:sp>
      <p:sp>
        <p:nvSpPr>
          <p:cNvPr id="12" name="Content Placeholder 11">
            <a:extLst>
              <a:ext uri="{FF2B5EF4-FFF2-40B4-BE49-F238E27FC236}">
                <a16:creationId xmlns:a16="http://schemas.microsoft.com/office/drawing/2014/main" xmlns="" id="{63D0B6AD-129D-4096-BB11-8DB469145A8E}"/>
              </a:ext>
            </a:extLst>
          </p:cNvPr>
          <p:cNvSpPr>
            <a:spLocks noGrp="1"/>
          </p:cNvSpPr>
          <p:nvPr>
            <p:ph idx="1"/>
          </p:nvPr>
        </p:nvSpPr>
        <p:spPr>
          <a:xfrm>
            <a:off x="1200151" y="1762298"/>
            <a:ext cx="8035290" cy="4303223"/>
          </a:xfrm>
        </p:spPr>
        <p:txBody>
          <a:bodyPr>
            <a:normAutofit fontScale="77500" lnSpcReduction="20000"/>
          </a:bodyPr>
          <a:lstStyle/>
          <a:p>
            <a:r>
              <a:rPr lang="en-US" dirty="0"/>
              <a:t>Request to law enforcement worldwide to locate and provisionally arrest person pending extradition, surrender, or similar legal action</a:t>
            </a:r>
          </a:p>
          <a:p>
            <a:r>
              <a:rPr lang="en-US" dirty="0"/>
              <a:t>Two types of info:</a:t>
            </a:r>
          </a:p>
          <a:p>
            <a:pPr lvl="1"/>
            <a:r>
              <a:rPr lang="en-US" dirty="0"/>
              <a:t>Identity of wanted person (name, photos, hair and eye color, fingerprints)</a:t>
            </a:r>
          </a:p>
          <a:p>
            <a:pPr lvl="1"/>
            <a:r>
              <a:rPr lang="en-US" dirty="0"/>
              <a:t>Type of crime person alleged to have committed/ convicted of committing</a:t>
            </a:r>
          </a:p>
          <a:p>
            <a:r>
              <a:rPr lang="en-US" dirty="0"/>
              <a:t>Not an arrest warrant itself</a:t>
            </a:r>
          </a:p>
          <a:p>
            <a:r>
              <a:rPr lang="en-US" dirty="0"/>
              <a:t>58,000 valid Red Notices</a:t>
            </a:r>
          </a:p>
          <a:p>
            <a:pPr lvl="1"/>
            <a:r>
              <a:rPr lang="en-US" dirty="0"/>
              <a:t>7061 public</a:t>
            </a:r>
          </a:p>
          <a:p>
            <a:pPr lvl="2"/>
            <a:r>
              <a:rPr lang="en-US" dirty="0"/>
              <a:t>4 wanted by Dominican Republic</a:t>
            </a:r>
          </a:p>
          <a:p>
            <a:pPr lvl="2"/>
            <a:r>
              <a:rPr lang="en-US" dirty="0"/>
              <a:t>109 wanted by Azerbaijan</a:t>
            </a:r>
          </a:p>
          <a:p>
            <a:pPr lvl="2"/>
            <a:r>
              <a:rPr lang="en-US" dirty="0"/>
              <a:t>334 wanted by U.S.</a:t>
            </a:r>
          </a:p>
          <a:p>
            <a:pPr lvl="2"/>
            <a:r>
              <a:rPr lang="en-US" dirty="0"/>
              <a:t>2589 wanted by Russia</a:t>
            </a:r>
          </a:p>
        </p:txBody>
      </p:sp>
      <p:sp>
        <p:nvSpPr>
          <p:cNvPr id="5" name="Slide Number Placeholder 4"/>
          <p:cNvSpPr>
            <a:spLocks noGrp="1"/>
          </p:cNvSpPr>
          <p:nvPr>
            <p:ph type="sldNum" sz="quarter" idx="12"/>
          </p:nvPr>
        </p:nvSpPr>
        <p:spPr/>
        <p:txBody>
          <a:bodyPr/>
          <a:lstStyle/>
          <a:p>
            <a:fld id="{CFE4BAC9-6D41-4691-9299-18EF07EF0177}" type="slidenum">
              <a:rPr lang="en-US">
                <a:solidFill>
                  <a:srgbClr val="7C8F97">
                    <a:lumMod val="60000"/>
                    <a:lumOff val="40000"/>
                  </a:srgbClr>
                </a:solidFill>
                <a:latin typeface="Calisto MT"/>
              </a:rPr>
              <a:pPr/>
              <a:t>6</a:t>
            </a:fld>
            <a:endParaRPr lang="en-US">
              <a:solidFill>
                <a:srgbClr val="7C8F97">
                  <a:lumMod val="60000"/>
                  <a:lumOff val="40000"/>
                </a:srgbClr>
              </a:solidFill>
              <a:latin typeface="Calisto MT"/>
            </a:endParaRPr>
          </a:p>
        </p:txBody>
      </p:sp>
      <p:sp>
        <p:nvSpPr>
          <p:cNvPr id="2" name="Rectangle 1">
            <a:extLst>
              <a:ext uri="{FF2B5EF4-FFF2-40B4-BE49-F238E27FC236}">
                <a16:creationId xmlns:a16="http://schemas.microsoft.com/office/drawing/2014/main" xmlns="" id="{B106D98A-935F-483C-8C6C-A7A292AD573D}"/>
              </a:ext>
            </a:extLst>
          </p:cNvPr>
          <p:cNvSpPr/>
          <p:nvPr/>
        </p:nvSpPr>
        <p:spPr>
          <a:xfrm>
            <a:off x="357447" y="6325580"/>
            <a:ext cx="8296102" cy="307777"/>
          </a:xfrm>
          <a:prstGeom prst="rect">
            <a:avLst/>
          </a:prstGeom>
        </p:spPr>
        <p:txBody>
          <a:bodyPr wrap="square">
            <a:spAutoFit/>
          </a:bodyPr>
          <a:lstStyle/>
          <a:p>
            <a:r>
              <a:rPr lang="en-US" sz="1400" dirty="0"/>
              <a:t>https://www.interpol.int/How-we-work/Notices/Red-Notices</a:t>
            </a:r>
          </a:p>
        </p:txBody>
      </p:sp>
      <p:pic>
        <p:nvPicPr>
          <p:cNvPr id="13" name="Picture 12" descr="A close up of a sign&#10;&#10;Description automatically generated">
            <a:extLst>
              <a:ext uri="{FF2B5EF4-FFF2-40B4-BE49-F238E27FC236}">
                <a16:creationId xmlns:a16="http://schemas.microsoft.com/office/drawing/2014/main" xmlns="" id="{92880A18-A5AB-4D25-AEDA-6D75015D5D0D}"/>
              </a:ext>
            </a:extLst>
          </p:cNvPr>
          <p:cNvPicPr>
            <a:picLocks noChangeAspect="1"/>
          </p:cNvPicPr>
          <p:nvPr/>
        </p:nvPicPr>
        <p:blipFill rotWithShape="1">
          <a:blip r:embed="rId3">
            <a:extLst>
              <a:ext uri="{28A0092B-C50C-407E-A947-70E740481C1C}">
                <a14:useLocalDpi xmlns:a14="http://schemas.microsoft.com/office/drawing/2010/main" val="0"/>
              </a:ext>
            </a:extLst>
          </a:blip>
          <a:srcRect l="7125" r="5162"/>
          <a:stretch/>
        </p:blipFill>
        <p:spPr>
          <a:xfrm>
            <a:off x="6741622" y="3787901"/>
            <a:ext cx="4031673" cy="2407649"/>
          </a:xfrm>
          <a:prstGeom prst="rect">
            <a:avLst/>
          </a:prstGeom>
        </p:spPr>
      </p:pic>
    </p:spTree>
    <p:extLst>
      <p:ext uri="{BB962C8B-B14F-4D97-AF65-F5344CB8AC3E}">
        <p14:creationId xmlns:p14="http://schemas.microsoft.com/office/powerpoint/2010/main" val="370958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1" presetClass="entr" presetSubtype="0"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2">
                                            <p:txEl>
                                              <p:pRg st="10" end="10"/>
                                            </p:txEl>
                                          </p:spTgt>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grpId="0" nodeType="afterEffect">
                                  <p:stCondLst>
                                    <p:cond delay="0"/>
                                  </p:stCondLst>
                                  <p:childTnLst>
                                    <p:set>
                                      <p:cBhvr>
                                        <p:cTn id="5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7" descr="shutterstock_164503736.jpeg"/>
          <p:cNvPicPr>
            <a:picLocks noChangeAspect="1"/>
          </p:cNvPicPr>
          <p:nvPr/>
        </p:nvPicPr>
        <p:blipFill rotWithShape="1">
          <a:blip r:embed="rId2" cstate="print">
            <a:alphaModFix amt="34000"/>
            <a:extLst>
              <a:ext uri="{28A0092B-C50C-407E-A947-70E740481C1C}">
                <a14:useLocalDpi xmlns:a14="http://schemas.microsoft.com/office/drawing/2010/main"/>
              </a:ext>
            </a:extLst>
          </a:blip>
          <a:srcRect t="15477" b="8062"/>
          <a:stretch/>
        </p:blipFill>
        <p:spPr>
          <a:xfrm>
            <a:off x="243354" y="154134"/>
            <a:ext cx="11707639" cy="6533106"/>
          </a:xfrm>
          <a:prstGeom prst="rect">
            <a:avLst/>
          </a:prstGeom>
          <a:noFill/>
          <a:ln>
            <a:noFill/>
          </a:ln>
        </p:spPr>
      </p:pic>
      <p:sp>
        <p:nvSpPr>
          <p:cNvPr id="11" name="Title 10">
            <a:extLst>
              <a:ext uri="{FF2B5EF4-FFF2-40B4-BE49-F238E27FC236}">
                <a16:creationId xmlns:a16="http://schemas.microsoft.com/office/drawing/2014/main" xmlns="" id="{A661502A-B691-4606-A107-8B4D1E704508}"/>
              </a:ext>
            </a:extLst>
          </p:cNvPr>
          <p:cNvSpPr>
            <a:spLocks noGrp="1"/>
          </p:cNvSpPr>
          <p:nvPr>
            <p:ph type="title"/>
          </p:nvPr>
        </p:nvSpPr>
        <p:spPr/>
        <p:txBody>
          <a:bodyPr>
            <a:normAutofit fontScale="90000"/>
          </a:bodyPr>
          <a:lstStyle/>
          <a:p>
            <a:r>
              <a:rPr lang="en-US" dirty="0"/>
              <a:t>Role of Media in the Fight Against Corruption</a:t>
            </a:r>
          </a:p>
        </p:txBody>
      </p:sp>
      <p:sp>
        <p:nvSpPr>
          <p:cNvPr id="12" name="Content Placeholder 11">
            <a:extLst>
              <a:ext uri="{FF2B5EF4-FFF2-40B4-BE49-F238E27FC236}">
                <a16:creationId xmlns:a16="http://schemas.microsoft.com/office/drawing/2014/main" xmlns="" id="{63D0B6AD-129D-4096-BB11-8DB469145A8E}"/>
              </a:ext>
            </a:extLst>
          </p:cNvPr>
          <p:cNvSpPr>
            <a:spLocks noGrp="1"/>
          </p:cNvSpPr>
          <p:nvPr>
            <p:ph idx="1"/>
          </p:nvPr>
        </p:nvSpPr>
        <p:spPr>
          <a:xfrm>
            <a:off x="1200150" y="1787235"/>
            <a:ext cx="9793817" cy="4062154"/>
          </a:xfrm>
        </p:spPr>
        <p:txBody>
          <a:bodyPr>
            <a:normAutofit fontScale="92500" lnSpcReduction="10000"/>
          </a:bodyPr>
          <a:lstStyle/>
          <a:p>
            <a:r>
              <a:rPr lang="en-US" dirty="0"/>
              <a:t>Journalism can reveal schemes that prosecutors can choose to investigate</a:t>
            </a:r>
          </a:p>
          <a:p>
            <a:r>
              <a:rPr lang="en-US" dirty="0"/>
              <a:t>Prosecutors must do independent investigation to </a:t>
            </a:r>
          </a:p>
          <a:p>
            <a:pPr marL="350838" lvl="1" indent="0">
              <a:buNone/>
            </a:pPr>
            <a:r>
              <a:rPr lang="en-US" dirty="0">
                <a:sym typeface="Wingdings" panose="05000000000000000000" pitchFamily="2" charset="2"/>
              </a:rPr>
              <a:t> </a:t>
            </a:r>
            <a:r>
              <a:rPr lang="en-US" dirty="0"/>
              <a:t>Determine if allegations of impropriety fulfill all elements of a crime</a:t>
            </a:r>
          </a:p>
          <a:p>
            <a:pPr lvl="3"/>
            <a:r>
              <a:rPr lang="en-US" dirty="0"/>
              <a:t>Not everything scandalous or “bad” is a crime</a:t>
            </a:r>
          </a:p>
          <a:p>
            <a:pPr marL="350838" lvl="1" indent="0">
              <a:buNone/>
            </a:pPr>
            <a:r>
              <a:rPr lang="en-US" dirty="0">
                <a:sym typeface="Wingdings" panose="05000000000000000000" pitchFamily="2" charset="2"/>
              </a:rPr>
              <a:t> </a:t>
            </a:r>
            <a:r>
              <a:rPr lang="en-US" dirty="0"/>
              <a:t>Ensure information is reliable</a:t>
            </a:r>
          </a:p>
          <a:p>
            <a:pPr lvl="3"/>
            <a:r>
              <a:rPr lang="en-US" dirty="0"/>
              <a:t>Interview again any witnesses cited by press (and others) </a:t>
            </a:r>
          </a:p>
          <a:p>
            <a:pPr marL="350838" lvl="1" indent="0">
              <a:buNone/>
            </a:pPr>
            <a:r>
              <a:rPr lang="en-US" dirty="0">
                <a:sym typeface="Wingdings" panose="05000000000000000000" pitchFamily="2" charset="2"/>
              </a:rPr>
              <a:t> </a:t>
            </a:r>
            <a:r>
              <a:rPr lang="en-US" dirty="0"/>
              <a:t>Obtain admissible evidence </a:t>
            </a:r>
          </a:p>
          <a:p>
            <a:pPr lvl="3"/>
            <a:r>
              <a:rPr lang="en-US" dirty="0"/>
              <a:t>E.g., subpoena or obtain search warrants to seize original documents</a:t>
            </a:r>
          </a:p>
          <a:p>
            <a:r>
              <a:rPr lang="en-US" dirty="0"/>
              <a:t>One reason free press is important</a:t>
            </a:r>
          </a:p>
          <a:p>
            <a:pPr lvl="1"/>
            <a:r>
              <a:rPr lang="en-US" dirty="0"/>
              <a:t>Several studies show high levels of press freedom lead to lower levels of corruption</a:t>
            </a:r>
          </a:p>
        </p:txBody>
      </p:sp>
      <p:sp>
        <p:nvSpPr>
          <p:cNvPr id="5" name="Slide Number Placeholder 4"/>
          <p:cNvSpPr>
            <a:spLocks noGrp="1"/>
          </p:cNvSpPr>
          <p:nvPr>
            <p:ph type="sldNum" sz="quarter" idx="12"/>
          </p:nvPr>
        </p:nvSpPr>
        <p:spPr/>
        <p:txBody>
          <a:bodyPr/>
          <a:lstStyle/>
          <a:p>
            <a:fld id="{CFE4BAC9-6D41-4691-9299-18EF07EF0177}" type="slidenum">
              <a:rPr lang="en-US">
                <a:solidFill>
                  <a:srgbClr val="7C8F97">
                    <a:lumMod val="60000"/>
                    <a:lumOff val="40000"/>
                  </a:srgbClr>
                </a:solidFill>
                <a:latin typeface="Calisto MT"/>
              </a:rPr>
              <a:pPr/>
              <a:t>7</a:t>
            </a:fld>
            <a:endParaRPr lang="en-US">
              <a:solidFill>
                <a:srgbClr val="7C8F97">
                  <a:lumMod val="60000"/>
                  <a:lumOff val="40000"/>
                </a:srgbClr>
              </a:solidFill>
              <a:latin typeface="Calisto MT"/>
            </a:endParaRPr>
          </a:p>
        </p:txBody>
      </p:sp>
      <p:sp>
        <p:nvSpPr>
          <p:cNvPr id="2" name="Rectangle 1">
            <a:extLst>
              <a:ext uri="{FF2B5EF4-FFF2-40B4-BE49-F238E27FC236}">
                <a16:creationId xmlns:a16="http://schemas.microsoft.com/office/drawing/2014/main" xmlns="" id="{3A87F904-BD6F-422F-9809-E8BFF1B0771A}"/>
              </a:ext>
            </a:extLst>
          </p:cNvPr>
          <p:cNvSpPr/>
          <p:nvPr/>
        </p:nvSpPr>
        <p:spPr>
          <a:xfrm>
            <a:off x="365760" y="6083270"/>
            <a:ext cx="8736676" cy="307777"/>
          </a:xfrm>
          <a:prstGeom prst="rect">
            <a:avLst/>
          </a:prstGeom>
        </p:spPr>
        <p:txBody>
          <a:bodyPr wrap="square">
            <a:spAutoFit/>
          </a:bodyPr>
          <a:lstStyle/>
          <a:p>
            <a:r>
              <a:rPr lang="en-US" sz="1400" u="sng" dirty="0">
                <a:solidFill>
                  <a:srgbClr val="0563C1"/>
                </a:solidFill>
                <a:latin typeface="Calisto MT" panose="02040603050505030304" pitchFamily="18" charset="0"/>
                <a:ea typeface="Calibri" panose="020F0502020204030204" pitchFamily="34" charset="0"/>
                <a:cs typeface="Times New Roman" panose="02020603050405020304" pitchFamily="18" charset="0"/>
                <a:hlinkClick r:id="rId3"/>
              </a:rPr>
              <a:t>https://pdfs.semanticscholar.org/72a2/2b5a28772d654cde4df1ec528e90be7a8752.pdf</a:t>
            </a:r>
            <a:endParaRPr lang="en-US" sz="1400" dirty="0">
              <a:latin typeface="Calisto MT" panose="02040603050505030304" pitchFamily="18" charset="0"/>
            </a:endParaRPr>
          </a:p>
        </p:txBody>
      </p:sp>
      <p:pic>
        <p:nvPicPr>
          <p:cNvPr id="4101" name="Picture 5" descr="Image result for media">
            <a:hlinkClick r:id="rId4"/>
            <a:extLst>
              <a:ext uri="{FF2B5EF4-FFF2-40B4-BE49-F238E27FC236}">
                <a16:creationId xmlns:a16="http://schemas.microsoft.com/office/drawing/2014/main" xmlns="" id="{AFC562EC-1C36-42A3-AD5D-1D904B18A3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3258" y="2759221"/>
            <a:ext cx="2143559" cy="1585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8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heel(1)">
                                      <p:cBhvr>
                                        <p:cTn id="7" dur="2000"/>
                                        <p:tgtEl>
                                          <p:spTgt spid="410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2">
                                            <p:txEl>
                                              <p:pRg st="9" end="9"/>
                                            </p:txEl>
                                          </p:spTgt>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utterstock_164503736.jpeg"/>
          <p:cNvPicPr>
            <a:picLocks noChangeAspect="1"/>
          </p:cNvPicPr>
          <p:nvPr/>
        </p:nvPicPr>
        <p:blipFill rotWithShape="1">
          <a:blip r:embed="rId2" cstate="print">
            <a:alphaModFix amt="34000"/>
            <a:extLst>
              <a:ext uri="{28A0092B-C50C-407E-A947-70E740481C1C}">
                <a14:useLocalDpi xmlns:a14="http://schemas.microsoft.com/office/drawing/2010/main"/>
              </a:ext>
            </a:extLst>
          </a:blip>
          <a:srcRect t="15477" b="8062"/>
          <a:stretch/>
        </p:blipFill>
        <p:spPr>
          <a:xfrm>
            <a:off x="243354" y="162447"/>
            <a:ext cx="11707639" cy="6533106"/>
          </a:xfrm>
          <a:prstGeom prst="rect">
            <a:avLst/>
          </a:prstGeom>
          <a:noFill/>
          <a:ln>
            <a:noFill/>
          </a:ln>
        </p:spPr>
      </p:pic>
      <p:sp>
        <p:nvSpPr>
          <p:cNvPr id="5" name="Slide Number Placeholder 4"/>
          <p:cNvSpPr>
            <a:spLocks noGrp="1"/>
          </p:cNvSpPr>
          <p:nvPr>
            <p:ph type="sldNum" sz="quarter" idx="12"/>
          </p:nvPr>
        </p:nvSpPr>
        <p:spPr/>
        <p:txBody>
          <a:bodyPr/>
          <a:lstStyle/>
          <a:p>
            <a:fld id="{CFE4BAC9-6D41-4691-9299-18EF07EF0177}" type="slidenum">
              <a:rPr lang="en-US">
                <a:solidFill>
                  <a:srgbClr val="7C8F97">
                    <a:lumMod val="60000"/>
                    <a:lumOff val="40000"/>
                  </a:srgbClr>
                </a:solidFill>
                <a:latin typeface="Calisto MT"/>
              </a:rPr>
              <a:pPr/>
              <a:t>8</a:t>
            </a:fld>
            <a:endParaRPr lang="en-US">
              <a:solidFill>
                <a:srgbClr val="7C8F97">
                  <a:lumMod val="60000"/>
                  <a:lumOff val="40000"/>
                </a:srgbClr>
              </a:solidFill>
              <a:latin typeface="Calisto MT"/>
            </a:endParaRPr>
          </a:p>
        </p:txBody>
      </p:sp>
      <p:pic>
        <p:nvPicPr>
          <p:cNvPr id="3" name="Picture 2">
            <a:extLst>
              <a:ext uri="{FF2B5EF4-FFF2-40B4-BE49-F238E27FC236}">
                <a16:creationId xmlns:a16="http://schemas.microsoft.com/office/drawing/2014/main" xmlns="" id="{A3506DE5-DFF7-4B2A-98D9-831CFC3F0E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4194" y="404784"/>
            <a:ext cx="6723611" cy="5715069"/>
          </a:xfrm>
          <a:prstGeom prst="rect">
            <a:avLst/>
          </a:prstGeom>
          <a:ln w="3175">
            <a:solidFill>
              <a:schemeClr val="tx1"/>
            </a:solidFill>
          </a:ln>
        </p:spPr>
      </p:pic>
      <p:sp>
        <p:nvSpPr>
          <p:cNvPr id="4" name="Rectangle 3">
            <a:extLst>
              <a:ext uri="{FF2B5EF4-FFF2-40B4-BE49-F238E27FC236}">
                <a16:creationId xmlns:a16="http://schemas.microsoft.com/office/drawing/2014/main" xmlns="" id="{F61458D5-EA31-4E12-B2A7-C5EFB9689BFD}"/>
              </a:ext>
            </a:extLst>
          </p:cNvPr>
          <p:cNvSpPr/>
          <p:nvPr/>
        </p:nvSpPr>
        <p:spPr>
          <a:xfrm>
            <a:off x="357448" y="6088249"/>
            <a:ext cx="8321040" cy="307777"/>
          </a:xfrm>
          <a:prstGeom prst="rect">
            <a:avLst/>
          </a:prstGeom>
        </p:spPr>
        <p:txBody>
          <a:bodyPr wrap="square">
            <a:spAutoFit/>
          </a:bodyPr>
          <a:lstStyle/>
          <a:p>
            <a:r>
              <a:rPr lang="en-US" sz="1400" dirty="0"/>
              <a:t>https://www.worldpress.org/article.cfm/panama-papers-explained</a:t>
            </a:r>
          </a:p>
        </p:txBody>
      </p:sp>
    </p:spTree>
    <p:extLst>
      <p:ext uri="{BB962C8B-B14F-4D97-AF65-F5344CB8AC3E}">
        <p14:creationId xmlns:p14="http://schemas.microsoft.com/office/powerpoint/2010/main" val="320618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utterstock_164503736.jpeg"/>
          <p:cNvPicPr>
            <a:picLocks noChangeAspect="1"/>
          </p:cNvPicPr>
          <p:nvPr/>
        </p:nvPicPr>
        <p:blipFill rotWithShape="1">
          <a:blip r:embed="rId2" cstate="print">
            <a:alphaModFix amt="34000"/>
            <a:extLst>
              <a:ext uri="{28A0092B-C50C-407E-A947-70E740481C1C}">
                <a14:useLocalDpi xmlns:a14="http://schemas.microsoft.com/office/drawing/2010/main"/>
              </a:ext>
            </a:extLst>
          </a:blip>
          <a:srcRect t="15477" b="8062"/>
          <a:stretch/>
        </p:blipFill>
        <p:spPr>
          <a:xfrm>
            <a:off x="243354" y="162447"/>
            <a:ext cx="11707639" cy="6533106"/>
          </a:xfrm>
          <a:prstGeom prst="rect">
            <a:avLst/>
          </a:prstGeom>
          <a:noFill/>
          <a:ln>
            <a:noFill/>
          </a:ln>
        </p:spPr>
      </p:pic>
      <p:sp>
        <p:nvSpPr>
          <p:cNvPr id="11" name="Title 10">
            <a:extLst>
              <a:ext uri="{FF2B5EF4-FFF2-40B4-BE49-F238E27FC236}">
                <a16:creationId xmlns:a16="http://schemas.microsoft.com/office/drawing/2014/main" xmlns="" id="{A661502A-B691-4606-A107-8B4D1E704508}"/>
              </a:ext>
            </a:extLst>
          </p:cNvPr>
          <p:cNvSpPr>
            <a:spLocks noGrp="1"/>
          </p:cNvSpPr>
          <p:nvPr>
            <p:ph type="title"/>
          </p:nvPr>
        </p:nvSpPr>
        <p:spPr/>
        <p:txBody>
          <a:bodyPr>
            <a:normAutofit fontScale="90000"/>
          </a:bodyPr>
          <a:lstStyle/>
          <a:p>
            <a:r>
              <a:rPr lang="en-US" dirty="0"/>
              <a:t>Panama Papers: </a:t>
            </a:r>
            <a:br>
              <a:rPr lang="en-US" dirty="0"/>
            </a:br>
            <a:r>
              <a:rPr lang="en-US" dirty="0"/>
              <a:t>By the Numbers</a:t>
            </a:r>
          </a:p>
        </p:txBody>
      </p:sp>
      <p:sp>
        <p:nvSpPr>
          <p:cNvPr id="12" name="Content Placeholder 11">
            <a:extLst>
              <a:ext uri="{FF2B5EF4-FFF2-40B4-BE49-F238E27FC236}">
                <a16:creationId xmlns:a16="http://schemas.microsoft.com/office/drawing/2014/main" xmlns="" id="{63D0B6AD-129D-4096-BB11-8DB469145A8E}"/>
              </a:ext>
            </a:extLst>
          </p:cNvPr>
          <p:cNvSpPr>
            <a:spLocks noGrp="1"/>
          </p:cNvSpPr>
          <p:nvPr>
            <p:ph idx="1"/>
          </p:nvPr>
        </p:nvSpPr>
        <p:spPr>
          <a:xfrm>
            <a:off x="1064029" y="2133601"/>
            <a:ext cx="10457411" cy="3931920"/>
          </a:xfrm>
        </p:spPr>
        <p:txBody>
          <a:bodyPr>
            <a:normAutofit/>
          </a:bodyPr>
          <a:lstStyle/>
          <a:p>
            <a:r>
              <a:rPr lang="en-US" dirty="0"/>
              <a:t>Reporting by International Consortium of Investigative Journalists (“ICIJ”):</a:t>
            </a:r>
          </a:p>
          <a:p>
            <a:pPr lvl="1"/>
            <a:r>
              <a:rPr lang="en-US" dirty="0"/>
              <a:t>&gt; </a:t>
            </a:r>
            <a:r>
              <a:rPr lang="en-US" b="1" dirty="0"/>
              <a:t>500 reporters </a:t>
            </a:r>
            <a:r>
              <a:rPr lang="en-US" dirty="0"/>
              <a:t>in nearly </a:t>
            </a:r>
            <a:r>
              <a:rPr lang="en-US" b="1" dirty="0"/>
              <a:t>90 countries </a:t>
            </a:r>
            <a:r>
              <a:rPr lang="en-US" dirty="0"/>
              <a:t>working on investigation</a:t>
            </a:r>
          </a:p>
          <a:p>
            <a:pPr lvl="1"/>
            <a:r>
              <a:rPr lang="en-US" b="1" dirty="0"/>
              <a:t>76 countries </a:t>
            </a:r>
            <a:r>
              <a:rPr lang="en-US" dirty="0"/>
              <a:t>simultaneously published stories</a:t>
            </a:r>
          </a:p>
          <a:p>
            <a:pPr lvl="1"/>
            <a:r>
              <a:rPr lang="en-US" b="1" dirty="0"/>
              <a:t>4,700 stories </a:t>
            </a:r>
            <a:r>
              <a:rPr lang="en-US" dirty="0"/>
              <a:t>by the end of 2016</a:t>
            </a:r>
          </a:p>
          <a:p>
            <a:r>
              <a:rPr lang="en-US" dirty="0"/>
              <a:t>ICIJ finds connected to secret offshore companies:</a:t>
            </a:r>
          </a:p>
          <a:p>
            <a:pPr lvl="1"/>
            <a:r>
              <a:rPr lang="en-US" b="1" dirty="0"/>
              <a:t>12</a:t>
            </a:r>
            <a:r>
              <a:rPr lang="en-US" dirty="0"/>
              <a:t> heads of state </a:t>
            </a:r>
          </a:p>
          <a:p>
            <a:pPr lvl="1"/>
            <a:r>
              <a:rPr lang="en-US" b="1" dirty="0"/>
              <a:t>&gt; 60 </a:t>
            </a:r>
            <a:r>
              <a:rPr lang="en-US" dirty="0"/>
              <a:t>relatives &amp; associations of heads of state and politicians</a:t>
            </a:r>
          </a:p>
          <a:p>
            <a:pPr lvl="1"/>
            <a:r>
              <a:rPr lang="en-US" b="1" dirty="0"/>
              <a:t>128</a:t>
            </a:r>
            <a:r>
              <a:rPr lang="en-US" dirty="0"/>
              <a:t> other public officials</a:t>
            </a:r>
          </a:p>
          <a:p>
            <a:endParaRPr lang="en-US" dirty="0"/>
          </a:p>
          <a:p>
            <a:pPr lvl="1"/>
            <a:endParaRPr lang="en-US" dirty="0"/>
          </a:p>
          <a:p>
            <a:pPr marL="0" indent="0">
              <a:buNone/>
            </a:pPr>
            <a:endParaRPr lang="en-US" dirty="0"/>
          </a:p>
          <a:p>
            <a:pPr lvl="1"/>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CFE4BAC9-6D41-4691-9299-18EF07EF0177}" type="slidenum">
              <a:rPr lang="en-US">
                <a:solidFill>
                  <a:srgbClr val="7C8F97">
                    <a:lumMod val="60000"/>
                    <a:lumOff val="40000"/>
                  </a:srgbClr>
                </a:solidFill>
                <a:latin typeface="Calisto MT"/>
              </a:rPr>
              <a:pPr/>
              <a:t>9</a:t>
            </a:fld>
            <a:endParaRPr lang="en-US">
              <a:solidFill>
                <a:srgbClr val="7C8F97">
                  <a:lumMod val="60000"/>
                  <a:lumOff val="40000"/>
                </a:srgbClr>
              </a:solidFill>
              <a:latin typeface="Calisto MT"/>
            </a:endParaRPr>
          </a:p>
        </p:txBody>
      </p:sp>
      <p:sp>
        <p:nvSpPr>
          <p:cNvPr id="4" name="Rectangle 3">
            <a:extLst>
              <a:ext uri="{FF2B5EF4-FFF2-40B4-BE49-F238E27FC236}">
                <a16:creationId xmlns:a16="http://schemas.microsoft.com/office/drawing/2014/main" xmlns="" id="{90F91710-0655-4776-BA51-04B03D145748}"/>
              </a:ext>
            </a:extLst>
          </p:cNvPr>
          <p:cNvSpPr/>
          <p:nvPr/>
        </p:nvSpPr>
        <p:spPr>
          <a:xfrm>
            <a:off x="241006" y="6086008"/>
            <a:ext cx="11611903" cy="523220"/>
          </a:xfrm>
          <a:prstGeom prst="rect">
            <a:avLst/>
          </a:prstGeom>
        </p:spPr>
        <p:txBody>
          <a:bodyPr wrap="square">
            <a:spAutoFit/>
          </a:bodyPr>
          <a:lstStyle/>
          <a:p>
            <a:r>
              <a:rPr lang="en-US" sz="1400" dirty="0">
                <a:hlinkClick r:id="rId3"/>
              </a:rPr>
              <a:t>https://reutersinstitute.politics.ox.ac.uk/sites/default/files/2019-03/Graves_Gauging_the_Global_Impacts_of_the_Panama_Papers_FINAL_0.pdf</a:t>
            </a:r>
            <a:endParaRPr lang="en-US" sz="1400" dirty="0"/>
          </a:p>
          <a:p>
            <a:r>
              <a:rPr lang="en-US" sz="1400" dirty="0">
                <a:hlinkClick r:id="rId4"/>
              </a:rPr>
              <a:t>https://www.bbc.com/news/world-35954224</a:t>
            </a:r>
            <a:r>
              <a:rPr lang="en-US" sz="1400" dirty="0"/>
              <a:t> </a:t>
            </a:r>
          </a:p>
        </p:txBody>
      </p:sp>
      <p:pic>
        <p:nvPicPr>
          <p:cNvPr id="10" name="Picture 9" descr="A picture containing clipart&#10;&#10;Description automatically generated">
            <a:extLst>
              <a:ext uri="{FF2B5EF4-FFF2-40B4-BE49-F238E27FC236}">
                <a16:creationId xmlns:a16="http://schemas.microsoft.com/office/drawing/2014/main" xmlns="" id="{998D6A1F-1153-49C7-9A90-37BC032EAE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311" y="244158"/>
            <a:ext cx="1651809" cy="1651809"/>
          </a:xfrm>
          <a:prstGeom prst="rect">
            <a:avLst/>
          </a:prstGeom>
        </p:spPr>
      </p:pic>
    </p:spTree>
    <p:extLst>
      <p:ext uri="{BB962C8B-B14F-4D97-AF65-F5344CB8AC3E}">
        <p14:creationId xmlns:p14="http://schemas.microsoft.com/office/powerpoint/2010/main" val="34190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2649</TotalTime>
  <Words>979</Words>
  <Application>Microsoft Office PowerPoint</Application>
  <PresentationFormat>Custom</PresentationFormat>
  <Paragraphs>183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Capital</vt:lpstr>
      <vt:lpstr>International Cooperation in Corruption Cases</vt:lpstr>
      <vt:lpstr>Presentation Overview</vt:lpstr>
      <vt:lpstr>Information Sharing: MLATs</vt:lpstr>
      <vt:lpstr>Information Sharing: INTERPOL</vt:lpstr>
      <vt:lpstr>PowerPoint Presentation</vt:lpstr>
      <vt:lpstr>INTERPOL Example Notice: Red Notice</vt:lpstr>
      <vt:lpstr>Role of Media in the Fight Against Corruption</vt:lpstr>
      <vt:lpstr>PowerPoint Presentation</vt:lpstr>
      <vt:lpstr>Panama Papers:  By the Numbers</vt:lpstr>
      <vt:lpstr>Panama Papers</vt:lpstr>
      <vt:lpstr>Panama Papers: Heads of State</vt:lpstr>
      <vt:lpstr>PowerPoint Presentation</vt:lpstr>
      <vt:lpstr>Panama Papers</vt:lpstr>
      <vt:lpstr>The Panama Papers: Gov’t Investigations Spurred by ICIJ Work</vt:lpstr>
      <vt:lpstr>Panama Papers: Prosecutions</vt:lpstr>
      <vt:lpstr>PowerPoint Presentation</vt:lpstr>
      <vt:lpstr>Panama Papers:  Example U.S. Prosecution</vt:lpstr>
      <vt:lpstr>The Panama Papers:  Fines &amp; Taxes</vt:lpstr>
      <vt:lpstr>The Panama Papers:  Selected Legislation</vt:lpstr>
      <vt:lpstr>Panama Papers: Public Impact as of March 2019</vt:lpstr>
      <vt:lpstr>[T]he Panama Papers reveal an industry that flourishes in the gaps and holes of international finance. They make clear that policing offshore banking and tax havens and the rogues who use them cannot be done by any one country alone. Lost tax revenue is one consequence of this hidden system; even more dangerous is its deep damage to democratic rule and regional stability when corrupt politicians have a place to stash stolen national assets out of public view. </vt:lpstr>
      <vt:lpstr>International Cooperation in Corruption Cases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Amie Ely</dc:creator>
  <cp:lastModifiedBy>Nino Siradze</cp:lastModifiedBy>
  <cp:revision>62</cp:revision>
  <dcterms:created xsi:type="dcterms:W3CDTF">2019-09-09T15:19:35Z</dcterms:created>
  <dcterms:modified xsi:type="dcterms:W3CDTF">2019-10-01T11:07:20Z</dcterms:modified>
</cp:coreProperties>
</file>