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882" y="-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F028CF1-0945-44AA-94E0-CFF48180F497}" type="datetimeFigureOut">
              <a:rPr lang="en-US" smtClean="0"/>
              <a:t>01.10.2019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2B5D740-0217-4E2F-91AB-06CA16240B1C}"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F028CF1-0945-44AA-94E0-CFF48180F497}" type="datetimeFigureOut">
              <a:rPr lang="en-US" smtClean="0"/>
              <a:t>01.10.2019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B5D740-0217-4E2F-91AB-06CA16240B1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F028CF1-0945-44AA-94E0-CFF48180F497}" type="datetimeFigureOut">
              <a:rPr lang="en-US" smtClean="0"/>
              <a:t>01.10.2019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B5D740-0217-4E2F-91AB-06CA16240B1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F028CF1-0945-44AA-94E0-CFF48180F497}" type="datetimeFigureOut">
              <a:rPr lang="en-US" smtClean="0"/>
              <a:t>01.10.2019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B5D740-0217-4E2F-91AB-06CA16240B1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F028CF1-0945-44AA-94E0-CFF48180F497}" type="datetimeFigureOut">
              <a:rPr lang="en-US" smtClean="0"/>
              <a:t>01.10.2019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B5D740-0217-4E2F-91AB-06CA16240B1C}"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F028CF1-0945-44AA-94E0-CFF48180F497}" type="datetimeFigureOut">
              <a:rPr lang="en-US" smtClean="0"/>
              <a:t>01.10.2019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B5D740-0217-4E2F-91AB-06CA16240B1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F028CF1-0945-44AA-94E0-CFF48180F497}" type="datetimeFigureOut">
              <a:rPr lang="en-US" smtClean="0"/>
              <a:t>01.10.2019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B5D740-0217-4E2F-91AB-06CA16240B1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F028CF1-0945-44AA-94E0-CFF48180F497}" type="datetimeFigureOut">
              <a:rPr lang="en-US" smtClean="0"/>
              <a:t>01.10.2019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B5D740-0217-4E2F-91AB-06CA16240B1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028CF1-0945-44AA-94E0-CFF48180F497}" type="datetimeFigureOut">
              <a:rPr lang="en-US" smtClean="0"/>
              <a:t>01.10.2019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B5D740-0217-4E2F-91AB-06CA16240B1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F028CF1-0945-44AA-94E0-CFF48180F497}" type="datetimeFigureOut">
              <a:rPr lang="en-US" smtClean="0"/>
              <a:t>01.10.2019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B5D740-0217-4E2F-91AB-06CA16240B1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F028CF1-0945-44AA-94E0-CFF48180F497}" type="datetimeFigureOut">
              <a:rPr lang="en-US" smtClean="0"/>
              <a:t>01.10.2019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62B5D740-0217-4E2F-91AB-06CA16240B1C}"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F028CF1-0945-44AA-94E0-CFF48180F497}" type="datetimeFigureOut">
              <a:rPr lang="en-US" smtClean="0"/>
              <a:t>01.10.2019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2B5D740-0217-4E2F-91AB-06CA16240B1C}"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685800"/>
            <a:ext cx="7406640" cy="2667000"/>
          </a:xfrm>
        </p:spPr>
        <p:txBody>
          <a:bodyPr>
            <a:noAutofit/>
          </a:bodyPr>
          <a:lstStyle/>
          <a:p>
            <a:r>
              <a:rPr lang="en-US" sz="4000" dirty="0"/>
              <a:t>Cybersecurity and </a:t>
            </a:r>
            <a:r>
              <a:rPr lang="en-US" sz="4000" dirty="0" err="1"/>
              <a:t>Digitalisation</a:t>
            </a:r>
            <a:r>
              <a:rPr lang="en-US" sz="4000" dirty="0"/>
              <a:t> of Information: Malawi’s Efforts to Reconcile Child Protection in an Evolving Electronic Context</a:t>
            </a:r>
          </a:p>
        </p:txBody>
      </p:sp>
      <p:sp>
        <p:nvSpPr>
          <p:cNvPr id="3" name="Subtitle 2"/>
          <p:cNvSpPr>
            <a:spLocks noGrp="1"/>
          </p:cNvSpPr>
          <p:nvPr>
            <p:ph type="subTitle" idx="1"/>
          </p:nvPr>
        </p:nvSpPr>
        <p:spPr>
          <a:xfrm>
            <a:off x="1219200" y="3886200"/>
            <a:ext cx="7168896" cy="1524000"/>
          </a:xfrm>
        </p:spPr>
        <p:txBody>
          <a:bodyPr/>
          <a:lstStyle/>
          <a:p>
            <a:pPr algn="ctr"/>
            <a:r>
              <a:rPr lang="en-US" dirty="0" smtClean="0"/>
              <a:t>By</a:t>
            </a:r>
          </a:p>
          <a:p>
            <a:pPr algn="ctr"/>
            <a:r>
              <a:rPr lang="en-US" dirty="0" smtClean="0"/>
              <a:t>Mary D. Kachale (Mrs.)</a:t>
            </a:r>
          </a:p>
          <a:p>
            <a:pPr algn="ctr"/>
            <a:r>
              <a:rPr lang="en-US" sz="2400" dirty="0" smtClean="0"/>
              <a:t>DIRECTOR OF PUBLIC PROSECUTIONS (MALAWI)</a:t>
            </a:r>
            <a:endParaRPr lang="en-US" sz="2400" dirty="0"/>
          </a:p>
        </p:txBody>
      </p:sp>
    </p:spTree>
    <p:extLst>
      <p:ext uri="{BB962C8B-B14F-4D97-AF65-F5344CB8AC3E}">
        <p14:creationId xmlns:p14="http://schemas.microsoft.com/office/powerpoint/2010/main" val="2048149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OUTLINE</a:t>
            </a:r>
            <a:endParaRPr lang="en-US" dirty="0"/>
          </a:p>
        </p:txBody>
      </p:sp>
      <p:sp>
        <p:nvSpPr>
          <p:cNvPr id="3" name="Content Placeholder 2"/>
          <p:cNvSpPr>
            <a:spLocks noGrp="1"/>
          </p:cNvSpPr>
          <p:nvPr>
            <p:ph idx="1"/>
          </p:nvPr>
        </p:nvSpPr>
        <p:spPr/>
        <p:txBody>
          <a:bodyPr/>
          <a:lstStyle/>
          <a:p>
            <a:pPr marL="82296" indent="0">
              <a:buNone/>
            </a:pPr>
            <a:r>
              <a:rPr lang="en-US" sz="2800" dirty="0" smtClean="0"/>
              <a:t>I.	Introduction</a:t>
            </a:r>
          </a:p>
          <a:p>
            <a:pPr marL="914400" indent="-833438">
              <a:buNone/>
            </a:pPr>
            <a:r>
              <a:rPr lang="en-US" sz="2800" dirty="0" smtClean="0"/>
              <a:t>II.	International Normative Framework (a Sample)</a:t>
            </a:r>
            <a:endParaRPr lang="en-US" sz="2800" dirty="0"/>
          </a:p>
          <a:p>
            <a:pPr marL="914400" indent="-833438">
              <a:buNone/>
            </a:pPr>
            <a:r>
              <a:rPr lang="en-US" sz="2800" dirty="0" smtClean="0"/>
              <a:t>III.	Children’s Rights Affected by the Internet</a:t>
            </a:r>
          </a:p>
          <a:p>
            <a:pPr marL="914400" indent="-833438">
              <a:buNone/>
            </a:pPr>
            <a:r>
              <a:rPr lang="en-US" sz="2800" dirty="0" smtClean="0"/>
              <a:t>IV.	Challenges </a:t>
            </a:r>
          </a:p>
          <a:p>
            <a:pPr marL="914400" indent="-833438">
              <a:buNone/>
            </a:pPr>
            <a:r>
              <a:rPr lang="en-US" sz="2800" dirty="0" smtClean="0"/>
              <a:t>V.	Malawi’s Response</a:t>
            </a:r>
          </a:p>
          <a:p>
            <a:pPr marL="855663" indent="-776288">
              <a:buNone/>
            </a:pPr>
            <a:r>
              <a:rPr lang="en-US" sz="2800" dirty="0" smtClean="0"/>
              <a:t>VI.	Challenges Identified after Malawi’s Response</a:t>
            </a:r>
          </a:p>
          <a:p>
            <a:pPr marL="855663" indent="-776288">
              <a:buNone/>
            </a:pPr>
            <a:r>
              <a:rPr lang="en-US" sz="2800" dirty="0" smtClean="0"/>
              <a:t>VII.	Conclusion</a:t>
            </a:r>
          </a:p>
          <a:p>
            <a:pPr marL="914400" indent="-833438">
              <a:buAutoNum type="romanUcPeriod" startAt="6"/>
            </a:pPr>
            <a:endParaRPr lang="en-US" sz="2800" dirty="0" smtClean="0"/>
          </a:p>
          <a:p>
            <a:pPr marL="914400" indent="-833438">
              <a:buNone/>
            </a:pPr>
            <a:endParaRPr lang="en-US" dirty="0"/>
          </a:p>
        </p:txBody>
      </p:sp>
    </p:spTree>
    <p:extLst>
      <p:ext uri="{BB962C8B-B14F-4D97-AF65-F5344CB8AC3E}">
        <p14:creationId xmlns:p14="http://schemas.microsoft.com/office/powerpoint/2010/main" val="1391762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I.	Introduction</a:t>
            </a:r>
            <a:endParaRPr lang="en-US" sz="5400" b="1" dirty="0"/>
          </a:p>
        </p:txBody>
      </p:sp>
      <p:sp>
        <p:nvSpPr>
          <p:cNvPr id="3" name="Content Placeholder 2"/>
          <p:cNvSpPr>
            <a:spLocks noGrp="1"/>
          </p:cNvSpPr>
          <p:nvPr>
            <p:ph idx="1"/>
          </p:nvPr>
        </p:nvSpPr>
        <p:spPr/>
        <p:txBody>
          <a:bodyPr>
            <a:normAutofit lnSpcReduction="10000"/>
          </a:bodyPr>
          <a:lstStyle/>
          <a:p>
            <a:r>
              <a:rPr lang="en-US" sz="2400" dirty="0" smtClean="0"/>
              <a:t>Internet Access for children is a double-edge sword- the same platform that has immerse potential for enhancing the promotion of children’s rights has equal potential for great harm.</a:t>
            </a:r>
          </a:p>
          <a:p>
            <a:pPr marL="0" indent="0">
              <a:buNone/>
            </a:pPr>
            <a:endParaRPr lang="en-US" sz="2400" dirty="0" smtClean="0"/>
          </a:p>
          <a:p>
            <a:r>
              <a:rPr lang="en-US" sz="2400" dirty="0" smtClean="0"/>
              <a:t>But as aptly captured by John </a:t>
            </a:r>
            <a:r>
              <a:rPr lang="en-US" sz="2400" dirty="0" err="1" smtClean="0"/>
              <a:t>Carr</a:t>
            </a:r>
            <a:endParaRPr lang="en-US" sz="2400" dirty="0" smtClean="0"/>
          </a:p>
          <a:p>
            <a:pPr marL="0" indent="0" algn="ctr">
              <a:buNone/>
            </a:pPr>
            <a:r>
              <a:rPr lang="en-US" sz="2400" dirty="0"/>
              <a:t> </a:t>
            </a:r>
            <a:r>
              <a:rPr lang="en-US" sz="2400" dirty="0" smtClean="0"/>
              <a:t> </a:t>
            </a:r>
            <a:r>
              <a:rPr lang="en-US" sz="2400" b="1" i="1" dirty="0" smtClean="0"/>
              <a:t>‘We don’t refuse to teach children how to read because of the possibility they might come across an unsuitable book’</a:t>
            </a:r>
          </a:p>
          <a:p>
            <a:pPr marL="0" indent="0" algn="ctr">
              <a:buNone/>
            </a:pPr>
            <a:endParaRPr lang="en-US" sz="2400" b="1" i="1" dirty="0" smtClean="0"/>
          </a:p>
          <a:p>
            <a:r>
              <a:rPr lang="en-US" sz="2400" dirty="0" smtClean="0"/>
              <a:t>The solution lies in multi-faceted approach </a:t>
            </a:r>
            <a:endParaRPr lang="en-US" sz="2400" dirty="0"/>
          </a:p>
        </p:txBody>
      </p:sp>
    </p:spTree>
    <p:extLst>
      <p:ext uri="{BB962C8B-B14F-4D97-AF65-F5344CB8AC3E}">
        <p14:creationId xmlns:p14="http://schemas.microsoft.com/office/powerpoint/2010/main" val="2051094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II.	International Normative Framework (a Sample</a:t>
            </a:r>
            <a:r>
              <a:rPr lang="en-US" sz="3600" b="1" dirty="0" smtClean="0"/>
              <a:t>)</a:t>
            </a:r>
            <a:endParaRPr lang="en-US" sz="3600" b="1" dirty="0"/>
          </a:p>
        </p:txBody>
      </p:sp>
      <p:sp>
        <p:nvSpPr>
          <p:cNvPr id="3" name="Content Placeholder 2"/>
          <p:cNvSpPr>
            <a:spLocks noGrp="1"/>
          </p:cNvSpPr>
          <p:nvPr>
            <p:ph idx="1"/>
          </p:nvPr>
        </p:nvSpPr>
        <p:spPr/>
        <p:txBody>
          <a:bodyPr/>
          <a:lstStyle/>
          <a:p>
            <a:r>
              <a:rPr lang="en-US" dirty="0" smtClean="0"/>
              <a:t>Convention on the Rights of the Child (CRC)</a:t>
            </a:r>
          </a:p>
          <a:p>
            <a:pPr marL="0" indent="0">
              <a:buNone/>
            </a:pPr>
            <a:endParaRPr lang="en-US" dirty="0" smtClean="0"/>
          </a:p>
          <a:p>
            <a:r>
              <a:rPr lang="en-US" dirty="0" smtClean="0"/>
              <a:t>The UN General Assembly Resolution- ‘The Right to privacy in the Digital Age’</a:t>
            </a:r>
          </a:p>
          <a:p>
            <a:pPr marL="0" indent="0">
              <a:buNone/>
            </a:pPr>
            <a:endParaRPr lang="en-US" dirty="0" smtClean="0"/>
          </a:p>
          <a:p>
            <a:r>
              <a:rPr lang="en-US" dirty="0" smtClean="0"/>
              <a:t>The Human Rights Council Resolution on ‘The Promotion, Protection and enjoyment of Human Rights on the Internet’</a:t>
            </a:r>
            <a:endParaRPr lang="en-US" dirty="0"/>
          </a:p>
        </p:txBody>
      </p:sp>
    </p:spTree>
    <p:extLst>
      <p:ext uri="{BB962C8B-B14F-4D97-AF65-F5344CB8AC3E}">
        <p14:creationId xmlns:p14="http://schemas.microsoft.com/office/powerpoint/2010/main" val="1564263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III.	Children’s Rights Affected by the </a:t>
            </a:r>
            <a:r>
              <a:rPr lang="en-US" sz="3600" b="1" dirty="0" smtClean="0"/>
              <a:t>Internet</a:t>
            </a:r>
            <a:endParaRPr lang="en-US" sz="3600" b="1" dirty="0"/>
          </a:p>
        </p:txBody>
      </p:sp>
      <p:sp>
        <p:nvSpPr>
          <p:cNvPr id="3" name="Content Placeholder 2"/>
          <p:cNvSpPr>
            <a:spLocks noGrp="1"/>
          </p:cNvSpPr>
          <p:nvPr>
            <p:ph idx="1"/>
          </p:nvPr>
        </p:nvSpPr>
        <p:spPr/>
        <p:txBody>
          <a:bodyPr/>
          <a:lstStyle/>
          <a:p>
            <a:r>
              <a:rPr lang="en-US" dirty="0" smtClean="0"/>
              <a:t>No need to re-invent the wheel. Therefore, Distinguished Delegates are referred to UNICEF’s May 2016 publication – ‘</a:t>
            </a:r>
            <a:r>
              <a:rPr lang="en-US" b="1" dirty="0" smtClean="0"/>
              <a:t>Children’s Rights and the Internet : From Guidelines to Practice</a:t>
            </a:r>
            <a:r>
              <a:rPr lang="en-US" dirty="0" smtClean="0"/>
              <a:t>’</a:t>
            </a:r>
          </a:p>
          <a:p>
            <a:r>
              <a:rPr lang="en-US" dirty="0" smtClean="0"/>
              <a:t>Adequately </a:t>
            </a:r>
            <a:r>
              <a:rPr lang="en-US" dirty="0" err="1" smtClean="0"/>
              <a:t>summarises</a:t>
            </a:r>
            <a:r>
              <a:rPr lang="en-US" dirty="0" smtClean="0"/>
              <a:t> the issues and highlights rights such as:</a:t>
            </a:r>
          </a:p>
          <a:p>
            <a:pPr marL="273050" indent="7938">
              <a:buFont typeface="Wingdings" panose="05000000000000000000" pitchFamily="2" charset="2"/>
              <a:buChar char="v"/>
            </a:pPr>
            <a:r>
              <a:rPr lang="en-US" dirty="0"/>
              <a:t> </a:t>
            </a:r>
            <a:r>
              <a:rPr lang="en-US" dirty="0" smtClean="0"/>
              <a:t>Right to privacy</a:t>
            </a:r>
          </a:p>
          <a:p>
            <a:pPr marL="273050" indent="7938">
              <a:buFont typeface="Wingdings" panose="05000000000000000000" pitchFamily="2" charset="2"/>
              <a:buChar char="v"/>
            </a:pPr>
            <a:r>
              <a:rPr lang="en-US" dirty="0" smtClean="0"/>
              <a:t> Right to obtain appropriate information</a:t>
            </a:r>
          </a:p>
          <a:p>
            <a:pPr marL="693738" indent="-412750">
              <a:buFont typeface="Wingdings" panose="05000000000000000000" pitchFamily="2" charset="2"/>
              <a:buChar char="v"/>
            </a:pPr>
            <a:r>
              <a:rPr lang="en-US" dirty="0" smtClean="0"/>
              <a:t>Right to be protected against all forms of violence, exploitation, and abuse. </a:t>
            </a:r>
            <a:endParaRPr lang="en-US" dirty="0"/>
          </a:p>
        </p:txBody>
      </p:sp>
    </p:spTree>
    <p:extLst>
      <p:ext uri="{BB962C8B-B14F-4D97-AF65-F5344CB8AC3E}">
        <p14:creationId xmlns:p14="http://schemas.microsoft.com/office/powerpoint/2010/main" val="2022720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IV.	Challenges </a:t>
            </a:r>
          </a:p>
        </p:txBody>
      </p:sp>
      <p:sp>
        <p:nvSpPr>
          <p:cNvPr id="3" name="Content Placeholder 2"/>
          <p:cNvSpPr>
            <a:spLocks noGrp="1"/>
          </p:cNvSpPr>
          <p:nvPr>
            <p:ph idx="1"/>
          </p:nvPr>
        </p:nvSpPr>
        <p:spPr/>
        <p:txBody>
          <a:bodyPr>
            <a:normAutofit fontScale="92500"/>
          </a:bodyPr>
          <a:lstStyle/>
          <a:p>
            <a:r>
              <a:rPr lang="en-US" dirty="0" smtClean="0"/>
              <a:t>A significant portion of the population without access to clean water having access to internet via mobile phones due to various affordable data packages, thereby increasing unregulated exposure of children to the internet;</a:t>
            </a:r>
          </a:p>
          <a:p>
            <a:r>
              <a:rPr lang="en-US" dirty="0" smtClean="0"/>
              <a:t>Internet access and corresponding dangers to children evolving at  a rate faster than an LDC’s legal and regulatory regime can effectively address;</a:t>
            </a:r>
          </a:p>
          <a:p>
            <a:r>
              <a:rPr lang="en-US" dirty="0" smtClean="0"/>
              <a:t>Inadequate understanding of the rights of children in relation to internet and social media leading to violations of such rights even by the educated population. </a:t>
            </a:r>
            <a:endParaRPr lang="en-US" dirty="0"/>
          </a:p>
        </p:txBody>
      </p:sp>
    </p:spTree>
    <p:extLst>
      <p:ext uri="{BB962C8B-B14F-4D97-AF65-F5344CB8AC3E}">
        <p14:creationId xmlns:p14="http://schemas.microsoft.com/office/powerpoint/2010/main" val="3581998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b="1" dirty="0"/>
              <a:t>V.	Malawi’s </a:t>
            </a:r>
            <a:r>
              <a:rPr lang="en-US" sz="4400" b="1" dirty="0" smtClean="0"/>
              <a:t>Response- Legal &amp; Regulatory Framework</a:t>
            </a:r>
            <a:endParaRPr lang="en-US" sz="4400" b="1" dirty="0"/>
          </a:p>
        </p:txBody>
      </p:sp>
      <p:sp>
        <p:nvSpPr>
          <p:cNvPr id="3" name="Content Placeholder 2"/>
          <p:cNvSpPr>
            <a:spLocks noGrp="1"/>
          </p:cNvSpPr>
          <p:nvPr>
            <p:ph idx="1"/>
          </p:nvPr>
        </p:nvSpPr>
        <p:spPr/>
        <p:txBody>
          <a:bodyPr/>
          <a:lstStyle/>
          <a:p>
            <a:r>
              <a:rPr lang="en-US" dirty="0" smtClean="0"/>
              <a:t>The Cybersecurity and Electronic Transactions Act (2016) – the main legislation providing for regulatory responses as well as creating corresponding offences, and responsibility for public education </a:t>
            </a:r>
            <a:r>
              <a:rPr lang="en-US" dirty="0" err="1" smtClean="0"/>
              <a:t>programmes</a:t>
            </a:r>
            <a:r>
              <a:rPr lang="en-US" dirty="0" smtClean="0"/>
              <a:t>;</a:t>
            </a:r>
          </a:p>
          <a:p>
            <a:r>
              <a:rPr lang="en-US" dirty="0" smtClean="0"/>
              <a:t>2013 National ICT Policy (weakness – does not address the issue of online child protection);</a:t>
            </a:r>
          </a:p>
          <a:p>
            <a:r>
              <a:rPr lang="en-US" dirty="0" smtClean="0"/>
              <a:t>2017 Draft National Cybersecurity Policy, which addresses online child protection (weakness – still in draft form)</a:t>
            </a:r>
          </a:p>
          <a:p>
            <a:endParaRPr lang="en-US" dirty="0" smtClean="0"/>
          </a:p>
          <a:p>
            <a:endParaRPr lang="en-US" dirty="0"/>
          </a:p>
        </p:txBody>
      </p:sp>
    </p:spTree>
    <p:extLst>
      <p:ext uri="{BB962C8B-B14F-4D97-AF65-F5344CB8AC3E}">
        <p14:creationId xmlns:p14="http://schemas.microsoft.com/office/powerpoint/2010/main" val="2465316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t>VI.	Challenges Identified after Malawi’s </a:t>
            </a:r>
            <a:r>
              <a:rPr lang="en-US" sz="4000" b="1" dirty="0" smtClean="0"/>
              <a:t>Response</a:t>
            </a:r>
            <a:endParaRPr lang="en-US" sz="4000" b="1" dirty="0"/>
          </a:p>
        </p:txBody>
      </p:sp>
      <p:sp>
        <p:nvSpPr>
          <p:cNvPr id="3" name="Content Placeholder 2"/>
          <p:cNvSpPr>
            <a:spLocks noGrp="1"/>
          </p:cNvSpPr>
          <p:nvPr>
            <p:ph idx="1"/>
          </p:nvPr>
        </p:nvSpPr>
        <p:spPr/>
        <p:txBody>
          <a:bodyPr>
            <a:normAutofit lnSpcReduction="10000"/>
          </a:bodyPr>
          <a:lstStyle/>
          <a:p>
            <a:r>
              <a:rPr lang="en-US" sz="2400" dirty="0" smtClean="0"/>
              <a:t>Limited awareness of what constitutes offences under the E-Transactions Act hence significant under-reporting by victims;</a:t>
            </a:r>
          </a:p>
          <a:p>
            <a:r>
              <a:rPr lang="en-US" sz="2400" dirty="0" smtClean="0"/>
              <a:t>Images of child abuse and exploitation attaining ‘viral status’ through constant forwards via WhatsApp under the delusion of ‘demonstrating shock’;</a:t>
            </a:r>
          </a:p>
          <a:p>
            <a:r>
              <a:rPr lang="en-US" sz="2400" dirty="0" smtClean="0"/>
              <a:t>Multiple forwards via WhatsApp making identification of victims of child pornography a challenge as insufficient capacity to extract equivalent of metadata trail;</a:t>
            </a:r>
          </a:p>
          <a:p>
            <a:r>
              <a:rPr lang="en-US" dirty="0" smtClean="0"/>
              <a:t>Victims of sexual cyber </a:t>
            </a:r>
            <a:r>
              <a:rPr lang="en-US" dirty="0" err="1" smtClean="0"/>
              <a:t>harrassment</a:t>
            </a:r>
            <a:r>
              <a:rPr lang="en-US" dirty="0" smtClean="0"/>
              <a:t> being reluctant to report for fear of drawing more attention to the issue.</a:t>
            </a:r>
          </a:p>
          <a:p>
            <a:endParaRPr lang="en-US" dirty="0"/>
          </a:p>
        </p:txBody>
      </p:sp>
    </p:spTree>
    <p:extLst>
      <p:ext uri="{BB962C8B-B14F-4D97-AF65-F5344CB8AC3E}">
        <p14:creationId xmlns:p14="http://schemas.microsoft.com/office/powerpoint/2010/main" val="985404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VII.	</a:t>
            </a:r>
            <a:r>
              <a:rPr lang="en-US" sz="4400" b="1" dirty="0" smtClean="0"/>
              <a:t>  Conclusion</a:t>
            </a:r>
            <a:endParaRPr lang="en-US" sz="4400" b="1" dirty="0"/>
          </a:p>
        </p:txBody>
      </p:sp>
      <p:sp>
        <p:nvSpPr>
          <p:cNvPr id="3" name="Content Placeholder 2"/>
          <p:cNvSpPr>
            <a:spLocks noGrp="1"/>
          </p:cNvSpPr>
          <p:nvPr>
            <p:ph idx="1"/>
          </p:nvPr>
        </p:nvSpPr>
        <p:spPr/>
        <p:txBody>
          <a:bodyPr>
            <a:normAutofit lnSpcReduction="10000"/>
          </a:bodyPr>
          <a:lstStyle/>
          <a:p>
            <a:r>
              <a:rPr lang="en-US" dirty="0" smtClean="0"/>
              <a:t>Malawi as an LDC has done much to commend it in taking practical steps to protect children in the internet age – however much more remains to be done due to the </a:t>
            </a:r>
            <a:r>
              <a:rPr lang="en-US" b="1" dirty="0" smtClean="0"/>
              <a:t>evolving nature of both the internet and the challenges it brings;</a:t>
            </a:r>
          </a:p>
          <a:p>
            <a:r>
              <a:rPr lang="en-US" b="1" dirty="0" smtClean="0"/>
              <a:t>For now – Section 97 of the E-Transactions Act provides an ongoing solution: </a:t>
            </a:r>
            <a:r>
              <a:rPr lang="en-US" dirty="0" smtClean="0"/>
              <a:t>public education on </a:t>
            </a:r>
          </a:p>
          <a:p>
            <a:pPr marL="738188" indent="-457200">
              <a:buFont typeface="Wingdings" panose="05000000000000000000" pitchFamily="2" charset="2"/>
              <a:buChar char="v"/>
            </a:pPr>
            <a:r>
              <a:rPr lang="en-US" dirty="0" smtClean="0"/>
              <a:t>Scope of cybercrimes,</a:t>
            </a:r>
          </a:p>
          <a:p>
            <a:pPr marL="738188" indent="-457200">
              <a:buFont typeface="Wingdings" panose="05000000000000000000" pitchFamily="2" charset="2"/>
              <a:buChar char="v"/>
            </a:pPr>
            <a:r>
              <a:rPr lang="en-US" dirty="0" smtClean="0"/>
              <a:t>Tips on safe cyber experience’</a:t>
            </a:r>
          </a:p>
          <a:p>
            <a:pPr marL="738188" indent="-457200">
              <a:buFont typeface="Wingdings" panose="05000000000000000000" pitchFamily="2" charset="2"/>
              <a:buChar char="v"/>
            </a:pPr>
            <a:r>
              <a:rPr lang="en-US" smtClean="0"/>
              <a:t>Remedies </a:t>
            </a:r>
            <a:r>
              <a:rPr lang="en-US" dirty="0" smtClean="0"/>
              <a:t>and </a:t>
            </a:r>
            <a:r>
              <a:rPr lang="en-US" smtClean="0"/>
              <a:t>procedures when affected </a:t>
            </a:r>
            <a:r>
              <a:rPr lang="en-US" dirty="0" smtClean="0"/>
              <a:t>by cybercrime </a:t>
            </a:r>
            <a:endParaRPr lang="en-US" dirty="0"/>
          </a:p>
        </p:txBody>
      </p:sp>
    </p:spTree>
    <p:extLst>
      <p:ext uri="{BB962C8B-B14F-4D97-AF65-F5344CB8AC3E}">
        <p14:creationId xmlns:p14="http://schemas.microsoft.com/office/powerpoint/2010/main" val="8057680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139</TotalTime>
  <Words>538</Words>
  <Application>Microsoft Office PowerPoint</Application>
  <PresentationFormat>On-screen Show (4:3)</PresentationFormat>
  <Paragraphs>50</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Flow</vt:lpstr>
      <vt:lpstr>Cybersecurity and Digitalisation of Information: Malawi’s Efforts to Reconcile Child Protection in an Evolving Electronic Context</vt:lpstr>
      <vt:lpstr>I. OUTLINE</vt:lpstr>
      <vt:lpstr>I. Introduction</vt:lpstr>
      <vt:lpstr>II. International Normative Framework (a Sample)</vt:lpstr>
      <vt:lpstr>III. Children’s Rights Affected by the Internet</vt:lpstr>
      <vt:lpstr>IV. Challenges </vt:lpstr>
      <vt:lpstr>V. Malawi’s Response- Legal &amp; Regulatory Framework</vt:lpstr>
      <vt:lpstr>VI. Challenges Identified after Malawi’s Response</vt:lpstr>
      <vt:lpstr>VII.   Conclusion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Cybersecurity and Digitalisation of Information: Malawi’s Efforts to Reconcile Child Protection in an Evolving Electronic Context</dc:title>
  <dc:creator>User</dc:creator>
  <cp:lastModifiedBy>Nino Siradze</cp:lastModifiedBy>
  <cp:revision>18</cp:revision>
  <dcterms:created xsi:type="dcterms:W3CDTF">2019-09-14T10:49:37Z</dcterms:created>
  <dcterms:modified xsi:type="dcterms:W3CDTF">2019-10-01T11:42:58Z</dcterms:modified>
</cp:coreProperties>
</file>