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64" r:id="rId2"/>
  </p:sldMasterIdLst>
  <p:notesMasterIdLst>
    <p:notesMasterId r:id="rId10"/>
  </p:notesMasterIdLst>
  <p:handoutMasterIdLst>
    <p:handoutMasterId r:id="rId11"/>
  </p:handoutMasterIdLst>
  <p:sldIdLst>
    <p:sldId id="256" r:id="rId3"/>
    <p:sldId id="259" r:id="rId4"/>
    <p:sldId id="257" r:id="rId5"/>
    <p:sldId id="258" r:id="rId6"/>
    <p:sldId id="260" r:id="rId7"/>
    <p:sldId id="263" r:id="rId8"/>
    <p:sldId id="262" r:id="rId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39" autoAdjust="0"/>
    <p:restoredTop sz="95256" autoAdjust="0"/>
  </p:normalViewPr>
  <p:slideViewPr>
    <p:cSldViewPr snapToGrid="0">
      <p:cViewPr>
        <p:scale>
          <a:sx n="100" d="100"/>
          <a:sy n="100" d="100"/>
        </p:scale>
        <p:origin x="-834" y="-24"/>
      </p:cViewPr>
      <p:guideLst>
        <p:guide orient="horz" pos="2160"/>
        <p:guide pos="2880"/>
      </p:guideLst>
    </p:cSldViewPr>
  </p:slideViewPr>
  <p:outlineViewPr>
    <p:cViewPr>
      <p:scale>
        <a:sx n="33" d="100"/>
        <a:sy n="33" d="100"/>
      </p:scale>
      <p:origin x="0" y="13722"/>
    </p:cViewPr>
  </p:outlineViewPr>
  <p:notesTextViewPr>
    <p:cViewPr>
      <p:scale>
        <a:sx n="1" d="1"/>
        <a:sy n="1" d="1"/>
      </p:scale>
      <p:origin x="0" y="0"/>
    </p:cViewPr>
  </p:notesTextViewPr>
  <p:sorterViewPr>
    <p:cViewPr>
      <p:scale>
        <a:sx n="100" d="100"/>
        <a:sy n="100" d="100"/>
      </p:scale>
      <p:origin x="0" y="3802"/>
    </p:cViewPr>
  </p:sorterViewPr>
  <p:notesViewPr>
    <p:cSldViewPr snapToGrid="0">
      <p:cViewPr>
        <p:scale>
          <a:sx n="125" d="100"/>
          <a:sy n="125" d="100"/>
        </p:scale>
        <p:origin x="-1886" y="253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7EE8D14E-C532-40C4-AFAC-175B3DAF11AA}" type="datetimeFigureOut">
              <a:rPr lang="en-AU" smtClean="0"/>
              <a:t>1/10/2019</a:t>
            </a:fld>
            <a:endParaRPr lang="en-AU"/>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7B0F19DC-EBEB-4680-885D-284B2EECDF6A}" type="slidenum">
              <a:rPr lang="en-AU" smtClean="0"/>
              <a:t>‹#›</a:t>
            </a:fld>
            <a:endParaRPr lang="en-AU"/>
          </a:p>
        </p:txBody>
      </p:sp>
    </p:spTree>
    <p:extLst>
      <p:ext uri="{BB962C8B-B14F-4D97-AF65-F5344CB8AC3E}">
        <p14:creationId xmlns:p14="http://schemas.microsoft.com/office/powerpoint/2010/main" val="3418073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9ADAB7C-CC37-4262-B717-64931116C30A}" type="datetimeFigureOut">
              <a:rPr lang="en-AU" smtClean="0"/>
              <a:t>1/10/2019</a:t>
            </a:fld>
            <a:endParaRPr lang="en-AU" dirty="0"/>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EC3672E-9F09-4014-BEC5-021A23366677}" type="slidenum">
              <a:rPr lang="en-AU" smtClean="0"/>
              <a:t>‹#›</a:t>
            </a:fld>
            <a:endParaRPr lang="en-AU" dirty="0"/>
          </a:p>
        </p:txBody>
      </p:sp>
    </p:spTree>
    <p:extLst>
      <p:ext uri="{BB962C8B-B14F-4D97-AF65-F5344CB8AC3E}">
        <p14:creationId xmlns:p14="http://schemas.microsoft.com/office/powerpoint/2010/main" val="13712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1241425"/>
            <a:ext cx="4467225" cy="3349625"/>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EEC3672E-9F09-4014-BEC5-021A23366677}" type="slidenum">
              <a:rPr lang="en-AU" smtClean="0"/>
              <a:t>1</a:t>
            </a:fld>
            <a:endParaRPr lang="en-AU" dirty="0"/>
          </a:p>
        </p:txBody>
      </p:sp>
    </p:spTree>
    <p:extLst>
      <p:ext uri="{BB962C8B-B14F-4D97-AF65-F5344CB8AC3E}">
        <p14:creationId xmlns:p14="http://schemas.microsoft.com/office/powerpoint/2010/main" val="513889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1241425"/>
            <a:ext cx="4467225" cy="3349625"/>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EEC3672E-9F09-4014-BEC5-021A23366677}" type="slidenum">
              <a:rPr lang="en-AU" smtClean="0"/>
              <a:t>2</a:t>
            </a:fld>
            <a:endParaRPr lang="en-AU" dirty="0"/>
          </a:p>
        </p:txBody>
      </p:sp>
    </p:spTree>
    <p:extLst>
      <p:ext uri="{BB962C8B-B14F-4D97-AF65-F5344CB8AC3E}">
        <p14:creationId xmlns:p14="http://schemas.microsoft.com/office/powerpoint/2010/main" val="680355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1241425"/>
            <a:ext cx="4467225" cy="3349625"/>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latin typeface="Century Gothic" panose="020B0502020202020204" pitchFamily="34" charset="0"/>
            </a:endParaRPr>
          </a:p>
        </p:txBody>
      </p:sp>
      <p:sp>
        <p:nvSpPr>
          <p:cNvPr id="4" name="Slide Number Placeholder 3"/>
          <p:cNvSpPr>
            <a:spLocks noGrp="1"/>
          </p:cNvSpPr>
          <p:nvPr>
            <p:ph type="sldNum" sz="quarter" idx="10"/>
          </p:nvPr>
        </p:nvSpPr>
        <p:spPr/>
        <p:txBody>
          <a:bodyPr/>
          <a:lstStyle/>
          <a:p>
            <a:fld id="{EEC3672E-9F09-4014-BEC5-021A23366677}" type="slidenum">
              <a:rPr lang="en-AU" smtClean="0"/>
              <a:t>3</a:t>
            </a:fld>
            <a:endParaRPr lang="en-AU" dirty="0"/>
          </a:p>
        </p:txBody>
      </p:sp>
    </p:spTree>
    <p:extLst>
      <p:ext uri="{BB962C8B-B14F-4D97-AF65-F5344CB8AC3E}">
        <p14:creationId xmlns:p14="http://schemas.microsoft.com/office/powerpoint/2010/main" val="3885542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1241425"/>
            <a:ext cx="4467225" cy="3349625"/>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latin typeface="Century Gothic" panose="020B0502020202020204" pitchFamily="34" charset="0"/>
            </a:endParaRPr>
          </a:p>
        </p:txBody>
      </p:sp>
      <p:sp>
        <p:nvSpPr>
          <p:cNvPr id="4" name="Slide Number Placeholder 3"/>
          <p:cNvSpPr>
            <a:spLocks noGrp="1"/>
          </p:cNvSpPr>
          <p:nvPr>
            <p:ph type="sldNum" sz="quarter" idx="10"/>
          </p:nvPr>
        </p:nvSpPr>
        <p:spPr/>
        <p:txBody>
          <a:bodyPr/>
          <a:lstStyle/>
          <a:p>
            <a:fld id="{EEC3672E-9F09-4014-BEC5-021A23366677}" type="slidenum">
              <a:rPr lang="en-AU" smtClean="0"/>
              <a:t>4</a:t>
            </a:fld>
            <a:endParaRPr lang="en-AU" dirty="0"/>
          </a:p>
        </p:txBody>
      </p:sp>
    </p:spTree>
    <p:extLst>
      <p:ext uri="{BB962C8B-B14F-4D97-AF65-F5344CB8AC3E}">
        <p14:creationId xmlns:p14="http://schemas.microsoft.com/office/powerpoint/2010/main" val="1152021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1241425"/>
            <a:ext cx="4467225" cy="3349625"/>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EEC3672E-9F09-4014-BEC5-021A23366677}" type="slidenum">
              <a:rPr lang="en-AU" smtClean="0"/>
              <a:t>5</a:t>
            </a:fld>
            <a:endParaRPr lang="en-AU" dirty="0"/>
          </a:p>
        </p:txBody>
      </p:sp>
    </p:spTree>
    <p:extLst>
      <p:ext uri="{BB962C8B-B14F-4D97-AF65-F5344CB8AC3E}">
        <p14:creationId xmlns:p14="http://schemas.microsoft.com/office/powerpoint/2010/main" val="182061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1241425"/>
            <a:ext cx="4467225" cy="3349625"/>
          </a:xfrm>
        </p:spPr>
      </p:sp>
      <p:sp>
        <p:nvSpPr>
          <p:cNvPr id="3" name="Notes Placeholder 2"/>
          <p:cNvSpPr>
            <a:spLocks noGrp="1"/>
          </p:cNvSpPr>
          <p:nvPr>
            <p:ph type="body" idx="1"/>
          </p:nvPr>
        </p:nvSpPr>
        <p:spPr/>
        <p:txBody>
          <a:bodyPr/>
          <a:lstStyle/>
          <a:p>
            <a:pPr>
              <a:defRPr/>
            </a:pPr>
            <a:endParaRPr lang="en-AU" dirty="0"/>
          </a:p>
        </p:txBody>
      </p:sp>
      <p:sp>
        <p:nvSpPr>
          <p:cNvPr id="4" name="Slide Number Placeholder 3"/>
          <p:cNvSpPr>
            <a:spLocks noGrp="1"/>
          </p:cNvSpPr>
          <p:nvPr>
            <p:ph type="sldNum" sz="quarter" idx="10"/>
          </p:nvPr>
        </p:nvSpPr>
        <p:spPr/>
        <p:txBody>
          <a:bodyPr/>
          <a:lstStyle/>
          <a:p>
            <a:fld id="{EEC3672E-9F09-4014-BEC5-021A23366677}" type="slidenum">
              <a:rPr lang="en-AU" smtClean="0"/>
              <a:t>7</a:t>
            </a:fld>
            <a:endParaRPr lang="en-AU" dirty="0"/>
          </a:p>
        </p:txBody>
      </p:sp>
    </p:spTree>
    <p:extLst>
      <p:ext uri="{BB962C8B-B14F-4D97-AF65-F5344CB8AC3E}">
        <p14:creationId xmlns:p14="http://schemas.microsoft.com/office/powerpoint/2010/main" val="2237477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1"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dirty="0"/>
              <a:t>Click to edit Master title style</a:t>
            </a:r>
          </a:p>
        </p:txBody>
      </p:sp>
      <p:sp>
        <p:nvSpPr>
          <p:cNvPr id="9" name="Subtitle 8"/>
          <p:cNvSpPr>
            <a:spLocks noGrp="1"/>
          </p:cNvSpPr>
          <p:nvPr>
            <p:ph type="subTitle" idx="1"/>
          </p:nvPr>
        </p:nvSpPr>
        <p:spPr>
          <a:xfrm>
            <a:off x="1371600" y="3331698"/>
            <a:ext cx="6400800" cy="1752600"/>
          </a:xfrm>
          <a:prstGeom prst="rect">
            <a:avLst/>
          </a:prstGeom>
        </p:spPr>
        <p:txBody>
          <a:bodyPr/>
          <a:lstStyle>
            <a:lvl1pPr marL="0" indent="0" algn="ctr">
              <a:buNone/>
              <a:defRPr baseline="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endParaRPr kumimoji="0" lang="en-US" dirty="0"/>
          </a:p>
        </p:txBody>
      </p:sp>
    </p:spTree>
    <p:extLst>
      <p:ext uri="{BB962C8B-B14F-4D97-AF65-F5344CB8AC3E}">
        <p14:creationId xmlns:p14="http://schemas.microsoft.com/office/powerpoint/2010/main" val="3999162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600">
                <a:solidFill>
                  <a:schemeClr val="bg1"/>
                </a:solidFill>
              </a:defRPr>
            </a:lvl1pPr>
          </a:lstStyle>
          <a:p>
            <a:r>
              <a:rPr kumimoji="0" lang="en-US" dirty="0"/>
              <a:t>Click to edit Master title style</a:t>
            </a:r>
          </a:p>
        </p:txBody>
      </p:sp>
      <p:sp>
        <p:nvSpPr>
          <p:cNvPr id="3" name="Content Placeholder 2"/>
          <p:cNvSpPr>
            <a:spLocks noGrp="1"/>
          </p:cNvSpPr>
          <p:nvPr>
            <p:ph idx="1"/>
          </p:nvPr>
        </p:nvSpPr>
        <p:spPr>
          <a:xfrm>
            <a:off x="457200" y="1600200"/>
            <a:ext cx="8229600" cy="4709160"/>
          </a:xfrm>
          <a:prstGeom prst="rect">
            <a:avLst/>
          </a:prstGeom>
        </p:spPr>
        <p:txBody>
          <a:bodyPr/>
          <a:lstStyle>
            <a:lvl1pPr>
              <a:defRPr sz="4000" b="0">
                <a:solidFill>
                  <a:schemeClr val="bg1"/>
                </a:solidFill>
                <a:latin typeface="Century Gothic" panose="020B0502020202020204" pitchFamily="34" charset="0"/>
                <a:cs typeface="Arial" panose="020B0604020202020204" pitchFamily="34" charset="0"/>
              </a:defRPr>
            </a:lvl1pPr>
            <a:lvl2pPr>
              <a:defRPr sz="3400" b="0">
                <a:solidFill>
                  <a:schemeClr val="bg1"/>
                </a:solidFill>
                <a:latin typeface="Century Gothic" panose="020B0502020202020204" pitchFamily="34" charset="0"/>
                <a:cs typeface="Arial" panose="020B0604020202020204" pitchFamily="34" charset="0"/>
              </a:defRPr>
            </a:lvl2pPr>
            <a:lvl3pPr>
              <a:defRPr sz="2800">
                <a:solidFill>
                  <a:schemeClr val="bg1"/>
                </a:solidFill>
                <a:latin typeface="Century Gothic" panose="020B0502020202020204" pitchFamily="34" charset="0"/>
              </a:defRPr>
            </a:lvl3pPr>
            <a:lvl4pPr>
              <a:defRPr sz="2200">
                <a:solidFill>
                  <a:schemeClr val="bg1"/>
                </a:solidFill>
                <a:latin typeface="Century Gothic" panose="020B0502020202020204" pitchFamily="34" charset="0"/>
              </a:defRPr>
            </a:lvl4pPr>
            <a:lvl5pPr>
              <a:defRPr sz="1600">
                <a:solidFill>
                  <a:schemeClr val="bg1"/>
                </a:solidFill>
                <a:latin typeface="Century Gothic" panose="020B0502020202020204" pitchFamily="34" charset="0"/>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Date Placeholder 3"/>
          <p:cNvSpPr>
            <a:spLocks noGrp="1"/>
          </p:cNvSpPr>
          <p:nvPr>
            <p:ph type="dt" sz="half" idx="10"/>
          </p:nvPr>
        </p:nvSpPr>
        <p:spPr>
          <a:xfrm>
            <a:off x="457200" y="6416678"/>
            <a:ext cx="2133600" cy="365125"/>
          </a:xfrm>
          <a:prstGeom prst="rect">
            <a:avLst/>
          </a:prstGeom>
        </p:spPr>
        <p:txBody>
          <a:bodyPr/>
          <a:lstStyle/>
          <a:p>
            <a:endParaRPr lang="en-AU" dirty="0">
              <a:solidFill>
                <a:prstClr val="white"/>
              </a:solidFill>
            </a:endParaRPr>
          </a:p>
        </p:txBody>
      </p:sp>
      <p:sp>
        <p:nvSpPr>
          <p:cNvPr id="5" name="Footer Placeholder 4"/>
          <p:cNvSpPr>
            <a:spLocks noGrp="1"/>
          </p:cNvSpPr>
          <p:nvPr>
            <p:ph type="ftr" sz="quarter" idx="11"/>
          </p:nvPr>
        </p:nvSpPr>
        <p:spPr>
          <a:xfrm>
            <a:off x="3124200" y="6416678"/>
            <a:ext cx="2895600" cy="365125"/>
          </a:xfrm>
          <a:prstGeom prst="rect">
            <a:avLst/>
          </a:prstGeom>
        </p:spPr>
        <p:txBody>
          <a:bodyPr/>
          <a:lstStyle/>
          <a:p>
            <a:endParaRPr lang="en-AU" dirty="0">
              <a:solidFill>
                <a:prstClr val="white"/>
              </a:solidFill>
            </a:endParaRPr>
          </a:p>
        </p:txBody>
      </p:sp>
      <p:sp>
        <p:nvSpPr>
          <p:cNvPr id="6" name="Slide Number Placeholder 5"/>
          <p:cNvSpPr>
            <a:spLocks noGrp="1"/>
          </p:cNvSpPr>
          <p:nvPr>
            <p:ph type="sldNum" sz="quarter" idx="12"/>
          </p:nvPr>
        </p:nvSpPr>
        <p:spPr>
          <a:xfrm>
            <a:off x="7924800" y="6416678"/>
            <a:ext cx="762000" cy="365125"/>
          </a:xfrm>
          <a:prstGeom prst="rect">
            <a:avLst/>
          </a:prstGeom>
        </p:spPr>
        <p:txBody>
          <a:bodyPr/>
          <a:lstStyle/>
          <a:p>
            <a:fld id="{8897416D-6CBA-43EC-9CE0-978715496B4D}" type="slidenum">
              <a:rPr lang="en-AU">
                <a:solidFill>
                  <a:prstClr val="white"/>
                </a:solidFill>
              </a:rPr>
              <a:pPr/>
              <a:t>‹#›</a:t>
            </a:fld>
            <a:endParaRPr lang="en-AU" dirty="0">
              <a:solidFill>
                <a:prstClr val="white"/>
              </a:solidFill>
            </a:endParaRPr>
          </a:p>
        </p:txBody>
      </p:sp>
    </p:spTree>
    <p:extLst>
      <p:ext uri="{BB962C8B-B14F-4D97-AF65-F5344CB8AC3E}">
        <p14:creationId xmlns:p14="http://schemas.microsoft.com/office/powerpoint/2010/main" val="37329701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microsoft.com/office/2007/relationships/hdphoto" Target="../media/hdphoto1.wdp"/></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 Id="rId5" Type="http://schemas.openxmlformats.org/officeDocument/2006/relationships/image" Target="../media/image3.png"/><Relationship Id="rId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extLst>
              <a:ext uri="{BEBA8EAE-BF5A-486C-A8C5-ECC9F3942E4B}">
                <a14:imgProps xmlns:a14="http://schemas.microsoft.com/office/drawing/2010/main">
                  <a14:imgLayer r:embed="rId4">
                    <a14:imgEffect>
                      <a14:colorTemperature colorTemp="4700"/>
                    </a14:imgEffect>
                    <a14:imgEffect>
                      <a14:saturation sat="20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4" name="Text Placeholder 3"/>
          <p:cNvSpPr>
            <a:spLocks noGrp="1"/>
          </p:cNvSpPr>
          <p:nvPr>
            <p:ph type="body" idx="1"/>
          </p:nvPr>
        </p:nvSpPr>
        <p:spPr>
          <a:xfrm>
            <a:off x="457200" y="1600201"/>
            <a:ext cx="8229600" cy="434908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pic>
        <p:nvPicPr>
          <p:cNvPr id="10" name="Picture 2" descr="DPPNe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88897" y="6109643"/>
            <a:ext cx="3257551" cy="647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2859900"/>
      </p:ext>
    </p:extLst>
  </p:cSld>
  <p:clrMap bg1="dk1" tx1="lt1" bg2="dk2" tx2="lt2" accent1="accent1" accent2="accent2" accent3="accent3" accent4="accent4" accent5="accent5" accent6="accent6" hlink="hlink" folHlink="folHlink"/>
  <p:sldLayoutIdLst>
    <p:sldLayoutId id="2147483663" r:id="rId1"/>
  </p:sldLayoutIdLst>
  <p:hf sldNum="0" hdr="0" ftr="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Century Gothic" panose="020B0502020202020204" pitchFamily="34" charset="0"/>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extLst>
              <a:ext uri="{BEBA8EAE-BF5A-486C-A8C5-ECC9F3942E4B}">
                <a14:imgProps xmlns:a14="http://schemas.microsoft.com/office/drawing/2010/main">
                  <a14:imgLayer r:embed="rId4">
                    <a14:imgEffect>
                      <a14:colorTemperature colorTemp="4700"/>
                    </a14:imgEffect>
                    <a14:imgEffect>
                      <a14:saturation sat="20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4" name="Text Placeholder 3"/>
          <p:cNvSpPr>
            <a:spLocks noGrp="1"/>
          </p:cNvSpPr>
          <p:nvPr>
            <p:ph type="body" idx="1"/>
          </p:nvPr>
        </p:nvSpPr>
        <p:spPr>
          <a:xfrm>
            <a:off x="457200" y="1600201"/>
            <a:ext cx="8229600" cy="434908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pic>
        <p:nvPicPr>
          <p:cNvPr id="10" name="Picture 2" descr="DPPNe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88897" y="6109643"/>
            <a:ext cx="3257551" cy="647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3704278"/>
      </p:ext>
    </p:extLst>
  </p:cSld>
  <p:clrMap bg1="dk1" tx1="lt1" bg2="dk2" tx2="lt2" accent1="accent1" accent2="accent2" accent3="accent3" accent4="accent4" accent5="accent5" accent6="accent6" hlink="hlink" folHlink="folHlink"/>
  <p:sldLayoutIdLst>
    <p:sldLayoutId id="2147483665" r:id="rId1"/>
  </p:sldLayoutIdLst>
  <p:hf sldNum="0" hdr="0" ftr="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bg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bg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bg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bg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bg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AU" sz="6600" cap="small" dirty="0">
                <a:solidFill>
                  <a:schemeClr val="bg1"/>
                </a:solidFill>
                <a:latin typeface="Century Gothic" panose="020B0502020202020204" pitchFamily="34" charset="0"/>
              </a:rPr>
              <a:t>Negotiated Outcomes in Western Australia</a:t>
            </a:r>
            <a:br>
              <a:rPr lang="en-AU" sz="6600" cap="small" dirty="0">
                <a:solidFill>
                  <a:schemeClr val="bg1"/>
                </a:solidFill>
                <a:latin typeface="Century Gothic" panose="020B0502020202020204" pitchFamily="34" charset="0"/>
              </a:rPr>
            </a:br>
            <a:endParaRPr lang="en-AU" sz="2700" cap="small" dirty="0">
              <a:solidFill>
                <a:schemeClr val="bg1"/>
              </a:solidFill>
              <a:latin typeface="Century Gothic" panose="020B0502020202020204" pitchFamily="34" charset="0"/>
            </a:endParaRPr>
          </a:p>
        </p:txBody>
      </p:sp>
      <p:sp>
        <p:nvSpPr>
          <p:cNvPr id="5" name="Subtitle 4"/>
          <p:cNvSpPr>
            <a:spLocks noGrp="1"/>
          </p:cNvSpPr>
          <p:nvPr>
            <p:ph type="subTitle" idx="1"/>
          </p:nvPr>
        </p:nvSpPr>
        <p:spPr/>
        <p:txBody>
          <a:bodyPr>
            <a:normAutofit lnSpcReduction="10000"/>
          </a:bodyPr>
          <a:lstStyle/>
          <a:p>
            <a:r>
              <a:rPr lang="en-US" dirty="0"/>
              <a:t>Lisel Avey, A/Senior State Prosecutor </a:t>
            </a:r>
          </a:p>
          <a:p>
            <a:r>
              <a:rPr lang="en-US" dirty="0"/>
              <a:t>Office of the Director of Public Prosecutions for Western Australia</a:t>
            </a:r>
            <a:endParaRPr lang="en-AU" dirty="0"/>
          </a:p>
        </p:txBody>
      </p:sp>
    </p:spTree>
    <p:extLst>
      <p:ext uri="{BB962C8B-B14F-4D97-AF65-F5344CB8AC3E}">
        <p14:creationId xmlns:p14="http://schemas.microsoft.com/office/powerpoint/2010/main" val="1278729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a:t>
            </a:r>
            <a:endParaRPr lang="en-AU" dirty="0"/>
          </a:p>
        </p:txBody>
      </p:sp>
      <p:sp>
        <p:nvSpPr>
          <p:cNvPr id="3" name="Content Placeholder 2"/>
          <p:cNvSpPr>
            <a:spLocks noGrp="1"/>
          </p:cNvSpPr>
          <p:nvPr>
            <p:ph idx="1"/>
          </p:nvPr>
        </p:nvSpPr>
        <p:spPr>
          <a:xfrm>
            <a:off x="457200" y="1600200"/>
            <a:ext cx="8430768" cy="4709160"/>
          </a:xfrm>
        </p:spPr>
        <p:txBody>
          <a:bodyPr>
            <a:normAutofit/>
          </a:bodyPr>
          <a:lstStyle/>
          <a:p>
            <a:pPr marL="137160" indent="0">
              <a:buNone/>
            </a:pPr>
            <a:r>
              <a:rPr lang="en-AU" sz="3500" b="1" i="1" dirty="0"/>
              <a:t>Part 1. </a:t>
            </a:r>
            <a:r>
              <a:rPr lang="en-AU" sz="3500" i="1" dirty="0"/>
              <a:t>Definitions and Overview</a:t>
            </a:r>
            <a:endParaRPr lang="en-AU" sz="3500" dirty="0"/>
          </a:p>
          <a:p>
            <a:pPr marL="137160" indent="0">
              <a:buNone/>
            </a:pPr>
            <a:r>
              <a:rPr lang="en-AU" sz="3500" b="1" i="1" dirty="0"/>
              <a:t>Part 2. </a:t>
            </a:r>
            <a:r>
              <a:rPr lang="en-AU" sz="3500" i="1" dirty="0"/>
              <a:t>Assessing Plea Offers</a:t>
            </a:r>
            <a:endParaRPr lang="en-AU" sz="3500" dirty="0"/>
          </a:p>
          <a:p>
            <a:pPr marL="137160" indent="0">
              <a:buNone/>
            </a:pPr>
            <a:r>
              <a:rPr lang="en-AU" sz="3500" b="1" i="1" dirty="0"/>
              <a:t>Part 3.</a:t>
            </a:r>
            <a:r>
              <a:rPr lang="en-AU" sz="3500" i="1" dirty="0"/>
              <a:t> Role of the Court</a:t>
            </a:r>
            <a:endParaRPr lang="en-AU" sz="3500" dirty="0"/>
          </a:p>
          <a:p>
            <a:pPr marL="137160" indent="0">
              <a:buNone/>
            </a:pPr>
            <a:r>
              <a:rPr lang="en-AU" sz="3500" b="1" i="1" dirty="0"/>
              <a:t>Part 4.</a:t>
            </a:r>
            <a:r>
              <a:rPr lang="en-AU" sz="3500" i="1" dirty="0"/>
              <a:t> Negotiation Outcomes</a:t>
            </a:r>
            <a:endParaRPr lang="en-AU" sz="3500" dirty="0"/>
          </a:p>
          <a:p>
            <a:endParaRPr lang="en-AU" dirty="0"/>
          </a:p>
        </p:txBody>
      </p:sp>
    </p:spTree>
    <p:extLst>
      <p:ext uri="{BB962C8B-B14F-4D97-AF65-F5344CB8AC3E}">
        <p14:creationId xmlns:p14="http://schemas.microsoft.com/office/powerpoint/2010/main" val="2235026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1. Definitions and Overview</a:t>
            </a:r>
            <a:endParaRPr lang="en-AU" dirty="0"/>
          </a:p>
        </p:txBody>
      </p:sp>
      <p:sp>
        <p:nvSpPr>
          <p:cNvPr id="5" name="Content Placeholder 4"/>
          <p:cNvSpPr>
            <a:spLocks noGrp="1"/>
          </p:cNvSpPr>
          <p:nvPr>
            <p:ph idx="1"/>
          </p:nvPr>
        </p:nvSpPr>
        <p:spPr/>
        <p:txBody>
          <a:bodyPr>
            <a:normAutofit fontScale="70000" lnSpcReduction="20000"/>
          </a:bodyPr>
          <a:lstStyle/>
          <a:p>
            <a:pPr marL="137160" indent="0" algn="just">
              <a:buNone/>
            </a:pPr>
            <a:r>
              <a:rPr lang="en-AU" sz="3800" dirty="0"/>
              <a:t>Charge negotiations are an informal process whereby the prosecutor and defence counsel discuss the appropriate charge(s) to be faced by an accused, any concessions to be made by the prosecutor and the material facts that will be presented to the court. </a:t>
            </a:r>
          </a:p>
          <a:p>
            <a:pPr marL="137160" indent="0">
              <a:buNone/>
            </a:pPr>
            <a:endParaRPr lang="en-AU" dirty="0"/>
          </a:p>
          <a:p>
            <a:pPr algn="just">
              <a:buFont typeface="Wingdings" panose="05000000000000000000" pitchFamily="2" charset="2"/>
              <a:buChar char="ü"/>
            </a:pPr>
            <a:r>
              <a:rPr lang="en-AU" sz="3800" dirty="0"/>
              <a:t>Can be initiated by either party at any time</a:t>
            </a:r>
          </a:p>
          <a:p>
            <a:pPr algn="just">
              <a:buFont typeface="Wingdings" panose="05000000000000000000" pitchFamily="2" charset="2"/>
              <a:buChar char="ü"/>
            </a:pPr>
            <a:r>
              <a:rPr lang="en-AU" sz="3800" dirty="0"/>
              <a:t>Involve the views of the victim and investigator </a:t>
            </a:r>
          </a:p>
          <a:p>
            <a:pPr algn="just">
              <a:buFont typeface="Century Gothic" panose="020B0502020202020204" pitchFamily="34" charset="0"/>
              <a:buChar char="×"/>
            </a:pPr>
            <a:r>
              <a:rPr lang="en-AU" sz="3800" dirty="0"/>
              <a:t>Do not involve the court</a:t>
            </a:r>
          </a:p>
          <a:p>
            <a:pPr algn="just">
              <a:buFont typeface="Century Gothic" panose="020B0502020202020204" pitchFamily="34" charset="0"/>
              <a:buChar char="×"/>
            </a:pPr>
            <a:r>
              <a:rPr lang="en-AU" sz="3800" dirty="0"/>
              <a:t>Do not bind the court regarding penalty</a:t>
            </a:r>
          </a:p>
          <a:p>
            <a:pPr marL="137160" indent="0">
              <a:buClr>
                <a:schemeClr val="bg1"/>
              </a:buClr>
              <a:buSzPct val="100000"/>
              <a:buNone/>
            </a:pPr>
            <a:endParaRPr lang="en-AU" dirty="0"/>
          </a:p>
        </p:txBody>
      </p:sp>
    </p:spTree>
    <p:extLst>
      <p:ext uri="{BB962C8B-B14F-4D97-AF65-F5344CB8AC3E}">
        <p14:creationId xmlns:p14="http://schemas.microsoft.com/office/powerpoint/2010/main" val="2763917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2. Assessing Plea Offers</a:t>
            </a:r>
            <a:endParaRPr lang="en-AU" sz="3600" dirty="0"/>
          </a:p>
        </p:txBody>
      </p:sp>
      <p:sp>
        <p:nvSpPr>
          <p:cNvPr id="3" name="Content Placeholder 2"/>
          <p:cNvSpPr>
            <a:spLocks noGrp="1"/>
          </p:cNvSpPr>
          <p:nvPr>
            <p:ph idx="1"/>
          </p:nvPr>
        </p:nvSpPr>
        <p:spPr>
          <a:xfrm>
            <a:off x="579120" y="1417638"/>
            <a:ext cx="8229600" cy="4709160"/>
          </a:xfrm>
        </p:spPr>
        <p:txBody>
          <a:bodyPr>
            <a:normAutofit fontScale="47500" lnSpcReduction="20000"/>
          </a:bodyPr>
          <a:lstStyle/>
          <a:p>
            <a:pPr marL="137160" indent="0" algn="just">
              <a:buNone/>
            </a:pPr>
            <a:r>
              <a:rPr lang="en-AU" sz="6700" dirty="0"/>
              <a:t>Prosecutors must </a:t>
            </a:r>
            <a:r>
              <a:rPr lang="en-AU" sz="6700" b="1" dirty="0"/>
              <a:t>strike a balance </a:t>
            </a:r>
            <a:r>
              <a:rPr lang="en-AU" sz="6700" dirty="0"/>
              <a:t>between a number of relevant factors.</a:t>
            </a:r>
          </a:p>
          <a:p>
            <a:pPr marL="137160" indent="0" algn="just">
              <a:buNone/>
            </a:pPr>
            <a:endParaRPr lang="en-AU" sz="6700" dirty="0"/>
          </a:p>
          <a:p>
            <a:pPr marL="137160" indent="0" algn="just">
              <a:buNone/>
            </a:pPr>
            <a:r>
              <a:rPr lang="en-AU" sz="6700" dirty="0"/>
              <a:t>These include:</a:t>
            </a:r>
            <a:endParaRPr lang="en-AU" sz="6700" b="1" dirty="0"/>
          </a:p>
          <a:p>
            <a:pPr algn="just">
              <a:buFont typeface="Arial" panose="020B0604020202020204" pitchFamily="34" charset="0"/>
              <a:buChar char="•"/>
            </a:pPr>
            <a:r>
              <a:rPr lang="en-AU" sz="5100" dirty="0"/>
              <a:t>Reflecting essential criminality of the conduct.</a:t>
            </a:r>
          </a:p>
          <a:p>
            <a:pPr algn="just">
              <a:buFont typeface="Arial" panose="020B0604020202020204" pitchFamily="34" charset="0"/>
              <a:buChar char="•"/>
            </a:pPr>
            <a:r>
              <a:rPr lang="en-AU" sz="5100" dirty="0"/>
              <a:t>Providing an adequate basis for sentencing. </a:t>
            </a:r>
          </a:p>
          <a:p>
            <a:pPr algn="just">
              <a:buFont typeface="Arial" panose="020B0604020202020204" pitchFamily="34" charset="0"/>
              <a:buChar char="•"/>
            </a:pPr>
            <a:r>
              <a:rPr lang="en-AU" sz="5100" dirty="0"/>
              <a:t>Strength of evidence.</a:t>
            </a:r>
          </a:p>
          <a:p>
            <a:pPr algn="just">
              <a:buFont typeface="Arial" panose="020B0604020202020204" pitchFamily="34" charset="0"/>
              <a:buChar char="•"/>
            </a:pPr>
            <a:r>
              <a:rPr lang="en-AU" sz="5100" dirty="0"/>
              <a:t>Public interest.</a:t>
            </a:r>
          </a:p>
          <a:p>
            <a:pPr algn="just">
              <a:buFont typeface="Arial" panose="020B0604020202020204" pitchFamily="34" charset="0"/>
              <a:buChar char="•"/>
            </a:pPr>
            <a:r>
              <a:rPr lang="en-AU" sz="5100" dirty="0"/>
              <a:t>Community benefit.</a:t>
            </a:r>
          </a:p>
          <a:p>
            <a:pPr algn="just">
              <a:buFont typeface="Arial" panose="020B0604020202020204" pitchFamily="34" charset="0"/>
              <a:buChar char="•"/>
            </a:pPr>
            <a:r>
              <a:rPr lang="en-AU" sz="5100" dirty="0"/>
              <a:t>Victim’s financial loss.</a:t>
            </a:r>
          </a:p>
          <a:p>
            <a:pPr algn="just">
              <a:buFont typeface="Arial" panose="020B0604020202020204" pitchFamily="34" charset="0"/>
              <a:buChar char="•"/>
            </a:pPr>
            <a:r>
              <a:rPr lang="en-AU" sz="5100" dirty="0"/>
              <a:t>Trauma of court proceedings for witnesses, especially victims. </a:t>
            </a:r>
          </a:p>
        </p:txBody>
      </p:sp>
    </p:spTree>
    <p:extLst>
      <p:ext uri="{BB962C8B-B14F-4D97-AF65-F5344CB8AC3E}">
        <p14:creationId xmlns:p14="http://schemas.microsoft.com/office/powerpoint/2010/main" val="2359195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3. Role of the Court</a:t>
            </a:r>
            <a:endParaRPr lang="en-AU" dirty="0"/>
          </a:p>
        </p:txBody>
      </p:sp>
      <p:sp>
        <p:nvSpPr>
          <p:cNvPr id="3" name="Content Placeholder 2"/>
          <p:cNvSpPr>
            <a:spLocks noGrp="1"/>
          </p:cNvSpPr>
          <p:nvPr>
            <p:ph idx="1"/>
          </p:nvPr>
        </p:nvSpPr>
        <p:spPr/>
        <p:txBody>
          <a:bodyPr>
            <a:normAutofit fontScale="92500" lnSpcReduction="20000"/>
          </a:bodyPr>
          <a:lstStyle/>
          <a:p>
            <a:pPr algn="just">
              <a:buFont typeface="Wingdings" panose="05000000000000000000" pitchFamily="2" charset="2"/>
              <a:buChar char="§"/>
            </a:pPr>
            <a:r>
              <a:rPr lang="en-AU" sz="3500" dirty="0"/>
              <a:t>A ‘guilty’ plea requires acceptance of:</a:t>
            </a:r>
          </a:p>
          <a:p>
            <a:pPr lvl="1" algn="just">
              <a:buFont typeface="Arial" panose="020B0604020202020204" pitchFamily="34" charset="0"/>
              <a:buChar char="•"/>
            </a:pPr>
            <a:r>
              <a:rPr lang="en-AU" sz="2800" dirty="0"/>
              <a:t>Liability for all elements of the charge</a:t>
            </a:r>
          </a:p>
          <a:p>
            <a:pPr lvl="1" algn="just">
              <a:buFont typeface="Arial" panose="020B0604020202020204" pitchFamily="34" charset="0"/>
              <a:buChar char="•"/>
            </a:pPr>
            <a:r>
              <a:rPr lang="en-AU" sz="2800" dirty="0"/>
              <a:t>The basic facts that underpin those elements</a:t>
            </a:r>
          </a:p>
          <a:p>
            <a:pPr lvl="0" algn="just">
              <a:buFont typeface="Wingdings" panose="05000000000000000000" pitchFamily="2" charset="2"/>
              <a:buChar char="§"/>
            </a:pPr>
            <a:r>
              <a:rPr lang="en-AU" sz="3500" dirty="0"/>
              <a:t>A person cannot plead guilty while maintaining innocence.</a:t>
            </a:r>
          </a:p>
          <a:p>
            <a:pPr lvl="0" algn="just">
              <a:buFont typeface="Wingdings" panose="05000000000000000000" pitchFamily="2" charset="2"/>
              <a:buChar char="à"/>
            </a:pPr>
            <a:endParaRPr lang="en-AU" sz="3500" dirty="0"/>
          </a:p>
          <a:p>
            <a:pPr lvl="0" algn="just">
              <a:buFont typeface="Wingdings" panose="05000000000000000000" pitchFamily="2" charset="2"/>
              <a:buChar char="§"/>
            </a:pPr>
            <a:r>
              <a:rPr lang="en-AU" sz="3500" dirty="0"/>
              <a:t>The </a:t>
            </a:r>
            <a:r>
              <a:rPr lang="en-AU" sz="3500" b="1" dirty="0"/>
              <a:t>sentencing judge </a:t>
            </a:r>
            <a:r>
              <a:rPr lang="en-AU" sz="3500" dirty="0"/>
              <a:t>decides the penalty and the length of any term of imprisonment.</a:t>
            </a:r>
          </a:p>
          <a:p>
            <a:pPr marL="137160" indent="0">
              <a:buClr>
                <a:schemeClr val="bg1"/>
              </a:buClr>
              <a:buNone/>
            </a:pPr>
            <a:endParaRPr lang="en-AU" sz="2600" dirty="0"/>
          </a:p>
        </p:txBody>
      </p:sp>
    </p:spTree>
    <p:extLst>
      <p:ext uri="{BB962C8B-B14F-4D97-AF65-F5344CB8AC3E}">
        <p14:creationId xmlns:p14="http://schemas.microsoft.com/office/powerpoint/2010/main" val="2011277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40EF3B-3190-4797-8C22-6BF3BB3BDB48}"/>
              </a:ext>
            </a:extLst>
          </p:cNvPr>
          <p:cNvSpPr>
            <a:spLocks noGrp="1"/>
          </p:cNvSpPr>
          <p:nvPr>
            <p:ph type="title"/>
          </p:nvPr>
        </p:nvSpPr>
        <p:spPr/>
        <p:txBody>
          <a:bodyPr>
            <a:normAutofit/>
          </a:bodyPr>
          <a:lstStyle/>
          <a:p>
            <a:r>
              <a:rPr lang="en-AU" dirty="0"/>
              <a:t>4. Negotiation Outcomes</a:t>
            </a:r>
          </a:p>
        </p:txBody>
      </p:sp>
      <p:sp>
        <p:nvSpPr>
          <p:cNvPr id="3" name="Content Placeholder 2">
            <a:extLst>
              <a:ext uri="{FF2B5EF4-FFF2-40B4-BE49-F238E27FC236}">
                <a16:creationId xmlns:a16="http://schemas.microsoft.com/office/drawing/2014/main" xmlns="" id="{9ECBFD67-F384-4EDC-BDFC-D00C584DD9A9}"/>
              </a:ext>
            </a:extLst>
          </p:cNvPr>
          <p:cNvSpPr>
            <a:spLocks noGrp="1"/>
          </p:cNvSpPr>
          <p:nvPr>
            <p:ph idx="1"/>
          </p:nvPr>
        </p:nvSpPr>
        <p:spPr/>
        <p:txBody>
          <a:bodyPr/>
          <a:lstStyle/>
          <a:p>
            <a:pPr>
              <a:buFont typeface="Arial" panose="020B0604020202020204" pitchFamily="34" charset="0"/>
              <a:buChar char="•"/>
            </a:pPr>
            <a:r>
              <a:rPr lang="en-AU" sz="3200" dirty="0"/>
              <a:t>‘Guilty’ plea </a:t>
            </a:r>
            <a:r>
              <a:rPr lang="en-AU" sz="3200" dirty="0">
                <a:sym typeface="Wingdings" panose="05000000000000000000" pitchFamily="2" charset="2"/>
              </a:rPr>
              <a:t></a:t>
            </a:r>
            <a:r>
              <a:rPr lang="en-AU" sz="3200" dirty="0"/>
              <a:t> Sentencing</a:t>
            </a:r>
          </a:p>
          <a:p>
            <a:pPr>
              <a:buFont typeface="Arial" panose="020B0604020202020204" pitchFamily="34" charset="0"/>
              <a:buChar char="•"/>
            </a:pPr>
            <a:r>
              <a:rPr lang="en-AU" sz="3200" dirty="0"/>
              <a:t>‘Guilty’ plea + factual dispute </a:t>
            </a:r>
            <a:r>
              <a:rPr lang="en-AU" sz="3200" dirty="0">
                <a:sym typeface="Wingdings" panose="05000000000000000000" pitchFamily="2" charset="2"/>
              </a:rPr>
              <a:t> </a:t>
            </a:r>
            <a:r>
              <a:rPr lang="en-AU" sz="3200" dirty="0"/>
              <a:t>Possible trial of issues</a:t>
            </a:r>
          </a:p>
          <a:p>
            <a:pPr lvl="1">
              <a:buFont typeface="Arial" panose="020B0604020202020204" pitchFamily="34" charset="0"/>
              <a:buChar char="•"/>
            </a:pPr>
            <a:r>
              <a:rPr lang="en-AU" sz="2400" dirty="0"/>
              <a:t>Occurs where a ‘disputed fact’ would make </a:t>
            </a:r>
            <a:r>
              <a:rPr lang="en-AU" sz="2400" b="1" dirty="0"/>
              <a:t>significant</a:t>
            </a:r>
            <a:r>
              <a:rPr lang="en-AU" sz="2400" i="1" dirty="0"/>
              <a:t> </a:t>
            </a:r>
            <a:r>
              <a:rPr lang="en-AU" sz="2400" dirty="0"/>
              <a:t>difference to sentence</a:t>
            </a:r>
          </a:p>
          <a:p>
            <a:pPr lvl="1">
              <a:buFont typeface="Arial" panose="020B0604020202020204" pitchFamily="34" charset="0"/>
              <a:buChar char="•"/>
            </a:pPr>
            <a:r>
              <a:rPr lang="en-AU" sz="2400" dirty="0"/>
              <a:t>Evidence may be called but no jury</a:t>
            </a:r>
          </a:p>
          <a:p>
            <a:pPr lvl="1">
              <a:buFont typeface="Arial" panose="020B0604020202020204" pitchFamily="34" charset="0"/>
              <a:buChar char="•"/>
            </a:pPr>
            <a:r>
              <a:rPr lang="en-AU" sz="2400" dirty="0"/>
              <a:t>Burden of proof falls on the party wishing to rely on the fact</a:t>
            </a:r>
          </a:p>
          <a:p>
            <a:pPr>
              <a:buFont typeface="Arial" panose="020B0604020202020204" pitchFamily="34" charset="0"/>
              <a:buChar char="•"/>
            </a:pPr>
            <a:endParaRPr lang="en-US" dirty="0"/>
          </a:p>
          <a:p>
            <a:endParaRPr lang="en-AU" dirty="0"/>
          </a:p>
        </p:txBody>
      </p:sp>
    </p:spTree>
    <p:extLst>
      <p:ext uri="{BB962C8B-B14F-4D97-AF65-F5344CB8AC3E}">
        <p14:creationId xmlns:p14="http://schemas.microsoft.com/office/powerpoint/2010/main" val="2615584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6672" y="912936"/>
            <a:ext cx="8229600" cy="1143000"/>
          </a:xfrm>
        </p:spPr>
        <p:txBody>
          <a:bodyPr>
            <a:normAutofit/>
          </a:bodyPr>
          <a:lstStyle/>
          <a:p>
            <a:r>
              <a:rPr lang="en-US" dirty="0"/>
              <a:t>Thank you</a:t>
            </a:r>
            <a:endParaRPr lang="en-AU" dirty="0"/>
          </a:p>
        </p:txBody>
      </p:sp>
      <p:sp>
        <p:nvSpPr>
          <p:cNvPr id="9" name="TextBox 8">
            <a:extLst>
              <a:ext uri="{FF2B5EF4-FFF2-40B4-BE49-F238E27FC236}">
                <a16:creationId xmlns:a16="http://schemas.microsoft.com/office/drawing/2014/main" xmlns="" id="{947A6B49-4D65-4FAD-A067-B42E44759CA6}"/>
              </a:ext>
            </a:extLst>
          </p:cNvPr>
          <p:cNvSpPr txBox="1"/>
          <p:nvPr/>
        </p:nvSpPr>
        <p:spPr>
          <a:xfrm>
            <a:off x="3668268" y="2055936"/>
            <a:ext cx="5394960" cy="3323987"/>
          </a:xfrm>
          <a:prstGeom prst="rect">
            <a:avLst/>
          </a:prstGeom>
          <a:noFill/>
        </p:spPr>
        <p:txBody>
          <a:bodyPr wrap="square" rtlCol="0">
            <a:spAutoFit/>
          </a:bodyPr>
          <a:lstStyle/>
          <a:p>
            <a:pPr algn="ctr"/>
            <a:r>
              <a:rPr lang="en-US" sz="3200" dirty="0">
                <a:solidFill>
                  <a:schemeClr val="bg1"/>
                </a:solidFill>
                <a:latin typeface="+mj-lt"/>
              </a:rPr>
              <a:t>Feel free to contact me if you have any questions</a:t>
            </a:r>
          </a:p>
          <a:p>
            <a:pPr algn="ctr"/>
            <a:endParaRPr lang="en-US" sz="3200" dirty="0">
              <a:solidFill>
                <a:schemeClr val="bg1"/>
              </a:solidFill>
              <a:latin typeface="+mj-lt"/>
            </a:endParaRPr>
          </a:p>
          <a:p>
            <a:pPr algn="ctr"/>
            <a:r>
              <a:rPr lang="en-US" sz="3200" dirty="0">
                <a:solidFill>
                  <a:schemeClr val="bg1"/>
                </a:solidFill>
                <a:latin typeface="+mj-lt"/>
              </a:rPr>
              <a:t> lisel.avey@dpp.wa.gov.au</a:t>
            </a:r>
          </a:p>
          <a:p>
            <a:pPr algn="ctr"/>
            <a:endParaRPr lang="en-AU" sz="4600" dirty="0">
              <a:solidFill>
                <a:schemeClr val="bg1"/>
              </a:solidFill>
              <a:latin typeface="+mj-lt"/>
            </a:endParaRPr>
          </a:p>
          <a:p>
            <a:pPr algn="ctr"/>
            <a:endParaRPr lang="en-AU" sz="3600" dirty="0">
              <a:solidFill>
                <a:schemeClr val="bg1"/>
              </a:solidFill>
              <a:latin typeface="+mj-lt"/>
            </a:endParaRPr>
          </a:p>
        </p:txBody>
      </p:sp>
      <p:sp>
        <p:nvSpPr>
          <p:cNvPr id="8" name="Rectangle 7">
            <a:extLst>
              <a:ext uri="{FF2B5EF4-FFF2-40B4-BE49-F238E27FC236}">
                <a16:creationId xmlns:a16="http://schemas.microsoft.com/office/drawing/2014/main" xmlns="" id="{87E17002-727F-4308-A981-9B4A43C389F8}"/>
              </a:ext>
            </a:extLst>
          </p:cNvPr>
          <p:cNvSpPr/>
          <p:nvPr/>
        </p:nvSpPr>
        <p:spPr>
          <a:xfrm>
            <a:off x="646218" y="5945064"/>
            <a:ext cx="4572001" cy="369332"/>
          </a:xfrm>
          <a:prstGeom prst="rect">
            <a:avLst/>
          </a:prstGeom>
        </p:spPr>
        <p:txBody>
          <a:bodyPr>
            <a:spAutoFit/>
          </a:bodyPr>
          <a:lstStyle/>
          <a:p>
            <a:pPr algn="ctr"/>
            <a:endParaRPr lang="en-AU" dirty="0">
              <a:solidFill>
                <a:schemeClr val="bg1"/>
              </a:solidFill>
              <a:latin typeface="+mj-lt"/>
            </a:endParaRPr>
          </a:p>
        </p:txBody>
      </p:sp>
      <p:pic>
        <p:nvPicPr>
          <p:cNvPr id="7" name="Content Placeholder 6">
            <a:extLst>
              <a:ext uri="{FF2B5EF4-FFF2-40B4-BE49-F238E27FC236}">
                <a16:creationId xmlns:a16="http://schemas.microsoft.com/office/drawing/2014/main" xmlns="" id="{CEEAAA2E-0C26-41F4-8AA8-4C9CB24522B0}"/>
              </a:ext>
            </a:extLst>
          </p:cNvPr>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r="21966" b="1905"/>
          <a:stretch/>
        </p:blipFill>
        <p:spPr>
          <a:xfrm>
            <a:off x="822067" y="1000523"/>
            <a:ext cx="2367702" cy="4618783"/>
          </a:xfrm>
        </p:spPr>
      </p:pic>
    </p:spTree>
    <p:extLst>
      <p:ext uri="{BB962C8B-B14F-4D97-AF65-F5344CB8AC3E}">
        <p14:creationId xmlns:p14="http://schemas.microsoft.com/office/powerpoint/2010/main" val="30647867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DPPpowerpoint">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DPPpowerpoint">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1167</TotalTime>
  <Words>310</Words>
  <Application>Microsoft Office PowerPoint</Application>
  <PresentationFormat>On-screen Show (4:3)</PresentationFormat>
  <Paragraphs>49</Paragraphs>
  <Slides>7</Slides>
  <Notes>6</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1_DPPpowerpoint</vt:lpstr>
      <vt:lpstr>DPPpowerpoint</vt:lpstr>
      <vt:lpstr>Negotiated Outcomes in Western Australia </vt:lpstr>
      <vt:lpstr>Presentation</vt:lpstr>
      <vt:lpstr>1. Definitions and Overview</vt:lpstr>
      <vt:lpstr>2. Assessing Plea Offers</vt:lpstr>
      <vt:lpstr>3. Role of the Court</vt:lpstr>
      <vt:lpstr>4. Negotiation Outcomes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IAP Final</dc:title>
  <dc:creator>Laura</dc:creator>
  <cp:lastModifiedBy>Nino Siradze</cp:lastModifiedBy>
  <cp:revision>86</cp:revision>
  <cp:lastPrinted>2017-02-07T00:20:12Z</cp:lastPrinted>
  <dcterms:created xsi:type="dcterms:W3CDTF">2015-07-14T12:20:21Z</dcterms:created>
  <dcterms:modified xsi:type="dcterms:W3CDTF">2019-10-01T11:51:58Z</dcterms:modified>
</cp:coreProperties>
</file>