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7"/>
  </p:sldMasterIdLst>
  <p:notesMasterIdLst>
    <p:notesMasterId r:id="rId21"/>
  </p:notesMasterIdLst>
  <p:sldIdLst>
    <p:sldId id="256" r:id="rId8"/>
    <p:sldId id="279" r:id="rId9"/>
    <p:sldId id="280" r:id="rId10"/>
    <p:sldId id="289" r:id="rId11"/>
    <p:sldId id="291" r:id="rId12"/>
    <p:sldId id="290" r:id="rId13"/>
    <p:sldId id="303" r:id="rId14"/>
    <p:sldId id="304" r:id="rId15"/>
    <p:sldId id="308" r:id="rId16"/>
    <p:sldId id="317" r:id="rId17"/>
    <p:sldId id="311" r:id="rId18"/>
    <p:sldId id="318" r:id="rId19"/>
    <p:sldId id="293" r:id="rId20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100" d="100"/>
          <a:sy n="100" d="100"/>
        </p:scale>
        <p:origin x="-726" y="-2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A438CB3-A113-45C7-BCFE-324639ECB75B}" type="datetimeFigureOut">
              <a:rPr lang="en-CA" smtClean="0"/>
              <a:t>01/10/2019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B487890C-13EB-450C-9D02-C803379B5BF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95495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27163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7890C-13EB-450C-9D02-C803379B5BF9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04691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8012" y="3944258"/>
            <a:ext cx="8307977" cy="822709"/>
          </a:xfrm>
          <a:prstGeom prst="rect">
            <a:avLst/>
          </a:prstGeom>
        </p:spPr>
        <p:txBody>
          <a:bodyPr anchor="b"/>
          <a:lstStyle>
            <a:lvl1pPr algn="ctr">
              <a:defRPr sz="3300"/>
            </a:lvl1pPr>
          </a:lstStyle>
          <a:p>
            <a:r>
              <a:rPr lang="en-US" dirty="0" smtClean="0"/>
              <a:t>Name of Presentation Goes Here in Arial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4911293"/>
            <a:ext cx="6858000" cy="65275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100" b="1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 smtClean="0"/>
              <a:t>Date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91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7995" y="3265716"/>
            <a:ext cx="8568010" cy="906917"/>
          </a:xfrm>
          <a:prstGeom prst="rect">
            <a:avLst/>
          </a:prstGeom>
        </p:spPr>
        <p:txBody>
          <a:bodyPr/>
          <a:lstStyle>
            <a:lvl1pPr algn="ctr">
              <a:defRPr sz="4050"/>
            </a:lvl1pPr>
          </a:lstStyle>
          <a:p>
            <a:r>
              <a:rPr lang="en-US" dirty="0" smtClean="0"/>
              <a:t>Place Title Here</a:t>
            </a:r>
            <a:endParaRPr lang="en-CA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710174"/>
            <a:ext cx="361188" cy="446786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BB1440BD-7AE6-44F2-8E7C-13B1D5A0F9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168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789611"/>
            <a:ext cx="7886700" cy="54864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Title</a:t>
            </a:r>
            <a:endParaRPr lang="en-CA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2612572"/>
            <a:ext cx="7886700" cy="3207461"/>
          </a:xfrm>
          <a:prstGeom prst="rect">
            <a:avLst/>
          </a:prstGeom>
        </p:spPr>
        <p:txBody>
          <a:bodyPr/>
          <a:lstStyle>
            <a:lvl1pPr marL="0" marR="0" indent="0" algn="l" defTabSz="4860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CA" sz="1800" b="0" i="0" baseline="0">
                <a:effectLst/>
              </a:defRPr>
            </a:lvl1pPr>
            <a:lvl2pPr marL="594000" indent="-342900" defTabSz="48600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 sz="1800" b="0" i="0" baseline="0"/>
            </a:lvl2pPr>
            <a:lvl3pPr marL="857250" indent="0">
              <a:buFont typeface="Arial" panose="020B0604020202020204" pitchFamily="34" charset="0"/>
              <a:buNone/>
              <a:defRPr baseline="0"/>
            </a:lvl3pPr>
            <a:lvl4pPr>
              <a:defRPr baseline="30000"/>
            </a:lvl4pPr>
          </a:lstStyle>
          <a:p>
            <a:pPr marL="342900" marR="0" lvl="0" indent="-3429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Text Here</a:t>
            </a:r>
          </a:p>
          <a:p>
            <a:pPr marL="1125900" marR="0" lvl="1" indent="-3429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Sub Text Here</a:t>
            </a:r>
          </a:p>
          <a:p>
            <a:pPr marL="342900" marR="0" lvl="0" indent="-3429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Text Here</a:t>
            </a:r>
          </a:p>
          <a:p>
            <a:pPr marL="342900" marR="0" lvl="0" indent="-3429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Text Here</a:t>
            </a:r>
          </a:p>
          <a:p>
            <a:pPr marL="342900" marR="0" lvl="0" indent="-3429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Text Here</a:t>
            </a:r>
          </a:p>
          <a:p>
            <a:pPr marL="342900" marR="0" lvl="0" indent="-3429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Text Here</a:t>
            </a:r>
          </a:p>
          <a:p>
            <a:pPr marL="342900" marR="0" lvl="0" indent="-3429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 smtClean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710174"/>
            <a:ext cx="361188" cy="446786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36009B4-2E8F-4E28-A58F-16FA64DB91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68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789611"/>
            <a:ext cx="7886700" cy="54864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Title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2612572"/>
            <a:ext cx="3761088" cy="319510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CA" sz="1800" b="0" i="0" smtClean="0">
                <a:effectLst/>
              </a:defRPr>
            </a:lvl1pPr>
          </a:lstStyle>
          <a:p>
            <a:pPr lvl="0"/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Lorem ipsum dolor sit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amet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,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consectetur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adipiscing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elit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.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Sed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urna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lectus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,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pretium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molestie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 pharetra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sed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,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vehicula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 a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erat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. Integer non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lectus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vel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enim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tempor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varius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 at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eget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 ante. 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54262" y="2612572"/>
            <a:ext cx="3761088" cy="319510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CA" sz="1800" b="0" i="0" smtClean="0">
                <a:effectLst/>
              </a:defRPr>
            </a:lvl1pPr>
          </a:lstStyle>
          <a:p>
            <a:pPr lvl="0"/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Quisque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 at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neque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elementum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tellus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suscipit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auctor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.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Vestibulum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nunc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nunc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, dictum vitae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nisl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eget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,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tempor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laoreet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justo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.</a:t>
            </a:r>
            <a:endParaRPr lang="en-C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710174"/>
            <a:ext cx="361188" cy="446786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28E04805-0251-448C-963D-406E978EBC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24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748158"/>
            <a:ext cx="3761088" cy="407187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 lang="en-CA" sz="2100" b="0" i="0" baseline="0" smtClean="0"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2100"/>
            </a:lvl2pPr>
          </a:lstStyle>
          <a:p>
            <a:pPr lvl="0"/>
            <a:r>
              <a:rPr lang="en-US" dirty="0" smtClean="0"/>
              <a:t>Text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710174"/>
            <a:ext cx="361188" cy="446786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7155A463-068A-4C5F-BEEE-64408761CA3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754262" y="1748158"/>
            <a:ext cx="3761088" cy="407187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lang="en-CA" sz="2100" b="0" i="0" baseline="0" smtClean="0"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2100"/>
            </a:lvl2pPr>
          </a:lstStyle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678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10" presetClass="entr" presetSubtype="0" fill="hold" nodeType="click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710174"/>
            <a:ext cx="361188" cy="446786"/>
          </a:xfrm>
          <a:prstGeom prst="rect">
            <a:avLst/>
          </a:prstGeom>
        </p:spPr>
        <p:txBody>
          <a:bodyPr/>
          <a:lstStyle>
            <a:lvl1pPr>
              <a:defRPr sz="1200" b="0"/>
            </a:lvl1pPr>
          </a:lstStyle>
          <a:p>
            <a:fld id="{62A7E94B-3CE4-4DB4-A8D5-E9A20BD429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9421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382000" cy="10668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4038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962400" y="6324600"/>
            <a:ext cx="9906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7C698-C50B-4D9A-84F3-E6CA8118B3D1}" type="slidenum">
              <a:rPr lang="en-CA" altLang="zh-TW"/>
              <a:pPr>
                <a:defRPr/>
              </a:pPr>
              <a:t>‹#›</a:t>
            </a:fld>
            <a:endParaRPr lang="en-CA" altLang="zh-TW" dirty="0"/>
          </a:p>
        </p:txBody>
      </p:sp>
    </p:spTree>
    <p:extLst>
      <p:ext uri="{BB962C8B-B14F-4D97-AF65-F5344CB8AC3E}">
        <p14:creationId xmlns:p14="http://schemas.microsoft.com/office/powerpoint/2010/main" val="3461062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0858"/>
            <a:ext cx="9144000" cy="91714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412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4" r:id="rId2"/>
    <p:sldLayoutId id="2147483678" r:id="rId3"/>
    <p:sldLayoutId id="2147483676" r:id="rId4"/>
    <p:sldLayoutId id="2147483677" r:id="rId5"/>
    <p:sldLayoutId id="2147483683" r:id="rId6"/>
    <p:sldLayoutId id="2147483686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746" y="3367453"/>
            <a:ext cx="8307977" cy="870438"/>
          </a:xfrm>
        </p:spPr>
        <p:txBody>
          <a:bodyPr/>
          <a:lstStyle/>
          <a:p>
            <a:r>
              <a:rPr lang="en-CA" sz="3000" dirty="0" smtClean="0">
                <a:solidFill>
                  <a:schemeClr val="accent6">
                    <a:lumMod val="50000"/>
                  </a:schemeClr>
                </a:solidFill>
              </a:rPr>
              <a:t>JUSTICE LIAISON POSITIONS </a:t>
            </a:r>
            <a:br>
              <a:rPr lang="en-CA" sz="3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CA" sz="3000" dirty="0" smtClean="0">
                <a:solidFill>
                  <a:schemeClr val="accent6">
                    <a:lumMod val="50000"/>
                  </a:schemeClr>
                </a:solidFill>
              </a:rPr>
              <a:t>Benefits to Global Efforts in Fighting Crime</a:t>
            </a:r>
            <a:endParaRPr lang="en-CA" sz="3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150" y="4616388"/>
            <a:ext cx="8309499" cy="1482570"/>
          </a:xfrm>
        </p:spPr>
        <p:txBody>
          <a:bodyPr/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Jacques Lemire, Senior Counsel/Team Leader (Équipe France)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International Assistance Group, DOJ, Canada</a:t>
            </a:r>
          </a:p>
          <a:p>
            <a:pPr algn="r">
              <a:lnSpc>
                <a:spcPct val="100000"/>
              </a:lnSpc>
              <a:spcBef>
                <a:spcPts val="1200"/>
              </a:spcBef>
            </a:pPr>
            <a:r>
              <a:rPr lang="en-US" sz="1600" dirty="0" smtClean="0"/>
              <a:t>International Association of Prosecutors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/>
              <a:t>24th </a:t>
            </a:r>
            <a:r>
              <a:rPr lang="en-US" sz="1600" dirty="0"/>
              <a:t>Annual Conference 2019 - Buenos </a:t>
            </a:r>
            <a:r>
              <a:rPr lang="en-US" sz="1600" dirty="0" smtClean="0"/>
              <a:t>Aires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/>
              <a:t>15-19 September 2019</a:t>
            </a:r>
          </a:p>
          <a:p>
            <a:pPr algn="r"/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7512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132" y="1439600"/>
            <a:ext cx="8671560" cy="679142"/>
          </a:xfrm>
        </p:spPr>
        <p:txBody>
          <a:bodyPr/>
          <a:lstStyle/>
          <a:p>
            <a:pPr algn="ctr"/>
            <a:r>
              <a:rPr lang="en-CA" sz="3200" dirty="0" smtClean="0">
                <a:solidFill>
                  <a:schemeClr val="accent6">
                    <a:lumMod val="50000"/>
                  </a:schemeClr>
                </a:solidFill>
              </a:rPr>
              <a:t>The Paris Liaison Position, cont’d </a:t>
            </a:r>
            <a:endParaRPr lang="en-CA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5402" y="2026511"/>
            <a:ext cx="8109020" cy="4147829"/>
          </a:xfrm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</a:pPr>
            <a:r>
              <a:rPr lang="en-CA" sz="2500" dirty="0"/>
              <a:t>Gained </a:t>
            </a:r>
            <a:r>
              <a:rPr lang="en-CA" sz="2500"/>
              <a:t>knowledge </a:t>
            </a:r>
            <a:r>
              <a:rPr lang="en-CA" sz="2500" smtClean="0"/>
              <a:t>of the </a:t>
            </a:r>
            <a:r>
              <a:rPr lang="en-CA" sz="2500" dirty="0"/>
              <a:t>judicial/legal apparatus under which the French system operates.</a:t>
            </a:r>
            <a:endParaRPr lang="en-US" sz="2500" dirty="0"/>
          </a:p>
          <a:p>
            <a:pPr marL="342900" indent="-342900">
              <a:spcBef>
                <a:spcPts val="1200"/>
              </a:spcBef>
              <a:spcAft>
                <a:spcPts val="1200"/>
              </a:spcAft>
            </a:pPr>
            <a:r>
              <a:rPr lang="en-US" sz="2500" dirty="0" smtClean="0"/>
              <a:t>Assisted in making the process of seeking and providing cooperation more efficient through advance guidance and instructions, tracking the progress of cases and managing expectations. 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</a:pPr>
            <a:r>
              <a:rPr lang="en-CA" sz="2500" dirty="0" smtClean="0"/>
              <a:t>Direct, in-person contact with relevant authorities and hands-on support assisted greatly in building strong relationships between partners (practical examples).</a:t>
            </a:r>
            <a:endParaRPr lang="en-US" sz="2500" dirty="0"/>
          </a:p>
          <a:p>
            <a:pPr marL="342900" indent="-342900">
              <a:spcBef>
                <a:spcPts val="1200"/>
              </a:spcBef>
              <a:spcAft>
                <a:spcPts val="1200"/>
              </a:spcAft>
            </a:pPr>
            <a:endParaRPr lang="en-US" sz="25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E977-2244-4365-8D1D-356B2680440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90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132" y="1439600"/>
            <a:ext cx="8671560" cy="679142"/>
          </a:xfrm>
        </p:spPr>
        <p:txBody>
          <a:bodyPr/>
          <a:lstStyle/>
          <a:p>
            <a:pPr algn="ctr"/>
            <a:r>
              <a:rPr lang="en-CA" sz="3200" dirty="0" smtClean="0">
                <a:solidFill>
                  <a:schemeClr val="accent6">
                    <a:lumMod val="50000"/>
                  </a:schemeClr>
                </a:solidFill>
              </a:rPr>
              <a:t>The Paris Liaison Position, cont’d </a:t>
            </a:r>
            <a:endParaRPr lang="en-CA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484" y="2286962"/>
            <a:ext cx="8109020" cy="4147829"/>
          </a:xfrm>
        </p:spPr>
        <p:txBody>
          <a:bodyPr/>
          <a:lstStyle/>
          <a:p>
            <a:pPr marL="342900" indent="-342900"/>
            <a:r>
              <a:rPr lang="en-CA" sz="2800" dirty="0"/>
              <a:t>Practical advantages – making good use of different time </a:t>
            </a:r>
            <a:r>
              <a:rPr lang="en-CA" sz="2800" dirty="0" smtClean="0"/>
              <a:t>zones </a:t>
            </a:r>
            <a:r>
              <a:rPr lang="en-CA" sz="2800" dirty="0"/>
              <a:t>between Ottawa and Paris – assisted with sharing information quickly in urgent cases </a:t>
            </a:r>
            <a:endParaRPr lang="en-CA" sz="2800" dirty="0" smtClean="0"/>
          </a:p>
          <a:p>
            <a:pPr marL="342900" indent="-342900">
              <a:spcBef>
                <a:spcPts val="2400"/>
              </a:spcBef>
            </a:pPr>
            <a:r>
              <a:rPr lang="en-US" sz="2800" dirty="0" smtClean="0"/>
              <a:t>Developed useful relationships with other </a:t>
            </a:r>
            <a:r>
              <a:rPr lang="en-US" sz="2800" dirty="0"/>
              <a:t>foreign liaison </a:t>
            </a:r>
            <a:r>
              <a:rPr lang="en-US" sz="2800" dirty="0" smtClean="0"/>
              <a:t>magistrates posted in Paris – operational advantages – direct contact at dedicated offices at French Ministry of Justice. </a:t>
            </a:r>
            <a:r>
              <a:rPr lang="en-US" sz="2800" dirty="0"/>
              <a:t> </a:t>
            </a:r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E977-2244-4365-8D1D-356B2680440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72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132" y="1439600"/>
            <a:ext cx="8671560" cy="679142"/>
          </a:xfrm>
        </p:spPr>
        <p:txBody>
          <a:bodyPr/>
          <a:lstStyle/>
          <a:p>
            <a:pPr algn="ctr"/>
            <a:r>
              <a:rPr lang="en-CA" sz="3200" dirty="0" smtClean="0">
                <a:solidFill>
                  <a:schemeClr val="accent6">
                    <a:lumMod val="50000"/>
                  </a:schemeClr>
                </a:solidFill>
              </a:rPr>
              <a:t>French Magistrate in Canada </a:t>
            </a:r>
            <a:endParaRPr lang="en-CA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484" y="2286962"/>
            <a:ext cx="8109020" cy="4147829"/>
          </a:xfrm>
        </p:spPr>
        <p:txBody>
          <a:bodyPr/>
          <a:lstStyle/>
          <a:p>
            <a:pPr marL="342900" indent="-342900">
              <a:spcBef>
                <a:spcPts val="1800"/>
              </a:spcBef>
            </a:pPr>
            <a:r>
              <a:rPr lang="en-US" sz="2800" dirty="0" smtClean="0"/>
              <a:t>For approx. 14 years, France </a:t>
            </a:r>
            <a:r>
              <a:rPr lang="en-US" sz="2800" dirty="0"/>
              <a:t>had a liaison magistrate </a:t>
            </a:r>
            <a:r>
              <a:rPr lang="en-US" sz="2800" dirty="0" smtClean="0"/>
              <a:t>posted at the Headquarters Office of DOJ </a:t>
            </a:r>
            <a:r>
              <a:rPr lang="en-US" sz="2800" dirty="0"/>
              <a:t>in Ottawa. </a:t>
            </a:r>
            <a:endParaRPr lang="en-US" sz="2800" dirty="0" smtClean="0"/>
          </a:p>
          <a:p>
            <a:pPr marL="342900" indent="-342900">
              <a:spcBef>
                <a:spcPts val="2400"/>
              </a:spcBef>
            </a:pPr>
            <a:r>
              <a:rPr lang="en-US" sz="2800" dirty="0" smtClean="0"/>
              <a:t>Very beneficial for Canada – direct conduit </a:t>
            </a:r>
            <a:r>
              <a:rPr lang="en-US" sz="2800" dirty="0"/>
              <a:t>to pursue cooperation and </a:t>
            </a:r>
            <a:r>
              <a:rPr lang="en-US" sz="2800" dirty="0" smtClean="0"/>
              <a:t>to </a:t>
            </a:r>
            <a:r>
              <a:rPr lang="en-US" sz="2800" dirty="0"/>
              <a:t>obtain information required </a:t>
            </a:r>
            <a:r>
              <a:rPr lang="en-US" sz="2800" dirty="0" smtClean="0"/>
              <a:t>for a successful MLA or extradition request.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E977-2244-4365-8D1D-356B2680440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21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348262" y="2410302"/>
            <a:ext cx="8382000" cy="1740024"/>
          </a:xfrm>
        </p:spPr>
        <p:txBody>
          <a:bodyPr/>
          <a:lstStyle/>
          <a:p>
            <a:pPr algn="ctr"/>
            <a:r>
              <a:rPr lang="en-CA" sz="32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CA" sz="3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CA" sz="5400" dirty="0" smtClean="0">
                <a:solidFill>
                  <a:schemeClr val="accent6">
                    <a:lumMod val="50000"/>
                  </a:schemeClr>
                </a:solidFill>
              </a:rPr>
              <a:t>Questions?</a:t>
            </a:r>
            <a:r>
              <a:rPr lang="en-CA" sz="3600" dirty="0"/>
              <a:t/>
            </a:r>
            <a:br>
              <a:rPr lang="en-CA" sz="3600" dirty="0"/>
            </a:br>
            <a:endParaRPr lang="en-CA" alt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026" y="2715102"/>
            <a:ext cx="8066473" cy="3609498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 marL="0" indent="0">
              <a:buFont typeface="Times" panose="02020603050405020304" pitchFamily="18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348228FC-354B-4466-84A1-53094232FEEF}" type="slidenum">
              <a:rPr lang="en-CA" altLang="zh-TW" sz="1400" i="0" smtClean="0">
                <a:solidFill>
                  <a:srgbClr val="16502E"/>
                </a:solidFill>
                <a:latin typeface="Utopia Semibold" charset="0"/>
              </a:rPr>
              <a:pPr/>
              <a:t>13</a:t>
            </a:fld>
            <a:endParaRPr lang="en-CA" altLang="zh-TW" sz="1400" i="0" dirty="0" smtClean="0">
              <a:solidFill>
                <a:srgbClr val="16502E"/>
              </a:solidFill>
              <a:latin typeface="Utopia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45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542" y="1447060"/>
            <a:ext cx="8554915" cy="905522"/>
          </a:xfrm>
        </p:spPr>
        <p:txBody>
          <a:bodyPr/>
          <a:lstStyle/>
          <a:p>
            <a:pPr algn="ctr"/>
            <a:r>
              <a:rPr lang="en-CA" sz="3600" dirty="0" smtClean="0">
                <a:solidFill>
                  <a:schemeClr val="accent6">
                    <a:lumMod val="50000"/>
                  </a:schemeClr>
                </a:solidFill>
              </a:rPr>
              <a:t>A Word About Canada’s Legal History </a:t>
            </a:r>
            <a:endParaRPr lang="en-CA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2176736"/>
            <a:ext cx="7886700" cy="3910910"/>
          </a:xfrm>
        </p:spPr>
        <p:txBody>
          <a:bodyPr/>
          <a:lstStyle/>
          <a:p>
            <a:pPr marL="355600" lvl="1" eaLnBrk="0" fontAlgn="base" hangingPunct="0">
              <a:spcBef>
                <a:spcPts val="0"/>
              </a:spcBef>
            </a:pPr>
            <a:r>
              <a:rPr lang="en-CA" sz="2600" dirty="0" smtClean="0"/>
              <a:t>Canada’s legal system is based on the French and British systems.</a:t>
            </a:r>
          </a:p>
          <a:p>
            <a:pPr marL="12700" lvl="1" indent="0" eaLnBrk="0" fontAlgn="base" hangingPunct="0">
              <a:spcBef>
                <a:spcPts val="0"/>
              </a:spcBef>
              <a:buNone/>
            </a:pPr>
            <a:endParaRPr lang="en-CA" sz="2600" dirty="0" smtClean="0"/>
          </a:p>
          <a:p>
            <a:pPr marL="355600" lvl="1" eaLnBrk="0" fontAlgn="base" hangingPunct="0">
              <a:spcBef>
                <a:spcPts val="0"/>
              </a:spcBef>
            </a:pPr>
            <a:r>
              <a:rPr lang="en-CA" sz="2600" dirty="0" smtClean="0"/>
              <a:t>Common Law tradition – rules based on precedent – adapts to changing circumstances.</a:t>
            </a:r>
          </a:p>
          <a:p>
            <a:pPr marL="12700" lvl="1" indent="0" eaLnBrk="0" fontAlgn="base" hangingPunct="0">
              <a:spcBef>
                <a:spcPts val="0"/>
              </a:spcBef>
              <a:buNone/>
            </a:pPr>
            <a:endParaRPr lang="en-CA" sz="2600" dirty="0" smtClean="0"/>
          </a:p>
          <a:p>
            <a:pPr marL="355600" lvl="1" eaLnBrk="0" fontAlgn="base" hangingPunct="0">
              <a:spcBef>
                <a:spcPts val="0"/>
              </a:spcBef>
            </a:pPr>
            <a:r>
              <a:rPr lang="en-CA" sz="2600" dirty="0" smtClean="0"/>
              <a:t>Under Canada’s Constitution (s. 91(27), the Parliament of Canada has exclusive authority to enact criminal law (</a:t>
            </a:r>
            <a:r>
              <a:rPr lang="en-CA" sz="2600" dirty="0"/>
              <a:t>federal jurisdiction</a:t>
            </a:r>
            <a:r>
              <a:rPr lang="en-CA" sz="2600" dirty="0" smtClean="0"/>
              <a:t>).</a:t>
            </a:r>
          </a:p>
          <a:p>
            <a:pPr marL="12700" lvl="1" indent="0" eaLnBrk="0" fontAlgn="base" hangingPunct="0">
              <a:spcBef>
                <a:spcPts val="0"/>
              </a:spcBef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E977-2244-4365-8D1D-356B2680440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04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235" y="1340869"/>
            <a:ext cx="7886700" cy="1235275"/>
          </a:xfrm>
        </p:spPr>
        <p:txBody>
          <a:bodyPr/>
          <a:lstStyle/>
          <a:p>
            <a:pPr algn="ctr"/>
            <a:r>
              <a:rPr lang="en-CA" sz="4000" dirty="0" smtClean="0">
                <a:solidFill>
                  <a:schemeClr val="accent6">
                    <a:lumMod val="50000"/>
                  </a:schemeClr>
                </a:solidFill>
              </a:rPr>
              <a:t>Working with Different </a:t>
            </a:r>
            <a:br>
              <a:rPr lang="en-CA" sz="4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CA" sz="4000" dirty="0" smtClean="0">
                <a:solidFill>
                  <a:schemeClr val="accent6">
                    <a:lumMod val="50000"/>
                  </a:schemeClr>
                </a:solidFill>
              </a:rPr>
              <a:t>Criminal Justice Systems </a:t>
            </a:r>
            <a:endParaRPr lang="en-CA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0467" y="2576144"/>
            <a:ext cx="8398236" cy="3937543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I</a:t>
            </a:r>
            <a:r>
              <a:rPr lang="en-US" sz="2800" dirty="0" smtClean="0"/>
              <a:t>ncreased engagement with diverse legal </a:t>
            </a:r>
            <a:r>
              <a:rPr lang="en-US" sz="2800" dirty="0"/>
              <a:t>systems </a:t>
            </a:r>
            <a:endParaRPr lang="en-US" sz="2800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Different procedural and evidentiary rules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Varying requirements for seeking and obtaining international assistance.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Laws and treaties on international cooperation took these differences into account. </a:t>
            </a:r>
            <a:endParaRPr lang="en-US" sz="2800" dirty="0"/>
          </a:p>
          <a:p>
            <a:pPr>
              <a:buNone/>
            </a:pPr>
            <a:r>
              <a:rPr lang="en-CA" sz="2500" dirty="0" smtClean="0"/>
              <a:t>l </a:t>
            </a:r>
            <a:endParaRPr lang="en-CA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E977-2244-4365-8D1D-356B2680440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15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761" y="1526980"/>
            <a:ext cx="8291743" cy="618343"/>
          </a:xfrm>
        </p:spPr>
        <p:txBody>
          <a:bodyPr/>
          <a:lstStyle/>
          <a:p>
            <a:pPr algn="ctr"/>
            <a:r>
              <a:rPr lang="en-CA" sz="3600" dirty="0" smtClean="0">
                <a:solidFill>
                  <a:schemeClr val="accent6">
                    <a:lumMod val="50000"/>
                  </a:schemeClr>
                </a:solidFill>
              </a:rPr>
              <a:t>Communication Challenges Arising from Different Systems</a:t>
            </a:r>
            <a:endParaRPr lang="en-CA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5282" y="2771069"/>
            <a:ext cx="7886700" cy="3609603"/>
          </a:xfrm>
        </p:spPr>
        <p:txBody>
          <a:bodyPr/>
          <a:lstStyle/>
          <a:p>
            <a:pPr marL="285750" indent="-285750">
              <a:spcBef>
                <a:spcPts val="800"/>
              </a:spcBef>
              <a:spcAft>
                <a:spcPts val="800"/>
              </a:spcAft>
            </a:pPr>
            <a:r>
              <a:rPr lang="en-US" sz="2800" dirty="0"/>
              <a:t>Even when speaking the same language, </a:t>
            </a:r>
            <a:r>
              <a:rPr lang="en-US" sz="2800" dirty="0" smtClean="0"/>
              <a:t>communication gaps may exists - legal expressions may have different meanings:</a:t>
            </a:r>
          </a:p>
          <a:p>
            <a:pPr marL="1204913">
              <a:spcBef>
                <a:spcPts val="800"/>
              </a:spcBef>
              <a:spcAft>
                <a:spcPts val="800"/>
              </a:spcAft>
              <a:buNone/>
            </a:pPr>
            <a:r>
              <a:rPr lang="en-US" sz="2800" dirty="0" smtClean="0"/>
              <a:t>E.g. “</a:t>
            </a:r>
            <a:r>
              <a:rPr lang="en-US" sz="2800" dirty="0"/>
              <a:t>e</a:t>
            </a:r>
            <a:r>
              <a:rPr lang="en-US" sz="2800" dirty="0" smtClean="0"/>
              <a:t>nquête préliminaire” and “preliminary hearing” </a:t>
            </a:r>
            <a:r>
              <a:rPr lang="en-US" sz="2800" dirty="0"/>
              <a:t>do not mean the same thing in Canada and in France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E977-2244-4365-8D1D-356B2680440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89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617" y="1371600"/>
            <a:ext cx="8291743" cy="1158536"/>
          </a:xfrm>
        </p:spPr>
        <p:txBody>
          <a:bodyPr/>
          <a:lstStyle/>
          <a:p>
            <a:pPr algn="ctr"/>
            <a:r>
              <a:rPr lang="en-CA" sz="3600" dirty="0" smtClean="0">
                <a:solidFill>
                  <a:schemeClr val="accent6">
                    <a:lumMod val="50000"/>
                  </a:schemeClr>
                </a:solidFill>
              </a:rPr>
              <a:t>Canada’s Justice Liaison Positions</a:t>
            </a:r>
            <a:br>
              <a:rPr lang="en-CA" sz="36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CA" sz="3600" dirty="0" smtClean="0">
                <a:solidFill>
                  <a:schemeClr val="accent6">
                    <a:lumMod val="50000"/>
                  </a:schemeClr>
                </a:solidFill>
              </a:rPr>
              <a:t>Brussels &amp; Paris</a:t>
            </a:r>
            <a:endParaRPr lang="en-CA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138" y="2547357"/>
            <a:ext cx="7886700" cy="3609603"/>
          </a:xfrm>
        </p:spPr>
        <p:txBody>
          <a:bodyPr/>
          <a:lstStyle/>
          <a:p>
            <a:pPr marL="457200" indent="-457200"/>
            <a:r>
              <a:rPr lang="en-US" sz="2800" dirty="0" smtClean="0"/>
              <a:t>2002</a:t>
            </a:r>
            <a:r>
              <a:rPr lang="en-US" sz="2800" dirty="0"/>
              <a:t>, </a:t>
            </a:r>
            <a:r>
              <a:rPr lang="en-US" sz="2800" dirty="0" smtClean="0"/>
              <a:t>Canada’s first Justice liaison posted in Brussels (Mission to the EU)</a:t>
            </a:r>
          </a:p>
          <a:p>
            <a:pPr marL="457200" indent="-457200">
              <a:spcBef>
                <a:spcPts val="1800"/>
              </a:spcBef>
            </a:pPr>
            <a:r>
              <a:rPr lang="en-US" sz="2800" dirty="0" smtClean="0"/>
              <a:t>2003, second Justice liaison person, this time in Paris (housed at the Canadian Embassy)</a:t>
            </a:r>
          </a:p>
          <a:p>
            <a:pPr marL="1028700" indent="-457200">
              <a:buFont typeface="Wingdings" panose="05000000000000000000" pitchFamily="2" charset="2"/>
              <a:buChar char="Ø"/>
            </a:pPr>
            <a:r>
              <a:rPr lang="en-US" sz="2500" dirty="0" smtClean="0"/>
              <a:t>N.B. In 2002, France had posted a liaison </a:t>
            </a:r>
            <a:r>
              <a:rPr lang="en-US" sz="2500" dirty="0"/>
              <a:t>magistrate in </a:t>
            </a:r>
            <a:r>
              <a:rPr lang="en-US" sz="2500" dirty="0" smtClean="0"/>
              <a:t>Ottawa, Canada to support international cooperation between two very different legal systems.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E977-2244-4365-8D1D-356B2680440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80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355" y="1398232"/>
            <a:ext cx="8291743" cy="1002067"/>
          </a:xfrm>
        </p:spPr>
        <p:txBody>
          <a:bodyPr/>
          <a:lstStyle/>
          <a:p>
            <a:pPr algn="ctr"/>
            <a:r>
              <a:rPr lang="en-CA" sz="3600" dirty="0" smtClean="0">
                <a:solidFill>
                  <a:schemeClr val="accent6">
                    <a:lumMod val="50000"/>
                  </a:schemeClr>
                </a:solidFill>
              </a:rPr>
              <a:t>Canada’s Justice Liaison Positions</a:t>
            </a:r>
            <a:br>
              <a:rPr lang="en-CA" sz="36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CA" sz="3600" dirty="0" smtClean="0">
                <a:solidFill>
                  <a:schemeClr val="accent6">
                    <a:lumMod val="50000"/>
                  </a:schemeClr>
                </a:solidFill>
              </a:rPr>
              <a:t>Brussels &amp; Paris, cont’d</a:t>
            </a:r>
            <a:endParaRPr lang="en-CA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135" y="2566159"/>
            <a:ext cx="8287095" cy="3662335"/>
          </a:xfrm>
        </p:spPr>
        <p:txBody>
          <a:bodyPr/>
          <a:lstStyle/>
          <a:p>
            <a:pPr marL="342900" indent="-342900"/>
            <a:r>
              <a:rPr lang="en-US" sz="2800" dirty="0"/>
              <a:t>T</a:t>
            </a:r>
            <a:r>
              <a:rPr lang="en-US" sz="2800" dirty="0" smtClean="0"/>
              <a:t>wo postings were </a:t>
            </a:r>
            <a:r>
              <a:rPr lang="en-US" sz="2800" dirty="0"/>
              <a:t>meant to support international </a:t>
            </a:r>
            <a:r>
              <a:rPr lang="en-US" sz="2800" dirty="0" smtClean="0"/>
              <a:t>cooperation efforts in those regions:</a:t>
            </a:r>
          </a:p>
          <a:p>
            <a:pPr marL="914400" indent="-457200">
              <a:buFont typeface="Wingdings" panose="05000000000000000000" pitchFamily="2" charset="2"/>
              <a:buChar char="q"/>
            </a:pPr>
            <a:r>
              <a:rPr lang="en-CA" sz="2600" dirty="0" smtClean="0"/>
              <a:t>Paris position to facilitate Canada-France relations.</a:t>
            </a:r>
          </a:p>
          <a:p>
            <a:pPr marL="914400" indent="-457200">
              <a:buFont typeface="Wingdings" panose="05000000000000000000" pitchFamily="2" charset="2"/>
              <a:buChar char="q"/>
            </a:pPr>
            <a:r>
              <a:rPr lang="en-CA" sz="2600" dirty="0" smtClean="0"/>
              <a:t>Brussels position has a wider geographic focus (EU) – is also Canada’s contact with Eurojust.</a:t>
            </a:r>
          </a:p>
          <a:p>
            <a:pPr marL="342900" indent="-342900">
              <a:spcBef>
                <a:spcPts val="1800"/>
              </a:spcBef>
            </a:pPr>
            <a:r>
              <a:rPr lang="en-CA" sz="2800" dirty="0" smtClean="0"/>
              <a:t>At present, only the Brussels position remains.</a:t>
            </a:r>
            <a:endParaRPr lang="en-US" sz="28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endParaRPr lang="en-US" sz="2400" i="1" dirty="0"/>
          </a:p>
          <a:p>
            <a:r>
              <a:rPr lang="en-US" sz="2800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E977-2244-4365-8D1D-356B2680440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37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304797" y="1385522"/>
            <a:ext cx="8382000" cy="905522"/>
          </a:xfrm>
        </p:spPr>
        <p:txBody>
          <a:bodyPr/>
          <a:lstStyle/>
          <a:p>
            <a:pPr algn="ctr"/>
            <a:r>
              <a:rPr lang="en-CA" sz="3200" dirty="0">
                <a:solidFill>
                  <a:schemeClr val="accent6">
                    <a:lumMod val="50000"/>
                  </a:schemeClr>
                </a:solidFill>
              </a:rPr>
              <a:t>Canada’s Liaison Positions </a:t>
            </a:r>
            <a:br>
              <a:rPr lang="en-CA" sz="32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CA" sz="3200" u="sng" dirty="0" smtClean="0">
                <a:solidFill>
                  <a:schemeClr val="accent6">
                    <a:lumMod val="50000"/>
                  </a:schemeClr>
                </a:solidFill>
              </a:rPr>
              <a:t>Mandates </a:t>
            </a:r>
            <a:r>
              <a:rPr lang="en-CA" sz="3600" dirty="0"/>
              <a:t/>
            </a:r>
            <a:br>
              <a:rPr lang="en-CA" sz="3600" dirty="0"/>
            </a:br>
            <a:r>
              <a:rPr lang="en-CA" sz="3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CA" sz="3600" dirty="0"/>
              <a:t/>
            </a:r>
            <a:br>
              <a:rPr lang="en-CA" sz="3600" dirty="0"/>
            </a:br>
            <a:endParaRPr lang="en-CA" alt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560" y="2545736"/>
            <a:ext cx="8066473" cy="3849202"/>
          </a:xfrm>
        </p:spPr>
        <p:txBody>
          <a:bodyPr/>
          <a:lstStyle/>
          <a:p>
            <a:pPr marL="355600" indent="-355600"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Part of Canada’s Central Authority for MLA and extradition (the International Assistance Group (IAG)) – report to the DG of the IAG. </a:t>
            </a:r>
          </a:p>
          <a:p>
            <a:pPr marL="355600" indent="-355600"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Represent Canada in various international fora dealing with international efforts to fight crime at a global level (FATF</a:t>
            </a:r>
            <a:r>
              <a:rPr lang="en-US" sz="2600" dirty="0"/>
              <a:t>, </a:t>
            </a:r>
            <a:r>
              <a:rPr lang="en-US" sz="2600" dirty="0" smtClean="0"/>
              <a:t>CoE, </a:t>
            </a:r>
            <a:r>
              <a:rPr lang="en-US" sz="2600" dirty="0"/>
              <a:t>OSCE, some UN </a:t>
            </a:r>
            <a:r>
              <a:rPr lang="en-US" sz="2600" dirty="0" smtClean="0"/>
              <a:t>bodies).</a:t>
            </a:r>
          </a:p>
          <a:p>
            <a:pPr marL="355600" indent="-355600"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Operational contact with Canadian </a:t>
            </a:r>
            <a:r>
              <a:rPr lang="en-US" sz="2600" dirty="0"/>
              <a:t>police liaison </a:t>
            </a:r>
            <a:r>
              <a:rPr lang="en-US" sz="2600" dirty="0" smtClean="0"/>
              <a:t>networks.</a:t>
            </a:r>
            <a:endParaRPr lang="en-US" sz="2600" dirty="0"/>
          </a:p>
          <a:p>
            <a:pPr marL="355600" indent="-355600">
              <a:spcBef>
                <a:spcPts val="1200"/>
              </a:spcBef>
              <a:spcAft>
                <a:spcPts val="1200"/>
              </a:spcAft>
            </a:pPr>
            <a:endParaRPr lang="en-US" sz="2300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348228FC-354B-4466-84A1-53094232FEEF}" type="slidenum">
              <a:rPr lang="en-CA" altLang="zh-TW" sz="1400" i="0" smtClean="0">
                <a:solidFill>
                  <a:srgbClr val="16502E"/>
                </a:solidFill>
                <a:latin typeface="Utopia Semibold" charset="0"/>
              </a:rPr>
              <a:pPr/>
              <a:t>7</a:t>
            </a:fld>
            <a:endParaRPr lang="en-CA" altLang="zh-TW" sz="1400" i="0" dirty="0" smtClean="0">
              <a:solidFill>
                <a:srgbClr val="16502E"/>
              </a:solidFill>
              <a:latin typeface="Utopia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657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304797" y="1393802"/>
            <a:ext cx="8382000" cy="905522"/>
          </a:xfrm>
        </p:spPr>
        <p:txBody>
          <a:bodyPr/>
          <a:lstStyle/>
          <a:p>
            <a:pPr algn="ctr"/>
            <a:r>
              <a:rPr lang="en-CA" sz="3200" dirty="0">
                <a:solidFill>
                  <a:schemeClr val="accent6">
                    <a:lumMod val="50000"/>
                  </a:schemeClr>
                </a:solidFill>
              </a:rPr>
              <a:t>Canada’s Liaison Positions </a:t>
            </a:r>
            <a:br>
              <a:rPr lang="en-CA" sz="32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CA" sz="3200" u="sng" dirty="0" smtClean="0">
                <a:solidFill>
                  <a:schemeClr val="accent6">
                    <a:lumMod val="50000"/>
                  </a:schemeClr>
                </a:solidFill>
              </a:rPr>
              <a:t>Mandates</a:t>
            </a:r>
            <a:r>
              <a:rPr lang="en-CA" sz="3200" dirty="0" smtClean="0">
                <a:solidFill>
                  <a:schemeClr val="accent6">
                    <a:lumMod val="50000"/>
                  </a:schemeClr>
                </a:solidFill>
              </a:rPr>
              <a:t>, cont’d</a:t>
            </a:r>
            <a:r>
              <a:rPr lang="en-CA" sz="3600" dirty="0"/>
              <a:t/>
            </a:r>
            <a:br>
              <a:rPr lang="en-CA" sz="3600" dirty="0"/>
            </a:br>
            <a:r>
              <a:rPr lang="en-CA" sz="3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CA" sz="3600" dirty="0"/>
              <a:t/>
            </a:r>
            <a:br>
              <a:rPr lang="en-CA" sz="3600" dirty="0"/>
            </a:br>
            <a:endParaRPr lang="en-CA" alt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560" y="2475398"/>
            <a:ext cx="8066473" cy="3849202"/>
          </a:xfrm>
        </p:spPr>
        <p:txBody>
          <a:bodyPr/>
          <a:lstStyle/>
          <a:p>
            <a:pPr marL="342900" indent="-342900">
              <a:spcBef>
                <a:spcPts val="0"/>
              </a:spcBef>
            </a:pPr>
            <a:r>
              <a:rPr lang="en-US" sz="2600" dirty="0"/>
              <a:t>C</a:t>
            </a:r>
            <a:r>
              <a:rPr lang="en-US" sz="2600" dirty="0" smtClean="0"/>
              <a:t>ore role is to provide operational support in criminal cases requiring foreign assistance (MLA or extradition). </a:t>
            </a:r>
          </a:p>
          <a:p>
            <a:pPr marL="342900" indent="-342900">
              <a:spcBef>
                <a:spcPts val="0"/>
              </a:spcBef>
            </a:pPr>
            <a:endParaRPr lang="en-US" sz="2600" dirty="0" smtClean="0"/>
          </a:p>
          <a:p>
            <a:pPr marL="342900" indent="-342900">
              <a:spcBef>
                <a:spcPts val="0"/>
              </a:spcBef>
            </a:pPr>
            <a:r>
              <a:rPr lang="en-US" sz="2600" dirty="0" smtClean="0"/>
              <a:t>Instrumental in maximizing the use of cooperation instruments and bridging the gap between legal and procedural systems.</a:t>
            </a:r>
          </a:p>
          <a:p>
            <a:pPr marL="342900" indent="-342900">
              <a:spcBef>
                <a:spcPts val="0"/>
              </a:spcBef>
            </a:pPr>
            <a:endParaRPr lang="en-US" sz="2600" dirty="0"/>
          </a:p>
          <a:p>
            <a:pPr marL="342900" indent="-342900">
              <a:spcBef>
                <a:spcPts val="0"/>
              </a:spcBef>
            </a:pPr>
            <a:r>
              <a:rPr lang="en-US" sz="2600" dirty="0" smtClean="0"/>
              <a:t>Responding to misconceptions about what is possible. </a:t>
            </a:r>
            <a:endParaRPr lang="en-US" sz="2600" dirty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348228FC-354B-4466-84A1-53094232FEEF}" type="slidenum">
              <a:rPr lang="en-CA" altLang="zh-TW" sz="1400" i="0" smtClean="0">
                <a:solidFill>
                  <a:srgbClr val="16502E"/>
                </a:solidFill>
                <a:latin typeface="Utopia Semibold" charset="0"/>
              </a:rPr>
              <a:pPr/>
              <a:t>8</a:t>
            </a:fld>
            <a:endParaRPr lang="en-CA" altLang="zh-TW" sz="1400" i="0" dirty="0" smtClean="0">
              <a:solidFill>
                <a:srgbClr val="16502E"/>
              </a:solidFill>
              <a:latin typeface="Utopia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284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71" y="1514424"/>
            <a:ext cx="8671560" cy="679142"/>
          </a:xfrm>
        </p:spPr>
        <p:txBody>
          <a:bodyPr/>
          <a:lstStyle/>
          <a:p>
            <a:pPr algn="ctr"/>
            <a:r>
              <a:rPr lang="en-CA" sz="3200" dirty="0" smtClean="0">
                <a:solidFill>
                  <a:schemeClr val="accent6">
                    <a:lumMod val="50000"/>
                  </a:schemeClr>
                </a:solidFill>
              </a:rPr>
              <a:t>The Paris Liaison Position</a:t>
            </a:r>
            <a:br>
              <a:rPr lang="en-CA" sz="3200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en-CA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405" y="2189055"/>
            <a:ext cx="8352693" cy="4147829"/>
          </a:xfrm>
        </p:spPr>
        <p:txBody>
          <a:bodyPr/>
          <a:lstStyle/>
          <a:p>
            <a:pPr marL="342900" indent="-342900">
              <a:spcBef>
                <a:spcPts val="800"/>
              </a:spcBef>
              <a:spcAft>
                <a:spcPts val="800"/>
              </a:spcAft>
            </a:pPr>
            <a:r>
              <a:rPr lang="en-US" sz="2600" dirty="0" smtClean="0"/>
              <a:t>Built </a:t>
            </a:r>
            <a:r>
              <a:rPr lang="en-US" sz="2600" dirty="0"/>
              <a:t>bridges between </a:t>
            </a:r>
            <a:r>
              <a:rPr lang="en-US" sz="2600" dirty="0" smtClean="0"/>
              <a:t>Canadian and French systems.</a:t>
            </a:r>
          </a:p>
          <a:p>
            <a:pPr marL="342900" indent="-342900">
              <a:spcBef>
                <a:spcPts val="800"/>
              </a:spcBef>
              <a:spcAft>
                <a:spcPts val="800"/>
              </a:spcAft>
            </a:pPr>
            <a:r>
              <a:rPr lang="en-US" sz="2600" dirty="0" smtClean="0"/>
              <a:t>Established relevant contacts within the French system.</a:t>
            </a:r>
          </a:p>
          <a:p>
            <a:pPr marL="342900" indent="-342900">
              <a:spcBef>
                <a:spcPts val="800"/>
              </a:spcBef>
              <a:spcAft>
                <a:spcPts val="800"/>
              </a:spcAft>
            </a:pPr>
            <a:r>
              <a:rPr lang="en-US" sz="2600" dirty="0" smtClean="0"/>
              <a:t>Made efforts to advance Canada’s extradition and MLA requests to France in a timely manner. </a:t>
            </a:r>
          </a:p>
          <a:p>
            <a:pPr marL="342900" indent="-342900">
              <a:spcBef>
                <a:spcPts val="800"/>
              </a:spcBef>
              <a:spcAft>
                <a:spcPts val="800"/>
              </a:spcAft>
            </a:pPr>
            <a:r>
              <a:rPr lang="en-US" sz="2600" dirty="0" smtClean="0"/>
              <a:t>Provided guidance to French authorities on Canadian legal and procedural requirements.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E977-2244-4365-8D1D-356B2680440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54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155234f7ce9406785afd802285f54b6 xmlns="b725f225-bea6-44e9-8570-dad8cce9101e">
      <Terms xmlns="http://schemas.microsoft.com/office/infopath/2007/PartnerControls">
        <TermInfo xmlns="http://schemas.microsoft.com/office/infopath/2007/PartnerControls">
          <TermName xmlns="http://schemas.microsoft.com/office/infopath/2007/PartnerControls">Unclassified</TermName>
          <TermId xmlns="http://schemas.microsoft.com/office/infopath/2007/PartnerControls">46e30526-9ff0-4654-a636-aa8b02ed351c</TermId>
        </TermInfo>
      </Terms>
    </i155234f7ce9406785afd802285f54b6>
    <i93b4daf849840eeaef05c05bfeec49d xmlns="b725f225-bea6-44e9-8570-dad8cce9101e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Communications Material</TermName>
          <TermId xmlns="http://schemas.microsoft.com/office/infopath/2007/PartnerControls">4b372146-86b7-4966-a3a3-f765689b066a</TermId>
        </TermInfo>
      </Terms>
    </i93b4daf849840eeaef05c05bfeec49d>
    <p98d4e7371714dd68ba8ead81c2f0b01 xmlns="b725f225-bea6-44e9-8570-dad8cce9101e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a4bed915-78d8-458e-a073-85b2d5287cd2</TermId>
        </TermInfo>
      </Terms>
    </p98d4e7371714dd68ba8ead81c2f0b01>
    <j1b5dcd4430249c18cbaee35a4c35ad9 xmlns="b725f225-bea6-44e9-8570-dad8cce9101e">
      <Terms xmlns="http://schemas.microsoft.com/office/infopath/2007/PartnerControls">
        <TermInfo xmlns="http://schemas.microsoft.com/office/infopath/2007/PartnerControls">
          <TermName xmlns="http://schemas.microsoft.com/office/infopath/2007/PartnerControls">Employee Communications</TermName>
          <TermId xmlns="http://schemas.microsoft.com/office/infopath/2007/PartnerControls">a6dd1aca-ec47-43ae-92ba-114daeaf525f</TermId>
        </TermInfo>
      </Terms>
    </j1b5dcd4430249c18cbaee35a4c35ad9>
    <TaxCatchAll xmlns="b725f225-bea6-44e9-8570-dad8cce9101e">
      <Value>6</Value>
      <Value>18</Value>
      <Value>3</Value>
      <Value>1</Value>
      <Value>3759</Value>
    </TaxCatchAll>
    <b6e2b5c1b9f145019440d5a90b55edf8 xmlns="b725f225-bea6-44e9-8570-dad8cce9101e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Communications</TermName>
          <TermId xmlns="http://schemas.microsoft.com/office/infopath/2007/PartnerControls">a490b14b-f530-4f0b-97fc-b294bcdf4be6</TermId>
        </TermInfo>
      </Terms>
    </b6e2b5c1b9f145019440d5a90b55edf8>
    <Final xmlns="b725f225-bea6-44e9-8570-dad8cce9101e">false</Final>
    <TaxKeywordTaxHTField xmlns="b725f225-bea6-44e9-8570-dad8cce9101e">
      <Terms xmlns="http://schemas.microsoft.com/office/infopath/2007/PartnerControls"/>
    </TaxKeywordTaxHTField>
    <Archived xmlns="b725f225-bea6-44e9-8570-dad8cce9101e">No</Archived>
    <DocumentSetDescription xmlns="http://schemas.microsoft.com/sharepoint/v3" xsi:nil="true"/>
    <paf1ef07923d4093b7c49d613771fe3b xmlns="b725f225-bea6-44e9-8570-dad8cce9101e">
      <Terms xmlns="http://schemas.microsoft.com/office/infopath/2007/PartnerControls"/>
    </paf1ef07923d4093b7c49d613771fe3b>
    <File_x0020_Number xmlns="b725f225-bea6-44e9-8570-dad8cce9101e" xsi:nil="true"/>
    <_dlc_DocId xmlns="f6cff801-ccc6-49c4-bf39-0edf9337bbab">1006-1552566662-1839</_dlc_DocId>
    <_dlc_DocIdUrl xmlns="f6cff801-ccc6-49c4-bf39-0edf9337bbab">
      <Url>http://collaboration/ts/cb-dc/dccs/_layouts/15/DocIdRedir.aspx?ID=1006-1552566662-1839</Url>
      <Description>1006-1552566662-1839</Description>
    </_dlc_DocIdUrl>
    <DWCc xmlns="b725f225-bea6-44e9-8570-dad8cce9101e" xsi:nil="true"/>
    <DWEmailDate xmlns="b725f225-bea6-44e9-8570-dad8cce9101e" xsi:nil="true"/>
    <DWFrom xmlns="b725f225-bea6-44e9-8570-dad8cce9101e" xsi:nil="true"/>
    <DWEmailSubject xmlns="b725f225-bea6-44e9-8570-dad8cce9101e" xsi:nil="true"/>
    <DWHasAttachments xmlns="b725f225-bea6-44e9-8570-dad8cce9101e">false</DWHasAttachments>
    <DWTo xmlns="b725f225-bea6-44e9-8570-dad8cce9101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Justice Document" ma:contentTypeID="0x010100BA8611C8BA8DB2418B4D4CF993FC9B6200F09F67719D835246827233F9E1761491" ma:contentTypeVersion="123" ma:contentTypeDescription="" ma:contentTypeScope="" ma:versionID="7a9332045abf03c1f271c23c7336d241">
  <xsd:schema xmlns:xsd="http://www.w3.org/2001/XMLSchema" xmlns:xs="http://www.w3.org/2001/XMLSchema" xmlns:p="http://schemas.microsoft.com/office/2006/metadata/properties" xmlns:ns1="http://schemas.microsoft.com/sharepoint/v3" xmlns:ns2="b725f225-bea6-44e9-8570-dad8cce9101e" xmlns:ns3="f6cff801-ccc6-49c4-bf39-0edf9337bbab" targetNamespace="http://schemas.microsoft.com/office/2006/metadata/properties" ma:root="true" ma:fieldsID="677596a4c57f51a840341bb8387eb2e5" ns1:_="" ns2:_="" ns3:_="">
    <xsd:import namespace="http://schemas.microsoft.com/sharepoint/v3"/>
    <xsd:import namespace="b725f225-bea6-44e9-8570-dad8cce9101e"/>
    <xsd:import namespace="f6cff801-ccc6-49c4-bf39-0edf9337bbab"/>
    <xsd:element name="properties">
      <xsd:complexType>
        <xsd:sequence>
          <xsd:element name="documentManagement">
            <xsd:complexType>
              <xsd:all>
                <xsd:element ref="ns2:j1b5dcd4430249c18cbaee35a4c35ad9" minOccurs="0"/>
                <xsd:element ref="ns2:TaxCatchAll" minOccurs="0"/>
                <xsd:element ref="ns2:TaxCatchAllLabel" minOccurs="0"/>
                <xsd:element ref="ns2:b6e2b5c1b9f145019440d5a90b55edf8" minOccurs="0"/>
                <xsd:element ref="ns2:i93b4daf849840eeaef05c05bfeec49d" minOccurs="0"/>
                <xsd:element ref="ns2:p98d4e7371714dd68ba8ead81c2f0b01" minOccurs="0"/>
                <xsd:element ref="ns2:i155234f7ce9406785afd802285f54b6" minOccurs="0"/>
                <xsd:element ref="ns2:File_x0020_Number" minOccurs="0"/>
                <xsd:element ref="ns2:TaxKeywordTaxHTField" minOccurs="0"/>
                <xsd:element ref="ns2:Archived" minOccurs="0"/>
                <xsd:element ref="ns2:Final" minOccurs="0"/>
                <xsd:element ref="ns2:paf1ef07923d4093b7c49d613771fe3b" minOccurs="0"/>
                <xsd:element ref="ns1:DocumentSetDescription" minOccurs="0"/>
                <xsd:element ref="ns2:DWFrom" minOccurs="0"/>
                <xsd:element ref="ns2:DWTo" minOccurs="0"/>
                <xsd:element ref="ns2:DWCc" minOccurs="0"/>
                <xsd:element ref="ns2:DWEmailSubject" minOccurs="0"/>
                <xsd:element ref="ns2:DWHasAttachments" minOccurs="0"/>
                <xsd:element ref="ns2:DWEmailDate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ocumentSetDescription" ma:index="27" nillable="true" ma:displayName="Description" ma:description="A description of the Document Set" ma:internalName="DocumentSet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25f225-bea6-44e9-8570-dad8cce9101e" elementFormDefault="qualified">
    <xsd:import namespace="http://schemas.microsoft.com/office/2006/documentManagement/types"/>
    <xsd:import namespace="http://schemas.microsoft.com/office/infopath/2007/PartnerControls"/>
    <xsd:element name="j1b5dcd4430249c18cbaee35a4c35ad9" ma:index="8" ma:taxonomy="true" ma:internalName="j1b5dcd4430249c18cbaee35a4c35ad9" ma:taxonomyFieldName="Organisation" ma:displayName="Organisation" ma:default="" ma:fieldId="{31b5dcd4-4302-49c1-8cba-ee35a4c35ad9}" ma:sspId="35648788-ecba-4b04-acbd-732497e0cf61" ma:termSetId="84f0215e-65c0-40e7-bc93-875151567c5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8954467d-393e-4530-b03c-d75c894c01b7}" ma:internalName="TaxCatchAll" ma:showField="CatchAllData" ma:web="f6cff801-ccc6-49c4-bf39-0edf9337bba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8954467d-393e-4530-b03c-d75c894c01b7}" ma:internalName="TaxCatchAllLabel" ma:readOnly="true" ma:showField="CatchAllDataLabel" ma:web="f6cff801-ccc6-49c4-bf39-0edf9337bba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b6e2b5c1b9f145019440d5a90b55edf8" ma:index="12" ma:taxonomy="true" ma:internalName="b6e2b5c1b9f145019440d5a90b55edf8" ma:taxonomyFieldName="Subject1" ma:displayName="Subject" ma:readOnly="false" ma:default="" ma:fieldId="{b6e2b5c1-b9f1-4501-9440-d5a90b55edf8}" ma:sspId="35648788-ecba-4b04-acbd-732497e0cf61" ma:termSetId="f370bc38-93b5-4f05-b213-d037f4953ec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93b4daf849840eeaef05c05bfeec49d" ma:index="14" ma:taxonomy="true" ma:internalName="i93b4daf849840eeaef05c05bfeec49d" ma:taxonomyFieldName="Document_x0020_type" ma:displayName="Document type" ma:readOnly="false" ma:default="" ma:fieldId="{293b4daf-8498-40ee-aef0-5c05bfeec49d}" ma:sspId="35648788-ecba-4b04-acbd-732497e0cf61" ma:termSetId="0f0ac3ff-8dbb-42b5-89e8-f9c0db08d6d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98d4e7371714dd68ba8ead81c2f0b01" ma:index="16" ma:taxonomy="true" ma:internalName="p98d4e7371714dd68ba8ead81c2f0b01" ma:taxonomyFieldName="Language1" ma:displayName="Language" ma:readOnly="false" ma:default="1;#English|a4bed915-78d8-458e-a073-85b2d5287cd2" ma:fieldId="{998d4e73-7171-4dd6-8ba8-ead81c2f0b01}" ma:sspId="35648788-ecba-4b04-acbd-732497e0cf61" ma:termSetId="d8f9ee4c-8009-4a39-b4e3-1804e0ffca2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155234f7ce9406785afd802285f54b6" ma:index="18" ma:taxonomy="true" ma:internalName="i155234f7ce9406785afd802285f54b6" ma:taxonomyFieldName="Security" ma:displayName="Security" ma:default="6;#Unclassified|46e30526-9ff0-4654-a636-aa8b02ed351c" ma:fieldId="{2155234f-7ce9-4067-85af-d802285f54b6}" ma:sspId="35648788-ecba-4b04-acbd-732497e0cf61" ma:termSetId="034b84e2-83a5-49f9-8e55-1e1dcc71e57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ile_x0020_Number" ma:index="20" nillable="true" ma:displayName="File Number" ma:internalName="File_x0020_Number">
      <xsd:simpleType>
        <xsd:restriction base="dms:Text">
          <xsd:maxLength value="255"/>
        </xsd:restriction>
      </xsd:simpleType>
    </xsd:element>
    <xsd:element name="TaxKeywordTaxHTField" ma:index="21" nillable="true" ma:taxonomy="true" ma:internalName="TaxKeywordTaxHTField" ma:taxonomyFieldName="TaxKeyword" ma:displayName="Enterprise Keywords" ma:fieldId="{23f27201-bee3-471e-b2e7-b64fd8b7ca38}" ma:taxonomyMulti="true" ma:sspId="35648788-ecba-4b04-acbd-732497e0cf61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Archived" ma:index="23" nillable="true" ma:displayName="Archived" ma:default="No" ma:format="Dropdown" ma:hidden="true" ma:internalName="Archived" ma:readOnly="false">
      <xsd:simpleType>
        <xsd:restriction base="dms:Choice">
          <xsd:enumeration value="No"/>
          <xsd:enumeration value="Yes"/>
        </xsd:restriction>
      </xsd:simpleType>
    </xsd:element>
    <xsd:element name="Final" ma:index="24" nillable="true" ma:displayName="Final" ma:default="0" ma:internalName="Final">
      <xsd:simpleType>
        <xsd:restriction base="dms:Boolean"/>
      </xsd:simpleType>
    </xsd:element>
    <xsd:element name="paf1ef07923d4093b7c49d613771fe3b" ma:index="25" nillable="true" ma:taxonomy="true" ma:internalName="paf1ef07923d4093b7c49d613771fe3b" ma:taxonomyFieldName="Fiscal_x0020_Year" ma:displayName="Fiscal Year" ma:default="" ma:fieldId="{9af1ef07-923d-4093-b7c4-9d613771fe3b}" ma:sspId="35648788-ecba-4b04-acbd-732497e0cf61" ma:termSetId="a8aa7fdb-df41-4efd-a7ce-79adda59bb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WFrom" ma:index="28" nillable="true" ma:displayName="From" ma:description="This field auto-populates for emails." ma:internalName="DWFrom">
      <xsd:simpleType>
        <xsd:restriction base="dms:Text">
          <xsd:maxLength value="255"/>
        </xsd:restriction>
      </xsd:simpleType>
    </xsd:element>
    <xsd:element name="DWTo" ma:index="29" nillable="true" ma:displayName="To" ma:description="This field auto-populates for emails." ma:internalName="DWTo">
      <xsd:simpleType>
        <xsd:restriction base="dms:Note">
          <xsd:maxLength value="255"/>
        </xsd:restriction>
      </xsd:simpleType>
    </xsd:element>
    <xsd:element name="DWCc" ma:index="30" nillable="true" ma:displayName="Cc" ma:description="This field auto-populates for emails." ma:internalName="DWCc">
      <xsd:simpleType>
        <xsd:restriction base="dms:Note">
          <xsd:maxLength value="255"/>
        </xsd:restriction>
      </xsd:simpleType>
    </xsd:element>
    <xsd:element name="DWEmailSubject" ma:index="31" nillable="true" ma:displayName="Email Subject" ma:description="This field auto-populates for emails." ma:internalName="DWEmailSubject">
      <xsd:simpleType>
        <xsd:restriction base="dms:Text">
          <xsd:maxLength value="255"/>
        </xsd:restriction>
      </xsd:simpleType>
    </xsd:element>
    <xsd:element name="DWHasAttachments" ma:index="32" nillable="true" ma:displayName="Has Attachments" ma:default="0" ma:description="This field auto-populates for emails." ma:internalName="DWHasAttachments">
      <xsd:simpleType>
        <xsd:restriction base="dms:Boolean"/>
      </xsd:simpleType>
    </xsd:element>
    <xsd:element name="DWEmailDate" ma:index="33" nillable="true" ma:displayName="Email Date" ma:description="This field auto-populates for emails." ma:format="DateTime" ma:internalName="DWEmail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cff801-ccc6-49c4-bf39-0edf9337bbab" elementFormDefault="qualified">
    <xsd:import namespace="http://schemas.microsoft.com/office/2006/documentManagement/types"/>
    <xsd:import namespace="http://schemas.microsoft.com/office/infopath/2007/PartnerControls"/>
    <xsd:element name="_dlc_DocId" ma:index="3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3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6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35648788-ecba-4b04-acbd-732497e0cf61" ContentTypeId="0x010100BA8611C8BA8DB2418B4D4CF993FC9B62" PreviousValue="false"/>
</file>

<file path=customXml/item5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6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3BE5348D-5C6B-46D3-BCD5-05EC03B1AEC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25BD58D-E12B-4824-AC5D-7198A8172F7C}">
  <ds:schemaRefs>
    <ds:schemaRef ds:uri="b725f225-bea6-44e9-8570-dad8cce9101e"/>
    <ds:schemaRef ds:uri="http://www.w3.org/XML/1998/namespace"/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f6cff801-ccc6-49c4-bf39-0edf9337bbab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A5A8D804-B31C-43FC-BC90-F7F4AC34BA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725f225-bea6-44e9-8570-dad8cce9101e"/>
    <ds:schemaRef ds:uri="f6cff801-ccc6-49c4-bf39-0edf9337bb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3DF7940B-620E-4FD9-9F89-4EEFC3025CC0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7233F88F-A6F8-43C3-B069-04AEA5066655}">
  <ds:schemaRefs>
    <ds:schemaRef ds:uri="http://schemas.microsoft.com/office/2006/metadata/customXsn"/>
  </ds:schemaRefs>
</ds:datastoreItem>
</file>

<file path=customXml/itemProps6.xml><?xml version="1.0" encoding="utf-8"?>
<ds:datastoreItem xmlns:ds="http://schemas.openxmlformats.org/officeDocument/2006/customXml" ds:itemID="{E87F29A4-DE96-483C-8011-5030E5CB9C68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1734</TotalTime>
  <Words>564</Words>
  <Application>Microsoft Office PowerPoint</Application>
  <PresentationFormat>On-screen Show (4:3)</PresentationFormat>
  <Paragraphs>72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1_Custom Design</vt:lpstr>
      <vt:lpstr>JUSTICE LIAISON POSITIONS  Benefits to Global Efforts in Fighting Crime</vt:lpstr>
      <vt:lpstr>A Word About Canada’s Legal History </vt:lpstr>
      <vt:lpstr>Working with Different  Criminal Justice Systems </vt:lpstr>
      <vt:lpstr>Communication Challenges Arising from Different Systems</vt:lpstr>
      <vt:lpstr>Canada’s Justice Liaison Positions Brussels &amp; Paris</vt:lpstr>
      <vt:lpstr>Canada’s Justice Liaison Positions Brussels &amp; Paris, cont’d</vt:lpstr>
      <vt:lpstr>Canada’s Liaison Positions  Mandates    </vt:lpstr>
      <vt:lpstr>Canada’s Liaison Positions  Mandates, cont’d   </vt:lpstr>
      <vt:lpstr>The Paris Liaison Position </vt:lpstr>
      <vt:lpstr>The Paris Liaison Position, cont’d </vt:lpstr>
      <vt:lpstr>The Paris Liaison Position, cont’d </vt:lpstr>
      <vt:lpstr>French Magistrate in Canada </vt:lpstr>
      <vt:lpstr> Questions? </vt:lpstr>
    </vt:vector>
  </TitlesOfParts>
  <Company>NA1SCCM1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Ash, Devon</dc:creator>
  <cp:lastModifiedBy>Nino Siradze</cp:lastModifiedBy>
  <cp:revision>258</cp:revision>
  <cp:lastPrinted>2019-08-14T13:55:19Z</cp:lastPrinted>
  <dcterms:created xsi:type="dcterms:W3CDTF">2018-05-23T14:58:41Z</dcterms:created>
  <dcterms:modified xsi:type="dcterms:W3CDTF">2019-10-01T11:39:31Z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ecurity">
    <vt:lpwstr>6;#Unclassified|46e30526-9ff0-4654-a636-aa8b02ed351c</vt:lpwstr>
  </property>
  <property fmtid="{D5CDD505-2E9C-101B-9397-08002B2CF9AE}" pid="3" name="Document type">
    <vt:lpwstr>18;#Communications Material|4b372146-86b7-4966-a3a3-f765689b066a</vt:lpwstr>
  </property>
  <property fmtid="{D5CDD505-2E9C-101B-9397-08002B2CF9AE}" pid="4" name="Organisation">
    <vt:lpwstr>3759;#Employee Communications|a6dd1aca-ec47-43ae-92ba-114daeaf525f</vt:lpwstr>
  </property>
  <property fmtid="{D5CDD505-2E9C-101B-9397-08002B2CF9AE}" pid="5" name="ContentTypeId">
    <vt:lpwstr>0x010100BA8611C8BA8DB2418B4D4CF993FC9B6200F09F67719D835246827233F9E1761491</vt:lpwstr>
  </property>
  <property fmtid="{D5CDD505-2E9C-101B-9397-08002B2CF9AE}" pid="6" name="Language1">
    <vt:lpwstr>1;#English|a4bed915-78d8-458e-a073-85b2d5287cd2</vt:lpwstr>
  </property>
  <property fmtid="{D5CDD505-2E9C-101B-9397-08002B2CF9AE}" pid="7" name="Subject1">
    <vt:lpwstr>3;#Communications|a490b14b-f530-4f0b-97fc-b294bcdf4be6</vt:lpwstr>
  </property>
  <property fmtid="{D5CDD505-2E9C-101B-9397-08002B2CF9AE}" pid="8" name="_dlc_DocIdItemGuid">
    <vt:lpwstr>9cfc4d2c-869b-4730-88a6-2ba9001d6489</vt:lpwstr>
  </property>
  <property fmtid="{D5CDD505-2E9C-101B-9397-08002B2CF9AE}" pid="9" name="TaxKeyword">
    <vt:lpwstr/>
  </property>
  <property fmtid="{D5CDD505-2E9C-101B-9397-08002B2CF9AE}" pid="10" name="Fiscal Year">
    <vt:lpwstr/>
  </property>
  <property fmtid="{D5CDD505-2E9C-101B-9397-08002B2CF9AE}" pid="11" name="_dlc_DocId">
    <vt:lpwstr>1006-1552566662-1839</vt:lpwstr>
  </property>
  <property fmtid="{D5CDD505-2E9C-101B-9397-08002B2CF9AE}" pid="12" name="_dlc_DocIdUrl">
    <vt:lpwstr>http://collaboration/ts/cb-dc/dccs/_layouts/15/DocIdRedir.aspx?ID=1006-1552566662-1839, 1006-1552566662-1839</vt:lpwstr>
  </property>
</Properties>
</file>