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8"/>
  </p:notesMasterIdLst>
  <p:handoutMasterIdLst>
    <p:handoutMasterId r:id="rId19"/>
  </p:handoutMasterIdLst>
  <p:sldIdLst>
    <p:sldId id="258" r:id="rId5"/>
    <p:sldId id="269" r:id="rId6"/>
    <p:sldId id="277" r:id="rId7"/>
    <p:sldId id="268" r:id="rId8"/>
    <p:sldId id="272" r:id="rId9"/>
    <p:sldId id="278" r:id="rId10"/>
    <p:sldId id="281" r:id="rId11"/>
    <p:sldId id="274" r:id="rId12"/>
    <p:sldId id="284" r:id="rId13"/>
    <p:sldId id="282" r:id="rId14"/>
    <p:sldId id="283" r:id="rId15"/>
    <p:sldId id="286"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00"/>
    <a:srgbClr val="0072C7"/>
    <a:srgbClr val="2C567A"/>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showGuides="1">
      <p:cViewPr>
        <p:scale>
          <a:sx n="91" d="100"/>
          <a:sy n="91" d="100"/>
        </p:scale>
        <p:origin x="-126" y="-72"/>
      </p:cViewPr>
      <p:guideLst>
        <p:guide orient="horz" pos="2160"/>
        <p:guide pos="3840"/>
      </p:guideLst>
    </p:cSldViewPr>
  </p:slideViewPr>
  <p:outlineViewPr>
    <p:cViewPr>
      <p:scale>
        <a:sx n="33" d="100"/>
        <a:sy n="33" d="100"/>
      </p:scale>
      <p:origin x="0" y="-61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image" Target="../media/image10.jpg"/><Relationship Id="rId4" Type="http://schemas.openxmlformats.org/officeDocument/2006/relationships/image" Target="../media/image13.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image" Target="../media/image10.jpg"/><Relationship Id="rId4" Type="http://schemas.openxmlformats.org/officeDocument/2006/relationships/image" Target="../media/image13.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32B2A-7BF4-4A99-B30C-28924F5AA9E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86DCD89A-5326-4779-8972-29E4A94011EC}">
      <dgm:prSet phldrT="[Text]"/>
      <dgm:spPr/>
      <dgm:t>
        <a:bodyPr/>
        <a:lstStyle/>
        <a:p>
          <a:r>
            <a:rPr lang="en-US" dirty="0"/>
            <a:t>1. </a:t>
          </a:r>
          <a:r>
            <a:rPr lang="en-US" dirty="0" err="1"/>
            <a:t>Vak-danda</a:t>
          </a:r>
          <a:r>
            <a:rPr lang="en-US" dirty="0"/>
            <a:t> means </a:t>
          </a:r>
          <a:r>
            <a:rPr lang="en-US" b="1" dirty="0"/>
            <a:t>Admonition</a:t>
          </a:r>
        </a:p>
      </dgm:t>
    </dgm:pt>
    <dgm:pt modelId="{9F7463BC-FD4A-4343-9FF3-6B11F9350BBA}" type="parTrans" cxnId="{6E0CCC33-1571-46B3-84DF-6BBE5CA04F4D}">
      <dgm:prSet/>
      <dgm:spPr/>
      <dgm:t>
        <a:bodyPr/>
        <a:lstStyle/>
        <a:p>
          <a:endParaRPr lang="en-US"/>
        </a:p>
      </dgm:t>
    </dgm:pt>
    <dgm:pt modelId="{6E62CC8B-9B65-4CD1-A466-28AFB0EF2A3D}" type="sibTrans" cxnId="{6E0CCC33-1571-46B3-84DF-6BBE5CA04F4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dgm:spPr>
      <dgm:t>
        <a:bodyPr/>
        <a:lstStyle/>
        <a:p>
          <a:endParaRPr lang="en-US"/>
        </a:p>
      </dgm:t>
    </dgm:pt>
    <dgm:pt modelId="{3B2D2BFF-9D3C-4484-BCF9-ED460F91ED8A}">
      <dgm:prSet phldrT="[Text]"/>
      <dgm:spPr/>
      <dgm:t>
        <a:bodyPr/>
        <a:lstStyle/>
        <a:p>
          <a:r>
            <a:rPr lang="en-US" dirty="0"/>
            <a:t>2. </a:t>
          </a:r>
          <a:r>
            <a:rPr lang="en-US" dirty="0" err="1"/>
            <a:t>Dhik-danda</a:t>
          </a:r>
          <a:r>
            <a:rPr lang="en-US" dirty="0"/>
            <a:t> means </a:t>
          </a:r>
          <a:r>
            <a:rPr lang="en-US" b="1" dirty="0"/>
            <a:t>Censure</a:t>
          </a:r>
        </a:p>
      </dgm:t>
    </dgm:pt>
    <dgm:pt modelId="{26C65E90-C216-447C-A651-994DE707A2DC}" type="parTrans" cxnId="{BCF5474C-5D84-4A60-A035-025776293754}">
      <dgm:prSet/>
      <dgm:spPr/>
      <dgm:t>
        <a:bodyPr/>
        <a:lstStyle/>
        <a:p>
          <a:endParaRPr lang="en-US"/>
        </a:p>
      </dgm:t>
    </dgm:pt>
    <dgm:pt modelId="{5395F730-81F0-41A4-A5AE-A81D781428BC}" type="sibTrans" cxnId="{BCF5474C-5D84-4A60-A035-02577629375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61033586-2875-4208-83A3-7A803CEAED60}">
      <dgm:prSet phldrT="[Text]"/>
      <dgm:spPr/>
      <dgm:t>
        <a:bodyPr/>
        <a:lstStyle/>
        <a:p>
          <a:r>
            <a:rPr lang="en-US" dirty="0"/>
            <a:t>3. Dhana-</a:t>
          </a:r>
          <a:r>
            <a:rPr lang="en-US" dirty="0" err="1"/>
            <a:t>Danda</a:t>
          </a:r>
          <a:r>
            <a:rPr lang="en-US" dirty="0"/>
            <a:t> means </a:t>
          </a:r>
          <a:r>
            <a:rPr lang="en-US" b="1" dirty="0"/>
            <a:t>Fine (Penalty)</a:t>
          </a:r>
        </a:p>
      </dgm:t>
    </dgm:pt>
    <dgm:pt modelId="{A8432C33-4462-4530-989C-3177735BB89F}" type="parTrans" cxnId="{D164BA9B-5DDE-4E7F-83CD-93463D0625CA}">
      <dgm:prSet/>
      <dgm:spPr/>
      <dgm:t>
        <a:bodyPr/>
        <a:lstStyle/>
        <a:p>
          <a:endParaRPr lang="en-US"/>
        </a:p>
      </dgm:t>
    </dgm:pt>
    <dgm:pt modelId="{879B1001-CC2A-4DC4-9CAB-962DE0F151E8}" type="sibTrans" cxnId="{D164BA9B-5DDE-4E7F-83CD-93463D0625C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B19522CE-D4EB-4E1B-B948-6D58FAAB2741}">
      <dgm:prSet phldrT="[Text]"/>
      <dgm:spPr/>
      <dgm:t>
        <a:bodyPr/>
        <a:lstStyle/>
        <a:p>
          <a:r>
            <a:rPr lang="en-US" dirty="0"/>
            <a:t>4. </a:t>
          </a:r>
          <a:r>
            <a:rPr lang="en-US" dirty="0" err="1"/>
            <a:t>Badha-Dhanda</a:t>
          </a:r>
          <a:r>
            <a:rPr lang="en-US" dirty="0"/>
            <a:t> means </a:t>
          </a:r>
          <a:r>
            <a:rPr lang="en-US" b="1" dirty="0"/>
            <a:t>Physical Punishments</a:t>
          </a:r>
        </a:p>
      </dgm:t>
    </dgm:pt>
    <dgm:pt modelId="{4E0AF584-4546-47B1-AE2A-D8F855EC5856}" type="parTrans" cxnId="{E1F036D7-A397-4DDD-83B2-8C094E010C14}">
      <dgm:prSet/>
      <dgm:spPr/>
      <dgm:t>
        <a:bodyPr/>
        <a:lstStyle/>
        <a:p>
          <a:endParaRPr lang="en-US"/>
        </a:p>
      </dgm:t>
    </dgm:pt>
    <dgm:pt modelId="{B049AC23-15E8-447E-9540-1D0D39BF0BEC}" type="sibTrans" cxnId="{E1F036D7-A397-4DDD-83B2-8C094E010C14}">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t>
        <a:bodyPr/>
        <a:lstStyle/>
        <a:p>
          <a:endParaRPr lang="en-US"/>
        </a:p>
      </dgm:t>
    </dgm:pt>
    <dgm:pt modelId="{1F1967CE-1BF9-431F-89E3-07427B0531AA}" type="pres">
      <dgm:prSet presAssocID="{EB932B2A-7BF4-4A99-B30C-28924F5AA9EA}" presName="Name0" presStyleCnt="0">
        <dgm:presLayoutVars>
          <dgm:chMax val="7"/>
          <dgm:chPref val="7"/>
          <dgm:dir/>
        </dgm:presLayoutVars>
      </dgm:prSet>
      <dgm:spPr/>
      <dgm:t>
        <a:bodyPr/>
        <a:lstStyle/>
        <a:p>
          <a:endParaRPr lang="en-US"/>
        </a:p>
      </dgm:t>
    </dgm:pt>
    <dgm:pt modelId="{21228993-9167-4193-810F-7E5CCB454203}" type="pres">
      <dgm:prSet presAssocID="{EB932B2A-7BF4-4A99-B30C-28924F5AA9EA}" presName="dot1" presStyleLbl="alignNode1" presStyleIdx="0" presStyleCnt="13"/>
      <dgm:spPr/>
    </dgm:pt>
    <dgm:pt modelId="{4015C487-410E-442F-8BAA-CC39AA9A4CF0}" type="pres">
      <dgm:prSet presAssocID="{EB932B2A-7BF4-4A99-B30C-28924F5AA9EA}" presName="dot2" presStyleLbl="alignNode1" presStyleIdx="1" presStyleCnt="13"/>
      <dgm:spPr/>
    </dgm:pt>
    <dgm:pt modelId="{3FBECF49-574A-43DF-8DB3-92E11ED78B4C}" type="pres">
      <dgm:prSet presAssocID="{EB932B2A-7BF4-4A99-B30C-28924F5AA9EA}" presName="dot3" presStyleLbl="alignNode1" presStyleIdx="2" presStyleCnt="13"/>
      <dgm:spPr/>
    </dgm:pt>
    <dgm:pt modelId="{04F6457F-A2D0-4275-975A-32D84339176F}" type="pres">
      <dgm:prSet presAssocID="{EB932B2A-7BF4-4A99-B30C-28924F5AA9EA}" presName="dot4" presStyleLbl="alignNode1" presStyleIdx="3" presStyleCnt="13"/>
      <dgm:spPr/>
    </dgm:pt>
    <dgm:pt modelId="{3BBA0209-56B8-49D1-97F3-62E0E00BDBF4}" type="pres">
      <dgm:prSet presAssocID="{EB932B2A-7BF4-4A99-B30C-28924F5AA9EA}" presName="dot5" presStyleLbl="alignNode1" presStyleIdx="4" presStyleCnt="13"/>
      <dgm:spPr/>
    </dgm:pt>
    <dgm:pt modelId="{97D7E1AB-DAF8-4844-9C84-A5F3F6ACE1B4}" type="pres">
      <dgm:prSet presAssocID="{EB932B2A-7BF4-4A99-B30C-28924F5AA9EA}" presName="dot6" presStyleLbl="alignNode1" presStyleIdx="5" presStyleCnt="13"/>
      <dgm:spPr/>
    </dgm:pt>
    <dgm:pt modelId="{FF0E9BB8-EC5C-42BA-A94C-805ED4B47EBE}" type="pres">
      <dgm:prSet presAssocID="{EB932B2A-7BF4-4A99-B30C-28924F5AA9EA}" presName="dotArrow1" presStyleLbl="alignNode1" presStyleIdx="6" presStyleCnt="13"/>
      <dgm:spPr/>
    </dgm:pt>
    <dgm:pt modelId="{818CEA8B-828D-4B8E-8741-427DD7739F51}" type="pres">
      <dgm:prSet presAssocID="{EB932B2A-7BF4-4A99-B30C-28924F5AA9EA}" presName="dotArrow2" presStyleLbl="alignNode1" presStyleIdx="7" presStyleCnt="13"/>
      <dgm:spPr/>
    </dgm:pt>
    <dgm:pt modelId="{B0F734D0-88B0-466C-9A8D-BABCF0243A0B}" type="pres">
      <dgm:prSet presAssocID="{EB932B2A-7BF4-4A99-B30C-28924F5AA9EA}" presName="dotArrow3" presStyleLbl="alignNode1" presStyleIdx="8" presStyleCnt="13"/>
      <dgm:spPr/>
    </dgm:pt>
    <dgm:pt modelId="{03E7C18E-572F-4F1E-A25F-608137767574}" type="pres">
      <dgm:prSet presAssocID="{EB932B2A-7BF4-4A99-B30C-28924F5AA9EA}" presName="dotArrow4" presStyleLbl="alignNode1" presStyleIdx="9" presStyleCnt="13"/>
      <dgm:spPr/>
    </dgm:pt>
    <dgm:pt modelId="{8B4A447F-1767-4A35-B30A-20A8BBFFBB63}" type="pres">
      <dgm:prSet presAssocID="{EB932B2A-7BF4-4A99-B30C-28924F5AA9EA}" presName="dotArrow5" presStyleLbl="alignNode1" presStyleIdx="10" presStyleCnt="13"/>
      <dgm:spPr/>
    </dgm:pt>
    <dgm:pt modelId="{25416C08-4F96-4896-8E64-DD4783633F88}" type="pres">
      <dgm:prSet presAssocID="{EB932B2A-7BF4-4A99-B30C-28924F5AA9EA}" presName="dotArrow6" presStyleLbl="alignNode1" presStyleIdx="11" presStyleCnt="13"/>
      <dgm:spPr/>
    </dgm:pt>
    <dgm:pt modelId="{E250C9E3-C71A-4C0D-BC0B-6944AADDF341}" type="pres">
      <dgm:prSet presAssocID="{EB932B2A-7BF4-4A99-B30C-28924F5AA9EA}" presName="dotArrow7" presStyleLbl="alignNode1" presStyleIdx="12" presStyleCnt="13"/>
      <dgm:spPr/>
    </dgm:pt>
    <dgm:pt modelId="{644D0D73-971B-4009-84DE-E824CFC696F5}" type="pres">
      <dgm:prSet presAssocID="{86DCD89A-5326-4779-8972-29E4A94011EC}" presName="parTx1" presStyleLbl="node1" presStyleIdx="0" presStyleCnt="4"/>
      <dgm:spPr/>
      <dgm:t>
        <a:bodyPr/>
        <a:lstStyle/>
        <a:p>
          <a:endParaRPr lang="en-US"/>
        </a:p>
      </dgm:t>
    </dgm:pt>
    <dgm:pt modelId="{EC97D71C-8EA0-4F0F-8266-E30237080192}" type="pres">
      <dgm:prSet presAssocID="{6E62CC8B-9B65-4CD1-A466-28AFB0EF2A3D}" presName="picture1" presStyleCnt="0"/>
      <dgm:spPr/>
    </dgm:pt>
    <dgm:pt modelId="{7234042E-A5C5-42FC-A746-4C2100DE5D58}" type="pres">
      <dgm:prSet presAssocID="{6E62CC8B-9B65-4CD1-A466-28AFB0EF2A3D}" presName="imageRepeatNode" presStyleLbl="fgImgPlace1" presStyleIdx="0" presStyleCnt="4"/>
      <dgm:spPr/>
      <dgm:t>
        <a:bodyPr/>
        <a:lstStyle/>
        <a:p>
          <a:endParaRPr lang="en-US"/>
        </a:p>
      </dgm:t>
    </dgm:pt>
    <dgm:pt modelId="{8FBE14B6-499A-4222-8D44-2F0A536BD024}" type="pres">
      <dgm:prSet presAssocID="{3B2D2BFF-9D3C-4484-BCF9-ED460F91ED8A}" presName="parTx2" presStyleLbl="node1" presStyleIdx="1" presStyleCnt="4"/>
      <dgm:spPr/>
      <dgm:t>
        <a:bodyPr/>
        <a:lstStyle/>
        <a:p>
          <a:endParaRPr lang="en-US"/>
        </a:p>
      </dgm:t>
    </dgm:pt>
    <dgm:pt modelId="{59CA8A6A-A3BA-434C-9604-F015ACA60F65}" type="pres">
      <dgm:prSet presAssocID="{5395F730-81F0-41A4-A5AE-A81D781428BC}" presName="picture2" presStyleCnt="0"/>
      <dgm:spPr/>
    </dgm:pt>
    <dgm:pt modelId="{F17A9666-892F-4039-BF83-67638DAD29C0}" type="pres">
      <dgm:prSet presAssocID="{5395F730-81F0-41A4-A5AE-A81D781428BC}" presName="imageRepeatNode" presStyleLbl="fgImgPlace1" presStyleIdx="1" presStyleCnt="4" custLinFactNeighborX="-1378" custLinFactNeighborY="-15153"/>
      <dgm:spPr/>
      <dgm:t>
        <a:bodyPr/>
        <a:lstStyle/>
        <a:p>
          <a:endParaRPr lang="en-US"/>
        </a:p>
      </dgm:t>
    </dgm:pt>
    <dgm:pt modelId="{914204A1-42C9-4234-92A1-0C3D9F85C800}" type="pres">
      <dgm:prSet presAssocID="{61033586-2875-4208-83A3-7A803CEAED60}" presName="parTx3" presStyleLbl="node1" presStyleIdx="2" presStyleCnt="4"/>
      <dgm:spPr/>
      <dgm:t>
        <a:bodyPr/>
        <a:lstStyle/>
        <a:p>
          <a:endParaRPr lang="en-US"/>
        </a:p>
      </dgm:t>
    </dgm:pt>
    <dgm:pt modelId="{E38B6D7C-6A2A-4E3E-B557-83C3A8743877}" type="pres">
      <dgm:prSet presAssocID="{879B1001-CC2A-4DC4-9CAB-962DE0F151E8}" presName="picture3" presStyleCnt="0"/>
      <dgm:spPr/>
    </dgm:pt>
    <dgm:pt modelId="{97E0C861-5BA1-4F6A-86D6-57BF814ABFB5}" type="pres">
      <dgm:prSet presAssocID="{879B1001-CC2A-4DC4-9CAB-962DE0F151E8}" presName="imageRepeatNode" presStyleLbl="fgImgPlace1" presStyleIdx="2" presStyleCnt="4"/>
      <dgm:spPr/>
      <dgm:t>
        <a:bodyPr/>
        <a:lstStyle/>
        <a:p>
          <a:endParaRPr lang="en-US"/>
        </a:p>
      </dgm:t>
    </dgm:pt>
    <dgm:pt modelId="{7204B635-C2CD-47F9-92CA-D8EE80F0FFF2}" type="pres">
      <dgm:prSet presAssocID="{B19522CE-D4EB-4E1B-B948-6D58FAAB2741}" presName="parTx4" presStyleLbl="node1" presStyleIdx="3" presStyleCnt="4"/>
      <dgm:spPr/>
      <dgm:t>
        <a:bodyPr/>
        <a:lstStyle/>
        <a:p>
          <a:endParaRPr lang="en-US"/>
        </a:p>
      </dgm:t>
    </dgm:pt>
    <dgm:pt modelId="{EF4B39F6-A8F1-457E-AC42-6AB1C6E7B3C2}" type="pres">
      <dgm:prSet presAssocID="{B049AC23-15E8-447E-9540-1D0D39BF0BEC}" presName="picture4" presStyleCnt="0"/>
      <dgm:spPr/>
    </dgm:pt>
    <dgm:pt modelId="{309685C7-3A97-43C4-B4E0-3421FFEB9497}" type="pres">
      <dgm:prSet presAssocID="{B049AC23-15E8-447E-9540-1D0D39BF0BEC}" presName="imageRepeatNode" presStyleLbl="fgImgPlace1" presStyleIdx="3" presStyleCnt="4"/>
      <dgm:spPr/>
      <dgm:t>
        <a:bodyPr/>
        <a:lstStyle/>
        <a:p>
          <a:endParaRPr lang="en-US"/>
        </a:p>
      </dgm:t>
    </dgm:pt>
  </dgm:ptLst>
  <dgm:cxnLst>
    <dgm:cxn modelId="{9EBFD66F-F3AB-4E69-89EA-2A0483A495BE}" type="presOf" srcId="{61033586-2875-4208-83A3-7A803CEAED60}" destId="{914204A1-42C9-4234-92A1-0C3D9F85C800}" srcOrd="0" destOrd="0" presId="urn:microsoft.com/office/officeart/2008/layout/AscendingPictureAccentProcess"/>
    <dgm:cxn modelId="{D43D4CE4-7304-4936-AAC0-AF8061832961}" type="presOf" srcId="{86DCD89A-5326-4779-8972-29E4A94011EC}" destId="{644D0D73-971B-4009-84DE-E824CFC696F5}" srcOrd="0" destOrd="0" presId="urn:microsoft.com/office/officeart/2008/layout/AscendingPictureAccentProcess"/>
    <dgm:cxn modelId="{54929500-2708-4B0D-97C0-550DAD9F0463}" type="presOf" srcId="{5395F730-81F0-41A4-A5AE-A81D781428BC}" destId="{F17A9666-892F-4039-BF83-67638DAD29C0}" srcOrd="0" destOrd="0" presId="urn:microsoft.com/office/officeart/2008/layout/AscendingPictureAccentProcess"/>
    <dgm:cxn modelId="{BCF5474C-5D84-4A60-A035-025776293754}" srcId="{EB932B2A-7BF4-4A99-B30C-28924F5AA9EA}" destId="{3B2D2BFF-9D3C-4484-BCF9-ED460F91ED8A}" srcOrd="1" destOrd="0" parTransId="{26C65E90-C216-447C-A651-994DE707A2DC}" sibTransId="{5395F730-81F0-41A4-A5AE-A81D781428BC}"/>
    <dgm:cxn modelId="{6E0CCC33-1571-46B3-84DF-6BBE5CA04F4D}" srcId="{EB932B2A-7BF4-4A99-B30C-28924F5AA9EA}" destId="{86DCD89A-5326-4779-8972-29E4A94011EC}" srcOrd="0" destOrd="0" parTransId="{9F7463BC-FD4A-4343-9FF3-6B11F9350BBA}" sibTransId="{6E62CC8B-9B65-4CD1-A466-28AFB0EF2A3D}"/>
    <dgm:cxn modelId="{D164BA9B-5DDE-4E7F-83CD-93463D0625CA}" srcId="{EB932B2A-7BF4-4A99-B30C-28924F5AA9EA}" destId="{61033586-2875-4208-83A3-7A803CEAED60}" srcOrd="2" destOrd="0" parTransId="{A8432C33-4462-4530-989C-3177735BB89F}" sibTransId="{879B1001-CC2A-4DC4-9CAB-962DE0F151E8}"/>
    <dgm:cxn modelId="{E5C699F5-7805-4507-8CBD-4812D4A061EE}" type="presOf" srcId="{EB932B2A-7BF4-4A99-B30C-28924F5AA9EA}" destId="{1F1967CE-1BF9-431F-89E3-07427B0531AA}" srcOrd="0" destOrd="0" presId="urn:microsoft.com/office/officeart/2008/layout/AscendingPictureAccentProcess"/>
    <dgm:cxn modelId="{C0A90475-FB87-4A29-9D42-F4F3F3B40504}" type="presOf" srcId="{3B2D2BFF-9D3C-4484-BCF9-ED460F91ED8A}" destId="{8FBE14B6-499A-4222-8D44-2F0A536BD024}" srcOrd="0" destOrd="0" presId="urn:microsoft.com/office/officeart/2008/layout/AscendingPictureAccentProcess"/>
    <dgm:cxn modelId="{84808060-1328-4470-A01A-9F1C0588C7F2}" type="presOf" srcId="{6E62CC8B-9B65-4CD1-A466-28AFB0EF2A3D}" destId="{7234042E-A5C5-42FC-A746-4C2100DE5D58}" srcOrd="0" destOrd="0" presId="urn:microsoft.com/office/officeart/2008/layout/AscendingPictureAccentProcess"/>
    <dgm:cxn modelId="{2ECEA19B-1EBC-4BC7-B1D4-8A92C7AC1B7D}" type="presOf" srcId="{B049AC23-15E8-447E-9540-1D0D39BF0BEC}" destId="{309685C7-3A97-43C4-B4E0-3421FFEB9497}" srcOrd="0" destOrd="0" presId="urn:microsoft.com/office/officeart/2008/layout/AscendingPictureAccentProcess"/>
    <dgm:cxn modelId="{7C668393-9A75-45F9-AF37-D42962ED804D}" type="presOf" srcId="{879B1001-CC2A-4DC4-9CAB-962DE0F151E8}" destId="{97E0C861-5BA1-4F6A-86D6-57BF814ABFB5}" srcOrd="0" destOrd="0" presId="urn:microsoft.com/office/officeart/2008/layout/AscendingPictureAccentProcess"/>
    <dgm:cxn modelId="{A8791CB5-DB92-4C67-8D64-55787F1427E0}" type="presOf" srcId="{B19522CE-D4EB-4E1B-B948-6D58FAAB2741}" destId="{7204B635-C2CD-47F9-92CA-D8EE80F0FFF2}" srcOrd="0" destOrd="0" presId="urn:microsoft.com/office/officeart/2008/layout/AscendingPictureAccentProcess"/>
    <dgm:cxn modelId="{E1F036D7-A397-4DDD-83B2-8C094E010C14}" srcId="{EB932B2A-7BF4-4A99-B30C-28924F5AA9EA}" destId="{B19522CE-D4EB-4E1B-B948-6D58FAAB2741}" srcOrd="3" destOrd="0" parTransId="{4E0AF584-4546-47B1-AE2A-D8F855EC5856}" sibTransId="{B049AC23-15E8-447E-9540-1D0D39BF0BEC}"/>
    <dgm:cxn modelId="{5634892E-2784-4589-8D6F-707B9CB73FE2}" type="presParOf" srcId="{1F1967CE-1BF9-431F-89E3-07427B0531AA}" destId="{21228993-9167-4193-810F-7E5CCB454203}" srcOrd="0" destOrd="0" presId="urn:microsoft.com/office/officeart/2008/layout/AscendingPictureAccentProcess"/>
    <dgm:cxn modelId="{57AB09FC-685F-4734-BE1B-0B7488F36912}" type="presParOf" srcId="{1F1967CE-1BF9-431F-89E3-07427B0531AA}" destId="{4015C487-410E-442F-8BAA-CC39AA9A4CF0}" srcOrd="1" destOrd="0" presId="urn:microsoft.com/office/officeart/2008/layout/AscendingPictureAccentProcess"/>
    <dgm:cxn modelId="{12AABF1E-D568-4028-9068-39AB9337D441}" type="presParOf" srcId="{1F1967CE-1BF9-431F-89E3-07427B0531AA}" destId="{3FBECF49-574A-43DF-8DB3-92E11ED78B4C}" srcOrd="2" destOrd="0" presId="urn:microsoft.com/office/officeart/2008/layout/AscendingPictureAccentProcess"/>
    <dgm:cxn modelId="{041A0008-5FD3-4FE2-9F24-C78AC0E78F74}" type="presParOf" srcId="{1F1967CE-1BF9-431F-89E3-07427B0531AA}" destId="{04F6457F-A2D0-4275-975A-32D84339176F}" srcOrd="3" destOrd="0" presId="urn:microsoft.com/office/officeart/2008/layout/AscendingPictureAccentProcess"/>
    <dgm:cxn modelId="{D00CB1D4-6849-4A67-A1A4-D6D1F8F1B24F}" type="presParOf" srcId="{1F1967CE-1BF9-431F-89E3-07427B0531AA}" destId="{3BBA0209-56B8-49D1-97F3-62E0E00BDBF4}" srcOrd="4" destOrd="0" presId="urn:microsoft.com/office/officeart/2008/layout/AscendingPictureAccentProcess"/>
    <dgm:cxn modelId="{16700F77-84B8-4EFF-B7E4-811C7786D308}" type="presParOf" srcId="{1F1967CE-1BF9-431F-89E3-07427B0531AA}" destId="{97D7E1AB-DAF8-4844-9C84-A5F3F6ACE1B4}" srcOrd="5" destOrd="0" presId="urn:microsoft.com/office/officeart/2008/layout/AscendingPictureAccentProcess"/>
    <dgm:cxn modelId="{6D973B20-8735-4A19-8F00-ABB0E3C4E567}" type="presParOf" srcId="{1F1967CE-1BF9-431F-89E3-07427B0531AA}" destId="{FF0E9BB8-EC5C-42BA-A94C-805ED4B47EBE}" srcOrd="6" destOrd="0" presId="urn:microsoft.com/office/officeart/2008/layout/AscendingPictureAccentProcess"/>
    <dgm:cxn modelId="{06CDC6DB-CDD2-44B2-8DC0-DC89A070BA72}" type="presParOf" srcId="{1F1967CE-1BF9-431F-89E3-07427B0531AA}" destId="{818CEA8B-828D-4B8E-8741-427DD7739F51}" srcOrd="7" destOrd="0" presId="urn:microsoft.com/office/officeart/2008/layout/AscendingPictureAccentProcess"/>
    <dgm:cxn modelId="{B7B456C6-2676-4AA6-A591-41E9802DE68E}" type="presParOf" srcId="{1F1967CE-1BF9-431F-89E3-07427B0531AA}" destId="{B0F734D0-88B0-466C-9A8D-BABCF0243A0B}" srcOrd="8" destOrd="0" presId="urn:microsoft.com/office/officeart/2008/layout/AscendingPictureAccentProcess"/>
    <dgm:cxn modelId="{75746375-9E7B-4078-9C86-58F8E70F3472}" type="presParOf" srcId="{1F1967CE-1BF9-431F-89E3-07427B0531AA}" destId="{03E7C18E-572F-4F1E-A25F-608137767574}" srcOrd="9" destOrd="0" presId="urn:microsoft.com/office/officeart/2008/layout/AscendingPictureAccentProcess"/>
    <dgm:cxn modelId="{CE8F22AC-7C18-4239-B54B-AE65F52C1388}" type="presParOf" srcId="{1F1967CE-1BF9-431F-89E3-07427B0531AA}" destId="{8B4A447F-1767-4A35-B30A-20A8BBFFBB63}" srcOrd="10" destOrd="0" presId="urn:microsoft.com/office/officeart/2008/layout/AscendingPictureAccentProcess"/>
    <dgm:cxn modelId="{8D967EFE-5C7E-41E0-A352-769090523DA6}" type="presParOf" srcId="{1F1967CE-1BF9-431F-89E3-07427B0531AA}" destId="{25416C08-4F96-4896-8E64-DD4783633F88}" srcOrd="11" destOrd="0" presId="urn:microsoft.com/office/officeart/2008/layout/AscendingPictureAccentProcess"/>
    <dgm:cxn modelId="{CBEE1517-2CCE-4D0E-AF3C-C5E1F177285B}" type="presParOf" srcId="{1F1967CE-1BF9-431F-89E3-07427B0531AA}" destId="{E250C9E3-C71A-4C0D-BC0B-6944AADDF341}" srcOrd="12" destOrd="0" presId="urn:microsoft.com/office/officeart/2008/layout/AscendingPictureAccentProcess"/>
    <dgm:cxn modelId="{9D8F9088-4A3C-43B3-B97F-F55AED0D52DF}" type="presParOf" srcId="{1F1967CE-1BF9-431F-89E3-07427B0531AA}" destId="{644D0D73-971B-4009-84DE-E824CFC696F5}" srcOrd="13" destOrd="0" presId="urn:microsoft.com/office/officeart/2008/layout/AscendingPictureAccentProcess"/>
    <dgm:cxn modelId="{CE978915-D310-41FC-A827-FD7108BFE584}" type="presParOf" srcId="{1F1967CE-1BF9-431F-89E3-07427B0531AA}" destId="{EC97D71C-8EA0-4F0F-8266-E30237080192}" srcOrd="14" destOrd="0" presId="urn:microsoft.com/office/officeart/2008/layout/AscendingPictureAccentProcess"/>
    <dgm:cxn modelId="{F0580281-486F-4D71-A1C2-97D8F658BA32}" type="presParOf" srcId="{EC97D71C-8EA0-4F0F-8266-E30237080192}" destId="{7234042E-A5C5-42FC-A746-4C2100DE5D58}" srcOrd="0" destOrd="0" presId="urn:microsoft.com/office/officeart/2008/layout/AscendingPictureAccentProcess"/>
    <dgm:cxn modelId="{CE89B8ED-FFD4-40E6-8A3B-A5BE59C29BE4}" type="presParOf" srcId="{1F1967CE-1BF9-431F-89E3-07427B0531AA}" destId="{8FBE14B6-499A-4222-8D44-2F0A536BD024}" srcOrd="15" destOrd="0" presId="urn:microsoft.com/office/officeart/2008/layout/AscendingPictureAccentProcess"/>
    <dgm:cxn modelId="{3079A0C3-6E7E-46B2-80B4-B4548CD8E14D}" type="presParOf" srcId="{1F1967CE-1BF9-431F-89E3-07427B0531AA}" destId="{59CA8A6A-A3BA-434C-9604-F015ACA60F65}" srcOrd="16" destOrd="0" presId="urn:microsoft.com/office/officeart/2008/layout/AscendingPictureAccentProcess"/>
    <dgm:cxn modelId="{A3AA9C79-5259-4EC5-A730-B22ACAD94A01}" type="presParOf" srcId="{59CA8A6A-A3BA-434C-9604-F015ACA60F65}" destId="{F17A9666-892F-4039-BF83-67638DAD29C0}" srcOrd="0" destOrd="0" presId="urn:microsoft.com/office/officeart/2008/layout/AscendingPictureAccentProcess"/>
    <dgm:cxn modelId="{58D7EEF8-28A7-49D3-861C-0E0B8A134E2A}" type="presParOf" srcId="{1F1967CE-1BF9-431F-89E3-07427B0531AA}" destId="{914204A1-42C9-4234-92A1-0C3D9F85C800}" srcOrd="17" destOrd="0" presId="urn:microsoft.com/office/officeart/2008/layout/AscendingPictureAccentProcess"/>
    <dgm:cxn modelId="{A7AE3E8A-5FBB-41C4-AEB1-521F9B4CEF52}" type="presParOf" srcId="{1F1967CE-1BF9-431F-89E3-07427B0531AA}" destId="{E38B6D7C-6A2A-4E3E-B557-83C3A8743877}" srcOrd="18" destOrd="0" presId="urn:microsoft.com/office/officeart/2008/layout/AscendingPictureAccentProcess"/>
    <dgm:cxn modelId="{B32123BF-8409-4C50-9161-46E9B2D99A94}" type="presParOf" srcId="{E38B6D7C-6A2A-4E3E-B557-83C3A8743877}" destId="{97E0C861-5BA1-4F6A-86D6-57BF814ABFB5}" srcOrd="0" destOrd="0" presId="urn:microsoft.com/office/officeart/2008/layout/AscendingPictureAccentProcess"/>
    <dgm:cxn modelId="{226AAB94-EDB0-49F4-A16E-D3A96EB0B4AC}" type="presParOf" srcId="{1F1967CE-1BF9-431F-89E3-07427B0531AA}" destId="{7204B635-C2CD-47F9-92CA-D8EE80F0FFF2}" srcOrd="19" destOrd="0" presId="urn:microsoft.com/office/officeart/2008/layout/AscendingPictureAccentProcess"/>
    <dgm:cxn modelId="{89D19FB2-0FDF-4FC5-82C1-D1C176F77EFE}" type="presParOf" srcId="{1F1967CE-1BF9-431F-89E3-07427B0531AA}" destId="{EF4B39F6-A8F1-457E-AC42-6AB1C6E7B3C2}" srcOrd="20" destOrd="0" presId="urn:microsoft.com/office/officeart/2008/layout/AscendingPictureAccentProcess"/>
    <dgm:cxn modelId="{41C8DFF9-365A-4863-9668-95D4F2F81FB0}" type="presParOf" srcId="{EF4B39F6-A8F1-457E-AC42-6AB1C6E7B3C2}" destId="{309685C7-3A97-43C4-B4E0-3421FFEB9497}"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28993-9167-4193-810F-7E5CCB454203}">
      <dsp:nvSpPr>
        <dsp:cNvPr id="0" name=""/>
        <dsp:cNvSpPr/>
      </dsp:nvSpPr>
      <dsp:spPr>
        <a:xfrm>
          <a:off x="2282165" y="4246613"/>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5C487-410E-442F-8BAA-CC39AA9A4CF0}">
      <dsp:nvSpPr>
        <dsp:cNvPr id="0" name=""/>
        <dsp:cNvSpPr/>
      </dsp:nvSpPr>
      <dsp:spPr>
        <a:xfrm>
          <a:off x="2039344" y="4357336"/>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ECF49-574A-43DF-8DB3-92E11ED78B4C}">
      <dsp:nvSpPr>
        <dsp:cNvPr id="0" name=""/>
        <dsp:cNvSpPr/>
      </dsp:nvSpPr>
      <dsp:spPr>
        <a:xfrm>
          <a:off x="1789342" y="4448488"/>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6457F-A2D0-4275-975A-32D84339176F}">
      <dsp:nvSpPr>
        <dsp:cNvPr id="0" name=""/>
        <dsp:cNvSpPr/>
      </dsp:nvSpPr>
      <dsp:spPr>
        <a:xfrm>
          <a:off x="1532159" y="4519557"/>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A0209-56B8-49D1-97F3-62E0E00BDBF4}">
      <dsp:nvSpPr>
        <dsp:cNvPr id="0" name=""/>
        <dsp:cNvSpPr/>
      </dsp:nvSpPr>
      <dsp:spPr>
        <a:xfrm>
          <a:off x="3417292" y="3321695"/>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7E1AB-DAF8-4844-9C84-A5F3F6ACE1B4}">
      <dsp:nvSpPr>
        <dsp:cNvPr id="0" name=""/>
        <dsp:cNvSpPr/>
      </dsp:nvSpPr>
      <dsp:spPr>
        <a:xfrm>
          <a:off x="4064817" y="1964703"/>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E9BB8-EC5C-42BA-A94C-805ED4B47EBE}">
      <dsp:nvSpPr>
        <dsp:cNvPr id="0" name=""/>
        <dsp:cNvSpPr/>
      </dsp:nvSpPr>
      <dsp:spPr>
        <a:xfrm>
          <a:off x="3889881" y="271424"/>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CEA8B-828D-4B8E-8741-427DD7739F51}">
      <dsp:nvSpPr>
        <dsp:cNvPr id="0" name=""/>
        <dsp:cNvSpPr/>
      </dsp:nvSpPr>
      <dsp:spPr>
        <a:xfrm>
          <a:off x="4045235" y="161216"/>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734D0-88B0-466C-9A8D-BABCF0243A0B}">
      <dsp:nvSpPr>
        <dsp:cNvPr id="0" name=""/>
        <dsp:cNvSpPr/>
      </dsp:nvSpPr>
      <dsp:spPr>
        <a:xfrm>
          <a:off x="4200588" y="51009"/>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7C18E-572F-4F1E-A25F-608137767574}">
      <dsp:nvSpPr>
        <dsp:cNvPr id="0" name=""/>
        <dsp:cNvSpPr/>
      </dsp:nvSpPr>
      <dsp:spPr>
        <a:xfrm>
          <a:off x="4355942" y="161216"/>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A447F-1767-4A35-B30A-20A8BBFFBB63}">
      <dsp:nvSpPr>
        <dsp:cNvPr id="0" name=""/>
        <dsp:cNvSpPr/>
      </dsp:nvSpPr>
      <dsp:spPr>
        <a:xfrm>
          <a:off x="4511949" y="271424"/>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16C08-4F96-4896-8E64-DD4783633F88}">
      <dsp:nvSpPr>
        <dsp:cNvPr id="0" name=""/>
        <dsp:cNvSpPr/>
      </dsp:nvSpPr>
      <dsp:spPr>
        <a:xfrm>
          <a:off x="4200588" y="283784"/>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0C9E3-C71A-4C0D-BC0B-6944AADDF341}">
      <dsp:nvSpPr>
        <dsp:cNvPr id="0" name=""/>
        <dsp:cNvSpPr/>
      </dsp:nvSpPr>
      <dsp:spPr>
        <a:xfrm>
          <a:off x="4200588" y="516558"/>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D0D73-971B-4009-84DE-E824CFC696F5}">
      <dsp:nvSpPr>
        <dsp:cNvPr id="0" name=""/>
        <dsp:cNvSpPr/>
      </dsp:nvSpPr>
      <dsp:spPr>
        <a:xfrm>
          <a:off x="910418" y="4738342"/>
          <a:ext cx="2346624"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lvl="0" algn="l" defTabSz="577850">
            <a:lnSpc>
              <a:spcPct val="90000"/>
            </a:lnSpc>
            <a:spcBef>
              <a:spcPct val="0"/>
            </a:spcBef>
            <a:spcAft>
              <a:spcPct val="35000"/>
            </a:spcAft>
          </a:pPr>
          <a:r>
            <a:rPr lang="en-US" sz="1300" kern="1200" dirty="0"/>
            <a:t>1. </a:t>
          </a:r>
          <a:r>
            <a:rPr lang="en-US" sz="1300" kern="1200" dirty="0" err="1"/>
            <a:t>Vak-danda</a:t>
          </a:r>
          <a:r>
            <a:rPr lang="en-US" sz="1300" kern="1200" dirty="0"/>
            <a:t> means </a:t>
          </a:r>
          <a:r>
            <a:rPr lang="en-US" sz="1300" b="1" kern="1200" dirty="0"/>
            <a:t>Admonition</a:t>
          </a:r>
        </a:p>
      </dsp:txBody>
      <dsp:txXfrm>
        <a:off x="941139" y="4769063"/>
        <a:ext cx="2285182" cy="567872"/>
      </dsp:txXfrm>
    </dsp:sp>
    <dsp:sp modelId="{7234042E-A5C5-42FC-A746-4C2100DE5D58}">
      <dsp:nvSpPr>
        <dsp:cNvPr id="0" name=""/>
        <dsp:cNvSpPr/>
      </dsp:nvSpPr>
      <dsp:spPr>
        <a:xfrm>
          <a:off x="259956" y="4121129"/>
          <a:ext cx="1088128" cy="10881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E14B6-499A-4222-8D44-2F0A536BD024}">
      <dsp:nvSpPr>
        <dsp:cNvPr id="0" name=""/>
        <dsp:cNvSpPr/>
      </dsp:nvSpPr>
      <dsp:spPr>
        <a:xfrm>
          <a:off x="3016832" y="3978735"/>
          <a:ext cx="2346624"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lvl="0" algn="l" defTabSz="577850">
            <a:lnSpc>
              <a:spcPct val="90000"/>
            </a:lnSpc>
            <a:spcBef>
              <a:spcPct val="0"/>
            </a:spcBef>
            <a:spcAft>
              <a:spcPct val="35000"/>
            </a:spcAft>
          </a:pPr>
          <a:r>
            <a:rPr lang="en-US" sz="1300" kern="1200" dirty="0"/>
            <a:t>2. </a:t>
          </a:r>
          <a:r>
            <a:rPr lang="en-US" sz="1300" kern="1200" dirty="0" err="1"/>
            <a:t>Dhik-danda</a:t>
          </a:r>
          <a:r>
            <a:rPr lang="en-US" sz="1300" kern="1200" dirty="0"/>
            <a:t> means </a:t>
          </a:r>
          <a:r>
            <a:rPr lang="en-US" sz="1300" b="1" kern="1200" dirty="0"/>
            <a:t>Censure</a:t>
          </a:r>
        </a:p>
      </dsp:txBody>
      <dsp:txXfrm>
        <a:off x="3047553" y="4009456"/>
        <a:ext cx="2285182" cy="567872"/>
      </dsp:txXfrm>
    </dsp:sp>
    <dsp:sp modelId="{F17A9666-892F-4039-BF83-67638DAD29C0}">
      <dsp:nvSpPr>
        <dsp:cNvPr id="0" name=""/>
        <dsp:cNvSpPr/>
      </dsp:nvSpPr>
      <dsp:spPr>
        <a:xfrm>
          <a:off x="2351375" y="3196632"/>
          <a:ext cx="1088128" cy="10881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204A1-42C9-4234-92A1-0C3D9F85C800}">
      <dsp:nvSpPr>
        <dsp:cNvPr id="0" name=""/>
        <dsp:cNvSpPr/>
      </dsp:nvSpPr>
      <dsp:spPr>
        <a:xfrm>
          <a:off x="3913706" y="2780874"/>
          <a:ext cx="2346624"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lvl="0" algn="l" defTabSz="577850">
            <a:lnSpc>
              <a:spcPct val="90000"/>
            </a:lnSpc>
            <a:spcBef>
              <a:spcPct val="0"/>
            </a:spcBef>
            <a:spcAft>
              <a:spcPct val="35000"/>
            </a:spcAft>
          </a:pPr>
          <a:r>
            <a:rPr lang="en-US" sz="1300" kern="1200" dirty="0"/>
            <a:t>3. Dhana-</a:t>
          </a:r>
          <a:r>
            <a:rPr lang="en-US" sz="1300" kern="1200" dirty="0" err="1"/>
            <a:t>Danda</a:t>
          </a:r>
          <a:r>
            <a:rPr lang="en-US" sz="1300" kern="1200" dirty="0"/>
            <a:t> means </a:t>
          </a:r>
          <a:r>
            <a:rPr lang="en-US" sz="1300" b="1" kern="1200" dirty="0"/>
            <a:t>Fine (Penalty)</a:t>
          </a:r>
        </a:p>
      </dsp:txBody>
      <dsp:txXfrm>
        <a:off x="3944427" y="2811595"/>
        <a:ext cx="2285182" cy="567872"/>
      </dsp:txXfrm>
    </dsp:sp>
    <dsp:sp modelId="{97E0C861-5BA1-4F6A-86D6-57BF814ABFB5}">
      <dsp:nvSpPr>
        <dsp:cNvPr id="0" name=""/>
        <dsp:cNvSpPr/>
      </dsp:nvSpPr>
      <dsp:spPr>
        <a:xfrm>
          <a:off x="3263244" y="2163661"/>
          <a:ext cx="1088128" cy="10881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4B635-C2CD-47F9-92CA-D8EE80F0FFF2}">
      <dsp:nvSpPr>
        <dsp:cNvPr id="0" name=""/>
        <dsp:cNvSpPr/>
      </dsp:nvSpPr>
      <dsp:spPr>
        <a:xfrm>
          <a:off x="4307312" y="1353843"/>
          <a:ext cx="2171581"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lvl="0" algn="l" defTabSz="577850">
            <a:lnSpc>
              <a:spcPct val="90000"/>
            </a:lnSpc>
            <a:spcBef>
              <a:spcPct val="0"/>
            </a:spcBef>
            <a:spcAft>
              <a:spcPct val="35000"/>
            </a:spcAft>
          </a:pPr>
          <a:r>
            <a:rPr lang="en-US" sz="1300" kern="1200" dirty="0"/>
            <a:t>4. </a:t>
          </a:r>
          <a:r>
            <a:rPr lang="en-US" sz="1300" kern="1200" dirty="0" err="1"/>
            <a:t>Badha-Dhanda</a:t>
          </a:r>
          <a:r>
            <a:rPr lang="en-US" sz="1300" kern="1200" dirty="0"/>
            <a:t> means </a:t>
          </a:r>
          <a:r>
            <a:rPr lang="en-US" sz="1300" b="1" kern="1200" dirty="0"/>
            <a:t>Physical Punishments</a:t>
          </a:r>
        </a:p>
      </dsp:txBody>
      <dsp:txXfrm>
        <a:off x="4338033" y="1384564"/>
        <a:ext cx="2110139" cy="567872"/>
      </dsp:txXfrm>
    </dsp:sp>
    <dsp:sp modelId="{309685C7-3A97-43C4-B4E0-3421FFEB9497}">
      <dsp:nvSpPr>
        <dsp:cNvPr id="0" name=""/>
        <dsp:cNvSpPr/>
      </dsp:nvSpPr>
      <dsp:spPr>
        <a:xfrm>
          <a:off x="3656850" y="736631"/>
          <a:ext cx="1088128" cy="10881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01.10.2019</a:t>
            </a:fld>
            <a:endParaRPr lang="en-US" dirty="0"/>
          </a:p>
        </p:txBody>
      </p:sp>
      <p:sp>
        <p:nvSpPr>
          <p:cNvPr id="4" name="Footer Placeholder 3">
            <a:extLst>
              <a:ext uri="{FF2B5EF4-FFF2-40B4-BE49-F238E27FC236}">
                <a16:creationId xmlns:a16="http://schemas.microsoft.com/office/drawing/2014/main" xmlns=""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01.10.2019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78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22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0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389615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164962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373402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3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ijytan5dXkAhXRinAKHRYCCZEQjRx6BAgBEAQ&amp;url=https://www.thegfce.com/members-and-partners/members/international-association-of-prosecutors-iap&amp;psig=AOvVaw04Vn6Gb6u815IfyIBJZi8g&amp;ust=1568738723189799"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ijytan5dXkAhXRinAKHRYCCZEQjRx6BAgBEAQ&amp;url=https://www.thegfce.com/members-and-partners/members/international-association-of-prosecutors-iap&amp;psig=AOvVaw04Vn6Gb6u815IfyIBJZi8g&amp;ust=1568738723189799"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Image result for international association of prosecutors">
            <a:hlinkClick r:id="rId2"/>
            <a:extLst>
              <a:ext uri="{FF2B5EF4-FFF2-40B4-BE49-F238E27FC236}">
                <a16:creationId xmlns:a16="http://schemas.microsoft.com/office/drawing/2014/main" xmlns="" id="{823F6CC5-D883-4166-B257-768B37AA5F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144" y="800261"/>
            <a:ext cx="5210412" cy="52104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xmlns=""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xmlns=""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xmlns=""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cxnSp>
        <p:nvCxnSpPr>
          <p:cNvPr id="12" name="Straight Connector 11">
            <a:extLst>
              <a:ext uri="{FF2B5EF4-FFF2-40B4-BE49-F238E27FC236}">
                <a16:creationId xmlns:a16="http://schemas.microsoft.com/office/drawing/2014/main" xmlns=""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xmlns=""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xmlns=""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xmlns=""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xmlns=""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xmlns=""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xmlns=""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xmlns=""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xmlns=""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xmlns=""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xmlns=""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xmlns=""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xmlns=""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xmlns=""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xmlns=""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xmlns=""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xmlns=""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xmlns=""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xmlns=""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xmlns=""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xmlns=""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xmlns=""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xmlns=""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xmlns=""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xmlns=""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xmlns=""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xmlns=""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xmlns=""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xmlns=""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xmlns=""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xmlns=""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xmlns=""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xmlns=""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xmlns=""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xmlns=""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xmlns=""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xmlns=""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xmlns=""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xmlns=""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xmlns=""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xmlns=""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xmlns=""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xmlns=""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xmlns=""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xmlns=""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xmlns=""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69028382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international association of prosecutors">
            <a:hlinkClick r:id="rId2"/>
            <a:extLst>
              <a:ext uri="{FF2B5EF4-FFF2-40B4-BE49-F238E27FC236}">
                <a16:creationId xmlns:a16="http://schemas.microsoft.com/office/drawing/2014/main" xmlns="" id="{F4C68A27-F30F-4D8F-AD67-91A489A36F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073" y="728545"/>
            <a:ext cx="5210412" cy="52104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0CD0-696D-4313-96BA-4AA72C813BD0}"/>
              </a:ext>
            </a:extLst>
          </p:cNvPr>
          <p:cNvSpPr>
            <a:spLocks noGrp="1"/>
          </p:cNvSpPr>
          <p:nvPr>
            <p:ph type="title" hasCustomPrompt="1"/>
          </p:nvPr>
        </p:nvSpPr>
        <p:spPr>
          <a:xfrm>
            <a:off x="515938" y="499595"/>
            <a:ext cx="4937211" cy="1325563"/>
          </a:xfrm>
        </p:spPr>
        <p:txBody>
          <a:bodyPr lIns="0" tIns="0" rIns="0" bIns="0">
            <a:noAutofit/>
          </a:bodyPr>
          <a:lstStyle>
            <a:lvl1pPr>
              <a:defRPr sz="3200" b="1" cap="all" baseline="0"/>
            </a:lvl1pPr>
          </a:lstStyle>
          <a:p>
            <a:r>
              <a:rPr lang="en-US" noProof="0" dirty="0"/>
              <a:t>EVOLUTION</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755C1FB-E61C-4BBC-8179-D34908DEA1B6}"/>
              </a:ext>
            </a:extLst>
          </p:cNvPr>
          <p:cNvSpPr/>
          <p:nvPr userDrawn="1"/>
        </p:nvSpPr>
        <p:spPr>
          <a:xfrm>
            <a:off x="0" y="160156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xmlns="" id="{35B71D50-AA4B-4E0C-8F6A-0F64F2C8A8C7}"/>
              </a:ext>
            </a:extLst>
          </p:cNvPr>
          <p:cNvSpPr>
            <a:spLocks noGrp="1"/>
          </p:cNvSpPr>
          <p:nvPr>
            <p:ph type="pic" sz="quarter" idx="13"/>
          </p:nvPr>
        </p:nvSpPr>
        <p:spPr>
          <a:xfrm>
            <a:off x="3948539" y="1601568"/>
            <a:ext cx="4281063"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xmlns=""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28" name="Rectangle 27">
            <a:extLst>
              <a:ext uri="{FF2B5EF4-FFF2-40B4-BE49-F238E27FC236}">
                <a16:creationId xmlns:a16="http://schemas.microsoft.com/office/drawing/2014/main" xmlns="" id="{B3D3255F-B496-4D3C-A5EE-7B2166B59C05}"/>
              </a:ext>
            </a:extLst>
          </p:cNvPr>
          <p:cNvSpPr/>
          <p:nvPr userDrawn="1"/>
        </p:nvSpPr>
        <p:spPr>
          <a:xfrm>
            <a:off x="8308183" y="160156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xmlns="" id="{9F945A55-2EEC-460A-9C01-A4BCEE94AF04}"/>
              </a:ext>
            </a:extLst>
          </p:cNvPr>
          <p:cNvSpPr>
            <a:spLocks noChangeAspect="1"/>
          </p:cNvSpPr>
          <p:nvPr userDrawn="1"/>
        </p:nvSpPr>
        <p:spPr>
          <a:xfrm>
            <a:off x="9834194" y="179530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Content Placeholder 2">
            <a:extLst>
              <a:ext uri="{FF2B5EF4-FFF2-40B4-BE49-F238E27FC236}">
                <a16:creationId xmlns:a16="http://schemas.microsoft.com/office/drawing/2014/main" xmlns="" id="{755D4D46-D7F2-4E36-A2EB-C3441A412CB2}"/>
              </a:ext>
            </a:extLst>
          </p:cNvPr>
          <p:cNvSpPr>
            <a:spLocks noGrp="1"/>
          </p:cNvSpPr>
          <p:nvPr>
            <p:ph idx="18" hasCustomPrompt="1"/>
          </p:nvPr>
        </p:nvSpPr>
        <p:spPr>
          <a:xfrm>
            <a:off x="8527309" y="317857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1" name="Content Placeholder 2">
            <a:extLst>
              <a:ext uri="{FF2B5EF4-FFF2-40B4-BE49-F238E27FC236}">
                <a16:creationId xmlns:a16="http://schemas.microsoft.com/office/drawing/2014/main" xmlns="" id="{AE5EDB66-6426-403C-9C28-6BD34396FC3A}"/>
              </a:ext>
            </a:extLst>
          </p:cNvPr>
          <p:cNvSpPr>
            <a:spLocks noGrp="1"/>
          </p:cNvSpPr>
          <p:nvPr>
            <p:ph idx="19" hasCustomPrompt="1"/>
          </p:nvPr>
        </p:nvSpPr>
        <p:spPr>
          <a:xfrm>
            <a:off x="8527309" y="268318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Picture Placeholder 11">
            <a:extLst>
              <a:ext uri="{FF2B5EF4-FFF2-40B4-BE49-F238E27FC236}">
                <a16:creationId xmlns:a16="http://schemas.microsoft.com/office/drawing/2014/main" xmlns="" id="{55D9AB4B-19CD-42D5-B0EC-0C7FC26F8590}"/>
              </a:ext>
            </a:extLst>
          </p:cNvPr>
          <p:cNvSpPr>
            <a:spLocks noGrp="1"/>
          </p:cNvSpPr>
          <p:nvPr>
            <p:ph type="pic" sz="quarter" idx="20" hasCustomPrompt="1"/>
          </p:nvPr>
        </p:nvSpPr>
        <p:spPr>
          <a:xfrm>
            <a:off x="9998810" y="195992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5CE6D5A-A5C0-4B12-A26A-691D5743FA5C}"/>
              </a:ext>
            </a:extLst>
          </p:cNvPr>
          <p:cNvSpPr/>
          <p:nvPr userDrawn="1"/>
        </p:nvSpPr>
        <p:spPr>
          <a:xfrm>
            <a:off x="-82063" y="13710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680934" y="25860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1309370" y="16266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xmlns="" id="{E5123CE7-2F8A-489B-BD99-0C2A33ADF49A}"/>
              </a:ext>
            </a:extLst>
          </p:cNvPr>
          <p:cNvSpPr>
            <a:spLocks noGrp="1"/>
          </p:cNvSpPr>
          <p:nvPr>
            <p:ph idx="19" hasCustomPrompt="1"/>
          </p:nvPr>
        </p:nvSpPr>
        <p:spPr>
          <a:xfrm>
            <a:off x="7327918" y="2285500"/>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4" name="Picture Placeholder 11">
            <a:extLst>
              <a:ext uri="{FF2B5EF4-FFF2-40B4-BE49-F238E27FC236}">
                <a16:creationId xmlns:a16="http://schemas.microsoft.com/office/drawing/2014/main" xmlns="" id="{E150BFC7-A11D-CC46-B5A2-8BD93C269506}"/>
              </a:ext>
            </a:extLst>
          </p:cNvPr>
          <p:cNvSpPr>
            <a:spLocks noGrp="1"/>
          </p:cNvSpPr>
          <p:nvPr>
            <p:ph type="pic" sz="quarter" idx="21" hasCustomPrompt="1"/>
          </p:nvPr>
        </p:nvSpPr>
        <p:spPr>
          <a:xfrm>
            <a:off x="5282969" y="15738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xmlns=""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xmlns=""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687010E4-ADF2-486D-8DF7-B0FF38C6DADF}"/>
              </a:ext>
            </a:extLst>
          </p:cNvPr>
          <p:cNvSpPr/>
          <p:nvPr userDrawn="1"/>
        </p:nvSpPr>
        <p:spPr>
          <a:xfrm>
            <a:off x="954140"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xmlns="" id="{9159AA79-2237-4A27-BBC2-D44032158D19}"/>
              </a:ext>
            </a:extLst>
          </p:cNvPr>
          <p:cNvSpPr/>
          <p:nvPr userDrawn="1"/>
        </p:nvSpPr>
        <p:spPr>
          <a:xfrm>
            <a:off x="3807539"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xmlns="" id="{0272B962-9566-42D2-B4C3-E7AA81884A83}"/>
              </a:ext>
            </a:extLst>
          </p:cNvPr>
          <p:cNvSpPr/>
          <p:nvPr userDrawn="1"/>
        </p:nvSpPr>
        <p:spPr>
          <a:xfrm>
            <a:off x="6646275"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19733285-016C-4C38-816C-83D30C075C70}"/>
              </a:ext>
            </a:extLst>
          </p:cNvPr>
          <p:cNvSpPr/>
          <p:nvPr userDrawn="1"/>
        </p:nvSpPr>
        <p:spPr>
          <a:xfrm>
            <a:off x="9498658"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EF40DBA4-AB63-4B47-B37F-BCC3D59B5392}"/>
              </a:ext>
            </a:extLst>
          </p:cNvPr>
          <p:cNvSpPr/>
          <p:nvPr userDrawn="1"/>
        </p:nvSpPr>
        <p:spPr>
          <a:xfrm>
            <a:off x="4011967"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33EF0AFB-D099-4FF1-8963-7DA87268867F}"/>
              </a:ext>
            </a:extLst>
          </p:cNvPr>
          <p:cNvSpPr/>
          <p:nvPr userDrawn="1"/>
        </p:nvSpPr>
        <p:spPr>
          <a:xfrm>
            <a:off x="6850703"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6872C96E-9AF3-4FA0-8180-C213C7F2209E}"/>
              </a:ext>
            </a:extLst>
          </p:cNvPr>
          <p:cNvSpPr/>
          <p:nvPr userDrawn="1"/>
        </p:nvSpPr>
        <p:spPr>
          <a:xfrm>
            <a:off x="9703086"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3A08BE29-CFA5-4E0D-9DBE-A430AE1B8072}"/>
              </a:ext>
            </a:extLst>
          </p:cNvPr>
          <p:cNvSpPr/>
          <p:nvPr userDrawn="1"/>
        </p:nvSpPr>
        <p:spPr>
          <a:xfrm>
            <a:off x="1158568"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xmlns="" id="{B1B995BE-66C2-4379-885F-4BE069DA39E4}"/>
              </a:ext>
            </a:extLst>
          </p:cNvPr>
          <p:cNvSpPr>
            <a:spLocks noGrp="1"/>
          </p:cNvSpPr>
          <p:nvPr>
            <p:ph type="pic" sz="quarter" idx="13"/>
          </p:nvPr>
        </p:nvSpPr>
        <p:spPr>
          <a:xfrm>
            <a:off x="1103638"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xmlns="" id="{9B56B6C6-9F3C-4E80-BBAD-280E697B895C}"/>
              </a:ext>
            </a:extLst>
          </p:cNvPr>
          <p:cNvSpPr>
            <a:spLocks noGrp="1"/>
          </p:cNvSpPr>
          <p:nvPr>
            <p:ph type="pic" sz="quarter" idx="14"/>
          </p:nvPr>
        </p:nvSpPr>
        <p:spPr>
          <a:xfrm>
            <a:off x="3957037"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xmlns="" id="{54704160-1ED7-4B90-8963-0F887C73E94D}"/>
              </a:ext>
            </a:extLst>
          </p:cNvPr>
          <p:cNvSpPr>
            <a:spLocks noGrp="1"/>
          </p:cNvSpPr>
          <p:nvPr>
            <p:ph type="pic" sz="quarter" idx="15"/>
          </p:nvPr>
        </p:nvSpPr>
        <p:spPr>
          <a:xfrm>
            <a:off x="6795773"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xmlns="" id="{36610597-6A76-4A06-82A5-A8FFC5BAEA0F}"/>
              </a:ext>
            </a:extLst>
          </p:cNvPr>
          <p:cNvSpPr>
            <a:spLocks noGrp="1"/>
          </p:cNvSpPr>
          <p:nvPr>
            <p:ph type="pic" sz="quarter" idx="16"/>
          </p:nvPr>
        </p:nvSpPr>
        <p:spPr>
          <a:xfrm>
            <a:off x="9648156"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xmlns="" id="{FF56D2E5-86E4-473A-A62F-B7029E5B2558}"/>
              </a:ext>
            </a:extLst>
          </p:cNvPr>
          <p:cNvSpPr>
            <a:spLocks noGrp="1"/>
          </p:cNvSpPr>
          <p:nvPr>
            <p:ph idx="1"/>
          </p:nvPr>
        </p:nvSpPr>
        <p:spPr>
          <a:xfrm>
            <a:off x="524454"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xmlns="" id="{93934E34-6CC7-492D-9515-EBEC72EFF4CB}"/>
              </a:ext>
            </a:extLst>
          </p:cNvPr>
          <p:cNvSpPr>
            <a:spLocks noGrp="1"/>
          </p:cNvSpPr>
          <p:nvPr>
            <p:ph idx="17" hasCustomPrompt="1"/>
          </p:nvPr>
        </p:nvSpPr>
        <p:spPr>
          <a:xfrm>
            <a:off x="524454"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xmlns="" id="{E4E27467-A1AA-4773-AAB5-A96267FBD712}"/>
              </a:ext>
            </a:extLst>
          </p:cNvPr>
          <p:cNvSpPr>
            <a:spLocks noGrp="1"/>
          </p:cNvSpPr>
          <p:nvPr>
            <p:ph idx="18"/>
          </p:nvPr>
        </p:nvSpPr>
        <p:spPr>
          <a:xfrm>
            <a:off x="3377853"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xmlns="" id="{6CABD5EB-4A8B-448B-8ED1-B8B420815B2D}"/>
              </a:ext>
            </a:extLst>
          </p:cNvPr>
          <p:cNvSpPr>
            <a:spLocks noGrp="1"/>
          </p:cNvSpPr>
          <p:nvPr>
            <p:ph idx="19" hasCustomPrompt="1"/>
          </p:nvPr>
        </p:nvSpPr>
        <p:spPr>
          <a:xfrm>
            <a:off x="3377853"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xmlns="" id="{0D86883C-E501-47FF-AE1A-E9CE8B71B421}"/>
              </a:ext>
            </a:extLst>
          </p:cNvPr>
          <p:cNvSpPr>
            <a:spLocks noGrp="1"/>
          </p:cNvSpPr>
          <p:nvPr>
            <p:ph idx="20"/>
          </p:nvPr>
        </p:nvSpPr>
        <p:spPr>
          <a:xfrm>
            <a:off x="6216589"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xmlns="" id="{3683A037-F698-4CC9-904D-F377D71F690F}"/>
              </a:ext>
            </a:extLst>
          </p:cNvPr>
          <p:cNvSpPr>
            <a:spLocks noGrp="1"/>
          </p:cNvSpPr>
          <p:nvPr>
            <p:ph idx="21" hasCustomPrompt="1"/>
          </p:nvPr>
        </p:nvSpPr>
        <p:spPr>
          <a:xfrm>
            <a:off x="6216589"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xmlns="" id="{0A095594-2B82-44ED-8C9B-DA7C4D3D2872}"/>
              </a:ext>
            </a:extLst>
          </p:cNvPr>
          <p:cNvSpPr>
            <a:spLocks noGrp="1"/>
          </p:cNvSpPr>
          <p:nvPr>
            <p:ph idx="22"/>
          </p:nvPr>
        </p:nvSpPr>
        <p:spPr>
          <a:xfrm>
            <a:off x="9068972"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xmlns="" id="{54CDD46A-22ED-48F5-9B5F-13B1B5C4B320}"/>
              </a:ext>
            </a:extLst>
          </p:cNvPr>
          <p:cNvSpPr>
            <a:spLocks noGrp="1"/>
          </p:cNvSpPr>
          <p:nvPr>
            <p:ph idx="23" hasCustomPrompt="1"/>
          </p:nvPr>
        </p:nvSpPr>
        <p:spPr>
          <a:xfrm>
            <a:off x="9068972"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01.10.2019</a:t>
            </a:fld>
            <a:endParaRPr lang="en-US" noProof="0" dirty="0"/>
          </a:p>
        </p:txBody>
      </p:sp>
      <p:sp>
        <p:nvSpPr>
          <p:cNvPr id="5" name="Footer Placeholder 4">
            <a:extLst>
              <a:ext uri="{FF2B5EF4-FFF2-40B4-BE49-F238E27FC236}">
                <a16:creationId xmlns:a16="http://schemas.microsoft.com/office/drawing/2014/main" xmlns=""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xmlns=""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9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PROSECUTORRAO@GMAIL.co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5.jfi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fif"/><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jfif"/><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B08B8-3DB3-4637-AE23-B8DB96D9FCEC}"/>
              </a:ext>
            </a:extLst>
          </p:cNvPr>
          <p:cNvSpPr>
            <a:spLocks noGrp="1"/>
          </p:cNvSpPr>
          <p:nvPr>
            <p:ph type="ctrTitle"/>
          </p:nvPr>
        </p:nvSpPr>
        <p:spPr>
          <a:xfrm>
            <a:off x="6358016" y="3372071"/>
            <a:ext cx="5933919" cy="728020"/>
          </a:xfrm>
        </p:spPr>
        <p:txBody>
          <a:bodyPr/>
          <a:lstStyle/>
          <a:p>
            <a:r>
              <a:rPr lang="en-US" sz="1800" dirty="0"/>
              <a:t>The Impact of Alternatives to Prosecution on International Co-operation</a:t>
            </a:r>
          </a:p>
        </p:txBody>
      </p:sp>
      <p:sp>
        <p:nvSpPr>
          <p:cNvPr id="3" name="Subtitle 2">
            <a:extLst>
              <a:ext uri="{FF2B5EF4-FFF2-40B4-BE49-F238E27FC236}">
                <a16:creationId xmlns:a16="http://schemas.microsoft.com/office/drawing/2014/main" xmlns="" id="{2198AA37-E298-4CD8-9F0F-2123ACFD9653}"/>
              </a:ext>
            </a:extLst>
          </p:cNvPr>
          <p:cNvSpPr>
            <a:spLocks noGrp="1"/>
          </p:cNvSpPr>
          <p:nvPr>
            <p:ph type="subTitle" idx="1"/>
          </p:nvPr>
        </p:nvSpPr>
        <p:spPr>
          <a:xfrm>
            <a:off x="6373630" y="4235001"/>
            <a:ext cx="5143500" cy="503167"/>
          </a:xfrm>
        </p:spPr>
        <p:txBody>
          <a:bodyPr/>
          <a:lstStyle/>
          <a:p>
            <a:r>
              <a:rPr lang="en-US" sz="1600" dirty="0"/>
              <a:t>Indian perspective</a:t>
            </a:r>
          </a:p>
        </p:txBody>
      </p:sp>
      <p:sp>
        <p:nvSpPr>
          <p:cNvPr id="6" name="TextBox 5">
            <a:extLst>
              <a:ext uri="{FF2B5EF4-FFF2-40B4-BE49-F238E27FC236}">
                <a16:creationId xmlns:a16="http://schemas.microsoft.com/office/drawing/2014/main" xmlns="" id="{FAEB43CB-6053-4A38-AC0E-B15644F41AD4}"/>
              </a:ext>
            </a:extLst>
          </p:cNvPr>
          <p:cNvSpPr txBox="1"/>
          <p:nvPr/>
        </p:nvSpPr>
        <p:spPr>
          <a:xfrm>
            <a:off x="8809219" y="6287376"/>
            <a:ext cx="3347803" cy="503167"/>
          </a:xfrm>
          <a:prstGeom prst="rect">
            <a:avLst/>
          </a:prstGeom>
        </p:spPr>
        <p:txBody>
          <a:bodyPr vert="horz" lIns="91440" tIns="45720" rIns="91440" bIns="45720" rtlCol="0">
            <a:noAutofit/>
          </a:bodyPr>
          <a:lstStyle>
            <a:defPPr>
              <a:defRPr lang="en-US"/>
            </a:defPPr>
            <a:lvl1pPr>
              <a:lnSpc>
                <a:spcPct val="90000"/>
              </a:lnSpc>
              <a:spcBef>
                <a:spcPts val="1000"/>
              </a:spcBef>
              <a:defRPr cap="all">
                <a:solidFill>
                  <a:schemeClr val="bg1"/>
                </a:solidFill>
              </a:defRPr>
            </a:lvl1pPr>
          </a:lstStyle>
          <a:p>
            <a:pPr algn="r"/>
            <a:r>
              <a:rPr lang="en-US" sz="1200" b="1" dirty="0" err="1"/>
              <a:t>Padmarao</a:t>
            </a:r>
            <a:r>
              <a:rPr lang="en-US" sz="1200" b="1" dirty="0"/>
              <a:t> </a:t>
            </a:r>
            <a:r>
              <a:rPr lang="en-US" sz="1200" b="1" dirty="0" err="1"/>
              <a:t>Lakkaraju</a:t>
            </a:r>
            <a:endParaRPr lang="en-US" sz="1200" b="1" dirty="0"/>
          </a:p>
          <a:p>
            <a:pPr algn="r"/>
            <a:r>
              <a:rPr lang="en-US" sz="1200" b="1" dirty="0"/>
              <a:t>Advocate, Bar Council of Telangana, India</a:t>
            </a:r>
          </a:p>
        </p:txBody>
      </p:sp>
      <p:sp>
        <p:nvSpPr>
          <p:cNvPr id="7" name="Rectangle 6">
            <a:extLst>
              <a:ext uri="{FF2B5EF4-FFF2-40B4-BE49-F238E27FC236}">
                <a16:creationId xmlns:a16="http://schemas.microsoft.com/office/drawing/2014/main" xmlns="" id="{90309E77-E0CD-4D61-A628-A370C946E08A}"/>
              </a:ext>
            </a:extLst>
          </p:cNvPr>
          <p:cNvSpPr/>
          <p:nvPr/>
        </p:nvSpPr>
        <p:spPr>
          <a:xfrm>
            <a:off x="6388620" y="4567352"/>
            <a:ext cx="2672655" cy="341632"/>
          </a:xfrm>
          <a:prstGeom prst="rect">
            <a:avLst/>
          </a:prstGeom>
        </p:spPr>
        <p:txBody>
          <a:bodyPr vert="horz" lIns="91440" tIns="45720" rIns="91440" bIns="45720" rtlCol="0">
            <a:noAutofit/>
          </a:bodyPr>
          <a:lstStyle/>
          <a:p>
            <a:pPr>
              <a:lnSpc>
                <a:spcPct val="90000"/>
              </a:lnSpc>
              <a:spcBef>
                <a:spcPts val="1000"/>
              </a:spcBef>
            </a:pPr>
            <a:r>
              <a:rPr lang="en-US" sz="1200" cap="all" dirty="0">
                <a:solidFill>
                  <a:schemeClr val="bg1"/>
                </a:solidFill>
              </a:rPr>
              <a:t>Thursday, 19 September</a:t>
            </a:r>
          </a:p>
        </p:txBody>
      </p:sp>
      <p:pic>
        <p:nvPicPr>
          <p:cNvPr id="13" name="Picture 12">
            <a:extLst>
              <a:ext uri="{FF2B5EF4-FFF2-40B4-BE49-F238E27FC236}">
                <a16:creationId xmlns:a16="http://schemas.microsoft.com/office/drawing/2014/main" xmlns="" id="{1B5A8835-FC18-4B39-A617-8AA694E4C878}"/>
              </a:ext>
            </a:extLst>
          </p:cNvPr>
          <p:cNvPicPr>
            <a:picLocks noChangeAspect="1"/>
          </p:cNvPicPr>
          <p:nvPr/>
        </p:nvPicPr>
        <p:blipFill>
          <a:blip r:embed="rId3"/>
          <a:stretch>
            <a:fillRect/>
          </a:stretch>
        </p:blipFill>
        <p:spPr>
          <a:xfrm>
            <a:off x="10337612" y="3832519"/>
            <a:ext cx="1554997" cy="1191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515938" y="289736"/>
            <a:ext cx="4937211" cy="749934"/>
          </a:xfrm>
        </p:spPr>
        <p:txBody>
          <a:bodyPr/>
          <a:lstStyle/>
          <a:p>
            <a:r>
              <a:rPr lang="en-IN" dirty="0"/>
              <a:t>JUVENILE JUSTICE ACT</a:t>
            </a:r>
            <a:endParaRPr lang="en-US" dirty="0"/>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1D68C95A-A702-43D0-B80C-C05D862ABFE5}"/>
              </a:ext>
            </a:extLst>
          </p:cNvPr>
          <p:cNvSpPr/>
          <p:nvPr/>
        </p:nvSpPr>
        <p:spPr>
          <a:xfrm>
            <a:off x="6466584" y="934739"/>
            <a:ext cx="5390637" cy="5875904"/>
          </a:xfrm>
          <a:prstGeom prst="rect">
            <a:avLst/>
          </a:prstGeom>
        </p:spPr>
        <p:txBody>
          <a:bodyPr wrap="square">
            <a:spAutoFit/>
          </a:bodyPr>
          <a:lstStyle/>
          <a:p>
            <a:pPr marL="465138" marR="0" indent="-239713" algn="just">
              <a:lnSpc>
                <a:spcPct val="150000"/>
              </a:lnSpc>
              <a:spcBef>
                <a:spcPts val="500"/>
              </a:spcBef>
              <a:spcAft>
                <a:spcPts val="1000"/>
              </a:spcAft>
              <a:buFont typeface="Arial" panose="020B0604020202020204" pitchFamily="34" charset="0"/>
              <a:buChar char="•"/>
            </a:pPr>
            <a:r>
              <a:rPr lang="en-IN" sz="1400" b="1" dirty="0">
                <a:ea typeface="Times New Roman" panose="02020603050405020304" pitchFamily="18" charset="0"/>
                <a:cs typeface="Calibri" panose="020F0502020204030204" pitchFamily="34" charset="0"/>
              </a:rPr>
              <a:t>One of the greatest amendment that was made under the leadership of our current Hon’ble Prime Minister of India Mr. Narendra MODI is with regard to Special provisions for heinous offences committed by children above the age of sixteen years</a:t>
            </a:r>
            <a:r>
              <a:rPr lang="en-IN" sz="1400" dirty="0">
                <a:solidFill>
                  <a:srgbClr val="000000"/>
                </a:solidFill>
                <a:ea typeface="Times New Roman" panose="02020603050405020304" pitchFamily="18" charset="0"/>
                <a:cs typeface="Calibri" panose="020F0502020204030204" pitchFamily="34" charset="0"/>
              </a:rPr>
              <a:t> – </a:t>
            </a:r>
            <a:r>
              <a:rPr lang="en-IN" sz="1400" dirty="0">
                <a:ea typeface="Times New Roman" panose="02020603050405020304" pitchFamily="18" charset="0"/>
                <a:cs typeface="Calibri" panose="020F0502020204030204" pitchFamily="34" charset="0"/>
              </a:rPr>
              <a:t>Under this </a:t>
            </a:r>
            <a:r>
              <a:rPr lang="en-IN" sz="1400" dirty="0" err="1">
                <a:ea typeface="Times New Roman" panose="02020603050405020304" pitchFamily="18" charset="0"/>
                <a:cs typeface="Calibri" panose="020F0502020204030204" pitchFamily="34" charset="0"/>
              </a:rPr>
              <a:t>MODIfication</a:t>
            </a:r>
            <a:r>
              <a:rPr lang="en-IN" sz="1400" dirty="0">
                <a:ea typeface="Times New Roman" panose="02020603050405020304" pitchFamily="18" charset="0"/>
                <a:cs typeface="Calibri" panose="020F0502020204030204" pitchFamily="34" charset="0"/>
              </a:rPr>
              <a:t>, special provisions have been made to tackle child offenders committing heinous offences in the age group of 16-18 years. The Juvenile Justice Board is given the option to transfer cases of heinous offences by such children to a Children’s Court (Court of Session) after conducting preliminary assessment. The provisions provide for placing children in a ‘place of safety’ both during and after the trial till they attain the age of 21 years after which an evaluation of the child shall be conducted by the Children’s Court. After the evaluation, the child is either released on probation and if the child is not reformed then the child will be sent to a jail for remaining term. The law will act as a deterrent for child offenders committing heinous offences such as rape and murder and will protect the rights of victim.</a:t>
            </a:r>
            <a:endParaRPr lang="en-US" sz="1400" dirty="0">
              <a:ea typeface="Times New Roman" panose="02020603050405020304" pitchFamily="18" charset="0"/>
            </a:endParaRPr>
          </a:p>
        </p:txBody>
      </p:sp>
      <p:sp>
        <p:nvSpPr>
          <p:cNvPr id="20" name="Rectangle 19">
            <a:extLst>
              <a:ext uri="{FF2B5EF4-FFF2-40B4-BE49-F238E27FC236}">
                <a16:creationId xmlns:a16="http://schemas.microsoft.com/office/drawing/2014/main" xmlns="" id="{18FA5529-3AB4-4E73-A10D-7E3695C6B4B1}"/>
              </a:ext>
            </a:extLst>
          </p:cNvPr>
          <p:cNvSpPr/>
          <p:nvPr/>
        </p:nvSpPr>
        <p:spPr>
          <a:xfrm>
            <a:off x="55414" y="969638"/>
            <a:ext cx="6040586" cy="5847755"/>
          </a:xfrm>
          <a:prstGeom prst="rect">
            <a:avLst/>
          </a:prstGeom>
        </p:spPr>
        <p:txBody>
          <a:bodyPr wrap="square">
            <a:spAutoFit/>
          </a:bodyPr>
          <a:lstStyle/>
          <a:p>
            <a:pPr marL="457200" marR="0" algn="just">
              <a:spcBef>
                <a:spcPts val="500"/>
              </a:spcBef>
              <a:spcAft>
                <a:spcPts val="1000"/>
              </a:spcAft>
            </a:pPr>
            <a:r>
              <a:rPr lang="en-IN" sz="1300" dirty="0">
                <a:ea typeface="Times New Roman" panose="02020603050405020304" pitchFamily="18" charset="0"/>
                <a:cs typeface="Calibri" panose="020F0502020204030204" pitchFamily="34" charset="0"/>
              </a:rPr>
              <a:t>Where a Juvenile Justice Board is satisfied on inquiry that a child irrespective of age has committed a petty offence, or a serious offence, or a child below the age of sixteen years has committed a heinous offence, then, notwithstanding anything contrary contained in any other law for the time being in force, and based on the nature of offence, specific need for supervision or intervention, circumstances as brought out in the social investigation report and past conduct of the child, the Board may, if it so thinks fit,—</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n-IN" sz="1300" dirty="0">
                <a:ea typeface="Times New Roman" panose="02020603050405020304" pitchFamily="18" charset="0"/>
                <a:cs typeface="Calibri" panose="020F0502020204030204" pitchFamily="34" charset="0"/>
              </a:rPr>
              <a:t>Allow the child to go home after advice or admonition by following appropriate inquiry and counselling to such child and to his parents or the guardian;</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n-IN" sz="1300" dirty="0">
                <a:ea typeface="Times New Roman" panose="02020603050405020304" pitchFamily="18" charset="0"/>
                <a:cs typeface="Calibri" panose="020F0502020204030204" pitchFamily="34" charset="0"/>
              </a:rPr>
              <a:t>Direct the child to participate in group counselling and similar activities;</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n-IN" sz="1300" dirty="0">
                <a:ea typeface="Times New Roman" panose="02020603050405020304" pitchFamily="18" charset="0"/>
                <a:cs typeface="Calibri" panose="020F0502020204030204" pitchFamily="34" charset="0"/>
              </a:rPr>
              <a:t>Order the child to perform community service under the supervision of an organisation or institution, or a specified person, persons or group of persons identified by the Board;</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n-IN" sz="1300" dirty="0">
                <a:ea typeface="Times New Roman" panose="02020603050405020304" pitchFamily="18" charset="0"/>
                <a:cs typeface="Calibri" panose="020F0502020204030204" pitchFamily="34" charset="0"/>
              </a:rPr>
              <a:t>Order the child or parents or the guardian of the child to pay fine, provided that, in case the child is working</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n-IN" sz="1300" dirty="0">
                <a:ea typeface="Times New Roman" panose="02020603050405020304" pitchFamily="18" charset="0"/>
                <a:cs typeface="Calibri" panose="020F0502020204030204" pitchFamily="34" charset="0"/>
              </a:rPr>
              <a:t>Direct the child to be released on probation of good conduct and placed under the care of any parent, guardian or fit person, for the good behaviour and child’s well-being for any period not exceeding three years;</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n-IN" sz="1300" dirty="0">
                <a:ea typeface="Times New Roman" panose="02020603050405020304" pitchFamily="18" charset="0"/>
                <a:cs typeface="Calibri" panose="020F0502020204030204" pitchFamily="34" charset="0"/>
              </a:rPr>
              <a:t>Direct the child to be sent to a special home, for such period, not exceeding three years, as it thinks fit, for providing reformative services including education, skill development, counselling, behaviour modification therapy, and psychiatric support during the period of stay in the special home:</a:t>
            </a:r>
            <a:endParaRPr lang="en-US" sz="1300" dirty="0">
              <a:ea typeface="Times New Roman" panose="02020603050405020304" pitchFamily="18" charset="0"/>
            </a:endParaRPr>
          </a:p>
        </p:txBody>
      </p:sp>
    </p:spTree>
    <p:extLst>
      <p:ext uri="{BB962C8B-B14F-4D97-AF65-F5344CB8AC3E}">
        <p14:creationId xmlns:p14="http://schemas.microsoft.com/office/powerpoint/2010/main" val="176308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515938" y="289736"/>
            <a:ext cx="4937211" cy="749934"/>
          </a:xfrm>
        </p:spPr>
        <p:txBody>
          <a:bodyPr/>
          <a:lstStyle/>
          <a:p>
            <a:r>
              <a:rPr lang="en-IN" dirty="0"/>
              <a:t>TAXATION ACT</a:t>
            </a:r>
            <a:endParaRPr lang="en-US" dirty="0"/>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1D68C95A-A702-43D0-B80C-C05D862ABFE5}"/>
              </a:ext>
            </a:extLst>
          </p:cNvPr>
          <p:cNvSpPr/>
          <p:nvPr/>
        </p:nvSpPr>
        <p:spPr>
          <a:xfrm>
            <a:off x="6466584" y="1399432"/>
            <a:ext cx="5390637" cy="4661276"/>
          </a:xfrm>
          <a:prstGeom prst="rect">
            <a:avLst/>
          </a:prstGeom>
        </p:spPr>
        <p:txBody>
          <a:bodyPr wrap="square">
            <a:spAutoFit/>
          </a:bodyPr>
          <a:lstStyle/>
          <a:p>
            <a:pPr>
              <a:lnSpc>
                <a:spcPct val="150000"/>
              </a:lnSpc>
            </a:pPr>
            <a:r>
              <a:rPr lang="en-IN" sz="2000" b="1" dirty="0"/>
              <a:t>RECENT AMMENDMENTS</a:t>
            </a:r>
          </a:p>
          <a:p>
            <a:pPr>
              <a:lnSpc>
                <a:spcPct val="150000"/>
              </a:lnSpc>
            </a:pPr>
            <a:endParaRPr lang="en-IN" sz="2000" dirty="0"/>
          </a:p>
          <a:p>
            <a:pPr marL="285750" indent="-285750" algn="just">
              <a:lnSpc>
                <a:spcPct val="150000"/>
              </a:lnSpc>
              <a:buFont typeface="Arial" panose="020B0604020202020204" pitchFamily="34" charset="0"/>
              <a:buChar char="•"/>
            </a:pPr>
            <a:r>
              <a:rPr lang="en-IN" sz="2000" dirty="0"/>
              <a:t>The TAX evaders can be prosecuted in India under various sections of LAW. Again the Current Government brought such amendments, where in, the Tax offenders are Penalised heavily usually as the first option and if required, they are prosecuted. This saves particularly their family members from humiliation.</a:t>
            </a:r>
            <a:endParaRPr lang="en-US" sz="2000" dirty="0"/>
          </a:p>
        </p:txBody>
      </p:sp>
      <p:sp>
        <p:nvSpPr>
          <p:cNvPr id="20" name="Rectangle 19">
            <a:extLst>
              <a:ext uri="{FF2B5EF4-FFF2-40B4-BE49-F238E27FC236}">
                <a16:creationId xmlns:a16="http://schemas.microsoft.com/office/drawing/2014/main" xmlns="" id="{18FA5529-3AB4-4E73-A10D-7E3695C6B4B1}"/>
              </a:ext>
            </a:extLst>
          </p:cNvPr>
          <p:cNvSpPr/>
          <p:nvPr/>
        </p:nvSpPr>
        <p:spPr>
          <a:xfrm>
            <a:off x="425998" y="1399432"/>
            <a:ext cx="5670002" cy="3737946"/>
          </a:xfrm>
          <a:prstGeom prst="rect">
            <a:avLst/>
          </a:prstGeom>
        </p:spPr>
        <p:txBody>
          <a:bodyPr wrap="square">
            <a:spAutoFit/>
          </a:bodyPr>
          <a:lstStyle/>
          <a:p>
            <a:pPr algn="just">
              <a:lnSpc>
                <a:spcPct val="150000"/>
              </a:lnSpc>
            </a:pPr>
            <a:r>
              <a:rPr lang="en-IN" sz="2000" b="1" dirty="0"/>
              <a:t>ATRI SAMHITHA:1500 to 200BCE</a:t>
            </a:r>
          </a:p>
          <a:p>
            <a:pPr algn="just">
              <a:lnSpc>
                <a:spcPct val="150000"/>
              </a:lnSpc>
            </a:pPr>
            <a:endParaRPr lang="en-IN" sz="2000" dirty="0"/>
          </a:p>
          <a:p>
            <a:pPr marL="342900" indent="-342900" algn="just">
              <a:lnSpc>
                <a:spcPct val="150000"/>
              </a:lnSpc>
              <a:buFont typeface="Arial" panose="020B0604020202020204" pitchFamily="34" charset="0"/>
              <a:buChar char="•"/>
            </a:pPr>
            <a:r>
              <a:rPr lang="en-IN" sz="2000" dirty="0"/>
              <a:t>It is said the Government should collect taxes from his subjects just as cowherd collects milk from the cow, firstly by feeding it properly and then extracting milk without hurting it. He should not treat it like a butcher who kills and sells its meat.</a:t>
            </a:r>
            <a:endParaRPr lang="en-US" sz="2000" dirty="0"/>
          </a:p>
        </p:txBody>
      </p:sp>
    </p:spTree>
    <p:extLst>
      <p:ext uri="{BB962C8B-B14F-4D97-AF65-F5344CB8AC3E}">
        <p14:creationId xmlns:p14="http://schemas.microsoft.com/office/powerpoint/2010/main" val="317168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xmlns="" id="{45B4216C-2A0E-4D14-B377-A2328740691D}"/>
              </a:ext>
            </a:extLst>
          </p:cNvPr>
          <p:cNvSpPr txBox="1">
            <a:spLocks/>
          </p:cNvSpPr>
          <p:nvPr/>
        </p:nvSpPr>
        <p:spPr>
          <a:xfrm>
            <a:off x="515938" y="289736"/>
            <a:ext cx="11142218" cy="103966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lnSpc>
                <a:spcPct val="100000"/>
              </a:lnSpc>
            </a:pPr>
            <a:r>
              <a:rPr lang="en-US" dirty="0"/>
              <a:t>THE IMPACT ON INTERNATIONAL COOPERATION OF ALTERNATIVES TO PROSECUTION</a:t>
            </a:r>
          </a:p>
        </p:txBody>
      </p:sp>
      <p:pic>
        <p:nvPicPr>
          <p:cNvPr id="12290" name="Picture 2" descr="Image result for quotes of kautilya">
            <a:extLst>
              <a:ext uri="{FF2B5EF4-FFF2-40B4-BE49-F238E27FC236}">
                <a16:creationId xmlns:a16="http://schemas.microsoft.com/office/drawing/2014/main" xmlns="" id="{D4531A97-1B75-4947-899F-F633C3CA97B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022" y="3032328"/>
            <a:ext cx="4831830" cy="30236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31D6DD84-278E-4A6F-B1B4-19C2A62B998B}"/>
              </a:ext>
            </a:extLst>
          </p:cNvPr>
          <p:cNvSpPr/>
          <p:nvPr/>
        </p:nvSpPr>
        <p:spPr>
          <a:xfrm>
            <a:off x="5750368" y="3092288"/>
            <a:ext cx="5832838" cy="2862322"/>
          </a:xfrm>
          <a:prstGeom prst="rect">
            <a:avLst/>
          </a:prstGeom>
        </p:spPr>
        <p:txBody>
          <a:bodyPr wrap="square">
            <a:spAutoFit/>
          </a:bodyPr>
          <a:lstStyle/>
          <a:p>
            <a:pPr algn="just"/>
            <a:r>
              <a:rPr lang="en-IN" b="1" i="1" dirty="0">
                <a:ea typeface="Times New Roman" panose="02020603050405020304" pitchFamily="18" charset="0"/>
                <a:cs typeface="Calibri" panose="020F0502020204030204" pitchFamily="34" charset="0"/>
              </a:rPr>
              <a:t>Chanakya Said </a:t>
            </a:r>
            <a:r>
              <a:rPr lang="en-IN" i="1" dirty="0">
                <a:ea typeface="Times New Roman" panose="02020603050405020304" pitchFamily="18" charset="0"/>
                <a:cs typeface="Calibri" panose="020F0502020204030204" pitchFamily="34" charset="0"/>
              </a:rPr>
              <a:t>“ whoever imposes severe punishment becomes repulsive to the people; while he who awards mild punishment becomes contemptible. But whoever imposes punishment as deserved becomes respectable. For punishment when awarded with due consideration, makes the people devoted to righteousness and to works productive of wealth and enjoyment; while punishment, when ill-awarded under the influence of greed and anger or owing to ignorance, excites fury even among hermits and ascetics dwelling in forests, not to speak of householders”.</a:t>
            </a:r>
            <a:endParaRPr lang="en-US" dirty="0">
              <a:ea typeface="Times New Roman" panose="02020603050405020304" pitchFamily="18" charset="0"/>
            </a:endParaRPr>
          </a:p>
        </p:txBody>
      </p:sp>
      <p:sp>
        <p:nvSpPr>
          <p:cNvPr id="8" name="Rectangle 7">
            <a:extLst>
              <a:ext uri="{FF2B5EF4-FFF2-40B4-BE49-F238E27FC236}">
                <a16:creationId xmlns:a16="http://schemas.microsoft.com/office/drawing/2014/main" xmlns="" id="{63219C2F-964E-42EF-AFDB-7AAE74E6AEC3}"/>
              </a:ext>
            </a:extLst>
          </p:cNvPr>
          <p:cNvSpPr/>
          <p:nvPr/>
        </p:nvSpPr>
        <p:spPr>
          <a:xfrm>
            <a:off x="433438" y="1579324"/>
            <a:ext cx="11325124" cy="923330"/>
          </a:xfrm>
          <a:prstGeom prst="rect">
            <a:avLst/>
          </a:prstGeom>
        </p:spPr>
        <p:txBody>
          <a:bodyPr wrap="square">
            <a:spAutoFit/>
          </a:bodyPr>
          <a:lstStyle/>
          <a:p>
            <a:pPr algn="just"/>
            <a:r>
              <a:rPr lang="en-IN" dirty="0">
                <a:ea typeface="Times New Roman" panose="02020603050405020304" pitchFamily="18" charset="0"/>
                <a:cs typeface="Calibri" panose="020F0502020204030204" pitchFamily="34" charset="0"/>
              </a:rPr>
              <a:t>India has undergone treaties with various countries in the world and is trying to be next to none in extending its cooperation not just limiting to the Alternates to the Prosecution but also in combatting variety of crimes in exchange of information, knowledge and training as well.</a:t>
            </a:r>
            <a:endParaRPr lang="en-US" dirty="0">
              <a:ea typeface="Times New Roman" panose="02020603050405020304" pitchFamily="18" charset="0"/>
            </a:endParaRPr>
          </a:p>
        </p:txBody>
      </p:sp>
    </p:spTree>
    <p:extLst>
      <p:ext uri="{BB962C8B-B14F-4D97-AF65-F5344CB8AC3E}">
        <p14:creationId xmlns:p14="http://schemas.microsoft.com/office/powerpoint/2010/main" val="28937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95D612B9-68B9-4C9F-98FE-CEE07DB1F00D}"/>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r"/>
            <a:r>
              <a:rPr lang="en-US" dirty="0">
                <a:solidFill>
                  <a:schemeClr val="tx1"/>
                </a:solidFill>
                <a:ea typeface="+mj-ea"/>
                <a:cs typeface="+mj-cs"/>
              </a:rPr>
              <a:t>Thank you!</a:t>
            </a:r>
          </a:p>
        </p:txBody>
      </p:sp>
      <p:sp>
        <p:nvSpPr>
          <p:cNvPr id="5" name="Subtitle 4">
            <a:extLst>
              <a:ext uri="{FF2B5EF4-FFF2-40B4-BE49-F238E27FC236}">
                <a16:creationId xmlns:a16="http://schemas.microsoft.com/office/drawing/2014/main" xmlns="" id="{E3C40962-BA6A-43E4-97BA-511A9B90CF41}"/>
              </a:ext>
            </a:extLst>
          </p:cNvPr>
          <p:cNvSpPr>
            <a:spLocks noGrp="1"/>
          </p:cNvSpPr>
          <p:nvPr>
            <p:ph type="subTitle" idx="1"/>
          </p:nvPr>
        </p:nvSpPr>
        <p:spPr>
          <a:xfrm>
            <a:off x="8018806" y="5139920"/>
            <a:ext cx="3266812" cy="637403"/>
          </a:xfrm>
        </p:spPr>
        <p:txBody>
          <a:bodyPr vert="horz" lIns="91440" tIns="45720" rIns="91440" bIns="45720" rtlCol="0" anchor="ctr">
            <a:normAutofit fontScale="92500" lnSpcReduction="20000"/>
          </a:bodyPr>
          <a:lstStyle/>
          <a:p>
            <a:r>
              <a:rPr lang="en-US" sz="1800" dirty="0">
                <a:solidFill>
                  <a:schemeClr val="tx1"/>
                </a:solidFill>
                <a:hlinkClick r:id="rId3"/>
              </a:rPr>
              <a:t>PROSECUTORRAO@GMAIL.com</a:t>
            </a:r>
            <a:endParaRPr lang="en-US" sz="1800" dirty="0">
              <a:solidFill>
                <a:schemeClr val="tx1"/>
              </a:solidFill>
            </a:endParaRPr>
          </a:p>
          <a:p>
            <a:r>
              <a:rPr lang="en-US" sz="1800" dirty="0">
                <a:solidFill>
                  <a:schemeClr val="tx1"/>
                </a:solidFill>
              </a:rPr>
              <a:t>+91-9052407111</a:t>
            </a:r>
          </a:p>
        </p:txBody>
      </p:sp>
      <p:sp>
        <p:nvSpPr>
          <p:cNvPr id="22" name="Oval 2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rgbClr val="77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rgbClr val="A2F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descr="A group of people in a city&#10;&#10;Description automatically generated">
            <a:extLst>
              <a:ext uri="{FF2B5EF4-FFF2-40B4-BE49-F238E27FC236}">
                <a16:creationId xmlns:a16="http://schemas.microsoft.com/office/drawing/2014/main" xmlns="" id="{F1BD628F-A883-411E-8FF9-2D2D33084E72}"/>
              </a:ext>
            </a:extLst>
          </p:cNvPr>
          <p:cNvPicPr>
            <a:picLocks noGrp="1" noChangeAspect="1"/>
          </p:cNvPicPr>
          <p:nvPr>
            <p:ph type="pic" sz="quarter" idx="10"/>
          </p:nvPr>
        </p:nvPicPr>
        <p:blipFill rotWithShape="1">
          <a:blip r:embed="rId4"/>
          <a:srcRect l="2946" r="1900" b="1"/>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28" name="Straight Connector 27">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https://www.jagranjosh.com/imported/images/E/Articles/Indian-Judiciary-System.jpg">
            <a:extLst>
              <a:ext uri="{FF2B5EF4-FFF2-40B4-BE49-F238E27FC236}">
                <a16:creationId xmlns:a16="http://schemas.microsoft.com/office/drawing/2014/main" xmlns="" id="{06FD9CAE-C4CA-4DF0-B07F-9F93C0EEC3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08" r="25216" b="2"/>
          <a:stretch/>
        </p:blipFill>
        <p:spPr bwMode="auto">
          <a:xfrm>
            <a:off x="6865493" y="10"/>
            <a:ext cx="5326505" cy="57861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3" name="Straight Arrow Connector 72">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52A9C73-06ED-419B-81B5-491CBFC22330}"/>
              </a:ext>
            </a:extLst>
          </p:cNvPr>
          <p:cNvSpPr>
            <a:spLocks noGrp="1"/>
          </p:cNvSpPr>
          <p:nvPr>
            <p:ph idx="1"/>
          </p:nvPr>
        </p:nvSpPr>
        <p:spPr>
          <a:xfrm>
            <a:off x="580371" y="701265"/>
            <a:ext cx="4746138" cy="4605254"/>
          </a:xfrm>
        </p:spPr>
        <p:txBody>
          <a:bodyPr vert="horz" lIns="91440" tIns="45720" rIns="91440" bIns="45720" rtlCol="0">
            <a:normAutofit fontScale="92500" lnSpcReduction="10000"/>
          </a:bodyPr>
          <a:lstStyle/>
          <a:p>
            <a:pPr marL="0" indent="0">
              <a:buNone/>
            </a:pPr>
            <a:endParaRPr lang="en-US" sz="1100" dirty="0"/>
          </a:p>
          <a:p>
            <a:pPr marL="0" indent="0">
              <a:buNone/>
            </a:pPr>
            <a:endParaRPr lang="en-US" sz="3200" dirty="0"/>
          </a:p>
          <a:p>
            <a:pPr marL="0" indent="0">
              <a:buNone/>
            </a:pPr>
            <a:r>
              <a:rPr lang="en-US" sz="3200" dirty="0"/>
              <a:t>Introduction</a:t>
            </a:r>
            <a:endParaRPr lang="en-US" sz="1600" dirty="0"/>
          </a:p>
          <a:p>
            <a:pPr marL="0" indent="0">
              <a:buNone/>
            </a:pPr>
            <a:endParaRPr lang="en-US" sz="2000" dirty="0"/>
          </a:p>
          <a:p>
            <a:pPr marL="0" indent="0">
              <a:lnSpc>
                <a:spcPct val="110000"/>
              </a:lnSpc>
              <a:buNone/>
            </a:pPr>
            <a:endParaRPr lang="en-US" sz="2000" dirty="0"/>
          </a:p>
          <a:p>
            <a:pPr marL="0" indent="0">
              <a:lnSpc>
                <a:spcPct val="110000"/>
              </a:lnSpc>
              <a:buNone/>
            </a:pPr>
            <a:r>
              <a:rPr lang="en-US" sz="2000" dirty="0"/>
              <a:t>From times immemorial India, “Bharath” believed in</a:t>
            </a:r>
          </a:p>
          <a:p>
            <a:pPr marL="0" indent="0">
              <a:buNone/>
            </a:pPr>
            <a:endParaRPr lang="en-US" sz="2000" dirty="0"/>
          </a:p>
          <a:p>
            <a:pPr marL="0" indent="0">
              <a:buNone/>
            </a:pPr>
            <a:r>
              <a:rPr lang="en-US" sz="2000" dirty="0"/>
              <a:t>“</a:t>
            </a:r>
            <a:r>
              <a:rPr lang="en-US" sz="2000" dirty="0" err="1"/>
              <a:t>Dand</a:t>
            </a:r>
            <a:r>
              <a:rPr lang="en-US" sz="2000" dirty="0"/>
              <a:t> </a:t>
            </a:r>
            <a:r>
              <a:rPr lang="en-US" sz="2000" dirty="0" err="1"/>
              <a:t>shasthi</a:t>
            </a:r>
            <a:r>
              <a:rPr lang="en-US" sz="2000" dirty="0"/>
              <a:t> </a:t>
            </a:r>
            <a:r>
              <a:rPr lang="en-US" sz="2000" dirty="0" err="1"/>
              <a:t>pragna</a:t>
            </a:r>
            <a:r>
              <a:rPr lang="en-US" sz="2000" dirty="0"/>
              <a:t> </a:t>
            </a:r>
            <a:r>
              <a:rPr lang="en-US" sz="2000" dirty="0" err="1"/>
              <a:t>sarva</a:t>
            </a:r>
            <a:r>
              <a:rPr lang="en-US" sz="2000" dirty="0"/>
              <a:t> </a:t>
            </a:r>
            <a:r>
              <a:rPr lang="en-US" sz="2000" dirty="0" err="1"/>
              <a:t>danda</a:t>
            </a:r>
            <a:r>
              <a:rPr lang="en-US" sz="2000" dirty="0"/>
              <a:t> </a:t>
            </a:r>
            <a:r>
              <a:rPr lang="en-US" sz="2000" dirty="0" err="1"/>
              <a:t>evabhi</a:t>
            </a:r>
            <a:r>
              <a:rPr lang="en-US" sz="2000" dirty="0"/>
              <a:t> </a:t>
            </a:r>
            <a:r>
              <a:rPr lang="en-US" sz="2000" dirty="0" err="1"/>
              <a:t>rakshathi</a:t>
            </a:r>
            <a:r>
              <a:rPr lang="en-US" sz="2000" dirty="0"/>
              <a:t> </a:t>
            </a:r>
            <a:r>
              <a:rPr lang="en-US" sz="2000" dirty="0" err="1"/>
              <a:t>dand</a:t>
            </a:r>
            <a:r>
              <a:rPr lang="en-US" sz="2000" dirty="0"/>
              <a:t> </a:t>
            </a:r>
            <a:r>
              <a:rPr lang="en-US" sz="2000" dirty="0" err="1"/>
              <a:t>sumtheshu</a:t>
            </a:r>
            <a:r>
              <a:rPr lang="en-US" sz="2000" dirty="0"/>
              <a:t> </a:t>
            </a:r>
            <a:r>
              <a:rPr lang="en-US" sz="2000" dirty="0" err="1"/>
              <a:t>jagarthi</a:t>
            </a:r>
            <a:r>
              <a:rPr lang="en-US" sz="2000" dirty="0"/>
              <a:t> </a:t>
            </a:r>
            <a:r>
              <a:rPr lang="en-US" sz="2000" dirty="0" err="1"/>
              <a:t>dand</a:t>
            </a:r>
            <a:r>
              <a:rPr lang="en-US" sz="2000" dirty="0"/>
              <a:t> dharma </a:t>
            </a:r>
            <a:r>
              <a:rPr lang="en-US" sz="2000" dirty="0" err="1"/>
              <a:t>vidhurvada</a:t>
            </a:r>
            <a:r>
              <a:rPr lang="en-US" sz="2000" dirty="0"/>
              <a:t>”</a:t>
            </a:r>
          </a:p>
          <a:p>
            <a:pPr marL="0" indent="0">
              <a:buNone/>
            </a:pPr>
            <a:endParaRPr lang="en-US" sz="2000" dirty="0"/>
          </a:p>
          <a:p>
            <a:pPr marL="0" indent="0">
              <a:buNone/>
            </a:pPr>
            <a:r>
              <a:rPr lang="en-US" sz="2000" dirty="0"/>
              <a:t>which means </a:t>
            </a:r>
          </a:p>
        </p:txBody>
      </p:sp>
      <p:sp>
        <p:nvSpPr>
          <p:cNvPr id="4" name="Slide Number Placeholder 3">
            <a:extLst>
              <a:ext uri="{FF2B5EF4-FFF2-40B4-BE49-F238E27FC236}">
                <a16:creationId xmlns:a16="http://schemas.microsoft.com/office/drawing/2014/main" xmlns="" id="{3B5C6BAC-F3F8-4AA0-B332-02F663571328}"/>
              </a:ext>
            </a:extLst>
          </p:cNvPr>
          <p:cNvSpPr>
            <a:spLocks noGrp="1"/>
          </p:cNvSpPr>
          <p:nvPr>
            <p:ph type="sldNum" sz="quarter" idx="12"/>
          </p:nvPr>
        </p:nvSpPr>
        <p:spPr>
          <a:xfrm>
            <a:off x="10479499" y="6356350"/>
            <a:ext cx="1165860" cy="365125"/>
          </a:xfrm>
        </p:spPr>
        <p:txBody>
          <a:bodyPr vert="horz" lIns="91440" tIns="45720" rIns="91440" bIns="45720" rtlCol="0" anchor="ctr">
            <a:normAutofit/>
          </a:bodyPr>
          <a:lstStyle/>
          <a:p>
            <a:pPr algn="r">
              <a:spcAft>
                <a:spcPts val="600"/>
              </a:spcAft>
              <a:defRPr/>
            </a:pPr>
            <a:fld id="{9EC71654-96A5-4280-94F3-931C61A9F92C}" type="slidenum">
              <a:rPr lang="en-US" sz="1200" smtClean="0">
                <a:latin typeface="Calibri" panose="020F0502020204030204"/>
              </a:rPr>
              <a:pPr algn="r">
                <a:spcAft>
                  <a:spcPts val="600"/>
                </a:spcAft>
                <a:defRPr/>
              </a:pPr>
              <a:t>2</a:t>
            </a:fld>
            <a:endParaRPr lang="en-US" sz="1200" dirty="0">
              <a:latin typeface="Calibri" panose="020F0502020204030204"/>
            </a:endParaRPr>
          </a:p>
        </p:txBody>
      </p:sp>
      <p:sp>
        <p:nvSpPr>
          <p:cNvPr id="8" name="AutoShape 2" descr="https://www.jagranjosh.com/imported/images/E/Articles/Indian-Judiciary-System.jpg">
            <a:extLst>
              <a:ext uri="{FF2B5EF4-FFF2-40B4-BE49-F238E27FC236}">
                <a16:creationId xmlns:a16="http://schemas.microsoft.com/office/drawing/2014/main" xmlns="" id="{22D8148E-AADD-47D8-8282-CF5C31B24295}"/>
              </a:ext>
            </a:extLst>
          </p:cNvPr>
          <p:cNvSpPr>
            <a:spLocks noChangeAspect="1" noChangeArrowheads="1"/>
          </p:cNvSpPr>
          <p:nvPr/>
        </p:nvSpPr>
        <p:spPr bwMode="auto">
          <a:xfrm>
            <a:off x="9058275" y="1847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xmlns="" id="{AE50D673-28BE-410D-9345-0B83B2937AB9}"/>
              </a:ext>
            </a:extLst>
          </p:cNvPr>
          <p:cNvSpPr/>
          <p:nvPr/>
        </p:nvSpPr>
        <p:spPr>
          <a:xfrm>
            <a:off x="580370" y="5522723"/>
            <a:ext cx="10562672" cy="707886"/>
          </a:xfrm>
          <a:prstGeom prst="rect">
            <a:avLst/>
          </a:prstGeom>
        </p:spPr>
        <p:txBody>
          <a:bodyPr wrap="square">
            <a:spAutoFit/>
          </a:bodyPr>
          <a:lstStyle/>
          <a:p>
            <a:r>
              <a:rPr lang="en-US" sz="2000" b="1" dirty="0">
                <a:solidFill>
                  <a:srgbClr val="0070C0"/>
                </a:solidFill>
              </a:rPr>
              <a:t>‘Punishment remains awake when the people are asleep, so the wise have recognized punishment itself as a form of Righteousness’. </a:t>
            </a:r>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515938" y="289735"/>
            <a:ext cx="4937211" cy="1325563"/>
          </a:xfrm>
        </p:spPr>
        <p:txBody>
          <a:bodyPr/>
          <a:lstStyle/>
          <a:p>
            <a:r>
              <a:rPr lang="en-US" dirty="0"/>
              <a:t>Evolution</a:t>
            </a:r>
          </a:p>
        </p:txBody>
      </p:sp>
      <p:sp>
        <p:nvSpPr>
          <p:cNvPr id="3" name="Content Placeholder 2">
            <a:extLst>
              <a:ext uri="{FF2B5EF4-FFF2-40B4-BE49-F238E27FC236}">
                <a16:creationId xmlns:a16="http://schemas.microsoft.com/office/drawing/2014/main" xmlns="" id="{B91B32C0-5E61-447F-9557-57AF415D6FE9}"/>
              </a:ext>
            </a:extLst>
          </p:cNvPr>
          <p:cNvSpPr>
            <a:spLocks noGrp="1"/>
          </p:cNvSpPr>
          <p:nvPr>
            <p:ph idx="1"/>
          </p:nvPr>
        </p:nvSpPr>
        <p:spPr>
          <a:xfrm>
            <a:off x="1075545" y="2769568"/>
            <a:ext cx="3361550" cy="1146525"/>
          </a:xfrm>
        </p:spPr>
        <p:txBody>
          <a:bodyPr/>
          <a:lstStyle/>
          <a:p>
            <a:pPr marL="0" indent="0">
              <a:lnSpc>
                <a:spcPct val="150000"/>
              </a:lnSpc>
              <a:buNone/>
            </a:pPr>
            <a:r>
              <a:rPr lang="en-IN" sz="1600" dirty="0"/>
              <a:t>The evolution of the LAW by Sage Manu, which was taught in 1250 BCE cites four types of punishment:</a:t>
            </a:r>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
        <p:nvSpPr>
          <p:cNvPr id="14" name="Rectangle 13">
            <a:extLst>
              <a:ext uri="{FF2B5EF4-FFF2-40B4-BE49-F238E27FC236}">
                <a16:creationId xmlns:a16="http://schemas.microsoft.com/office/drawing/2014/main" xmlns="" id="{06E410D6-773B-42EB-B459-62FE92881459}"/>
              </a:ext>
            </a:extLst>
          </p:cNvPr>
          <p:cNvSpPr/>
          <p:nvPr/>
        </p:nvSpPr>
        <p:spPr>
          <a:xfrm>
            <a:off x="5195362" y="6049958"/>
            <a:ext cx="6205007" cy="369332"/>
          </a:xfrm>
          <a:prstGeom prst="rect">
            <a:avLst/>
          </a:prstGeom>
        </p:spPr>
        <p:txBody>
          <a:bodyPr wrap="square">
            <a:spAutoFit/>
          </a:bodyPr>
          <a:lstStyle/>
          <a:p>
            <a:pPr marL="285750" indent="-285750">
              <a:buFont typeface="Arial" panose="020B0604020202020204" pitchFamily="34" charset="0"/>
              <a:buChar char="•"/>
            </a:pPr>
            <a:r>
              <a:rPr lang="en-IN" dirty="0"/>
              <a:t>Admonition is the least severe type of punishment</a:t>
            </a:r>
            <a:endParaRPr lang="en-US" dirty="0"/>
          </a:p>
        </p:txBody>
      </p:sp>
      <p:sp>
        <p:nvSpPr>
          <p:cNvPr id="15" name="Rectangle 14">
            <a:extLst>
              <a:ext uri="{FF2B5EF4-FFF2-40B4-BE49-F238E27FC236}">
                <a16:creationId xmlns:a16="http://schemas.microsoft.com/office/drawing/2014/main" xmlns="" id="{405A0CDE-D1FD-40C2-B7EA-32ECFC556303}"/>
              </a:ext>
            </a:extLst>
          </p:cNvPr>
          <p:cNvSpPr/>
          <p:nvPr/>
        </p:nvSpPr>
        <p:spPr>
          <a:xfrm>
            <a:off x="8959157" y="3221563"/>
            <a:ext cx="2767703" cy="1200329"/>
          </a:xfrm>
          <a:prstGeom prst="rect">
            <a:avLst/>
          </a:prstGeom>
        </p:spPr>
        <p:txBody>
          <a:bodyPr wrap="square">
            <a:spAutoFit/>
          </a:bodyPr>
          <a:lstStyle/>
          <a:p>
            <a:pPr marL="285750" indent="-285750">
              <a:buFont typeface="Arial" panose="020B0604020202020204" pitchFamily="34" charset="0"/>
              <a:buChar char="•"/>
            </a:pPr>
            <a:r>
              <a:rPr lang="en-IN" dirty="0"/>
              <a:t>The severity of punishment increases to Censure, Penalty and Physical punishments </a:t>
            </a:r>
            <a:endParaRPr lang="en-US" dirty="0"/>
          </a:p>
        </p:txBody>
      </p:sp>
      <p:sp>
        <p:nvSpPr>
          <p:cNvPr id="17" name="Rectangle 16">
            <a:extLst>
              <a:ext uri="{FF2B5EF4-FFF2-40B4-BE49-F238E27FC236}">
                <a16:creationId xmlns:a16="http://schemas.microsoft.com/office/drawing/2014/main" xmlns="" id="{69E74473-6C75-4E37-BD80-4AFB7E8A82C0}"/>
              </a:ext>
            </a:extLst>
          </p:cNvPr>
          <p:cNvSpPr/>
          <p:nvPr/>
        </p:nvSpPr>
        <p:spPr>
          <a:xfrm>
            <a:off x="4742958" y="165138"/>
            <a:ext cx="7240249" cy="923330"/>
          </a:xfrm>
          <a:prstGeom prst="rect">
            <a:avLst/>
          </a:prstGeom>
          <a:ln>
            <a:solidFill>
              <a:schemeClr val="bg1">
                <a:lumMod val="85000"/>
              </a:schemeClr>
            </a:solidFill>
          </a:ln>
        </p:spPr>
        <p:txBody>
          <a:bodyPr wrap="square">
            <a:spAutoFit/>
          </a:bodyPr>
          <a:lstStyle/>
          <a:p>
            <a:pPr marL="285750" indent="-285750">
              <a:buFont typeface="Arial" panose="020B0604020202020204" pitchFamily="34" charset="0"/>
              <a:buChar char="•"/>
            </a:pPr>
            <a:r>
              <a:rPr lang="en-IN" dirty="0"/>
              <a:t>Later it was modified innumerable times as per the need and circumstances. Today it is followed under </a:t>
            </a:r>
            <a:r>
              <a:rPr lang="en-IN" b="1" dirty="0"/>
              <a:t>Criminal procedure Code in India</a:t>
            </a:r>
            <a:r>
              <a:rPr lang="en-IN" dirty="0"/>
              <a:t> with due amendments</a:t>
            </a:r>
            <a:endParaRPr lang="en-US" dirty="0"/>
          </a:p>
        </p:txBody>
      </p:sp>
      <p:grpSp>
        <p:nvGrpSpPr>
          <p:cNvPr id="6" name="Group 5">
            <a:extLst>
              <a:ext uri="{FF2B5EF4-FFF2-40B4-BE49-F238E27FC236}">
                <a16:creationId xmlns:a16="http://schemas.microsoft.com/office/drawing/2014/main" xmlns="" id="{9CB6B2E0-A2F6-4B3B-8C0A-D4F08BB07F4F}"/>
              </a:ext>
            </a:extLst>
          </p:cNvPr>
          <p:cNvGrpSpPr/>
          <p:nvPr/>
        </p:nvGrpSpPr>
        <p:grpSpPr>
          <a:xfrm>
            <a:off x="1675630" y="1161790"/>
            <a:ext cx="6738851" cy="5418667"/>
            <a:chOff x="2110340" y="951930"/>
            <a:chExt cx="6738851" cy="5418667"/>
          </a:xfrm>
        </p:grpSpPr>
        <p:graphicFrame>
          <p:nvGraphicFramePr>
            <p:cNvPr id="10" name="Diagram 9">
              <a:extLst>
                <a:ext uri="{FF2B5EF4-FFF2-40B4-BE49-F238E27FC236}">
                  <a16:creationId xmlns:a16="http://schemas.microsoft.com/office/drawing/2014/main" xmlns="" id="{F9F2DE8E-9229-4A01-BC39-79DB782D73AA}"/>
                </a:ext>
              </a:extLst>
            </p:cNvPr>
            <p:cNvGraphicFramePr/>
            <p:nvPr>
              <p:extLst>
                <p:ext uri="{D42A27DB-BD31-4B8C-83A1-F6EECF244321}">
                  <p14:modId xmlns:p14="http://schemas.microsoft.com/office/powerpoint/2010/main" val="267161566"/>
                </p:ext>
              </p:extLst>
            </p:nvPr>
          </p:nvGraphicFramePr>
          <p:xfrm>
            <a:off x="2110340" y="951930"/>
            <a:ext cx="67388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us Sign 4">
              <a:extLst>
                <a:ext uri="{FF2B5EF4-FFF2-40B4-BE49-F238E27FC236}">
                  <a16:creationId xmlns:a16="http://schemas.microsoft.com/office/drawing/2014/main" xmlns="" id="{D70881E2-0BF0-4688-9169-31EF73CE4DB2}"/>
                </a:ext>
              </a:extLst>
            </p:cNvPr>
            <p:cNvSpPr/>
            <p:nvPr/>
          </p:nvSpPr>
          <p:spPr>
            <a:xfrm>
              <a:off x="4533098" y="5351489"/>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xmlns="" id="{CDD7EE44-4562-496E-953F-E84094FC0A67}"/>
                </a:ext>
              </a:extLst>
            </p:cNvPr>
            <p:cNvSpPr/>
            <p:nvPr/>
          </p:nvSpPr>
          <p:spPr>
            <a:xfrm>
              <a:off x="5809760" y="4439591"/>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xmlns="" id="{F94D5A32-0906-49C3-9B76-420476DE3D6C}"/>
                </a:ext>
              </a:extLst>
            </p:cNvPr>
            <p:cNvSpPr/>
            <p:nvPr/>
          </p:nvSpPr>
          <p:spPr>
            <a:xfrm>
              <a:off x="6718158" y="3120673"/>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xmlns="" id="{A6D03FE0-65F9-4D42-8948-8E29A709DBFC}"/>
              </a:ext>
            </a:extLst>
          </p:cNvPr>
          <p:cNvGrpSpPr/>
          <p:nvPr/>
        </p:nvGrpSpPr>
        <p:grpSpPr>
          <a:xfrm>
            <a:off x="7191109" y="1209577"/>
            <a:ext cx="4986968" cy="1200329"/>
            <a:chOff x="6981249" y="1149617"/>
            <a:chExt cx="4986968" cy="1200329"/>
          </a:xfrm>
        </p:grpSpPr>
        <p:sp>
          <p:nvSpPr>
            <p:cNvPr id="16" name="Rectangle 15">
              <a:extLst>
                <a:ext uri="{FF2B5EF4-FFF2-40B4-BE49-F238E27FC236}">
                  <a16:creationId xmlns:a16="http://schemas.microsoft.com/office/drawing/2014/main" xmlns="" id="{DB98DA0F-D750-4B40-8F57-534A1A7C47A2}"/>
                </a:ext>
              </a:extLst>
            </p:cNvPr>
            <p:cNvSpPr/>
            <p:nvPr/>
          </p:nvSpPr>
          <p:spPr>
            <a:xfrm>
              <a:off x="7031006" y="1149617"/>
              <a:ext cx="4937211" cy="1200329"/>
            </a:xfrm>
            <a:prstGeom prst="rect">
              <a:avLst/>
            </a:prstGeom>
          </p:spPr>
          <p:txBody>
            <a:bodyPr wrap="square">
              <a:spAutoFit/>
            </a:bodyPr>
            <a:lstStyle/>
            <a:p>
              <a:pPr marL="285750" indent="-285750">
                <a:buFont typeface="Arial" panose="020B0604020202020204" pitchFamily="34" charset="0"/>
                <a:buChar char="•"/>
              </a:pPr>
              <a:r>
                <a:rPr lang="en-IN" dirty="0"/>
                <a:t>Manu also stated that the different types of punishments may be combined to serve as a just punishment and further confiscation of property and public humiliation</a:t>
              </a:r>
              <a:r>
                <a:rPr lang="en-IN" i="1" dirty="0"/>
                <a:t> </a:t>
              </a:r>
              <a:endParaRPr lang="en-US" dirty="0"/>
            </a:p>
          </p:txBody>
        </p:sp>
        <p:sp>
          <p:nvSpPr>
            <p:cNvPr id="21" name="Plus Sign 20">
              <a:extLst>
                <a:ext uri="{FF2B5EF4-FFF2-40B4-BE49-F238E27FC236}">
                  <a16:creationId xmlns:a16="http://schemas.microsoft.com/office/drawing/2014/main" xmlns="" id="{6FE92162-A8BC-44F5-B776-23AA1BA45B77}"/>
                </a:ext>
              </a:extLst>
            </p:cNvPr>
            <p:cNvSpPr/>
            <p:nvPr/>
          </p:nvSpPr>
          <p:spPr>
            <a:xfrm>
              <a:off x="6981249" y="1176980"/>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899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66E959E-B23F-467A-9B6E-30F9EE969EC2}"/>
              </a:ext>
            </a:extLst>
          </p:cNvPr>
          <p:cNvSpPr>
            <a:spLocks noGrp="1"/>
          </p:cNvSpPr>
          <p:nvPr>
            <p:ph type="sldNum" sz="quarter" idx="12"/>
          </p:nvPr>
        </p:nvSpPr>
        <p:spPr/>
        <p:txBody>
          <a:bodyPr/>
          <a:lstStyle/>
          <a:p>
            <a:fld id="{9EC71654-96A5-4280-94F3-931C61A9F92C}" type="slidenum">
              <a:rPr lang="en-US" smtClean="0"/>
              <a:pPr/>
              <a:t>4</a:t>
            </a:fld>
            <a:endParaRPr lang="en-US" dirty="0"/>
          </a:p>
        </p:txBody>
      </p:sp>
      <p:sp>
        <p:nvSpPr>
          <p:cNvPr id="6" name="Text Placeholder 5">
            <a:extLst>
              <a:ext uri="{FF2B5EF4-FFF2-40B4-BE49-F238E27FC236}">
                <a16:creationId xmlns:a16="http://schemas.microsoft.com/office/drawing/2014/main" xmlns="" id="{D67F2FB9-8553-4EB3-81B5-DAF0C0EC6FE1}"/>
              </a:ext>
            </a:extLst>
          </p:cNvPr>
          <p:cNvSpPr>
            <a:spLocks noGrp="1"/>
          </p:cNvSpPr>
          <p:nvPr>
            <p:ph type="body" idx="1"/>
          </p:nvPr>
        </p:nvSpPr>
        <p:spPr>
          <a:xfrm>
            <a:off x="6265889" y="1650793"/>
            <a:ext cx="5245037" cy="3146059"/>
          </a:xfrm>
        </p:spPr>
        <p:txBody>
          <a:bodyPr anchor="t"/>
          <a:lstStyle/>
          <a:p>
            <a:pPr marL="342900" indent="-342900" algn="l">
              <a:buAutoNum type="arabicPeriod"/>
            </a:pPr>
            <a:r>
              <a:rPr lang="en-US" b="1" dirty="0"/>
              <a:t>PLEA BARGAIN</a:t>
            </a:r>
          </a:p>
          <a:p>
            <a:pPr marL="342900" indent="-342900" algn="l">
              <a:buAutoNum type="arabicPeriod"/>
            </a:pPr>
            <a:r>
              <a:rPr lang="en-US" b="1" dirty="0"/>
              <a:t>COMPOUNDING OF OFFENCES</a:t>
            </a:r>
          </a:p>
          <a:p>
            <a:pPr marL="342900" indent="-342900" algn="l">
              <a:buAutoNum type="arabicPeriod"/>
            </a:pPr>
            <a:r>
              <a:rPr lang="en-US" b="1" dirty="0"/>
              <a:t>PROBATION</a:t>
            </a:r>
          </a:p>
          <a:p>
            <a:pPr marL="342900" indent="-342900" algn="l">
              <a:buAutoNum type="arabicPeriod"/>
            </a:pPr>
            <a:r>
              <a:rPr lang="en-US" b="1" dirty="0"/>
              <a:t>ARBITRATION</a:t>
            </a:r>
          </a:p>
          <a:p>
            <a:pPr marL="342900" indent="-342900" algn="l">
              <a:buAutoNum type="arabicPeriod"/>
            </a:pPr>
            <a:r>
              <a:rPr lang="en-US" b="1" dirty="0"/>
              <a:t>COMPENSATION</a:t>
            </a:r>
          </a:p>
          <a:p>
            <a:pPr marL="342900" indent="-342900" algn="l">
              <a:buAutoNum type="arabicPeriod"/>
            </a:pPr>
            <a:r>
              <a:rPr lang="en-US" b="1" dirty="0"/>
              <a:t>OPEN PRISONS</a:t>
            </a:r>
          </a:p>
          <a:p>
            <a:pPr marL="342900" indent="-342900" algn="l">
              <a:buAutoNum type="arabicPeriod"/>
            </a:pPr>
            <a:r>
              <a:rPr lang="en-US" b="1" dirty="0"/>
              <a:t>IMMUNITY FROM PROSECUTION FOR VOLUNTEERING NARCOTIC ADICTS</a:t>
            </a:r>
          </a:p>
          <a:p>
            <a:pPr marL="342900" indent="-342900">
              <a:buAutoNum type="arabicPeriod"/>
            </a:pPr>
            <a:endParaRPr lang="en-US" dirty="0"/>
          </a:p>
        </p:txBody>
      </p:sp>
      <p:pic>
        <p:nvPicPr>
          <p:cNvPr id="12" name="Picture 11">
            <a:extLst>
              <a:ext uri="{FF2B5EF4-FFF2-40B4-BE49-F238E27FC236}">
                <a16:creationId xmlns:a16="http://schemas.microsoft.com/office/drawing/2014/main" xmlns="" id="{91C30C20-1005-40B5-B4A0-6A1A12E83DE0}"/>
              </a:ext>
            </a:extLst>
          </p:cNvPr>
          <p:cNvPicPr>
            <a:picLocks noChangeAspect="1"/>
          </p:cNvPicPr>
          <p:nvPr/>
        </p:nvPicPr>
        <p:blipFill>
          <a:blip r:embed="rId3"/>
          <a:stretch>
            <a:fillRect/>
          </a:stretch>
        </p:blipFill>
        <p:spPr>
          <a:xfrm>
            <a:off x="1244184" y="1650793"/>
            <a:ext cx="4243492" cy="2823851"/>
          </a:xfrm>
          <a:prstGeom prst="rect">
            <a:avLst/>
          </a:prstGeom>
          <a:ln>
            <a:noFill/>
          </a:ln>
          <a:effectLst>
            <a:softEdge rad="112500"/>
          </a:effectLst>
        </p:spPr>
      </p:pic>
    </p:spTree>
    <p:extLst>
      <p:ext uri="{BB962C8B-B14F-4D97-AF65-F5344CB8AC3E}">
        <p14:creationId xmlns:p14="http://schemas.microsoft.com/office/powerpoint/2010/main" val="318753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6366D00C-306E-4A7A-98BA-F896E91A154F}"/>
              </a:ext>
            </a:extLst>
          </p:cNvPr>
          <p:cNvSpPr/>
          <p:nvPr/>
        </p:nvSpPr>
        <p:spPr>
          <a:xfrm>
            <a:off x="6599236" y="425095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xmlns="" id="{61DC9E85-BFA4-491F-B2CB-C7D45C6CBF7A}"/>
              </a:ext>
            </a:extLst>
          </p:cNvPr>
          <p:cNvSpPr>
            <a:spLocks noChangeAspect="1"/>
          </p:cNvSpPr>
          <p:nvPr/>
        </p:nvSpPr>
        <p:spPr>
          <a:xfrm>
            <a:off x="6100576" y="425095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Content Placeholder 4">
            <a:extLst>
              <a:ext uri="{FF2B5EF4-FFF2-40B4-BE49-F238E27FC236}">
                <a16:creationId xmlns:a16="http://schemas.microsoft.com/office/drawing/2014/main" xmlns="" id="{93A6F33C-3AFE-474E-AC15-C00F368C3C6A}"/>
              </a:ext>
            </a:extLst>
          </p:cNvPr>
          <p:cNvSpPr>
            <a:spLocks noGrp="1"/>
          </p:cNvSpPr>
          <p:nvPr>
            <p:ph idx="15"/>
          </p:nvPr>
        </p:nvSpPr>
        <p:spPr>
          <a:xfrm>
            <a:off x="44970" y="1603928"/>
            <a:ext cx="4754936" cy="495389"/>
          </a:xfrm>
        </p:spPr>
        <p:txBody>
          <a:bodyPr/>
          <a:lstStyle/>
          <a:p>
            <a:r>
              <a:rPr lang="en-US" sz="1400" dirty="0"/>
              <a:t>Concept of “PASCHYATHAPA”  - repentance </a:t>
            </a:r>
          </a:p>
          <a:p>
            <a:r>
              <a:rPr lang="en-US" sz="1400" dirty="0"/>
              <a:t>and introduction in criminal procedure code</a:t>
            </a:r>
          </a:p>
        </p:txBody>
      </p:sp>
      <p:pic>
        <p:nvPicPr>
          <p:cNvPr id="29" name="Picture Placeholder 28" descr="Pencil">
            <a:extLst>
              <a:ext uri="{FF2B5EF4-FFF2-40B4-BE49-F238E27FC236}">
                <a16:creationId xmlns:a16="http://schemas.microsoft.com/office/drawing/2014/main" xmlns="" id="{F0E35123-11A3-CD40-A44F-8A81B9105639}"/>
              </a:ext>
            </a:extLst>
          </p:cNvPr>
          <p:cNvPicPr>
            <a:picLocks noGrp="1" noChangeAspect="1"/>
          </p:cNvPicPr>
          <p:nvPr>
            <p:ph type="pic" sz="quarter" idx="4294967295"/>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6297926" y="4451434"/>
            <a:ext cx="605487" cy="605487"/>
          </a:xfrm>
        </p:spPr>
      </p:pic>
      <p:sp>
        <p:nvSpPr>
          <p:cNvPr id="3" name="Content Placeholder 2">
            <a:extLst>
              <a:ext uri="{FF2B5EF4-FFF2-40B4-BE49-F238E27FC236}">
                <a16:creationId xmlns:a16="http://schemas.microsoft.com/office/drawing/2014/main" xmlns="" id="{65015163-D5FD-4849-978B-77883FAF7928}"/>
              </a:ext>
            </a:extLst>
          </p:cNvPr>
          <p:cNvSpPr>
            <a:spLocks noGrp="1"/>
          </p:cNvSpPr>
          <p:nvPr>
            <p:ph idx="1"/>
          </p:nvPr>
        </p:nvSpPr>
        <p:spPr>
          <a:xfrm>
            <a:off x="194872" y="2503398"/>
            <a:ext cx="5678594" cy="2780654"/>
          </a:xfrm>
        </p:spPr>
        <p:txBody>
          <a:bodyPr/>
          <a:lstStyle/>
          <a:p>
            <a:pPr marL="285750" indent="-285750" algn="just">
              <a:lnSpc>
                <a:spcPct val="100000"/>
              </a:lnSpc>
              <a:buFont typeface="Arial" panose="020B0604020202020204" pitchFamily="34" charset="0"/>
              <a:buChar char="•"/>
            </a:pPr>
            <a:r>
              <a:rPr lang="en-IN" sz="1500" dirty="0"/>
              <a:t>There is an age old concept of “</a:t>
            </a:r>
            <a:r>
              <a:rPr lang="en-IN" sz="1500" dirty="0" err="1"/>
              <a:t>Paschyathapa</a:t>
            </a:r>
            <a:r>
              <a:rPr lang="en-IN" sz="1500" dirty="0"/>
              <a:t>” in India which means the </a:t>
            </a:r>
            <a:r>
              <a:rPr lang="en-IN" sz="1500" b="1" dirty="0"/>
              <a:t>repentance for the mistake or crime committed</a:t>
            </a:r>
            <a:r>
              <a:rPr lang="en-IN" sz="1500" dirty="0"/>
              <a:t> advertently or inadvertently based on which the guilty is exonerated after the conclusion by the Judge and Victim that there is sense of repentance in the accused. </a:t>
            </a:r>
          </a:p>
          <a:p>
            <a:pPr marL="285750" indent="-285750" algn="just">
              <a:lnSpc>
                <a:spcPct val="100000"/>
              </a:lnSpc>
              <a:buFont typeface="Arial" panose="020B0604020202020204" pitchFamily="34" charset="0"/>
              <a:buChar char="•"/>
            </a:pPr>
            <a:r>
              <a:rPr lang="en-IN" sz="1500" dirty="0"/>
              <a:t>The above concept of “</a:t>
            </a:r>
            <a:r>
              <a:rPr lang="en-IN" sz="1500" dirty="0" err="1"/>
              <a:t>Paschyathapa</a:t>
            </a:r>
            <a:r>
              <a:rPr lang="en-IN" sz="1500" dirty="0"/>
              <a:t>” or repentance is reinforced into the Criminal procedure Code under the heading “PLEA BARGAINING”. </a:t>
            </a:r>
          </a:p>
          <a:p>
            <a:pPr marL="285750" indent="-285750" algn="just">
              <a:lnSpc>
                <a:spcPct val="100000"/>
              </a:lnSpc>
              <a:buFont typeface="Arial" panose="020B0604020202020204" pitchFamily="34" charset="0"/>
              <a:buChar char="•"/>
            </a:pPr>
            <a:r>
              <a:rPr lang="en-US" sz="1500" dirty="0"/>
              <a:t>Introduced in 177</a:t>
            </a:r>
            <a:r>
              <a:rPr lang="en-US" sz="1500" baseline="30000" dirty="0"/>
              <a:t>th</a:t>
            </a:r>
            <a:r>
              <a:rPr lang="en-US" sz="1500" dirty="0"/>
              <a:t> Law commission report and was made part of the criminal procedure code under the leadership of Ex Prime Minister, Sri Atal Bihari Vajpayee</a:t>
            </a:r>
          </a:p>
        </p:txBody>
      </p:sp>
      <p:sp>
        <p:nvSpPr>
          <p:cNvPr id="8" name="Content Placeholder 7">
            <a:extLst>
              <a:ext uri="{FF2B5EF4-FFF2-40B4-BE49-F238E27FC236}">
                <a16:creationId xmlns:a16="http://schemas.microsoft.com/office/drawing/2014/main" xmlns="" id="{C8438480-8B6F-44E5-A602-6240C1B85FB3}"/>
              </a:ext>
            </a:extLst>
          </p:cNvPr>
          <p:cNvSpPr>
            <a:spLocks noGrp="1"/>
          </p:cNvSpPr>
          <p:nvPr>
            <p:ph idx="19"/>
          </p:nvPr>
        </p:nvSpPr>
        <p:spPr>
          <a:xfrm>
            <a:off x="6570689" y="359752"/>
            <a:ext cx="5411449" cy="3729726"/>
          </a:xfrm>
        </p:spPr>
        <p:txBody>
          <a:bodyPr/>
          <a:lstStyle/>
          <a:p>
            <a:pPr marL="285750" indent="-285750" algn="just">
              <a:buFont typeface="Arial" panose="020B0604020202020204" pitchFamily="34" charset="0"/>
              <a:buChar char="•"/>
            </a:pPr>
            <a:r>
              <a:rPr lang="en-US" sz="1400" dirty="0"/>
              <a:t>The plea bargaining shall be available to the accused who is charged of any offence other than offences punishable with death/imprisonment for life or of an imprisonment for a term exceeding to seven years. </a:t>
            </a:r>
          </a:p>
          <a:p>
            <a:pPr marL="285750" indent="-285750" algn="just">
              <a:buFont typeface="Arial" panose="020B0604020202020204" pitchFamily="34" charset="0"/>
              <a:buChar char="•"/>
            </a:pPr>
            <a:r>
              <a:rPr lang="en-IN" sz="1400" dirty="0"/>
              <a:t>The accused who has voluntarily preferred the application, who was not previously been convicted by a court in a case in which he had been charged with the same offence, the court shall issue notice to the public prosecutor concerned, investigating officer and the victim of the case and the accused to participate in the meeting to work out a satisfactory disposition of the case. If no such disposition has been worked out, the Court shall record such observation and proceed further in accordance with the Law</a:t>
            </a:r>
            <a:endParaRPr lang="en-US" sz="1400" dirty="0"/>
          </a:p>
          <a:p>
            <a:pPr marL="285750" indent="-285750" algn="just">
              <a:buFont typeface="Arial" panose="020B0604020202020204" pitchFamily="34" charset="0"/>
              <a:buChar char="•"/>
            </a:pPr>
            <a:r>
              <a:rPr lang="en-IN" sz="1400" dirty="0"/>
              <a:t>The Court must hear the parties on the quantum of the punishment or accused entitlement of release on probation of good conduct or after admonition.</a:t>
            </a:r>
            <a:r>
              <a:rPr lang="en-US" sz="1400" dirty="0"/>
              <a:t> </a:t>
            </a:r>
          </a:p>
          <a:p>
            <a:pPr marL="285750" indent="-285750" algn="just">
              <a:buFont typeface="Arial" panose="020B0604020202020204" pitchFamily="34" charset="0"/>
              <a:buChar char="•"/>
            </a:pPr>
            <a:r>
              <a:rPr lang="en-US" sz="1400" dirty="0"/>
              <a:t>Court can either release the accused on probation under </a:t>
            </a:r>
            <a:r>
              <a:rPr lang="en-US" sz="1400" dirty="0" err="1"/>
              <a:t>Cr.Pc</a:t>
            </a:r>
            <a:r>
              <a:rPr lang="en-US" sz="1400" dirty="0"/>
              <a:t> or under the Probation of Offenders Act, or under any other legal provisions in force, or punish the accused, passing the sentence. </a:t>
            </a:r>
          </a:p>
        </p:txBody>
      </p:sp>
      <p:sp>
        <p:nvSpPr>
          <p:cNvPr id="9" name="Content Placeholder 8">
            <a:extLst>
              <a:ext uri="{FF2B5EF4-FFF2-40B4-BE49-F238E27FC236}">
                <a16:creationId xmlns:a16="http://schemas.microsoft.com/office/drawing/2014/main" xmlns="" id="{A1EE8A19-6968-4C81-B180-20FEF61ADEE1}"/>
              </a:ext>
            </a:extLst>
          </p:cNvPr>
          <p:cNvSpPr>
            <a:spLocks noGrp="1"/>
          </p:cNvSpPr>
          <p:nvPr>
            <p:ph idx="4294967295"/>
          </p:nvPr>
        </p:nvSpPr>
        <p:spPr>
          <a:xfrm>
            <a:off x="7195280" y="4566444"/>
            <a:ext cx="4996720" cy="305359"/>
          </a:xfrm>
        </p:spPr>
        <p:txBody>
          <a:bodyPr/>
          <a:lstStyle/>
          <a:p>
            <a:pPr marL="0" indent="0">
              <a:buNone/>
            </a:pPr>
            <a:r>
              <a:rPr lang="en-US" sz="1400" b="1" cap="all" dirty="0">
                <a:solidFill>
                  <a:schemeClr val="accent1"/>
                </a:solidFill>
                <a:latin typeface="+mj-lt"/>
              </a:rPr>
              <a:t>Procedure to be followed for “plea bargain”</a:t>
            </a:r>
          </a:p>
        </p:txBody>
      </p:sp>
      <p:sp>
        <p:nvSpPr>
          <p:cNvPr id="4" name="Slide Number Placeholder 3">
            <a:extLst>
              <a:ext uri="{FF2B5EF4-FFF2-40B4-BE49-F238E27FC236}">
                <a16:creationId xmlns:a16="http://schemas.microsoft.com/office/drawing/2014/main" xmlns="" id="{CA1C0347-C2C9-46A2-B7A6-9653B525F7DD}"/>
              </a:ext>
            </a:extLst>
          </p:cNvPr>
          <p:cNvSpPr>
            <a:spLocks noGrp="1"/>
          </p:cNvSpPr>
          <p:nvPr>
            <p:ph type="sldNum" sz="quarter" idx="12"/>
          </p:nvPr>
        </p:nvSpPr>
        <p:spPr/>
        <p:txBody>
          <a:bodyPr/>
          <a:lstStyle/>
          <a:p>
            <a:fld id="{9EC71654-96A5-4280-94F3-931C61A9F92C}" type="slidenum">
              <a:rPr lang="en-US" smtClean="0"/>
              <a:pPr/>
              <a:t>5</a:t>
            </a:fld>
            <a:endParaRPr lang="en-US" dirty="0"/>
          </a:p>
        </p:txBody>
      </p:sp>
      <p:pic>
        <p:nvPicPr>
          <p:cNvPr id="6" name="Picture 5">
            <a:extLst>
              <a:ext uri="{FF2B5EF4-FFF2-40B4-BE49-F238E27FC236}">
                <a16:creationId xmlns:a16="http://schemas.microsoft.com/office/drawing/2014/main" xmlns="" id="{D576FA0A-EE27-45FD-B4CB-61D2131E29D7}"/>
              </a:ext>
            </a:extLst>
          </p:cNvPr>
          <p:cNvPicPr>
            <a:picLocks noChangeAspect="1"/>
          </p:cNvPicPr>
          <p:nvPr/>
        </p:nvPicPr>
        <p:blipFill>
          <a:blip r:embed="rId5"/>
          <a:stretch>
            <a:fillRect/>
          </a:stretch>
        </p:blipFill>
        <p:spPr>
          <a:xfrm>
            <a:off x="5170641" y="1362418"/>
            <a:ext cx="1080914" cy="1005840"/>
          </a:xfrm>
          <a:prstGeom prst="rect">
            <a:avLst/>
          </a:prstGeom>
          <a:solidFill>
            <a:srgbClr val="FFFFFF">
              <a:shade val="85000"/>
            </a:srgbClr>
          </a:solidFill>
          <a:ln w="88900" cap="sq">
            <a:noFill/>
            <a:miter lim="800000"/>
          </a:ln>
          <a:effectLst/>
        </p:spPr>
      </p:pic>
      <p:sp>
        <p:nvSpPr>
          <p:cNvPr id="14" name="Rectangle 13">
            <a:extLst>
              <a:ext uri="{FF2B5EF4-FFF2-40B4-BE49-F238E27FC236}">
                <a16:creationId xmlns:a16="http://schemas.microsoft.com/office/drawing/2014/main" xmlns="" id="{1A56FBC9-C032-437D-A920-A89E681AAC93}"/>
              </a:ext>
            </a:extLst>
          </p:cNvPr>
          <p:cNvSpPr/>
          <p:nvPr/>
        </p:nvSpPr>
        <p:spPr>
          <a:xfrm>
            <a:off x="149902" y="5459295"/>
            <a:ext cx="11982138" cy="861774"/>
          </a:xfrm>
          <a:prstGeom prst="rect">
            <a:avLst/>
          </a:prstGeom>
          <a:ln>
            <a:solidFill>
              <a:schemeClr val="bg1">
                <a:lumMod val="85000"/>
              </a:schemeClr>
            </a:solidFill>
          </a:ln>
        </p:spPr>
        <p:txBody>
          <a:bodyPr wrap="square">
            <a:spAutoFit/>
          </a:bodyPr>
          <a:lstStyle/>
          <a:p>
            <a:pPr algn="just"/>
            <a:r>
              <a:rPr lang="en-US" sz="1400" b="1" dirty="0"/>
              <a:t>Myth: </a:t>
            </a:r>
            <a:r>
              <a:rPr lang="en-US" sz="1200" dirty="0"/>
              <a:t>The Accused always lives in the hope that he gets acquittal. In order to get the conviction, the case against the accused has to be proved by the prosecution,” beyond reasonable doubt”. In Plea bargaining he demands an assurance in advance, that his offence to be compounded without sentence. This cannot be pronounced by the court in advance. Hence the Plea bargaining is not 100% successful. The accused further has apprehension that his confession of offence could prejudice the mind of the court in case the Plea Bargaining fails. Further the fear of disqualification</a:t>
            </a:r>
          </a:p>
        </p:txBody>
      </p:sp>
      <p:sp>
        <p:nvSpPr>
          <p:cNvPr id="20" name="Rectangle 19">
            <a:extLst>
              <a:ext uri="{FF2B5EF4-FFF2-40B4-BE49-F238E27FC236}">
                <a16:creationId xmlns:a16="http://schemas.microsoft.com/office/drawing/2014/main" xmlns="" id="{A62ED44D-7AA5-40C1-A310-35BF18B6A2A2}"/>
              </a:ext>
            </a:extLst>
          </p:cNvPr>
          <p:cNvSpPr/>
          <p:nvPr/>
        </p:nvSpPr>
        <p:spPr>
          <a:xfrm>
            <a:off x="149902" y="6411952"/>
            <a:ext cx="11017770" cy="306580"/>
          </a:xfrm>
          <a:prstGeom prst="rect">
            <a:avLst/>
          </a:prstGeom>
          <a:ln>
            <a:solidFill>
              <a:schemeClr val="bg1">
                <a:lumMod val="85000"/>
              </a:schemeClr>
            </a:solidFill>
          </a:ln>
        </p:spPr>
        <p:txBody>
          <a:bodyPr wrap="square">
            <a:spAutoFit/>
          </a:bodyPr>
          <a:lstStyle/>
          <a:p>
            <a:pPr algn="just"/>
            <a:r>
              <a:rPr lang="en-US" sz="1400" b="1" dirty="0"/>
              <a:t>Amendment in the Summons to the Accused: </a:t>
            </a:r>
            <a:r>
              <a:rPr lang="en-US" sz="1400" dirty="0"/>
              <a:t>The summons to the accused also mentions the option of the plea bargaining to educate the Accused</a:t>
            </a:r>
          </a:p>
        </p:txBody>
      </p:sp>
      <p:sp>
        <p:nvSpPr>
          <p:cNvPr id="27" name="Title 1">
            <a:extLst>
              <a:ext uri="{FF2B5EF4-FFF2-40B4-BE49-F238E27FC236}">
                <a16:creationId xmlns:a16="http://schemas.microsoft.com/office/drawing/2014/main" xmlns="" id="{7B932EA6-293F-4734-8CE0-607D1070BC83}"/>
              </a:ext>
            </a:extLst>
          </p:cNvPr>
          <p:cNvSpPr>
            <a:spLocks noGrp="1"/>
          </p:cNvSpPr>
          <p:nvPr>
            <p:ph type="title"/>
          </p:nvPr>
        </p:nvSpPr>
        <p:spPr>
          <a:xfrm>
            <a:off x="485958" y="216641"/>
            <a:ext cx="5929832" cy="920336"/>
          </a:xfrm>
        </p:spPr>
        <p:txBody>
          <a:bodyPr anchor="ctr"/>
          <a:lstStyle/>
          <a:p>
            <a:r>
              <a:rPr lang="en-US" dirty="0"/>
              <a:t>PLEA BARGAIN</a:t>
            </a:r>
          </a:p>
        </p:txBody>
      </p:sp>
    </p:spTree>
    <p:extLst>
      <p:ext uri="{BB962C8B-B14F-4D97-AF65-F5344CB8AC3E}">
        <p14:creationId xmlns:p14="http://schemas.microsoft.com/office/powerpoint/2010/main" val="2694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93A6F33C-3AFE-474E-AC15-C00F368C3C6A}"/>
              </a:ext>
            </a:extLst>
          </p:cNvPr>
          <p:cNvSpPr>
            <a:spLocks noGrp="1"/>
          </p:cNvSpPr>
          <p:nvPr>
            <p:ph idx="15"/>
          </p:nvPr>
        </p:nvSpPr>
        <p:spPr>
          <a:xfrm>
            <a:off x="194870" y="1498998"/>
            <a:ext cx="4243085" cy="724227"/>
          </a:xfrm>
        </p:spPr>
        <p:txBody>
          <a:bodyPr/>
          <a:lstStyle/>
          <a:p>
            <a:pPr algn="l">
              <a:lnSpc>
                <a:spcPct val="150000"/>
              </a:lnSpc>
            </a:pPr>
            <a:r>
              <a:rPr lang="en-IN" sz="1600" dirty="0">
                <a:solidFill>
                  <a:schemeClr val="accent6">
                    <a:lumMod val="50000"/>
                  </a:schemeClr>
                </a:solidFill>
              </a:rPr>
              <a:t>Compoundable offences – OFFENCES NOT EXCEEDING 7 YEARS PUNISHMENT</a:t>
            </a:r>
            <a:endParaRPr lang="en-US" sz="1200" dirty="0">
              <a:solidFill>
                <a:schemeClr val="accent6">
                  <a:lumMod val="50000"/>
                </a:schemeClr>
              </a:solidFill>
            </a:endParaRPr>
          </a:p>
        </p:txBody>
      </p:sp>
      <p:sp>
        <p:nvSpPr>
          <p:cNvPr id="3" name="Content Placeholder 2">
            <a:extLst>
              <a:ext uri="{FF2B5EF4-FFF2-40B4-BE49-F238E27FC236}">
                <a16:creationId xmlns:a16="http://schemas.microsoft.com/office/drawing/2014/main" xmlns="" id="{65015163-D5FD-4849-978B-77883FAF7928}"/>
              </a:ext>
            </a:extLst>
          </p:cNvPr>
          <p:cNvSpPr>
            <a:spLocks noGrp="1"/>
          </p:cNvSpPr>
          <p:nvPr>
            <p:ph idx="1"/>
          </p:nvPr>
        </p:nvSpPr>
        <p:spPr>
          <a:xfrm>
            <a:off x="164892" y="2728248"/>
            <a:ext cx="5456420" cy="2780654"/>
          </a:xfrm>
        </p:spPr>
        <p:txBody>
          <a:bodyPr/>
          <a:lstStyle/>
          <a:p>
            <a:pPr marL="285750" indent="-285750" algn="just">
              <a:lnSpc>
                <a:spcPct val="150000"/>
              </a:lnSpc>
              <a:buFont typeface="Arial" panose="020B0604020202020204" pitchFamily="34" charset="0"/>
              <a:buChar char="•"/>
            </a:pPr>
            <a:r>
              <a:rPr lang="en-IN" dirty="0"/>
              <a:t>The offences </a:t>
            </a:r>
            <a:r>
              <a:rPr lang="en-IN" b="1" dirty="0"/>
              <a:t>which do not exceed the punishment for more than seven years</a:t>
            </a:r>
            <a:r>
              <a:rPr lang="en-IN" dirty="0"/>
              <a:t> like Uttering offensive words against anyone or causing hurt voluntarily or wrongful confinement or theft or cheating Etc can be compounded with consent of the victims usually. The composition of an offence under this section shall have the effect of an acquittal of the accused with whom the offence has been compounded.</a:t>
            </a:r>
            <a:r>
              <a:rPr lang="en-US" b="1" dirty="0"/>
              <a:t> </a:t>
            </a:r>
            <a:endParaRPr lang="en-US" dirty="0"/>
          </a:p>
        </p:txBody>
      </p:sp>
      <p:sp>
        <p:nvSpPr>
          <p:cNvPr id="8" name="Content Placeholder 7">
            <a:extLst>
              <a:ext uri="{FF2B5EF4-FFF2-40B4-BE49-F238E27FC236}">
                <a16:creationId xmlns:a16="http://schemas.microsoft.com/office/drawing/2014/main" xmlns="" id="{C8438480-8B6F-44E5-A602-6240C1B85FB3}"/>
              </a:ext>
            </a:extLst>
          </p:cNvPr>
          <p:cNvSpPr>
            <a:spLocks noGrp="1"/>
          </p:cNvSpPr>
          <p:nvPr>
            <p:ph idx="19"/>
          </p:nvPr>
        </p:nvSpPr>
        <p:spPr>
          <a:xfrm>
            <a:off x="6433035" y="626214"/>
            <a:ext cx="5549104" cy="4497582"/>
          </a:xfrm>
        </p:spPr>
        <p:txBody>
          <a:bodyPr/>
          <a:lstStyle/>
          <a:p>
            <a:pPr marL="285750" indent="-285750" algn="just">
              <a:spcBef>
                <a:spcPts val="0"/>
              </a:spcBef>
              <a:buFont typeface="Arial" panose="020B0604020202020204" pitchFamily="34" charset="0"/>
              <a:buChar char="•"/>
            </a:pPr>
            <a:r>
              <a:rPr lang="en-US" sz="1400" dirty="0"/>
              <a:t>The offences punishable under these sections of the Indian Penal Code requires the permission of the Court before which any prosecution for such offence is pending, be compounded by the persons affected. </a:t>
            </a:r>
          </a:p>
          <a:p>
            <a:pPr marL="285750" indent="-285750" algn="just">
              <a:spcBef>
                <a:spcPts val="0"/>
              </a:spcBef>
              <a:buFont typeface="Arial" panose="020B0604020202020204" pitchFamily="34" charset="0"/>
              <a:buChar char="•"/>
            </a:pPr>
            <a:r>
              <a:rPr lang="en-US" sz="1400" dirty="0"/>
              <a:t>When an offence is compoundable under this section, the abetment of such offence or an attempt to commit such offence when such attempt is itself an offence) or where the accused is liable for abatement or cooperated may also be compounded in like manner.</a:t>
            </a:r>
          </a:p>
          <a:p>
            <a:pPr marL="285750" indent="-285750" algn="just">
              <a:spcBef>
                <a:spcPts val="0"/>
              </a:spcBef>
              <a:buFont typeface="Arial" panose="020B0604020202020204" pitchFamily="34" charset="0"/>
              <a:buChar char="•"/>
            </a:pPr>
            <a:r>
              <a:rPr lang="en-US" sz="1400" dirty="0"/>
              <a:t>When the person who would otherwise be competent to compound an offence under this section and if the victim is under the age of eighteen years or is an idiot or a lunatic, any person competent to contract on his behalf, may, with the permission of the Court compound such offence. In case of the dead person, the deceased legal representative, may, with the consent of the Court compound such offence.</a:t>
            </a:r>
          </a:p>
          <a:p>
            <a:pPr marL="285750" indent="-285750" algn="just">
              <a:spcBef>
                <a:spcPts val="0"/>
              </a:spcBef>
              <a:buFont typeface="Arial" panose="020B0604020202020204" pitchFamily="34" charset="0"/>
              <a:buChar char="•"/>
            </a:pPr>
            <a:r>
              <a:rPr lang="en-US" sz="1400" dirty="0"/>
              <a:t>When the accused has been committed for trial or when he has been convicted and an appeal is pending no composition for the offence shall be allowed without the leave of the Court to which he is committed, or, as the case may be, before which the appeal is to be heard.</a:t>
            </a:r>
          </a:p>
          <a:p>
            <a:pPr marL="285750" indent="-285750" algn="just">
              <a:spcBef>
                <a:spcPts val="0"/>
              </a:spcBef>
              <a:buFont typeface="Arial" panose="020B0604020202020204" pitchFamily="34" charset="0"/>
              <a:buChar char="•"/>
            </a:pPr>
            <a:r>
              <a:rPr lang="en-US" sz="1400" dirty="0"/>
              <a:t>A High Court or Court of Session acting in the exercise of its powers of revision, may allow any person to compound any offence which such person who is competent to compound under this section.</a:t>
            </a:r>
          </a:p>
          <a:p>
            <a:pPr marL="285750" indent="-285750" algn="just">
              <a:spcBef>
                <a:spcPts val="0"/>
              </a:spcBef>
              <a:buFont typeface="Arial" panose="020B0604020202020204" pitchFamily="34" charset="0"/>
              <a:buChar char="•"/>
            </a:pPr>
            <a:r>
              <a:rPr lang="en-US" sz="1400" dirty="0"/>
              <a:t>No offence shall be compounded if the accused is, by reason of a previous conviction, liable either to enhanced punishment or to a punishment of a different kind for such offence.</a:t>
            </a:r>
          </a:p>
        </p:txBody>
      </p:sp>
      <p:sp>
        <p:nvSpPr>
          <p:cNvPr id="4" name="Slide Number Placeholder 3">
            <a:extLst>
              <a:ext uri="{FF2B5EF4-FFF2-40B4-BE49-F238E27FC236}">
                <a16:creationId xmlns:a16="http://schemas.microsoft.com/office/drawing/2014/main" xmlns="" id="{CA1C0347-C2C9-46A2-B7A6-9653B525F7DD}"/>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14" name="Rectangle 13">
            <a:extLst>
              <a:ext uri="{FF2B5EF4-FFF2-40B4-BE49-F238E27FC236}">
                <a16:creationId xmlns:a16="http://schemas.microsoft.com/office/drawing/2014/main" xmlns="" id="{1A56FBC9-C032-437D-A920-A89E681AAC93}"/>
              </a:ext>
            </a:extLst>
          </p:cNvPr>
          <p:cNvSpPr/>
          <p:nvPr/>
        </p:nvSpPr>
        <p:spPr>
          <a:xfrm>
            <a:off x="14991" y="6403667"/>
            <a:ext cx="11333715" cy="307777"/>
          </a:xfrm>
          <a:prstGeom prst="rect">
            <a:avLst/>
          </a:prstGeom>
          <a:ln>
            <a:solidFill>
              <a:schemeClr val="bg1">
                <a:lumMod val="85000"/>
              </a:schemeClr>
            </a:solidFill>
          </a:ln>
        </p:spPr>
        <p:txBody>
          <a:bodyPr wrap="square">
            <a:spAutoFit/>
          </a:bodyPr>
          <a:lstStyle/>
          <a:p>
            <a:r>
              <a:rPr lang="en-US" sz="1400" b="1" dirty="0"/>
              <a:t>Short Coming: </a:t>
            </a:r>
            <a:r>
              <a:rPr lang="en-US" sz="1400" dirty="0"/>
              <a:t>The possibility of the victim making disproportionate demands taking advantage of the Accused’s anxiety for compounding of the offences</a:t>
            </a:r>
          </a:p>
        </p:txBody>
      </p:sp>
      <p:sp>
        <p:nvSpPr>
          <p:cNvPr id="15" name="Rectangle 14">
            <a:extLst>
              <a:ext uri="{FF2B5EF4-FFF2-40B4-BE49-F238E27FC236}">
                <a16:creationId xmlns:a16="http://schemas.microsoft.com/office/drawing/2014/main" xmlns="" id="{6149622C-32FA-4F3A-AAFB-37E47AD6EE35}"/>
              </a:ext>
            </a:extLst>
          </p:cNvPr>
          <p:cNvSpPr/>
          <p:nvPr/>
        </p:nvSpPr>
        <p:spPr>
          <a:xfrm>
            <a:off x="6599236" y="5225311"/>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8A1F1917-CB1A-4786-90E7-F819825FF11E}"/>
              </a:ext>
            </a:extLst>
          </p:cNvPr>
          <p:cNvSpPr>
            <a:spLocks noChangeAspect="1"/>
          </p:cNvSpPr>
          <p:nvPr/>
        </p:nvSpPr>
        <p:spPr>
          <a:xfrm>
            <a:off x="6100576" y="5225310"/>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Picture Placeholder 28" descr="Pencil">
            <a:extLst>
              <a:ext uri="{FF2B5EF4-FFF2-40B4-BE49-F238E27FC236}">
                <a16:creationId xmlns:a16="http://schemas.microsoft.com/office/drawing/2014/main" xmlns="" id="{E2A84C84-3058-4654-B94A-5AD761EC08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6297926" y="5425787"/>
            <a:ext cx="605487" cy="605487"/>
          </a:xfrm>
          <a:prstGeom prst="rect">
            <a:avLst/>
          </a:prstGeom>
          <a:noFill/>
        </p:spPr>
      </p:pic>
      <p:sp>
        <p:nvSpPr>
          <p:cNvPr id="19" name="Content Placeholder 8">
            <a:extLst>
              <a:ext uri="{FF2B5EF4-FFF2-40B4-BE49-F238E27FC236}">
                <a16:creationId xmlns:a16="http://schemas.microsoft.com/office/drawing/2014/main" xmlns="" id="{E13A2942-FFB6-4887-83B5-5A44C020ED35}"/>
              </a:ext>
            </a:extLst>
          </p:cNvPr>
          <p:cNvSpPr txBox="1">
            <a:spLocks/>
          </p:cNvSpPr>
          <p:nvPr/>
        </p:nvSpPr>
        <p:spPr>
          <a:xfrm>
            <a:off x="7195279" y="5288097"/>
            <a:ext cx="4786859" cy="8031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b="1" cap="all" dirty="0">
                <a:solidFill>
                  <a:schemeClr val="accent6">
                    <a:lumMod val="50000"/>
                  </a:schemeClr>
                </a:solidFill>
                <a:latin typeface="+mj-lt"/>
              </a:rPr>
              <a:t>Procedure for “Compounding of offences”</a:t>
            </a:r>
          </a:p>
        </p:txBody>
      </p:sp>
      <p:sp>
        <p:nvSpPr>
          <p:cNvPr id="24" name="Title 1">
            <a:extLst>
              <a:ext uri="{FF2B5EF4-FFF2-40B4-BE49-F238E27FC236}">
                <a16:creationId xmlns:a16="http://schemas.microsoft.com/office/drawing/2014/main" xmlns="" id="{03988B52-E11A-4297-8E4E-86F76DA32C39}"/>
              </a:ext>
            </a:extLst>
          </p:cNvPr>
          <p:cNvSpPr>
            <a:spLocks noGrp="1"/>
          </p:cNvSpPr>
          <p:nvPr>
            <p:ph type="title"/>
          </p:nvPr>
        </p:nvSpPr>
        <p:spPr>
          <a:xfrm>
            <a:off x="485957" y="186661"/>
            <a:ext cx="5929832" cy="920336"/>
          </a:xfrm>
        </p:spPr>
        <p:txBody>
          <a:bodyPr anchor="ctr"/>
          <a:lstStyle/>
          <a:p>
            <a:r>
              <a:rPr lang="en-US" dirty="0"/>
              <a:t>COMPOUNDABLE OF OFFENCES</a:t>
            </a:r>
          </a:p>
        </p:txBody>
      </p:sp>
      <p:pic>
        <p:nvPicPr>
          <p:cNvPr id="22" name="Picture 21" descr="A close up of a device&#10;&#10;Description automatically generated">
            <a:extLst>
              <a:ext uri="{FF2B5EF4-FFF2-40B4-BE49-F238E27FC236}">
                <a16:creationId xmlns:a16="http://schemas.microsoft.com/office/drawing/2014/main" xmlns="" id="{968E5FF3-F219-47D6-AB21-1E5926FDA29B}"/>
              </a:ext>
            </a:extLst>
          </p:cNvPr>
          <p:cNvPicPr>
            <a:picLocks noChangeAspect="1"/>
          </p:cNvPicPr>
          <p:nvPr/>
        </p:nvPicPr>
        <p:blipFill>
          <a:blip r:embed="rId5">
            <a:duotone>
              <a:prstClr val="black"/>
              <a:schemeClr val="accent4">
                <a:tint val="45000"/>
                <a:satMod val="400000"/>
              </a:schemeClr>
            </a:duotone>
          </a:blip>
          <a:stretch>
            <a:fillRect/>
          </a:stretch>
        </p:blipFill>
        <p:spPr>
          <a:xfrm>
            <a:off x="4610101" y="1379078"/>
            <a:ext cx="1298502" cy="978408"/>
          </a:xfrm>
          <a:prstGeom prst="rect">
            <a:avLst/>
          </a:prstGeom>
        </p:spPr>
      </p:pic>
    </p:spTree>
    <p:extLst>
      <p:ext uri="{BB962C8B-B14F-4D97-AF65-F5344CB8AC3E}">
        <p14:creationId xmlns:p14="http://schemas.microsoft.com/office/powerpoint/2010/main" val="388449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93A6F33C-3AFE-474E-AC15-C00F368C3C6A}"/>
              </a:ext>
            </a:extLst>
          </p:cNvPr>
          <p:cNvSpPr>
            <a:spLocks noGrp="1"/>
          </p:cNvSpPr>
          <p:nvPr>
            <p:ph idx="15"/>
          </p:nvPr>
        </p:nvSpPr>
        <p:spPr>
          <a:xfrm>
            <a:off x="29980" y="1498998"/>
            <a:ext cx="4754936" cy="724227"/>
          </a:xfrm>
        </p:spPr>
        <p:txBody>
          <a:bodyPr/>
          <a:lstStyle/>
          <a:p>
            <a:pPr algn="ctr">
              <a:lnSpc>
                <a:spcPct val="150000"/>
              </a:lnSpc>
            </a:pPr>
            <a:r>
              <a:rPr lang="en-IN" sz="1600" dirty="0"/>
              <a:t>PROBATION – AN EARLY REFORMATION</a:t>
            </a:r>
            <a:endParaRPr lang="en-US" sz="1200" dirty="0"/>
          </a:p>
        </p:txBody>
      </p:sp>
      <p:sp>
        <p:nvSpPr>
          <p:cNvPr id="3" name="Content Placeholder 2">
            <a:extLst>
              <a:ext uri="{FF2B5EF4-FFF2-40B4-BE49-F238E27FC236}">
                <a16:creationId xmlns:a16="http://schemas.microsoft.com/office/drawing/2014/main" xmlns="" id="{65015163-D5FD-4849-978B-77883FAF7928}"/>
              </a:ext>
            </a:extLst>
          </p:cNvPr>
          <p:cNvSpPr>
            <a:spLocks noGrp="1"/>
          </p:cNvSpPr>
          <p:nvPr>
            <p:ph idx="1"/>
          </p:nvPr>
        </p:nvSpPr>
        <p:spPr>
          <a:xfrm>
            <a:off x="164892" y="2728248"/>
            <a:ext cx="5456420" cy="1906528"/>
          </a:xfrm>
        </p:spPr>
        <p:txBody>
          <a:bodyPr/>
          <a:lstStyle/>
          <a:p>
            <a:pPr marL="285750" indent="-285750" algn="just">
              <a:lnSpc>
                <a:spcPct val="150000"/>
              </a:lnSpc>
              <a:buFont typeface="Arial" panose="020B0604020202020204" pitchFamily="34" charset="0"/>
              <a:buChar char="•"/>
            </a:pPr>
            <a:r>
              <a:rPr lang="en-IN" dirty="0"/>
              <a:t>Probation is one of the outstanding non-custodial measures which is designed to work for early reformation and re-socialization of criminals while they remain in the communities as ordinary citizens by subjecting them to certain conditions with which they must comply. </a:t>
            </a:r>
            <a:endParaRPr lang="en-US" dirty="0"/>
          </a:p>
        </p:txBody>
      </p:sp>
      <p:sp>
        <p:nvSpPr>
          <p:cNvPr id="8" name="Content Placeholder 7">
            <a:extLst>
              <a:ext uri="{FF2B5EF4-FFF2-40B4-BE49-F238E27FC236}">
                <a16:creationId xmlns:a16="http://schemas.microsoft.com/office/drawing/2014/main" xmlns="" id="{C8438480-8B6F-44E5-A602-6240C1B85FB3}"/>
              </a:ext>
            </a:extLst>
          </p:cNvPr>
          <p:cNvSpPr>
            <a:spLocks noGrp="1"/>
          </p:cNvSpPr>
          <p:nvPr>
            <p:ph idx="19"/>
          </p:nvPr>
        </p:nvSpPr>
        <p:spPr>
          <a:xfrm>
            <a:off x="6433035" y="626214"/>
            <a:ext cx="5549104" cy="4497582"/>
          </a:xfrm>
        </p:spPr>
        <p:txBody>
          <a:bodyPr/>
          <a:lstStyle/>
          <a:p>
            <a:pPr marL="285750" indent="-285750" algn="just">
              <a:spcBef>
                <a:spcPts val="0"/>
              </a:spcBef>
              <a:buFont typeface="Arial" panose="020B0604020202020204" pitchFamily="34" charset="0"/>
              <a:buChar char="•"/>
            </a:pPr>
            <a:r>
              <a:rPr lang="en-US" sz="1400" dirty="0"/>
              <a:t>The Probation of Offenders Act, 1958 is intended to reform the offenders below the age of 21 years by rehabilitating them in the society and to prevent them from getting influenced by the seasoned criminals by not keeping them in jails along with hardened criminals.</a:t>
            </a:r>
          </a:p>
          <a:p>
            <a:pPr marL="285750" indent="-285750" algn="just">
              <a:spcBef>
                <a:spcPts val="0"/>
              </a:spcBef>
              <a:buFont typeface="Arial" panose="020B0604020202020204" pitchFamily="34" charset="0"/>
              <a:buChar char="•"/>
            </a:pPr>
            <a:r>
              <a:rPr lang="en-US" sz="1400" dirty="0"/>
              <a:t>It aims to release first time offenders, after due admonition or warning with advice who are alleged to have committed an offence punishable for the offences of theft and Cheating and also in case of any offence punishable with imprisonment for not more than two years, or with fine, or with both.</a:t>
            </a:r>
          </a:p>
          <a:p>
            <a:pPr marL="285750" indent="-285750" algn="just">
              <a:spcBef>
                <a:spcPts val="0"/>
              </a:spcBef>
              <a:buFont typeface="Arial" panose="020B0604020202020204" pitchFamily="34" charset="0"/>
              <a:buChar char="•"/>
            </a:pPr>
            <a:r>
              <a:rPr lang="en-US" sz="1400" dirty="0"/>
              <a:t>The Court may order for payment by the offender such compensation and a cost of the proceedings as it thinks reasonable for loss or injury caused to the victim.</a:t>
            </a:r>
          </a:p>
          <a:p>
            <a:pPr marL="285750" indent="-285750" algn="just">
              <a:spcBef>
                <a:spcPts val="0"/>
              </a:spcBef>
              <a:buFont typeface="Arial" panose="020B0604020202020204" pitchFamily="34" charset="0"/>
              <a:buChar char="•"/>
            </a:pPr>
            <a:r>
              <a:rPr lang="en-US" sz="1400" dirty="0"/>
              <a:t>The Act provides the freedom to Court to vary the conditions of bond when an offender is released on probation of good conduct and to extend the period of probation not to exceed three years from the date of original order.</a:t>
            </a:r>
          </a:p>
          <a:p>
            <a:pPr marL="285750" indent="-285750" algn="just">
              <a:spcBef>
                <a:spcPts val="0"/>
              </a:spcBef>
              <a:buFont typeface="Arial" panose="020B0604020202020204" pitchFamily="34" charset="0"/>
              <a:buChar char="•"/>
            </a:pPr>
            <a:r>
              <a:rPr lang="en-US" sz="1400" dirty="0"/>
              <a:t>The Act empowers the Court to issue a warrant of arrest or summons to him and his sureties requiring them to attend the Court on the date and time specified in the summons, if an offender released on probation of good conduct fails to observe the conditions of bond.</a:t>
            </a:r>
          </a:p>
          <a:p>
            <a:pPr marL="285750" indent="-285750" algn="just">
              <a:spcBef>
                <a:spcPts val="0"/>
              </a:spcBef>
              <a:buFont typeface="Arial" panose="020B0604020202020204" pitchFamily="34" charset="0"/>
              <a:buChar char="•"/>
            </a:pPr>
            <a:r>
              <a:rPr lang="en-US" sz="1400" dirty="0"/>
              <a:t>The Act provides an important role to the probation officers to help the Court and to supervise the probationers put under him and to advise and assist them to get suitable employment.</a:t>
            </a:r>
          </a:p>
        </p:txBody>
      </p:sp>
      <p:sp>
        <p:nvSpPr>
          <p:cNvPr id="4" name="Slide Number Placeholder 3">
            <a:extLst>
              <a:ext uri="{FF2B5EF4-FFF2-40B4-BE49-F238E27FC236}">
                <a16:creationId xmlns:a16="http://schemas.microsoft.com/office/drawing/2014/main" xmlns="" id="{CA1C0347-C2C9-46A2-B7A6-9653B525F7DD}"/>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
        <p:nvSpPr>
          <p:cNvPr id="14" name="Rectangle 13">
            <a:extLst>
              <a:ext uri="{FF2B5EF4-FFF2-40B4-BE49-F238E27FC236}">
                <a16:creationId xmlns:a16="http://schemas.microsoft.com/office/drawing/2014/main" xmlns="" id="{1A56FBC9-C032-437D-A920-A89E681AAC93}"/>
              </a:ext>
            </a:extLst>
          </p:cNvPr>
          <p:cNvSpPr/>
          <p:nvPr/>
        </p:nvSpPr>
        <p:spPr>
          <a:xfrm>
            <a:off x="14991" y="6403667"/>
            <a:ext cx="11333715" cy="307777"/>
          </a:xfrm>
          <a:prstGeom prst="rect">
            <a:avLst/>
          </a:prstGeom>
          <a:ln>
            <a:solidFill>
              <a:schemeClr val="bg1">
                <a:lumMod val="85000"/>
              </a:schemeClr>
            </a:solidFill>
          </a:ln>
        </p:spPr>
        <p:txBody>
          <a:bodyPr wrap="square">
            <a:spAutoFit/>
          </a:bodyPr>
          <a:lstStyle/>
          <a:p>
            <a:r>
              <a:rPr lang="en-US" sz="1400" b="1" dirty="0"/>
              <a:t>Short Coming: </a:t>
            </a:r>
            <a:r>
              <a:rPr lang="en-US" sz="1400" dirty="0"/>
              <a:t>The possibility of the victim making disproportionate demands taking advantage of the Accused’s anxiety for compounding of the offences</a:t>
            </a:r>
          </a:p>
        </p:txBody>
      </p:sp>
      <p:sp>
        <p:nvSpPr>
          <p:cNvPr id="15" name="Rectangle 14">
            <a:extLst>
              <a:ext uri="{FF2B5EF4-FFF2-40B4-BE49-F238E27FC236}">
                <a16:creationId xmlns:a16="http://schemas.microsoft.com/office/drawing/2014/main" xmlns="" id="{6149622C-32FA-4F3A-AAFB-37E47AD6EE35}"/>
              </a:ext>
            </a:extLst>
          </p:cNvPr>
          <p:cNvSpPr/>
          <p:nvPr/>
        </p:nvSpPr>
        <p:spPr>
          <a:xfrm>
            <a:off x="6599236" y="5225311"/>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8A1F1917-CB1A-4786-90E7-F819825FF11E}"/>
              </a:ext>
            </a:extLst>
          </p:cNvPr>
          <p:cNvSpPr>
            <a:spLocks noChangeAspect="1"/>
          </p:cNvSpPr>
          <p:nvPr/>
        </p:nvSpPr>
        <p:spPr>
          <a:xfrm>
            <a:off x="6100576" y="5225310"/>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Picture Placeholder 28" descr="Pencil">
            <a:extLst>
              <a:ext uri="{FF2B5EF4-FFF2-40B4-BE49-F238E27FC236}">
                <a16:creationId xmlns:a16="http://schemas.microsoft.com/office/drawing/2014/main" xmlns="" id="{E2A84C84-3058-4654-B94A-5AD761EC08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6297926" y="5425787"/>
            <a:ext cx="605487" cy="605487"/>
          </a:xfrm>
          <a:prstGeom prst="rect">
            <a:avLst/>
          </a:prstGeom>
          <a:noFill/>
        </p:spPr>
      </p:pic>
      <p:sp>
        <p:nvSpPr>
          <p:cNvPr id="19" name="Content Placeholder 8">
            <a:extLst>
              <a:ext uri="{FF2B5EF4-FFF2-40B4-BE49-F238E27FC236}">
                <a16:creationId xmlns:a16="http://schemas.microsoft.com/office/drawing/2014/main" xmlns="" id="{E13A2942-FFB6-4887-83B5-5A44C020ED35}"/>
              </a:ext>
            </a:extLst>
          </p:cNvPr>
          <p:cNvSpPr txBox="1">
            <a:spLocks/>
          </p:cNvSpPr>
          <p:nvPr/>
        </p:nvSpPr>
        <p:spPr>
          <a:xfrm>
            <a:off x="7195279" y="5288097"/>
            <a:ext cx="4786859" cy="8031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cap="all" dirty="0">
                <a:solidFill>
                  <a:schemeClr val="accent1"/>
                </a:solidFill>
                <a:latin typeface="+mj-lt"/>
              </a:rPr>
              <a:t>The Probation of Offenders Act, 1958 </a:t>
            </a:r>
          </a:p>
        </p:txBody>
      </p:sp>
      <p:sp>
        <p:nvSpPr>
          <p:cNvPr id="20" name="Title 1">
            <a:extLst>
              <a:ext uri="{FF2B5EF4-FFF2-40B4-BE49-F238E27FC236}">
                <a16:creationId xmlns:a16="http://schemas.microsoft.com/office/drawing/2014/main" xmlns="" id="{6AE71401-DFA0-4F17-B21D-3E5081C9DB0F}"/>
              </a:ext>
            </a:extLst>
          </p:cNvPr>
          <p:cNvSpPr>
            <a:spLocks noGrp="1"/>
          </p:cNvSpPr>
          <p:nvPr>
            <p:ph type="title"/>
          </p:nvPr>
        </p:nvSpPr>
        <p:spPr>
          <a:xfrm>
            <a:off x="485957" y="186661"/>
            <a:ext cx="5929832" cy="920336"/>
          </a:xfrm>
        </p:spPr>
        <p:txBody>
          <a:bodyPr anchor="ctr"/>
          <a:lstStyle/>
          <a:p>
            <a:r>
              <a:rPr lang="en-US" dirty="0"/>
              <a:t>PROBATION</a:t>
            </a:r>
          </a:p>
        </p:txBody>
      </p:sp>
      <p:pic>
        <p:nvPicPr>
          <p:cNvPr id="10244" name="Picture 4" descr="Image result for PROBATION">
            <a:extLst>
              <a:ext uri="{FF2B5EF4-FFF2-40B4-BE49-F238E27FC236}">
                <a16:creationId xmlns:a16="http://schemas.microsoft.com/office/drawing/2014/main" xmlns="" id="{09F00161-EC6E-47A2-AAED-157B0F0E1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98" y="1365273"/>
            <a:ext cx="1628562" cy="101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2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FCA16-8D78-4A87-9023-708458E3A4F3}"/>
              </a:ext>
            </a:extLst>
          </p:cNvPr>
          <p:cNvSpPr>
            <a:spLocks noGrp="1"/>
          </p:cNvSpPr>
          <p:nvPr>
            <p:ph type="title"/>
          </p:nvPr>
        </p:nvSpPr>
        <p:spPr>
          <a:xfrm>
            <a:off x="515938" y="186661"/>
            <a:ext cx="11150600" cy="920336"/>
          </a:xfrm>
        </p:spPr>
        <p:txBody>
          <a:bodyPr anchor="ctr"/>
          <a:lstStyle/>
          <a:p>
            <a:r>
              <a:rPr lang="en-US" dirty="0"/>
              <a:t>more ALTERNATIVES</a:t>
            </a:r>
          </a:p>
        </p:txBody>
      </p:sp>
      <p:sp>
        <p:nvSpPr>
          <p:cNvPr id="9" name="Content Placeholder 8">
            <a:extLst>
              <a:ext uri="{FF2B5EF4-FFF2-40B4-BE49-F238E27FC236}">
                <a16:creationId xmlns:a16="http://schemas.microsoft.com/office/drawing/2014/main" xmlns="" id="{D66C6D21-6780-4D8A-9B6F-582E0BD2DC2E}"/>
              </a:ext>
            </a:extLst>
          </p:cNvPr>
          <p:cNvSpPr>
            <a:spLocks noGrp="1"/>
          </p:cNvSpPr>
          <p:nvPr>
            <p:ph idx="17"/>
          </p:nvPr>
        </p:nvSpPr>
        <p:spPr>
          <a:xfrm>
            <a:off x="524454" y="3029608"/>
            <a:ext cx="2588705" cy="495389"/>
          </a:xfrm>
        </p:spPr>
        <p:txBody>
          <a:bodyPr/>
          <a:lstStyle/>
          <a:p>
            <a:r>
              <a:rPr lang="en-US" dirty="0"/>
              <a:t>ARBITRATION</a:t>
            </a:r>
          </a:p>
        </p:txBody>
      </p:sp>
      <p:sp>
        <p:nvSpPr>
          <p:cNvPr id="8" name="Content Placeholder 7">
            <a:extLst>
              <a:ext uri="{FF2B5EF4-FFF2-40B4-BE49-F238E27FC236}">
                <a16:creationId xmlns:a16="http://schemas.microsoft.com/office/drawing/2014/main" xmlns="" id="{5935AC4D-C17D-4827-B693-43A34920A5FD}"/>
              </a:ext>
            </a:extLst>
          </p:cNvPr>
          <p:cNvSpPr>
            <a:spLocks noGrp="1"/>
          </p:cNvSpPr>
          <p:nvPr>
            <p:ph idx="1"/>
          </p:nvPr>
        </p:nvSpPr>
        <p:spPr>
          <a:xfrm>
            <a:off x="524454" y="3572626"/>
            <a:ext cx="2588705" cy="2603323"/>
          </a:xfrm>
        </p:spPr>
        <p:txBody>
          <a:bodyPr/>
          <a:lstStyle/>
          <a:p>
            <a:pPr marL="285750" indent="-165100" algn="just">
              <a:buFont typeface="Arial" panose="020B0604020202020204" pitchFamily="34" charset="0"/>
              <a:buChar char="•"/>
            </a:pPr>
            <a:r>
              <a:rPr lang="en-IN" sz="1300" dirty="0"/>
              <a:t>This method is also more or less that of compounding of offences in which an Arbitrator/mediator negotiates between both the parities to come to certain amicable solution and later the prosecution is withdrawn. This also applicable to the offences punishable for less than 7 years and is successful for the offenses committed under Negotiable instruments Act and Motor vehicles Act. </a:t>
            </a:r>
            <a:endParaRPr lang="en-US" sz="1300" dirty="0"/>
          </a:p>
        </p:txBody>
      </p:sp>
      <p:sp>
        <p:nvSpPr>
          <p:cNvPr id="11" name="Content Placeholder 10">
            <a:extLst>
              <a:ext uri="{FF2B5EF4-FFF2-40B4-BE49-F238E27FC236}">
                <a16:creationId xmlns:a16="http://schemas.microsoft.com/office/drawing/2014/main" xmlns="" id="{90DE57B2-448D-4C8D-8B9C-FFDDFB0A9208}"/>
              </a:ext>
            </a:extLst>
          </p:cNvPr>
          <p:cNvSpPr>
            <a:spLocks noGrp="1"/>
          </p:cNvSpPr>
          <p:nvPr>
            <p:ph idx="19"/>
          </p:nvPr>
        </p:nvSpPr>
        <p:spPr>
          <a:xfrm>
            <a:off x="3377853" y="3029608"/>
            <a:ext cx="2588705" cy="495389"/>
          </a:xfrm>
        </p:spPr>
        <p:txBody>
          <a:bodyPr/>
          <a:lstStyle/>
          <a:p>
            <a:r>
              <a:rPr lang="en-US" dirty="0"/>
              <a:t>COMPENSATION</a:t>
            </a:r>
          </a:p>
        </p:txBody>
      </p:sp>
      <p:sp>
        <p:nvSpPr>
          <p:cNvPr id="10" name="Content Placeholder 9">
            <a:extLst>
              <a:ext uri="{FF2B5EF4-FFF2-40B4-BE49-F238E27FC236}">
                <a16:creationId xmlns:a16="http://schemas.microsoft.com/office/drawing/2014/main" xmlns="" id="{CCF1405A-05DA-4553-A7B3-B9592963C6B1}"/>
              </a:ext>
            </a:extLst>
          </p:cNvPr>
          <p:cNvSpPr>
            <a:spLocks noGrp="1"/>
          </p:cNvSpPr>
          <p:nvPr>
            <p:ph idx="18"/>
          </p:nvPr>
        </p:nvSpPr>
        <p:spPr>
          <a:xfrm>
            <a:off x="3377854" y="3572626"/>
            <a:ext cx="2498766" cy="1749005"/>
          </a:xfrm>
        </p:spPr>
        <p:txBody>
          <a:bodyPr/>
          <a:lstStyle/>
          <a:p>
            <a:pPr marL="285750" indent="-165100" algn="just">
              <a:buFont typeface="Arial" panose="020B0604020202020204" pitchFamily="34" charset="0"/>
              <a:buChar char="•"/>
            </a:pPr>
            <a:r>
              <a:rPr lang="en-IN" sz="1300" dirty="0"/>
              <a:t>Courts may order offenders to pay such compensation as the court thinks reasonable for loss or injury caused to any person by the commission of the offences. </a:t>
            </a:r>
            <a:endParaRPr lang="en-US" sz="1300" dirty="0"/>
          </a:p>
        </p:txBody>
      </p:sp>
      <p:sp>
        <p:nvSpPr>
          <p:cNvPr id="13" name="Content Placeholder 12">
            <a:extLst>
              <a:ext uri="{FF2B5EF4-FFF2-40B4-BE49-F238E27FC236}">
                <a16:creationId xmlns:a16="http://schemas.microsoft.com/office/drawing/2014/main" xmlns="" id="{FB9E2175-1C3C-4B3E-A872-A1B7E6D64D52}"/>
              </a:ext>
            </a:extLst>
          </p:cNvPr>
          <p:cNvSpPr>
            <a:spLocks noGrp="1"/>
          </p:cNvSpPr>
          <p:nvPr>
            <p:ph idx="21"/>
          </p:nvPr>
        </p:nvSpPr>
        <p:spPr>
          <a:xfrm>
            <a:off x="6216589" y="3029608"/>
            <a:ext cx="2588705" cy="495389"/>
          </a:xfrm>
        </p:spPr>
        <p:txBody>
          <a:bodyPr/>
          <a:lstStyle/>
          <a:p>
            <a:r>
              <a:rPr lang="en-US" dirty="0"/>
              <a:t>OPEN PRISONS</a:t>
            </a:r>
          </a:p>
        </p:txBody>
      </p:sp>
      <p:sp>
        <p:nvSpPr>
          <p:cNvPr id="12" name="Content Placeholder 11">
            <a:extLst>
              <a:ext uri="{FF2B5EF4-FFF2-40B4-BE49-F238E27FC236}">
                <a16:creationId xmlns:a16="http://schemas.microsoft.com/office/drawing/2014/main" xmlns="" id="{780C3E07-3509-4911-AFF9-20EA8F12D0A4}"/>
              </a:ext>
            </a:extLst>
          </p:cNvPr>
          <p:cNvSpPr>
            <a:spLocks noGrp="1"/>
          </p:cNvSpPr>
          <p:nvPr>
            <p:ph idx="20"/>
          </p:nvPr>
        </p:nvSpPr>
        <p:spPr>
          <a:xfrm>
            <a:off x="5966559" y="3542646"/>
            <a:ext cx="2838736" cy="3165454"/>
          </a:xfrm>
        </p:spPr>
        <p:txBody>
          <a:bodyPr/>
          <a:lstStyle/>
          <a:p>
            <a:pPr marL="285750" indent="-165100" algn="just">
              <a:buFont typeface="Arial" panose="020B0604020202020204" pitchFamily="34" charset="0"/>
              <a:buChar char="•"/>
            </a:pPr>
            <a:r>
              <a:rPr lang="en-IN" sz="1300" dirty="0"/>
              <a:t>Open prisons in one form or another have been in existence in India for a long time. In India, there are many open prisons. Prisoners serving life sentence on the basis of their good conduct are shifted to the open prisons. They are permitted to stay with their families and go out during the day outside the jail to make their living.</a:t>
            </a:r>
            <a:endParaRPr lang="en-US" sz="1300" dirty="0"/>
          </a:p>
          <a:p>
            <a:pPr marL="285750" indent="-165100" algn="just">
              <a:buFont typeface="Arial" panose="020B0604020202020204" pitchFamily="34" charset="0"/>
              <a:buChar char="•"/>
            </a:pPr>
            <a:r>
              <a:rPr lang="en-IN" sz="1300" dirty="0"/>
              <a:t>It would be surprising to know that the organic farming done in the open Prisons in India has lot of demand and plans are being designed for exports of the produce farmed in these open prisons particularly mangoes.</a:t>
            </a:r>
            <a:endParaRPr lang="en-US" sz="1300" dirty="0"/>
          </a:p>
        </p:txBody>
      </p:sp>
      <p:sp>
        <p:nvSpPr>
          <p:cNvPr id="15" name="Content Placeholder 14">
            <a:extLst>
              <a:ext uri="{FF2B5EF4-FFF2-40B4-BE49-F238E27FC236}">
                <a16:creationId xmlns:a16="http://schemas.microsoft.com/office/drawing/2014/main" xmlns="" id="{471C9CF1-70B0-46DB-869F-6DC53668898D}"/>
              </a:ext>
            </a:extLst>
          </p:cNvPr>
          <p:cNvSpPr>
            <a:spLocks noGrp="1"/>
          </p:cNvSpPr>
          <p:nvPr>
            <p:ph idx="23"/>
          </p:nvPr>
        </p:nvSpPr>
        <p:spPr>
          <a:xfrm>
            <a:off x="9278832" y="3029608"/>
            <a:ext cx="2588705" cy="495389"/>
          </a:xfrm>
        </p:spPr>
        <p:txBody>
          <a:bodyPr/>
          <a:lstStyle/>
          <a:p>
            <a:r>
              <a:rPr lang="en-US" dirty="0"/>
              <a:t>NARCOTIC CONSUMPTION</a:t>
            </a:r>
          </a:p>
        </p:txBody>
      </p:sp>
      <p:sp>
        <p:nvSpPr>
          <p:cNvPr id="14" name="Content Placeholder 13">
            <a:extLst>
              <a:ext uri="{FF2B5EF4-FFF2-40B4-BE49-F238E27FC236}">
                <a16:creationId xmlns:a16="http://schemas.microsoft.com/office/drawing/2014/main" xmlns="" id="{4EAA9254-229F-4C3E-B078-B8912E5BBE98}"/>
              </a:ext>
            </a:extLst>
          </p:cNvPr>
          <p:cNvSpPr>
            <a:spLocks noGrp="1"/>
          </p:cNvSpPr>
          <p:nvPr>
            <p:ph idx="22"/>
          </p:nvPr>
        </p:nvSpPr>
        <p:spPr>
          <a:xfrm>
            <a:off x="9030145" y="3542646"/>
            <a:ext cx="2838736" cy="2950560"/>
          </a:xfrm>
        </p:spPr>
        <p:txBody>
          <a:bodyPr/>
          <a:lstStyle/>
          <a:p>
            <a:pPr marL="285750" indent="-165100" algn="just">
              <a:buFont typeface="Arial" panose="020B0604020202020204" pitchFamily="34" charset="0"/>
              <a:buChar char="•"/>
            </a:pPr>
            <a:r>
              <a:rPr lang="en-IN" sz="1300" b="1" dirty="0"/>
              <a:t>Immunity from prosecution to addicts volunteering for treatment</a:t>
            </a:r>
            <a:r>
              <a:rPr lang="en-IN" sz="1300" dirty="0"/>
              <a:t>: Any addict, who is charged with an offence punishable involving small quantity of narcotic drugs or psychotropic substances, who voluntarily seeks to undergo medical treatment for de- addiction from a hospital or an institution maintained or recognised by the Government or a local authority and undergoes such treatment shall not be liable to prosecution, Provided that the said immunity from prosecution may be withdrawn if the addict does not undergo the complete treatment for de- addiction". </a:t>
            </a:r>
            <a:endParaRPr lang="en-US" sz="1300" dirty="0"/>
          </a:p>
        </p:txBody>
      </p:sp>
      <p:sp>
        <p:nvSpPr>
          <p:cNvPr id="3" name="Slide Number Placeholder 2">
            <a:extLst>
              <a:ext uri="{FF2B5EF4-FFF2-40B4-BE49-F238E27FC236}">
                <a16:creationId xmlns:a16="http://schemas.microsoft.com/office/drawing/2014/main" xmlns="" id="{C10F7B49-6C9D-4DBF-AD20-9D4CFAB1CBFD}"/>
              </a:ext>
            </a:extLst>
          </p:cNvPr>
          <p:cNvSpPr>
            <a:spLocks noGrp="1"/>
          </p:cNvSpPr>
          <p:nvPr>
            <p:ph type="sldNum" sz="quarter" idx="12"/>
          </p:nvPr>
        </p:nvSpPr>
        <p:spPr>
          <a:xfrm>
            <a:off x="11363696" y="6455739"/>
            <a:ext cx="294460" cy="187367"/>
          </a:xfrm>
        </p:spPr>
        <p:txBody>
          <a:bodyPr/>
          <a:lstStyle/>
          <a:p>
            <a:fld id="{9EC71654-96A5-4280-94F3-931C61A9F92C}" type="slidenum">
              <a:rPr lang="en-US" smtClean="0"/>
              <a:pPr/>
              <a:t>8</a:t>
            </a:fld>
            <a:endParaRPr lang="en-US" dirty="0"/>
          </a:p>
        </p:txBody>
      </p:sp>
      <p:pic>
        <p:nvPicPr>
          <p:cNvPr id="41" name="Picture Placeholder 40" descr="A picture containing object&#10;&#10;Description automatically generated">
            <a:extLst>
              <a:ext uri="{FF2B5EF4-FFF2-40B4-BE49-F238E27FC236}">
                <a16:creationId xmlns:a16="http://schemas.microsoft.com/office/drawing/2014/main" xmlns="" id="{6E7F5424-84E7-49AC-9259-98F4404C940A}"/>
              </a:ext>
            </a:extLst>
          </p:cNvPr>
          <p:cNvPicPr>
            <a:picLocks noGrp="1" noChangeAspect="1"/>
          </p:cNvPicPr>
          <p:nvPr>
            <p:ph type="pic" sz="quarter" idx="13"/>
          </p:nvPr>
        </p:nvPicPr>
        <p:blipFill>
          <a:blip r:embed="rId3"/>
          <a:srcRect/>
          <a:stretch>
            <a:fillRect/>
          </a:stretch>
        </p:blipFill>
        <p:spPr>
          <a:xfrm>
            <a:off x="1103313" y="1414463"/>
            <a:ext cx="1430337" cy="1430337"/>
          </a:xfrm>
        </p:spPr>
      </p:pic>
      <p:pic>
        <p:nvPicPr>
          <p:cNvPr id="29" name="Picture Placeholder 28" descr="A group of people in a garden&#10;&#10;Description automatically generated">
            <a:extLst>
              <a:ext uri="{FF2B5EF4-FFF2-40B4-BE49-F238E27FC236}">
                <a16:creationId xmlns:a16="http://schemas.microsoft.com/office/drawing/2014/main" xmlns="" id="{6FFD5F53-6F5E-481F-BAD6-9E1AE567528C}"/>
              </a:ext>
            </a:extLst>
          </p:cNvPr>
          <p:cNvPicPr>
            <a:picLocks noGrp="1" noChangeAspect="1"/>
          </p:cNvPicPr>
          <p:nvPr>
            <p:ph type="pic" sz="quarter" idx="15"/>
          </p:nvPr>
        </p:nvPicPr>
        <p:blipFill>
          <a:blip r:embed="rId4"/>
          <a:srcRect l="16667" r="16667"/>
          <a:stretch>
            <a:fillRect/>
          </a:stretch>
        </p:blipFill>
        <p:spPr>
          <a:xfrm>
            <a:off x="6796088" y="1413085"/>
            <a:ext cx="1430337" cy="1430338"/>
          </a:xfrm>
        </p:spPr>
      </p:pic>
      <p:pic>
        <p:nvPicPr>
          <p:cNvPr id="35" name="Picture Placeholder 34" descr="A close up of a logo&#10;&#10;Description automatically generated">
            <a:extLst>
              <a:ext uri="{FF2B5EF4-FFF2-40B4-BE49-F238E27FC236}">
                <a16:creationId xmlns:a16="http://schemas.microsoft.com/office/drawing/2014/main" xmlns="" id="{53E1BC68-8D30-437D-B31E-11215331C8DB}"/>
              </a:ext>
            </a:extLst>
          </p:cNvPr>
          <p:cNvPicPr>
            <a:picLocks noGrp="1" noChangeAspect="1"/>
          </p:cNvPicPr>
          <p:nvPr>
            <p:ph type="pic" sz="quarter" idx="14"/>
          </p:nvPr>
        </p:nvPicPr>
        <p:blipFill>
          <a:blip r:embed="rId5"/>
          <a:srcRect l="26154" r="26154"/>
          <a:stretch>
            <a:fillRect/>
          </a:stretch>
        </p:blipFill>
        <p:spPr/>
      </p:pic>
      <p:pic>
        <p:nvPicPr>
          <p:cNvPr id="39" name="Picture Placeholder 38" descr="A picture containing person, man, table, indoor&#10;&#10;Description automatically generated">
            <a:extLst>
              <a:ext uri="{FF2B5EF4-FFF2-40B4-BE49-F238E27FC236}">
                <a16:creationId xmlns:a16="http://schemas.microsoft.com/office/drawing/2014/main" xmlns="" id="{F5F0AF2E-D8E1-4856-8401-1209F9C27D01}"/>
              </a:ext>
            </a:extLst>
          </p:cNvPr>
          <p:cNvPicPr>
            <a:picLocks noGrp="1" noChangeAspect="1"/>
          </p:cNvPicPr>
          <p:nvPr>
            <p:ph type="pic" sz="quarter" idx="16"/>
          </p:nvPr>
        </p:nvPicPr>
        <p:blipFill>
          <a:blip r:embed="rId6"/>
          <a:srcRect l="22000" r="22000"/>
          <a:stretch>
            <a:fillRect/>
          </a:stretch>
        </p:blipFill>
        <p:spPr/>
      </p:pic>
    </p:spTree>
    <p:extLst>
      <p:ext uri="{BB962C8B-B14F-4D97-AF65-F5344CB8AC3E}">
        <p14:creationId xmlns:p14="http://schemas.microsoft.com/office/powerpoint/2010/main" val="43563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4C2A7-EC84-4D8C-9CA2-F6AE46F51FB6}"/>
              </a:ext>
            </a:extLst>
          </p:cNvPr>
          <p:cNvSpPr>
            <a:spLocks noGrp="1"/>
          </p:cNvSpPr>
          <p:nvPr>
            <p:ph type="title"/>
          </p:nvPr>
        </p:nvSpPr>
        <p:spPr>
          <a:xfrm>
            <a:off x="524256" y="4767072"/>
            <a:ext cx="11531756" cy="1625210"/>
          </a:xfrm>
          <a:prstGeom prst="ellipse">
            <a:avLst/>
          </a:prstGeom>
        </p:spPr>
        <p:txBody>
          <a:bodyPr vert="horz" lIns="91440" tIns="45720" rIns="91440" bIns="45720" rtlCol="0" anchor="ctr">
            <a:normAutofit fontScale="90000"/>
          </a:bodyPr>
          <a:lstStyle/>
          <a:p>
            <a:r>
              <a:rPr lang="en-US" sz="3700" dirty="0">
                <a:solidFill>
                  <a:srgbClr val="FFFFFF"/>
                </a:solidFill>
              </a:rPr>
              <a:t>RECENT LEGISLATIVE CHANGES IN INDIA</a:t>
            </a:r>
            <a:br>
              <a:rPr lang="en-US" sz="3700" dirty="0">
                <a:solidFill>
                  <a:srgbClr val="FFFFFF"/>
                </a:solidFill>
              </a:rPr>
            </a:br>
            <a:r>
              <a:rPr lang="en-US" sz="1600" dirty="0">
                <a:solidFill>
                  <a:srgbClr val="FFFFFF"/>
                </a:solidFill>
              </a:rPr>
              <a:t>THE CURRENT HON’BLE  PRIME MINISTER OF INDIA MR.MODI ,Mr. Venkaiah </a:t>
            </a:r>
            <a:r>
              <a:rPr lang="en-US" sz="1600">
                <a:solidFill>
                  <a:srgbClr val="FFFFFF"/>
                </a:solidFill>
              </a:rPr>
              <a:t>NAIDU Hon’ble  </a:t>
            </a:r>
            <a:r>
              <a:rPr lang="en-US" sz="1600" dirty="0">
                <a:solidFill>
                  <a:srgbClr val="FFFFFF"/>
                </a:solidFill>
              </a:rPr>
              <a:t>Vice President of </a:t>
            </a:r>
            <a:r>
              <a:rPr lang="en-US" sz="1600" dirty="0" err="1">
                <a:solidFill>
                  <a:srgbClr val="FFFFFF"/>
                </a:solidFill>
              </a:rPr>
              <a:t>india</a:t>
            </a:r>
            <a:r>
              <a:rPr lang="en-US" sz="1600" dirty="0">
                <a:solidFill>
                  <a:srgbClr val="FFFFFF"/>
                </a:solidFill>
              </a:rPr>
              <a:t> and </a:t>
            </a:r>
            <a:r>
              <a:rPr lang="en-US" sz="1600" dirty="0" err="1">
                <a:solidFill>
                  <a:srgbClr val="FFFFFF"/>
                </a:solidFill>
              </a:rPr>
              <a:t>Mr.kishan</a:t>
            </a:r>
            <a:r>
              <a:rPr lang="en-US" sz="1600" dirty="0">
                <a:solidFill>
                  <a:srgbClr val="FFFFFF"/>
                </a:solidFill>
              </a:rPr>
              <a:t> </a:t>
            </a:r>
            <a:r>
              <a:rPr lang="en-US" sz="1600" dirty="0" err="1">
                <a:solidFill>
                  <a:srgbClr val="FFFFFF"/>
                </a:solidFill>
              </a:rPr>
              <a:t>reddy</a:t>
            </a:r>
            <a:r>
              <a:rPr lang="en-US" sz="1600" dirty="0">
                <a:solidFill>
                  <a:srgbClr val="FFFFFF"/>
                </a:solidFill>
              </a:rPr>
              <a:t> </a:t>
            </a:r>
            <a:r>
              <a:rPr lang="en-US" sz="1600" dirty="0" err="1">
                <a:solidFill>
                  <a:srgbClr val="FFFFFF"/>
                </a:solidFill>
              </a:rPr>
              <a:t>honble</a:t>
            </a:r>
            <a:r>
              <a:rPr lang="en-US" sz="1600" dirty="0">
                <a:solidFill>
                  <a:srgbClr val="FFFFFF"/>
                </a:solidFill>
              </a:rPr>
              <a:t> home minister of state  government of </a:t>
            </a:r>
            <a:r>
              <a:rPr lang="en-US" sz="1600" dirty="0" err="1">
                <a:solidFill>
                  <a:srgbClr val="FFFFFF"/>
                </a:solidFill>
              </a:rPr>
              <a:t>india</a:t>
            </a:r>
            <a:r>
              <a:rPr lang="en-US" sz="1600" dirty="0">
                <a:solidFill>
                  <a:srgbClr val="FFFFFF"/>
                </a:solidFill>
              </a:rPr>
              <a:t> and </a:t>
            </a:r>
            <a:r>
              <a:rPr lang="en-US" sz="1600" dirty="0" err="1">
                <a:solidFill>
                  <a:srgbClr val="FFFFFF"/>
                </a:solidFill>
              </a:rPr>
              <a:t>padmarao</a:t>
            </a:r>
            <a:r>
              <a:rPr lang="en-US" sz="1600" dirty="0">
                <a:solidFill>
                  <a:srgbClr val="FFFFFF"/>
                </a:solidFill>
              </a:rPr>
              <a:t> </a:t>
            </a:r>
            <a:r>
              <a:rPr lang="en-US" sz="1600" dirty="0" err="1">
                <a:solidFill>
                  <a:srgbClr val="FFFFFF"/>
                </a:solidFill>
              </a:rPr>
              <a:t>lakkaraju</a:t>
            </a:r>
            <a:r>
              <a:rPr lang="en-US" sz="1600" dirty="0">
                <a:solidFill>
                  <a:srgbClr val="FFFFFF"/>
                </a:solidFill>
              </a:rPr>
              <a:t> member </a:t>
            </a:r>
            <a:r>
              <a:rPr lang="en-US" sz="1600" dirty="0" err="1">
                <a:solidFill>
                  <a:srgbClr val="FFFFFF"/>
                </a:solidFill>
              </a:rPr>
              <a:t>iap</a:t>
            </a:r>
            <a:endParaRPr lang="en-US" sz="1600" dirty="0">
              <a:solidFill>
                <a:srgbClr val="FFFFFF"/>
              </a:solidFill>
            </a:endParaRPr>
          </a:p>
        </p:txBody>
      </p:sp>
      <p:pic>
        <p:nvPicPr>
          <p:cNvPr id="28" name="Picture 27" descr="A group of people around each other&#10;&#10;Description automatically generated">
            <a:extLst>
              <a:ext uri="{FF2B5EF4-FFF2-40B4-BE49-F238E27FC236}">
                <a16:creationId xmlns:a16="http://schemas.microsoft.com/office/drawing/2014/main" xmlns="" id="{6BA3AB7A-3849-473A-B725-AE22D9661499}"/>
              </a:ext>
            </a:extLst>
          </p:cNvPr>
          <p:cNvPicPr>
            <a:picLocks noChangeAspect="1"/>
          </p:cNvPicPr>
          <p:nvPr/>
        </p:nvPicPr>
        <p:blipFill rotWithShape="1">
          <a:blip r:embed="rId3"/>
          <a:srcRect r="1" b="12494"/>
          <a:stretch/>
        </p:blipFill>
        <p:spPr>
          <a:xfrm>
            <a:off x="-482" y="0"/>
            <a:ext cx="7611185" cy="4767072"/>
          </a:xfrm>
          <a:prstGeom prst="rect">
            <a:avLst/>
          </a:prstGeom>
        </p:spPr>
      </p:pic>
      <p:sp>
        <p:nvSpPr>
          <p:cNvPr id="3" name="Text Placeholder 2">
            <a:extLst>
              <a:ext uri="{FF2B5EF4-FFF2-40B4-BE49-F238E27FC236}">
                <a16:creationId xmlns:a16="http://schemas.microsoft.com/office/drawing/2014/main" xmlns="" id="{56960426-AAA6-4126-93AF-30F7DEE010A4}"/>
              </a:ext>
            </a:extLst>
          </p:cNvPr>
          <p:cNvSpPr>
            <a:spLocks noGrp="1"/>
          </p:cNvSpPr>
          <p:nvPr>
            <p:ph type="body" idx="1"/>
          </p:nvPr>
        </p:nvSpPr>
        <p:spPr>
          <a:xfrm>
            <a:off x="8029319" y="917725"/>
            <a:ext cx="3424739" cy="2634944"/>
          </a:xfrm>
        </p:spPr>
        <p:txBody>
          <a:bodyPr vert="horz" lIns="91440" tIns="45720" rIns="91440" bIns="45720" rtlCol="0" anchor="ctr">
            <a:normAutofit/>
          </a:bodyPr>
          <a:lstStyle/>
          <a:p>
            <a:pPr marL="285750" indent="-228600" algn="l">
              <a:buFont typeface="Arial" panose="020B0604020202020204" pitchFamily="34" charset="0"/>
              <a:buChar char="•"/>
            </a:pPr>
            <a:r>
              <a:rPr lang="en-US" sz="2000" b="1" dirty="0">
                <a:solidFill>
                  <a:srgbClr val="FFFFFF"/>
                </a:solidFill>
              </a:rPr>
              <a:t>JUVENILE JUSTICE ACT</a:t>
            </a:r>
          </a:p>
          <a:p>
            <a:pPr marL="285750" indent="-228600" algn="l">
              <a:buFont typeface="Arial" panose="020B0604020202020204" pitchFamily="34" charset="0"/>
              <a:buChar char="•"/>
            </a:pPr>
            <a:r>
              <a:rPr lang="en-US" sz="2000" b="1" dirty="0">
                <a:solidFill>
                  <a:srgbClr val="FFFFFF"/>
                </a:solidFill>
              </a:rPr>
              <a:t>TAXATION ACT</a:t>
            </a:r>
            <a:endParaRPr lang="en-US" sz="2000" dirty="0">
              <a:solidFill>
                <a:srgbClr val="FFFFFF"/>
              </a:solidFill>
            </a:endParaRPr>
          </a:p>
        </p:txBody>
      </p:sp>
      <p:sp>
        <p:nvSpPr>
          <p:cNvPr id="4" name="Slide Number Placeholder 3">
            <a:extLst>
              <a:ext uri="{FF2B5EF4-FFF2-40B4-BE49-F238E27FC236}">
                <a16:creationId xmlns:a16="http://schemas.microsoft.com/office/drawing/2014/main" xmlns="" id="{D66E959E-B23F-467A-9B6E-30F9EE969EC2}"/>
              </a:ext>
            </a:extLst>
          </p:cNvPr>
          <p:cNvSpPr>
            <a:spLocks noGrp="1"/>
          </p:cNvSpPr>
          <p:nvPr>
            <p:ph type="sldNum" sz="quarter" idx="12"/>
          </p:nvPr>
        </p:nvSpPr>
        <p:spPr>
          <a:xfrm>
            <a:off x="10657453" y="6400247"/>
            <a:ext cx="973667" cy="274320"/>
          </a:xfrm>
        </p:spPr>
        <p:txBody>
          <a:bodyPr vert="horz" lIns="91440" tIns="45720" rIns="91440" bIns="45720" rtlCol="0" anchor="ctr">
            <a:normAutofit/>
          </a:bodyPr>
          <a:lstStyle/>
          <a:p>
            <a:pPr algn="r">
              <a:spcAft>
                <a:spcPts val="600"/>
              </a:spcAft>
              <a:defRPr/>
            </a:pPr>
            <a:fld id="{9EC71654-96A5-4280-94F3-931C61A9F92C}" type="slidenum">
              <a:rPr lang="en-US" sz="1200">
                <a:solidFill>
                  <a:prstClr val="black">
                    <a:tint val="75000"/>
                  </a:prstClr>
                </a:solidFill>
                <a:latin typeface="Calibri" panose="020F0502020204030204"/>
              </a:rPr>
              <a:pPr algn="r">
                <a:spcAft>
                  <a:spcPts val="600"/>
                </a:spcAft>
                <a:defRPr/>
              </a:pPr>
              <a:t>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1165588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9B47F-3DD8-4645-81DC-B88780643C07}">
  <ds:schemaRefs>
    <ds:schemaRef ds:uri="16c05727-aa75-4e4a-9b5f-8a80a1165891"/>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71af3243-3dd4-4a8d-8c0d-dd76da1f02a5"/>
  </ds:schemaRefs>
</ds:datastoreItem>
</file>

<file path=customXml/itemProps2.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2459</Words>
  <Application>Microsoft Office PowerPoint</Application>
  <PresentationFormat>Custom</PresentationFormat>
  <Paragraphs>127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Impact of Alternatives to Prosecution on International Co-operation</vt:lpstr>
      <vt:lpstr>PowerPoint Presentation</vt:lpstr>
      <vt:lpstr>Evolution</vt:lpstr>
      <vt:lpstr>PowerPoint Presentation</vt:lpstr>
      <vt:lpstr>PLEA BARGAIN</vt:lpstr>
      <vt:lpstr>COMPOUNDABLE OF OFFENCES</vt:lpstr>
      <vt:lpstr>PROBATION</vt:lpstr>
      <vt:lpstr>more ALTERNATIVES</vt:lpstr>
      <vt:lpstr>RECENT LEGISLATIVE CHANGES IN INDIA THE CURRENT HON’BLE  PRIME MINISTER OF INDIA MR.MODI ,Mr. Venkaiah NAIDU Hon’ble  Vice President of india and Mr.kishan reddy honble home minister of state  government of india and padmarao lakkaraju member iap</vt:lpstr>
      <vt:lpstr>JUVENILE JUSTICE ACT</vt:lpstr>
      <vt:lpstr>TAXATION ACT</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2019-09-17T17:08:38Z</dcterms:created>
  <dcterms:modified xsi:type="dcterms:W3CDTF">2019-10-01T11:55:45Z</dcterms:modified>
</cp:coreProperties>
</file>