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4" r:id="rId1"/>
  </p:sldMasterIdLst>
  <p:sldIdLst>
    <p:sldId id="256" r:id="rId2"/>
    <p:sldId id="272" r:id="rId3"/>
    <p:sldId id="258" r:id="rId4"/>
    <p:sldId id="259" r:id="rId5"/>
    <p:sldId id="273" r:id="rId6"/>
    <p:sldId id="275" r:id="rId7"/>
    <p:sldId id="274" r:id="rId8"/>
    <p:sldId id="276" r:id="rId9"/>
    <p:sldId id="264" r:id="rId10"/>
  </p:sldIdLst>
  <p:sldSz cx="9144000" cy="6858000" type="screen4x3"/>
  <p:notesSz cx="6954838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4E5"/>
    <a:srgbClr val="E2D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94" d="100"/>
          <a:sy n="94" d="100"/>
        </p:scale>
        <p:origin x="-88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11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80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71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23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89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2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60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45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64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52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33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39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6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952928" cy="1944216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Network of Anti-Corruption Prosecutors (NACP)</a:t>
            </a:r>
            <a:r>
              <a:rPr lang="en-US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b="1" dirty="0"/>
              <a:t> 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az-Latn-AZ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ANTI-CORRUPTION 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REFORMS </a:t>
            </a:r>
            <a:r>
              <a:rPr lang="az-Latn-AZ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az-Latn-AZ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AZERBAIJAN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 September 2019, Buenos Aires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89240"/>
            <a:ext cx="7376864" cy="1057672"/>
          </a:xfrm>
        </p:spPr>
        <p:txBody>
          <a:bodyPr>
            <a:noAutofit/>
          </a:bodyPr>
          <a:lstStyle/>
          <a:p>
            <a:pPr algn="r"/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z-Latn-AZ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Kamran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Aliyev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Deputy Prosecutor General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Director of the ACD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0"/>
            <a:ext cx="3297943" cy="18550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78" y="1886994"/>
            <a:ext cx="1448002" cy="157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63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00100" y="620688"/>
            <a:ext cx="7543800" cy="62211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Republic of Azerbaijan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9130" y="2276872"/>
            <a:ext cx="381642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Capital and the largest city is Baku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Area 86.600 km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Population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 million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78" y="3645024"/>
            <a:ext cx="3756476" cy="2419547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01997"/>
            <a:ext cx="4320480" cy="4062573"/>
          </a:xfrm>
        </p:spPr>
      </p:pic>
    </p:spTree>
    <p:extLst>
      <p:ext uri="{BB962C8B-B14F-4D97-AF65-F5344CB8AC3E}">
        <p14:creationId xmlns:p14="http://schemas.microsoft.com/office/powerpoint/2010/main" val="7330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66132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Azerbaijan in international initiatives</a:t>
            </a:r>
            <a:endParaRPr lang="en-US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772744"/>
          </a:xfrm>
        </p:spPr>
        <p:txBody>
          <a:bodyPr>
            <a:normAutofit/>
          </a:bodyPr>
          <a:lstStyle/>
          <a:p>
            <a:pPr marL="114300" indent="0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Ratifications:</a:t>
            </a:r>
          </a:p>
          <a:p>
            <a:pPr marL="114300" indent="0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None/>
            </a:pP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  <a:tabLst>
                <a:tab pos="625475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UN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conventions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defTabSz="442913">
              <a:lnSpc>
                <a:spcPct val="110000"/>
              </a:lnSpc>
              <a:spcBef>
                <a:spcPts val="0"/>
              </a:spcBef>
              <a:buNone/>
              <a:tabLst>
                <a:tab pos="625475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Convention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against Transnational Organized Crime (in 2003)</a:t>
            </a:r>
          </a:p>
          <a:p>
            <a:pPr marL="0" lvl="1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Convention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against Corruption (in 2005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lvl="1" indent="0" algn="just" defTabSz="442913">
              <a:lnSpc>
                <a:spcPct val="110000"/>
              </a:lnSpc>
              <a:spcBef>
                <a:spcPts val="0"/>
              </a:spcBef>
              <a:buNone/>
              <a:tabLst>
                <a:tab pos="625475" algn="l"/>
              </a:tabLst>
            </a:pP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  <a:tabLst>
                <a:tab pos="625475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Council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Europe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Conventions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(in 2004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 defTabSz="442913">
              <a:lnSpc>
                <a:spcPct val="110000"/>
              </a:lnSpc>
              <a:spcBef>
                <a:spcPts val="0"/>
              </a:spcBef>
              <a:buNone/>
              <a:tabLst>
                <a:tab pos="625475" algn="l"/>
              </a:tabLst>
            </a:pP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Criminal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Law Conventions on Corruption </a:t>
            </a:r>
          </a:p>
          <a:p>
            <a:pPr marL="0" lvl="1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Ø"/>
              <a:tabLst>
                <a:tab pos="625475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Civil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Law Conventions on Corruption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 defTabSz="442913">
              <a:lnSpc>
                <a:spcPct val="110000"/>
              </a:lnSpc>
              <a:spcBef>
                <a:spcPts val="0"/>
              </a:spcBef>
              <a:buNone/>
              <a:tabLst>
                <a:tab pos="625475" algn="l"/>
              </a:tabLst>
            </a:pP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  <a:tabLst>
                <a:tab pos="625475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Implementation Review Mechanism  </a:t>
            </a:r>
          </a:p>
          <a:p>
            <a:pPr marL="0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  <a:tabLst>
                <a:tab pos="625475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 of the Group of States against Corruption (GRECO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defTabSz="442913">
              <a:lnSpc>
                <a:spcPct val="110000"/>
              </a:lnSpc>
              <a:spcBef>
                <a:spcPts val="0"/>
              </a:spcBef>
              <a:buClr>
                <a:srgbClr val="7030A0"/>
              </a:buClr>
              <a:buFont typeface="Wingdings" pitchFamily="2" charset="2"/>
              <a:buChar char="q"/>
              <a:tabLst>
                <a:tab pos="625475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member of the OECD Anti-Corruption Network for Eastern Europe and Central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Asia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916832"/>
            <a:ext cx="1269399" cy="19442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916832"/>
            <a:ext cx="1221107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7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26172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Implemented anti-corruption measures</a:t>
            </a:r>
            <a:endParaRPr lang="en-US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1" y="1845734"/>
            <a:ext cx="7755200" cy="4023360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q"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legislation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in-line with international standards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Clr>
                <a:srgbClr val="7030A0"/>
              </a:buClr>
              <a:buFont typeface="Wingdings" pitchFamily="2" charset="2"/>
              <a:buChar char="q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Reorganization of judicial system;</a:t>
            </a:r>
          </a:p>
          <a:p>
            <a:pPr marL="285750" lvl="0" indent="-285750" algn="just">
              <a:buClr>
                <a:srgbClr val="7030A0"/>
              </a:buClr>
              <a:buFont typeface="Wingdings" pitchFamily="2" charset="2"/>
              <a:buChar char="q"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Reforms in civil service;</a:t>
            </a:r>
          </a:p>
          <a:p>
            <a:pPr marL="114300" indent="0" algn="just">
              <a:buClr>
                <a:srgbClr val="7030A0"/>
              </a:buClr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7030A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Establishment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of specialized anti-corruption agencies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Clr>
                <a:srgbClr val="7030A0"/>
              </a:buClr>
              <a:buFont typeface="Wingdings" pitchFamily="2" charset="2"/>
              <a:buChar char="q"/>
            </a:pP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rgbClr val="7030A0"/>
              </a:buClr>
              <a:buFont typeface="Wingdings" pitchFamily="2" charset="2"/>
              <a:buChar char="q"/>
            </a:pPr>
            <a:endParaRPr lang="en-US" sz="18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204864"/>
            <a:ext cx="2431926" cy="382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4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5416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approach to anti-corruption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0" algn="ctr"/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Deepening reforms in the following dimensions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0" algn="ctr"/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0" indent="0" algn="just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corruption as an aspect of development </a:t>
            </a:r>
            <a:endParaRPr lang="az-Latn-AZ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0" indent="0" algn="just">
              <a:buFont typeface="Wingdings" panose="05000000000000000000" pitchFamily="2" charset="2"/>
              <a:buChar char="v"/>
            </a:pPr>
            <a:endParaRPr lang="az-Latn-AZ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0" indent="0" algn="just">
              <a:buFont typeface="Wingdings" panose="05000000000000000000" pitchFamily="2" charset="2"/>
              <a:buChar char="v"/>
            </a:pPr>
            <a:r>
              <a:rPr lang="az-Latn-AZ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accent on prevention of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corruption </a:t>
            </a:r>
            <a:endParaRPr lang="az-Latn-AZ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0" indent="0" algn="just">
              <a:buFont typeface="Wingdings" panose="05000000000000000000" pitchFamily="2" charset="2"/>
              <a:buChar char="v"/>
            </a:pP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lvl="0" indent="0" algn="just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focus on increasing effectiveness and efficiency of judiciary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1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54164"/>
          </a:xfrm>
        </p:spPr>
        <p:txBody>
          <a:bodyPr>
            <a:normAutofit/>
          </a:bodyPr>
          <a:lstStyle/>
          <a:p>
            <a:pPr algn="just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Corruption as a development problem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845734"/>
            <a:ext cx="7925505" cy="4357100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aim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strengthening economic and social development,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diversification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national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economy,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z-Latn-A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</a:t>
            </a:r>
            <a:r>
              <a:rPr lang="az-Latn-A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favourable business environment.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lvl="0" indent="-90488" algn="just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</a:t>
            </a:r>
            <a:r>
              <a:rPr lang="az-Latn-A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efforts to </a:t>
            </a:r>
            <a:r>
              <a:rPr lang="az-Latn-A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accompanied by the relevant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anti-corruption      measures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653136"/>
            <a:ext cx="2692896" cy="154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5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2617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to prevent than…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352928" cy="439248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Azerbaijan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relies on transparent public service delivery and achievements of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technologies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80975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ASAN 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 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delivery of 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975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 range of public services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975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the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one-stop-shop principle. </a:t>
            </a: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80975" algn="l"/>
              </a:tabLst>
            </a:pP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80975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E-Government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speedy, accessible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975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and efficient.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80975" algn="l"/>
              </a:tabLst>
            </a:pPr>
            <a:endPara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180975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 </a:t>
            </a: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Centers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transparency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provision of public services in employment, </a:t>
            </a:r>
            <a:r>
              <a:rPr lang="en-US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975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and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protection spheres.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713" y="2492896"/>
            <a:ext cx="3934767" cy="262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52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Accessible, modern, and efficient justice</a:t>
            </a:r>
            <a:endParaRPr lang="ru-RU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845734"/>
            <a:ext cx="8064896" cy="4319570"/>
          </a:xfrm>
        </p:spPr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new phase of reforms started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the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Presidential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Decree adopted in April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2019.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Aims at: </a:t>
            </a:r>
          </a:p>
          <a:p>
            <a:pPr marL="1809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easing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to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justice, </a:t>
            </a:r>
          </a:p>
          <a:p>
            <a:pPr marL="1809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increasing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quality,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strengthening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independence and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impartiality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judiciary,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enhancing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efficiency of the judicial system.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E-Court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system,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Establishment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commercial courts, 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New legislation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mediation.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564904"/>
            <a:ext cx="3267223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2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Thanks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your attention.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6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973</TotalTime>
  <Words>328</Words>
  <Application>Microsoft Office PowerPoint</Application>
  <PresentationFormat>On-screen Show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Ретро</vt:lpstr>
      <vt:lpstr>                                                       Network of Anti-Corruption Prosecutors (NACP)      ANTI-CORRUPTION REFORMS IN AZERBAIJAN                                                                       17 September 2019, Buenos Aires</vt:lpstr>
      <vt:lpstr>The Republic of Azerbaijan</vt:lpstr>
      <vt:lpstr>Azerbaijan in international initiatives</vt:lpstr>
      <vt:lpstr>Implemented anti-corruption measures</vt:lpstr>
      <vt:lpstr>Current approach to anti-corruption</vt:lpstr>
      <vt:lpstr>Corruption as a development problem</vt:lpstr>
      <vt:lpstr>Better to prevent than…</vt:lpstr>
      <vt:lpstr>Accessible, modern, and efficient justice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Sabuhi Aliyev</dc:creator>
  <cp:lastModifiedBy>Nino Siradze</cp:lastModifiedBy>
  <cp:revision>46</cp:revision>
  <cp:lastPrinted>2016-09-02T12:32:22Z</cp:lastPrinted>
  <dcterms:created xsi:type="dcterms:W3CDTF">2016-08-29T11:23:00Z</dcterms:created>
  <dcterms:modified xsi:type="dcterms:W3CDTF">2019-10-01T11:00:41Z</dcterms:modified>
</cp:coreProperties>
</file>