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4172" r:id="rId1"/>
  </p:sldMasterIdLst>
  <p:sldIdLst>
    <p:sldId id="256" r:id="rId2"/>
    <p:sldId id="257" r:id="rId3"/>
    <p:sldId id="258" r:id="rId4"/>
    <p:sldId id="260" r:id="rId5"/>
    <p:sldId id="263" r:id="rId6"/>
    <p:sldId id="262" r:id="rId7"/>
    <p:sldId id="259" r:id="rId8"/>
  </p:sldIdLst>
  <p:sldSz cx="12192000" cy="6858000"/>
  <p:notesSz cx="6858000" cy="9926638"/>
  <p:custShowLst>
    <p:custShow name="הצגה מותאמת אישית 1" id="0">
      <p:sldLst>
        <p:sld r:id="rId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586B75A-687E-405C-8A0B-8D00578BA2C3}" type="datetimeFigureOut">
              <a:rPr lang="en-US" smtClean="0"/>
              <a:pPr/>
              <a:t>01.10.2019</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50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76772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599699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66443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49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60151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2575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87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967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99430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5586B75A-687E-405C-8A0B-8D00578BA2C3}" type="datetimeFigureOut">
              <a:rPr lang="en-US" smtClean="0"/>
              <a:pPr/>
              <a:t>01.10.2019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348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586B75A-687E-405C-8A0B-8D00578BA2C3}" type="datetimeFigureOut">
              <a:rPr lang="en-US" smtClean="0"/>
              <a:pPr/>
              <a:t>01.10.2019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6150155"/>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sldNum="0" hdr="0" ftr="0" dt="0"/>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10" Type="http://schemas.openxmlformats.org/officeDocument/2006/relationships/image" Target="../media/image15.emf"/><Relationship Id="rId4" Type="http://schemas.openxmlformats.org/officeDocument/2006/relationships/image" Target="../media/image12.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9972" y="2148178"/>
            <a:ext cx="5932055" cy="1569660"/>
          </a:xfrm>
          <a:prstGeom prst="rect">
            <a:avLst/>
          </a:prstGeom>
          <a:noFill/>
        </p:spPr>
        <p:txBody>
          <a:bodyPr wrap="square" rtlCol="1">
            <a:spAutoFit/>
          </a:bodyPr>
          <a:lstStyle/>
          <a:p>
            <a:pPr algn="ctr"/>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Israeli </a:t>
            </a:r>
            <a:r>
              <a:rPr lang="en-US" sz="3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and Brazilian Cooperation in the Fight </a:t>
            </a:r>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against </a:t>
            </a:r>
            <a:r>
              <a:rPr lang="en-US" sz="3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Organized Crime </a:t>
            </a:r>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the story behind “case 512”</a:t>
            </a:r>
          </a:p>
        </p:txBody>
      </p:sp>
      <p:sp>
        <p:nvSpPr>
          <p:cNvPr id="8" name="TextBox 7"/>
          <p:cNvSpPr txBox="1"/>
          <p:nvPr/>
        </p:nvSpPr>
        <p:spPr>
          <a:xfrm>
            <a:off x="2195943" y="578518"/>
            <a:ext cx="7800111" cy="1569660"/>
          </a:xfrm>
          <a:prstGeom prst="rect">
            <a:avLst/>
          </a:prstGeom>
          <a:noFill/>
        </p:spPr>
        <p:txBody>
          <a:bodyPr wrap="square" rtlCol="1" anchor="ctr">
            <a:spAutoFit/>
          </a:bodyPr>
          <a:lstStyle/>
          <a:p>
            <a:pPr algn="ctr">
              <a:lnSpc>
                <a:spcPct val="150000"/>
              </a:lnSpc>
            </a:pPr>
            <a:r>
              <a:rPr lang="en-US" sz="2400" dirty="0">
                <a:latin typeface="Adobe Devanagari" panose="02040503050201020203" pitchFamily="18" charset="0"/>
                <a:cs typeface="Adobe Devanagari" panose="02040503050201020203" pitchFamily="18" charset="0"/>
              </a:rPr>
              <a:t>IAP 24</a:t>
            </a:r>
            <a:r>
              <a:rPr lang="en-US" sz="2400" baseline="30000" dirty="0">
                <a:latin typeface="Adobe Devanagari" panose="02040503050201020203" pitchFamily="18" charset="0"/>
                <a:cs typeface="Adobe Devanagari" panose="02040503050201020203" pitchFamily="18" charset="0"/>
              </a:rPr>
              <a:t>th</a:t>
            </a:r>
            <a:r>
              <a:rPr lang="en-US" sz="2400" dirty="0">
                <a:latin typeface="Adobe Devanagari" panose="02040503050201020203" pitchFamily="18" charset="0"/>
                <a:cs typeface="Adobe Devanagari" panose="02040503050201020203" pitchFamily="18" charset="0"/>
              </a:rPr>
              <a:t> Annual Conference and General Meeting, Argentina </a:t>
            </a:r>
            <a:r>
              <a:rPr lang="en-US" sz="2400" dirty="0" smtClean="0">
                <a:latin typeface="Adobe Devanagari" panose="02040503050201020203" pitchFamily="18" charset="0"/>
                <a:cs typeface="Adobe Devanagari" panose="02040503050201020203" pitchFamily="18" charset="0"/>
              </a:rPr>
              <a:t>2019</a:t>
            </a:r>
            <a:r>
              <a:rPr lang="en-US" sz="2400" dirty="0"/>
              <a:t>	</a:t>
            </a:r>
          </a:p>
          <a:p>
            <a:pPr algn="ctr"/>
            <a:endParaRPr lang="he-IL" sz="2400" dirty="0"/>
          </a:p>
        </p:txBody>
      </p:sp>
      <p:sp>
        <p:nvSpPr>
          <p:cNvPr id="9" name="TextBox 8"/>
          <p:cNvSpPr txBox="1"/>
          <p:nvPr/>
        </p:nvSpPr>
        <p:spPr>
          <a:xfrm>
            <a:off x="2660072" y="1216532"/>
            <a:ext cx="6871854" cy="400110"/>
          </a:xfrm>
          <a:prstGeom prst="rect">
            <a:avLst/>
          </a:prstGeom>
          <a:noFill/>
        </p:spPr>
        <p:txBody>
          <a:bodyPr wrap="square" rtlCol="1">
            <a:spAutoFit/>
          </a:bodyPr>
          <a:lstStyle/>
          <a:p>
            <a:pPr algn="ctr"/>
            <a:r>
              <a:rPr lang="en-US" sz="2000" dirty="0">
                <a:latin typeface="Adobe Devanagari" panose="02040503050201020203" pitchFamily="18" charset="0"/>
                <a:cs typeface="Adobe Devanagari" panose="02040503050201020203" pitchFamily="18" charset="0"/>
              </a:rPr>
              <a:t>Plenary 3: The Role of Prosecutors in Cross-border Investigations</a:t>
            </a:r>
            <a:endParaRPr lang="he-IL" sz="2000" dirty="0">
              <a:latin typeface="Adobe Devanagari" panose="02040503050201020203" pitchFamily="18" charset="0"/>
            </a:endParaRPr>
          </a:p>
        </p:txBody>
      </p:sp>
      <p:sp>
        <p:nvSpPr>
          <p:cNvPr id="10" name="TextBox 9"/>
          <p:cNvSpPr txBox="1"/>
          <p:nvPr/>
        </p:nvSpPr>
        <p:spPr>
          <a:xfrm>
            <a:off x="1978889" y="4249374"/>
            <a:ext cx="8234218" cy="1477328"/>
          </a:xfrm>
          <a:prstGeom prst="rect">
            <a:avLst/>
          </a:prstGeom>
          <a:noFill/>
        </p:spPr>
        <p:txBody>
          <a:bodyPr wrap="square" rtlCol="1">
            <a:spAutoFit/>
          </a:bodyPr>
          <a:lstStyle/>
          <a:p>
            <a:pPr algn="ctr"/>
            <a:r>
              <a:rPr lang="en-US" b="1" dirty="0" smtClean="0">
                <a:latin typeface="Adobe Devanagari" panose="02040503050201020203" pitchFamily="18" charset="0"/>
                <a:cs typeface="Adobe Devanagari" panose="02040503050201020203" pitchFamily="18" charset="0"/>
              </a:rPr>
              <a:t>Edson Oliveira de Almeida</a:t>
            </a:r>
            <a:r>
              <a:rPr lang="en-US" dirty="0" smtClean="0">
                <a:latin typeface="Adobe Devanagari" panose="02040503050201020203" pitchFamily="18" charset="0"/>
                <a:cs typeface="Adobe Devanagari" panose="02040503050201020203" pitchFamily="18" charset="0"/>
              </a:rPr>
              <a:t>, Associate Prosecutor General, </a:t>
            </a:r>
            <a:r>
              <a:rPr lang="en-US" dirty="0">
                <a:latin typeface="Adobe Devanagari" panose="02040503050201020203" pitchFamily="18" charset="0"/>
                <a:cs typeface="Adobe Devanagari" panose="02040503050201020203" pitchFamily="18" charset="0"/>
              </a:rPr>
              <a:t>Federal Prosecution Service, Brazil </a:t>
            </a:r>
          </a:p>
          <a:p>
            <a:pPr algn="ctr"/>
            <a:endParaRPr lang="he-IL" dirty="0">
              <a:latin typeface="Adobe Devanagari" panose="02040503050201020203" pitchFamily="18" charset="0"/>
            </a:endParaRPr>
          </a:p>
          <a:p>
            <a:pPr algn="ctr"/>
            <a:r>
              <a:rPr lang="en-US" b="1" dirty="0">
                <a:latin typeface="Adobe Devanagari" panose="02040503050201020203" pitchFamily="18" charset="0"/>
                <a:cs typeface="Adobe Devanagari" panose="02040503050201020203" pitchFamily="18" charset="0"/>
              </a:rPr>
              <a:t>Yuval Kaplinsky</a:t>
            </a:r>
            <a:r>
              <a:rPr lang="en-US" dirty="0">
                <a:latin typeface="Adobe Devanagari" panose="02040503050201020203" pitchFamily="18" charset="0"/>
                <a:cs typeface="Adobe Devanagari" panose="02040503050201020203" pitchFamily="18" charset="0"/>
              </a:rPr>
              <a:t>, </a:t>
            </a:r>
            <a:r>
              <a:rPr lang="en-US" dirty="0" smtClean="0">
                <a:latin typeface="Adobe Devanagari" panose="02040503050201020203" pitchFamily="18" charset="0"/>
                <a:cs typeface="Adobe Devanagari" panose="02040503050201020203" pitchFamily="18" charset="0"/>
              </a:rPr>
              <a:t>Director of the Department of International Affairs, </a:t>
            </a:r>
            <a:r>
              <a:rPr lang="en-US" dirty="0">
                <a:latin typeface="Adobe Devanagari" panose="02040503050201020203" pitchFamily="18" charset="0"/>
                <a:cs typeface="Adobe Devanagari" panose="02040503050201020203" pitchFamily="18" charset="0"/>
              </a:rPr>
              <a:t>Office of the State Attorney, Israel 	</a:t>
            </a:r>
          </a:p>
          <a:p>
            <a:pPr algn="ctr"/>
            <a:endParaRPr lang="he-IL" dirty="0"/>
          </a:p>
        </p:txBody>
      </p:sp>
    </p:spTree>
    <p:extLst>
      <p:ext uri="{BB962C8B-B14F-4D97-AF65-F5344CB8AC3E}">
        <p14:creationId xmlns:p14="http://schemas.microsoft.com/office/powerpoint/2010/main" val="228140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11" name="תמונה 10"/>
          <p:cNvPicPr/>
          <p:nvPr/>
        </p:nvPicPr>
        <p:blipFill rotWithShape="1">
          <a:blip r:embed="rId2"/>
          <a:srcRect l="28774" t="33604" r="28726" b="27012"/>
          <a:stretch/>
        </p:blipFill>
        <p:spPr bwMode="auto">
          <a:xfrm>
            <a:off x="1609724" y="609600"/>
            <a:ext cx="8467725" cy="5372100"/>
          </a:xfrm>
          <a:prstGeom prst="rect">
            <a:avLst/>
          </a:prstGeom>
          <a:ln>
            <a:noFill/>
          </a:ln>
          <a:extLst>
            <a:ext uri="{53640926-AAD7-44D8-BBD7-CCE9431645EC}">
              <a14:shadowObscured xmlns:a14="http://schemas.microsoft.com/office/drawing/2010/main"/>
            </a:ext>
          </a:extLst>
        </p:spPr>
      </p:pic>
      <p:pic>
        <p:nvPicPr>
          <p:cNvPr id="1026" name="Picture 2" descr="××¤××××¢ ××¤×××× ×-2003 ××ª× ×××× (×¦××××: ××××× ×§×¨××¨) (×¦××××: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938839"/>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ª××¦××ª ×ª××× × ×¢×××¨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93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ª××¦××ª ×ª××× × ×¢×××¨ âªmutual legal assistanc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21" y="241012"/>
            <a:ext cx="5932054" cy="6388388"/>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3"/>
          <a:stretch>
            <a:fillRect/>
          </a:stretch>
        </p:blipFill>
        <p:spPr>
          <a:xfrm>
            <a:off x="6442219" y="3078270"/>
            <a:ext cx="1653310" cy="1349374"/>
          </a:xfrm>
          <a:prstGeom prst="rect">
            <a:avLst/>
          </a:prstGeom>
          <a:ln>
            <a:noFill/>
          </a:ln>
          <a:effectLst>
            <a:outerShdw blurRad="292100" dist="139700" dir="2700000" algn="tl" rotWithShape="0">
              <a:srgbClr val="333333">
                <a:alpha val="65000"/>
              </a:srgbClr>
            </a:outerShdw>
          </a:effectLst>
        </p:spPr>
      </p:pic>
      <p:pic>
        <p:nvPicPr>
          <p:cNvPr id="5126" name="Picture 6" descr="×ª××¦××ª ×ª××× × ×¢×××¨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037" y="3109625"/>
            <a:ext cx="1653309" cy="1349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53740" y="5045990"/>
            <a:ext cx="5492606" cy="1077218"/>
          </a:xfrm>
          <a:prstGeom prst="rect">
            <a:avLst/>
          </a:prstGeom>
          <a:noFill/>
        </p:spPr>
        <p:txBody>
          <a:bodyPr wrap="square" rtlCol="1">
            <a:spAutoFit/>
          </a:bodyPr>
          <a:lstStyle/>
          <a:p>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Ultimately, eight MLAT Requests were sent from Israel to Brazil</a:t>
            </a:r>
            <a:endParaRPr lang="he-IL" sz="3200" b="1" dirty="0">
              <a:effectLst>
                <a:outerShdw blurRad="38100" dist="38100" dir="2700000" algn="tl">
                  <a:srgbClr val="000000">
                    <a:alpha val="43137"/>
                  </a:srgbClr>
                </a:outerShdw>
              </a:effectLst>
              <a:latin typeface="Adobe Devanagari" panose="02040503050201020203" pitchFamily="18" charset="0"/>
            </a:endParaRPr>
          </a:p>
        </p:txBody>
      </p:sp>
      <p:sp>
        <p:nvSpPr>
          <p:cNvPr id="7" name="חץ שמאלה-ימינה 6"/>
          <p:cNvSpPr/>
          <p:nvPr/>
        </p:nvSpPr>
        <p:spPr>
          <a:xfrm>
            <a:off x="8601654" y="3542975"/>
            <a:ext cx="1283854" cy="48267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6442219" y="520932"/>
            <a:ext cx="5304127" cy="1938992"/>
          </a:xfrm>
          <a:prstGeom prst="rect">
            <a:avLst/>
          </a:prstGeom>
          <a:noFill/>
        </p:spPr>
        <p:txBody>
          <a:bodyPr wrap="square" rtlCol="1">
            <a:spAutoFit/>
          </a:bodyPr>
          <a:lstStyle/>
          <a:p>
            <a:pPr marL="342900" indent="-342900">
              <a:buFont typeface="Wingdings" panose="05000000000000000000" pitchFamily="2" charset="2"/>
              <a:buChar char="Ø"/>
            </a:pPr>
            <a:r>
              <a:rPr lang="en-US" sz="2400" b="1" dirty="0" smtClean="0">
                <a:latin typeface="Adobe Devanagari" panose="02040503050201020203" pitchFamily="18" charset="0"/>
                <a:cs typeface="Adobe Devanagari" panose="02040503050201020203" pitchFamily="18" charset="0"/>
              </a:rPr>
              <a:t>One of the main witnesses  for the 512 case, ”X”, was located in Brazil</a:t>
            </a:r>
          </a:p>
          <a:p>
            <a:endParaRPr lang="en-US" sz="2400" b="1" dirty="0">
              <a:latin typeface="Adobe Devanagari" panose="02040503050201020203" pitchFamily="18" charset="0"/>
              <a:cs typeface="Adobe Devanagari" panose="02040503050201020203" pitchFamily="18" charset="0"/>
            </a:endParaRPr>
          </a:p>
          <a:p>
            <a:pPr marL="342900" indent="-342900">
              <a:buFont typeface="Wingdings" panose="05000000000000000000" pitchFamily="2" charset="2"/>
              <a:buChar char="Ø"/>
            </a:pPr>
            <a:r>
              <a:rPr lang="en-US" sz="2400" b="1" dirty="0" smtClean="0">
                <a:latin typeface="Adobe Devanagari" panose="02040503050201020203" pitchFamily="18" charset="0"/>
                <a:cs typeface="Adobe Devanagari" panose="02040503050201020203" pitchFamily="18" charset="0"/>
              </a:rPr>
              <a:t>His  presence at trial in Israel is crucial for the case</a:t>
            </a:r>
            <a:endParaRPr lang="he-IL" sz="2400" b="1" dirty="0">
              <a:latin typeface="Adobe Devanagari" panose="02040503050201020203" pitchFamily="18" charset="0"/>
            </a:endParaRPr>
          </a:p>
        </p:txBody>
      </p:sp>
    </p:spTree>
    <p:extLst>
      <p:ext uri="{BB962C8B-B14F-4D97-AF65-F5344CB8AC3E}">
        <p14:creationId xmlns:p14="http://schemas.microsoft.com/office/powerpoint/2010/main" val="17075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p:cTn id="13" dur="1000" fill="hold"/>
                                        <p:tgtEl>
                                          <p:spTgt spid="5126"/>
                                        </p:tgtEl>
                                        <p:attrNameLst>
                                          <p:attrName>ppt_w</p:attrName>
                                        </p:attrNameLst>
                                      </p:cBhvr>
                                      <p:tavLst>
                                        <p:tav tm="0">
                                          <p:val>
                                            <p:fltVal val="0"/>
                                          </p:val>
                                        </p:tav>
                                        <p:tav tm="100000">
                                          <p:val>
                                            <p:strVal val="#ppt_w"/>
                                          </p:val>
                                        </p:tav>
                                      </p:tavLst>
                                    </p:anim>
                                    <p:anim calcmode="lin" valueType="num">
                                      <p:cBhvr>
                                        <p:cTn id="14" dur="1000" fill="hold"/>
                                        <p:tgtEl>
                                          <p:spTgt spid="5126"/>
                                        </p:tgtEl>
                                        <p:attrNameLst>
                                          <p:attrName>ppt_h</p:attrName>
                                        </p:attrNameLst>
                                      </p:cBhvr>
                                      <p:tavLst>
                                        <p:tav tm="0">
                                          <p:val>
                                            <p:fltVal val="0"/>
                                          </p:val>
                                        </p:tav>
                                        <p:tav tm="100000">
                                          <p:val>
                                            <p:strVal val="#ppt_h"/>
                                          </p:val>
                                        </p:tav>
                                      </p:tavLst>
                                    </p:anim>
                                    <p:anim calcmode="lin" valueType="num">
                                      <p:cBhvr>
                                        <p:cTn id="15" dur="1000" fill="hold"/>
                                        <p:tgtEl>
                                          <p:spTgt spid="5126"/>
                                        </p:tgtEl>
                                        <p:attrNameLst>
                                          <p:attrName>style.rotation</p:attrName>
                                        </p:attrNameLst>
                                      </p:cBhvr>
                                      <p:tavLst>
                                        <p:tav tm="0">
                                          <p:val>
                                            <p:fltVal val="90"/>
                                          </p:val>
                                        </p:tav>
                                        <p:tav tm="100000">
                                          <p:val>
                                            <p:fltVal val="0"/>
                                          </p:val>
                                        </p:tav>
                                      </p:tavLst>
                                    </p:anim>
                                    <p:animEffect transition="in" filter="fade">
                                      <p:cBhvr>
                                        <p:cTn id="16" dur="1000"/>
                                        <p:tgtEl>
                                          <p:spTgt spid="512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000426" y="952499"/>
            <a:ext cx="9872871" cy="833582"/>
          </a:xfrm>
        </p:spPr>
        <p:txBody>
          <a:bodyPr/>
          <a:lstStyle/>
          <a:p>
            <a:pPr marL="45720" indent="0" algn="l" rtl="0">
              <a:buNone/>
            </a:pPr>
            <a:r>
              <a:rPr lang="en-US" sz="24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United Nations Convention against </a:t>
            </a:r>
            <a:r>
              <a:rPr lang="en-US" sz="2400" b="1" dirty="0" smtClean="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Transnational </a:t>
            </a:r>
            <a:r>
              <a:rPr lang="en-US" sz="24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Organized </a:t>
            </a:r>
            <a:r>
              <a:rPr lang="en-US" sz="2400" b="1" dirty="0" smtClean="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Crime (UNTOC), also known as the Palermo convention</a:t>
            </a:r>
          </a:p>
          <a:p>
            <a:pPr marL="45720" indent="0" algn="l" rtl="0">
              <a:buNone/>
            </a:pPr>
            <a:endParaRPr lang="en-US" b="1" dirty="0"/>
          </a:p>
          <a:p>
            <a:pPr marL="45720" indent="0" algn="l" rtl="0">
              <a:buNone/>
            </a:pPr>
            <a:endParaRPr lang="en-US" b="1" dirty="0" smtClean="0"/>
          </a:p>
          <a:p>
            <a:pPr marL="45720" indent="0" algn="l" rtl="0">
              <a:buNone/>
            </a:pPr>
            <a:endParaRPr lang="he-IL" dirty="0"/>
          </a:p>
        </p:txBody>
      </p:sp>
      <p:pic>
        <p:nvPicPr>
          <p:cNvPr id="3084" name="Picture 12" descr="×ª××¦××ª ×ª××× × ×¢×××¨ âªuntoc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 y="517866"/>
            <a:ext cx="1503221" cy="15055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00426" y="2134229"/>
            <a:ext cx="8250382" cy="3908762"/>
          </a:xfrm>
          <a:prstGeom prst="rect">
            <a:avLst/>
          </a:prstGeom>
          <a:noFill/>
        </p:spPr>
        <p:txBody>
          <a:bodyPr wrap="square" rtlCol="1">
            <a:spAutoFit/>
          </a:bodyPr>
          <a:lstStyle/>
          <a:p>
            <a:r>
              <a:rPr lang="en-US" sz="2800" b="1" dirty="0" smtClean="0">
                <a:latin typeface="Adobe Devanagari" panose="02040503050201020203" pitchFamily="18" charset="0"/>
                <a:cs typeface="Adobe Devanagari" panose="02040503050201020203" pitchFamily="18" charset="0"/>
              </a:rPr>
              <a:t>Article 18. </a:t>
            </a:r>
            <a:r>
              <a:rPr lang="en-US" sz="2800" dirty="0">
                <a:latin typeface="Adobe Devanagari" panose="02040503050201020203" pitchFamily="18" charset="0"/>
                <a:cs typeface="Adobe Devanagari" panose="02040503050201020203" pitchFamily="18" charset="0"/>
              </a:rPr>
              <a:t>Mutual legal assistance </a:t>
            </a:r>
            <a:r>
              <a:rPr lang="en-US" sz="2800" b="1" dirty="0" smtClean="0">
                <a:latin typeface="Adobe Devanagari" panose="02040503050201020203" pitchFamily="18" charset="0"/>
                <a:cs typeface="Adobe Devanagari" panose="02040503050201020203" pitchFamily="18" charset="0"/>
              </a:rPr>
              <a:t>–</a:t>
            </a:r>
          </a:p>
          <a:p>
            <a:r>
              <a:rPr lang="en-US" sz="2800" b="1" dirty="0" smtClean="0">
                <a:latin typeface="Adobe Devanagari" panose="02040503050201020203" pitchFamily="18" charset="0"/>
                <a:cs typeface="Adobe Devanagari" panose="02040503050201020203" pitchFamily="18" charset="0"/>
              </a:rPr>
              <a:t>10. </a:t>
            </a:r>
            <a:r>
              <a:rPr lang="en-US" sz="2400" dirty="0" smtClean="0">
                <a:latin typeface="Adobe Devanagari" panose="02040503050201020203" pitchFamily="18" charset="0"/>
                <a:cs typeface="Adobe Devanagari" panose="02040503050201020203" pitchFamily="18" charset="0"/>
              </a:rPr>
              <a:t>A </a:t>
            </a:r>
            <a:r>
              <a:rPr lang="en-US" sz="2400" dirty="0">
                <a:latin typeface="Adobe Devanagari" panose="02040503050201020203" pitchFamily="18" charset="0"/>
                <a:cs typeface="Adobe Devanagari" panose="02040503050201020203" pitchFamily="18" charset="0"/>
              </a:rPr>
              <a:t>person who is being detained or is serving a sentence in the territory of one State Party whose presence in another State Party is requested for purposes of identification, testimony or otherwise providing assistance in obtaining evidence for investigations, prosecutions or judicial proceedings in relation to offences covered by this Convention may be transferred if the following conditions are met: (a) The person freely gives his or her informed consent; (b) The competent authorities of both States Parties agree, subject to such conditions as those States Parties may deem appropriate.</a:t>
            </a:r>
            <a:endParaRPr lang="he-IL" sz="2400" dirty="0">
              <a:latin typeface="Adobe Devanagari" panose="02040503050201020203" pitchFamily="18" charset="0"/>
            </a:endParaRPr>
          </a:p>
        </p:txBody>
      </p:sp>
    </p:spTree>
    <p:extLst>
      <p:ext uri="{BB962C8B-B14F-4D97-AF65-F5344CB8AC3E}">
        <p14:creationId xmlns:p14="http://schemas.microsoft.com/office/powerpoint/2010/main" val="176079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4000" b="1" dirty="0" smtClean="0">
                <a:solidFill>
                  <a:schemeClr val="tx1"/>
                </a:solidFill>
                <a:latin typeface="Adobe Devanagari" panose="02040503050201020203" pitchFamily="18" charset="0"/>
                <a:cs typeface="Adobe Devanagari" panose="02040503050201020203" pitchFamily="18" charset="0"/>
              </a:rPr>
              <a:t>Developments surrounding X’s first appearance at Israeli court</a:t>
            </a:r>
            <a:endParaRPr lang="he-IL" sz="4000" b="1" dirty="0">
              <a:solidFill>
                <a:schemeClr val="tx1"/>
              </a:solidFill>
              <a:latin typeface="Adobe Devanagari" panose="02040503050201020203" pitchFamily="18" charset="0"/>
            </a:endParaRPr>
          </a:p>
        </p:txBody>
      </p:sp>
      <p:sp>
        <p:nvSpPr>
          <p:cNvPr id="3" name="מציין מיקום תוכן 2"/>
          <p:cNvSpPr>
            <a:spLocks noGrp="1"/>
          </p:cNvSpPr>
          <p:nvPr>
            <p:ph idx="1"/>
          </p:nvPr>
        </p:nvSpPr>
        <p:spPr/>
        <p:txBody>
          <a:bodyPr>
            <a:normAutofit/>
          </a:bodyPr>
          <a:lstStyle/>
          <a:p>
            <a:pPr algn="l" rtl="0">
              <a:buFont typeface="Wingdings" panose="05000000000000000000" pitchFamily="2" charset="2"/>
              <a:buChar char="Ø"/>
            </a:pPr>
            <a:r>
              <a:rPr lang="en-US" sz="2800" dirty="0" smtClean="0">
                <a:solidFill>
                  <a:schemeClr val="tx1"/>
                </a:solidFill>
                <a:latin typeface="Adobe Devanagari" panose="02040503050201020203" pitchFamily="18" charset="0"/>
                <a:cs typeface="Adobe Devanagari" panose="02040503050201020203" pitchFamily="18" charset="0"/>
              </a:rPr>
              <a:t> The refusal </a:t>
            </a:r>
          </a:p>
          <a:p>
            <a:pPr algn="l" rtl="0">
              <a:buFont typeface="Wingdings" panose="05000000000000000000" pitchFamily="2" charset="2"/>
              <a:buChar char="Ø"/>
            </a:pPr>
            <a:endParaRPr lang="en-US" sz="2800" dirty="0" smtClean="0">
              <a:solidFill>
                <a:schemeClr val="tx1"/>
              </a:solidFill>
              <a:latin typeface="Adobe Devanagari" panose="02040503050201020203" pitchFamily="18" charset="0"/>
              <a:cs typeface="Adobe Devanagari" panose="02040503050201020203" pitchFamily="18" charset="0"/>
            </a:endParaRPr>
          </a:p>
          <a:p>
            <a:pPr marL="45720" indent="0" algn="l" rtl="0">
              <a:buNone/>
            </a:pPr>
            <a:endParaRPr lang="en-US" sz="2800" dirty="0">
              <a:solidFill>
                <a:schemeClr val="tx1"/>
              </a:solidFill>
              <a:latin typeface="Adobe Devanagari" panose="02040503050201020203" pitchFamily="18" charset="0"/>
              <a:cs typeface="Adobe Devanagari" panose="02040503050201020203" pitchFamily="18" charset="0"/>
            </a:endParaRPr>
          </a:p>
          <a:p>
            <a:pPr algn="l" rtl="0">
              <a:buFont typeface="Wingdings" panose="05000000000000000000" pitchFamily="2" charset="2"/>
              <a:buChar char="Ø"/>
            </a:pPr>
            <a:r>
              <a:rPr lang="en-US" sz="2800" dirty="0" smtClean="0">
                <a:solidFill>
                  <a:schemeClr val="tx1"/>
                </a:solidFill>
                <a:latin typeface="Adobe Devanagari" panose="02040503050201020203" pitchFamily="18" charset="0"/>
                <a:cs typeface="Adobe Devanagari" panose="02040503050201020203" pitchFamily="18" charset="0"/>
              </a:rPr>
              <a:t> The reassessment </a:t>
            </a:r>
          </a:p>
          <a:p>
            <a:pPr algn="l" rtl="0">
              <a:buFont typeface="Wingdings" panose="05000000000000000000" pitchFamily="2" charset="2"/>
              <a:buChar char="Ø"/>
            </a:pPr>
            <a:endParaRPr lang="en-US" sz="2800" dirty="0" smtClean="0">
              <a:solidFill>
                <a:schemeClr val="tx1"/>
              </a:solidFill>
              <a:latin typeface="Adobe Devanagari" panose="02040503050201020203" pitchFamily="18" charset="0"/>
              <a:cs typeface="Adobe Devanagari" panose="02040503050201020203" pitchFamily="18" charset="0"/>
            </a:endParaRPr>
          </a:p>
          <a:p>
            <a:pPr algn="l" rtl="0">
              <a:buFont typeface="Wingdings" panose="05000000000000000000" pitchFamily="2" charset="2"/>
              <a:buChar char="Ø"/>
            </a:pPr>
            <a:endParaRPr lang="en-US" sz="2800" dirty="0">
              <a:solidFill>
                <a:schemeClr val="tx1"/>
              </a:solidFill>
              <a:latin typeface="Adobe Devanagari" panose="02040503050201020203" pitchFamily="18" charset="0"/>
              <a:cs typeface="Adobe Devanagari" panose="02040503050201020203" pitchFamily="18" charset="0"/>
            </a:endParaRPr>
          </a:p>
          <a:p>
            <a:pPr algn="l" rtl="0">
              <a:buFont typeface="Wingdings" panose="05000000000000000000" pitchFamily="2" charset="2"/>
              <a:buChar char="Ø"/>
            </a:pPr>
            <a:r>
              <a:rPr lang="en-US" sz="2800" dirty="0" smtClean="0">
                <a:solidFill>
                  <a:schemeClr val="tx1"/>
                </a:solidFill>
                <a:latin typeface="Adobe Devanagari" panose="02040503050201020203" pitchFamily="18" charset="0"/>
                <a:cs typeface="Adobe Devanagari" panose="02040503050201020203" pitchFamily="18" charset="0"/>
              </a:rPr>
              <a:t> Successful resolution</a:t>
            </a:r>
          </a:p>
        </p:txBody>
      </p:sp>
      <p:pic>
        <p:nvPicPr>
          <p:cNvPr id="7170" name="Picture 2" descr="×ª××¦××ª ×ª××× × ×¢×××¨ ××××¡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266038">
            <a:off x="4642802" y="4160135"/>
            <a:ext cx="3065145" cy="332057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ª××¦××ª ×ª××× × ×¢×××¨ âªrefusal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728" y="1760992"/>
            <a:ext cx="1837055" cy="146558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ª××¦××ª ×ª××× × ×¢×××¨ âªaddressing weaknesses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3226572"/>
            <a:ext cx="2635566" cy="202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7184"/>
                                        </p:tgtEl>
                                        <p:attrNameLst>
                                          <p:attrName>style.visibility</p:attrName>
                                        </p:attrNameLst>
                                      </p:cBhvr>
                                      <p:to>
                                        <p:strVal val="visible"/>
                                      </p:to>
                                    </p:set>
                                    <p:anim calcmode="lin" valueType="num">
                                      <p:cBhvr additive="base">
                                        <p:cTn id="10" dur="500" fill="hold"/>
                                        <p:tgtEl>
                                          <p:spTgt spid="7184"/>
                                        </p:tgtEl>
                                        <p:attrNameLst>
                                          <p:attrName>ppt_x</p:attrName>
                                        </p:attrNameLst>
                                      </p:cBhvr>
                                      <p:tavLst>
                                        <p:tav tm="0">
                                          <p:val>
                                            <p:strVal val="#ppt_x"/>
                                          </p:val>
                                        </p:tav>
                                        <p:tav tm="100000">
                                          <p:val>
                                            <p:strVal val="#ppt_x"/>
                                          </p:val>
                                        </p:tav>
                                      </p:tavLst>
                                    </p:anim>
                                    <p:anim calcmode="lin" valueType="num">
                                      <p:cBhvr additive="base">
                                        <p:cTn id="11" dur="500" fill="hold"/>
                                        <p:tgtEl>
                                          <p:spTgt spid="7184"/>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ppt_x"/>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a:solidFill>
                  <a:schemeClr val="tx1"/>
                </a:solidFill>
                <a:latin typeface="Adobe Devanagari" panose="02040503050201020203" pitchFamily="18" charset="0"/>
                <a:cs typeface="Adobe Devanagari" panose="02040503050201020203" pitchFamily="18" charset="0"/>
              </a:rPr>
              <a:t>Developments surrounding X’s </a:t>
            </a:r>
            <a:r>
              <a:rPr lang="en-US" b="1" dirty="0" smtClean="0">
                <a:solidFill>
                  <a:schemeClr val="tx1"/>
                </a:solidFill>
                <a:latin typeface="Adobe Devanagari" panose="02040503050201020203" pitchFamily="18" charset="0"/>
                <a:cs typeface="Adobe Devanagari" panose="02040503050201020203" pitchFamily="18" charset="0"/>
              </a:rPr>
              <a:t>second </a:t>
            </a:r>
            <a:r>
              <a:rPr lang="en-US" b="1" dirty="0">
                <a:solidFill>
                  <a:schemeClr val="tx1"/>
                </a:solidFill>
                <a:latin typeface="Adobe Devanagari" panose="02040503050201020203" pitchFamily="18" charset="0"/>
                <a:cs typeface="Adobe Devanagari" panose="02040503050201020203" pitchFamily="18" charset="0"/>
              </a:rPr>
              <a:t>appearance at Israeli court</a:t>
            </a:r>
            <a:endParaRPr lang="he-IL" b="1" dirty="0"/>
          </a:p>
        </p:txBody>
      </p:sp>
      <p:sp>
        <p:nvSpPr>
          <p:cNvPr id="3" name="מציין מיקום תוכן 2"/>
          <p:cNvSpPr>
            <a:spLocks noGrp="1"/>
          </p:cNvSpPr>
          <p:nvPr>
            <p:ph idx="1"/>
          </p:nvPr>
        </p:nvSpPr>
        <p:spPr/>
        <p:txBody>
          <a:bodyPr>
            <a:normAutofit/>
          </a:bodyPr>
          <a:lstStyle/>
          <a:p>
            <a:pPr marL="45720" indent="0" algn="l" rtl="0">
              <a:buNone/>
            </a:pPr>
            <a:r>
              <a:rPr lang="en-US" sz="2800" b="1" dirty="0" smtClean="0">
                <a:solidFill>
                  <a:schemeClr val="tx1"/>
                </a:solidFill>
                <a:latin typeface="Adobe Devanagari" panose="02040503050201020203" pitchFamily="18" charset="0"/>
                <a:cs typeface="Adobe Devanagari" panose="02040503050201020203" pitchFamily="18" charset="0"/>
              </a:rPr>
              <a:t> </a:t>
            </a:r>
          </a:p>
          <a:p>
            <a:pPr algn="l" rtl="0">
              <a:buFont typeface="Wingdings" panose="05000000000000000000" pitchFamily="2" charset="2"/>
              <a:buChar char="Ø"/>
            </a:pPr>
            <a:r>
              <a:rPr lang="en-US" sz="2800" b="1" dirty="0" smtClean="0">
                <a:solidFill>
                  <a:schemeClr val="tx1"/>
                </a:solidFill>
                <a:latin typeface="Adobe Devanagari" panose="02040503050201020203" pitchFamily="18" charset="0"/>
                <a:cs typeface="Adobe Devanagari" panose="02040503050201020203" pitchFamily="18" charset="0"/>
              </a:rPr>
              <a:t> Thinking outside the box</a:t>
            </a:r>
          </a:p>
          <a:p>
            <a:pPr marL="45720" indent="0" algn="l" rtl="0">
              <a:buNone/>
            </a:pPr>
            <a:endParaRPr lang="en-US" sz="2800" b="1" dirty="0">
              <a:solidFill>
                <a:schemeClr val="tx1"/>
              </a:solidFill>
              <a:latin typeface="Adobe Devanagari" panose="02040503050201020203" pitchFamily="18" charset="0"/>
              <a:cs typeface="Adobe Devanagari" panose="02040503050201020203" pitchFamily="18" charset="0"/>
            </a:endParaRPr>
          </a:p>
          <a:p>
            <a:pPr algn="l" rtl="0">
              <a:buFont typeface="Wingdings" panose="05000000000000000000" pitchFamily="2" charset="2"/>
              <a:buChar char="Ø"/>
            </a:pPr>
            <a:r>
              <a:rPr lang="en-US" sz="2800" b="1" dirty="0" smtClean="0">
                <a:solidFill>
                  <a:schemeClr val="tx1"/>
                </a:solidFill>
                <a:latin typeface="Adobe Devanagari" panose="02040503050201020203" pitchFamily="18" charset="0"/>
                <a:cs typeface="Adobe Devanagari" panose="02040503050201020203" pitchFamily="18" charset="0"/>
              </a:rPr>
              <a:t> Multi-factor approach, involving different authorities     </a:t>
            </a:r>
          </a:p>
          <a:p>
            <a:pPr marL="45720" indent="0" algn="l" rtl="0">
              <a:buNone/>
            </a:pPr>
            <a:endParaRPr lang="en-US" sz="2800" b="1" dirty="0">
              <a:solidFill>
                <a:schemeClr val="tx1"/>
              </a:solidFill>
              <a:latin typeface="Adobe Devanagari" panose="02040503050201020203" pitchFamily="18" charset="0"/>
              <a:cs typeface="Adobe Devanagari" panose="02040503050201020203" pitchFamily="18" charset="0"/>
            </a:endParaRPr>
          </a:p>
          <a:p>
            <a:pPr algn="l" rtl="0">
              <a:buFont typeface="Wingdings" panose="05000000000000000000" pitchFamily="2" charset="2"/>
              <a:buChar char="Ø"/>
            </a:pPr>
            <a:r>
              <a:rPr lang="en-US" sz="2800" b="1" dirty="0" smtClean="0">
                <a:solidFill>
                  <a:schemeClr val="tx1"/>
                </a:solidFill>
                <a:latin typeface="Adobe Devanagari" panose="02040503050201020203" pitchFamily="18" charset="0"/>
                <a:cs typeface="Adobe Devanagari" panose="02040503050201020203" pitchFamily="18" charset="0"/>
              </a:rPr>
              <a:t> Utilizing internal state law – Brazilian Immigration law </a:t>
            </a:r>
            <a:endParaRPr lang="he-IL" sz="2800" b="1" dirty="0">
              <a:solidFill>
                <a:schemeClr val="tx1"/>
              </a:solidFill>
              <a:latin typeface="Adobe Devanagari" panose="02040503050201020203" pitchFamily="18" charset="0"/>
            </a:endParaRPr>
          </a:p>
        </p:txBody>
      </p:sp>
      <p:pic>
        <p:nvPicPr>
          <p:cNvPr id="6148" name="Picture 4" descr="×ª××¦××ª ×ª××× × ×¢×××¨ ××©××× ××××¥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50" b="95750" l="2250" r="90000"/>
                    </a14:imgEffect>
                  </a14:imgLayer>
                </a14:imgProps>
              </a:ext>
              <a:ext uri="{28A0092B-C50C-407E-A947-70E740481C1C}">
                <a14:useLocalDpi xmlns:a14="http://schemas.microsoft.com/office/drawing/2010/main" val="0"/>
              </a:ext>
            </a:extLst>
          </a:blip>
          <a:srcRect/>
          <a:stretch>
            <a:fillRect/>
          </a:stretch>
        </p:blipFill>
        <p:spPr bwMode="auto">
          <a:xfrm>
            <a:off x="9183897" y="1965960"/>
            <a:ext cx="1831974" cy="17170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ª××¦××ª ×ª××× × ×¢×××¨ ×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27540" y="1907314"/>
            <a:ext cx="661156" cy="54260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ª××¦××ª ×ª××× × ×¢×××¨ âªmulti factor approachâ¬â"/>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333" b="100000" l="500" r="99667"/>
                    </a14:imgEffect>
                  </a14:imgLayer>
                </a14:imgProps>
              </a:ext>
              <a:ext uri="{28A0092B-C50C-407E-A947-70E740481C1C}">
                <a14:useLocalDpi xmlns:a14="http://schemas.microsoft.com/office/drawing/2010/main" val="0"/>
              </a:ext>
            </a:extLst>
          </a:blip>
          <a:srcRect/>
          <a:stretch>
            <a:fillRect/>
          </a:stretch>
        </p:blipFill>
        <p:spPr bwMode="auto">
          <a:xfrm>
            <a:off x="8965308" y="4114800"/>
            <a:ext cx="2928620" cy="68072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ª××¦××ª ×ª××× × ×¢×××¨ âªbrazilian lawâ¬â"/>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178" r="100000">
                        <a14:foregroundMark x1="12633" y1="55649" x2="40036" y2="79916"/>
                        <a14:foregroundMark x1="40747" y1="57741" x2="40747" y2="57741"/>
                        <a14:foregroundMark x1="40214" y1="57113" x2="40214" y2="57113"/>
                        <a14:foregroundMark x1="38968" y1="55439" x2="38968" y2="55439"/>
                        <a14:foregroundMark x1="42883" y1="61297" x2="42883" y2="61297"/>
                        <a14:foregroundMark x1="43416" y1="61297" x2="43416" y2="61297"/>
                        <a14:foregroundMark x1="40925" y1="57531" x2="40925" y2="57531"/>
                        <a14:foregroundMark x1="39502" y1="55649" x2="39502" y2="55649"/>
                      </a14:backgroundRemoval>
                    </a14:imgEffect>
                  </a14:imgLayer>
                </a14:imgProps>
              </a:ext>
              <a:ext uri="{28A0092B-C50C-407E-A947-70E740481C1C}">
                <a14:useLocalDpi xmlns:a14="http://schemas.microsoft.com/office/drawing/2010/main" val="0"/>
              </a:ext>
            </a:extLst>
          </a:blip>
          <a:srcRect/>
          <a:stretch>
            <a:fillRect/>
          </a:stretch>
        </p:blipFill>
        <p:spPr bwMode="auto">
          <a:xfrm>
            <a:off x="8965308" y="4925127"/>
            <a:ext cx="1849121" cy="1630546"/>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p:cNvPicPr/>
          <p:nvPr/>
        </p:nvPicPr>
        <p:blipFill>
          <a:blip r:embed="rId10">
            <a:extLst>
              <a:ext uri="{28A0092B-C50C-407E-A947-70E740481C1C}">
                <a14:useLocalDpi xmlns:a14="http://schemas.microsoft.com/office/drawing/2010/main" val="0"/>
              </a:ext>
            </a:extLst>
          </a:blip>
          <a:srcRect/>
          <a:stretch>
            <a:fillRect/>
          </a:stretch>
        </p:blipFill>
        <p:spPr bwMode="auto">
          <a:xfrm>
            <a:off x="676274" y="704850"/>
            <a:ext cx="11217653" cy="5783864"/>
          </a:xfrm>
          <a:prstGeom prst="rect">
            <a:avLst/>
          </a:prstGeom>
          <a:noFill/>
          <a:ln>
            <a:noFill/>
          </a:ln>
        </p:spPr>
      </p:pic>
    </p:spTree>
    <p:extLst>
      <p:ext uri="{BB962C8B-B14F-4D97-AF65-F5344CB8AC3E}">
        <p14:creationId xmlns:p14="http://schemas.microsoft.com/office/powerpoint/2010/main" val="35874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2" presetClass="entr" presetSubtype="4" fill="hold" nodeType="with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additive="base">
                                        <p:cTn id="18" dur="500" fill="hold"/>
                                        <p:tgtEl>
                                          <p:spTgt spid="6150"/>
                                        </p:tgtEl>
                                        <p:attrNameLst>
                                          <p:attrName>ppt_x</p:attrName>
                                        </p:attrNameLst>
                                      </p:cBhvr>
                                      <p:tavLst>
                                        <p:tav tm="0">
                                          <p:val>
                                            <p:strVal val="#ppt_x"/>
                                          </p:val>
                                        </p:tav>
                                        <p:tav tm="100000">
                                          <p:val>
                                            <p:strVal val="#ppt_x"/>
                                          </p:val>
                                        </p:tav>
                                      </p:tavLst>
                                    </p:anim>
                                    <p:anim calcmode="lin" valueType="num">
                                      <p:cBhvr additive="base">
                                        <p:cTn id="1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2" presetClass="entr" presetSubtype="4" fill="hold" nodeType="withEffect">
                                  <p:stCondLst>
                                    <p:cond delay="0"/>
                                  </p:stCondLst>
                                  <p:childTnLst>
                                    <p:set>
                                      <p:cBhvr>
                                        <p:cTn id="25" dur="1" fill="hold">
                                          <p:stCondLst>
                                            <p:cond delay="0"/>
                                          </p:stCondLst>
                                        </p:cTn>
                                        <p:tgtEl>
                                          <p:spTgt spid="6152"/>
                                        </p:tgtEl>
                                        <p:attrNameLst>
                                          <p:attrName>style.visibility</p:attrName>
                                        </p:attrNameLst>
                                      </p:cBhvr>
                                      <p:to>
                                        <p:strVal val="visible"/>
                                      </p:to>
                                    </p:set>
                                    <p:anim calcmode="lin" valueType="num">
                                      <p:cBhvr additive="base">
                                        <p:cTn id="26" dur="500" fill="hold"/>
                                        <p:tgtEl>
                                          <p:spTgt spid="6152"/>
                                        </p:tgtEl>
                                        <p:attrNameLst>
                                          <p:attrName>ppt_x</p:attrName>
                                        </p:attrNameLst>
                                      </p:cBhvr>
                                      <p:tavLst>
                                        <p:tav tm="0">
                                          <p:val>
                                            <p:strVal val="#ppt_x"/>
                                          </p:val>
                                        </p:tav>
                                        <p:tav tm="100000">
                                          <p:val>
                                            <p:strVal val="#ppt_x"/>
                                          </p:val>
                                        </p:tav>
                                      </p:tavLst>
                                    </p:anim>
                                    <p:anim calcmode="lin" valueType="num">
                                      <p:cBhvr additive="base">
                                        <p:cTn id="27"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2" presetClass="entr" presetSubtype="4" fill="hold" nodeType="withEffect">
                                  <p:stCondLst>
                                    <p:cond delay="0"/>
                                  </p:stCondLst>
                                  <p:childTnLst>
                                    <p:set>
                                      <p:cBhvr>
                                        <p:cTn id="33" dur="1" fill="hold">
                                          <p:stCondLst>
                                            <p:cond delay="0"/>
                                          </p:stCondLst>
                                        </p:cTn>
                                        <p:tgtEl>
                                          <p:spTgt spid="6156"/>
                                        </p:tgtEl>
                                        <p:attrNameLst>
                                          <p:attrName>style.visibility</p:attrName>
                                        </p:attrNameLst>
                                      </p:cBhvr>
                                      <p:to>
                                        <p:strVal val="visible"/>
                                      </p:to>
                                    </p:set>
                                    <p:anim calcmode="lin" valueType="num">
                                      <p:cBhvr additive="base">
                                        <p:cTn id="34" dur="500" fill="hold"/>
                                        <p:tgtEl>
                                          <p:spTgt spid="6156"/>
                                        </p:tgtEl>
                                        <p:attrNameLst>
                                          <p:attrName>ppt_x</p:attrName>
                                        </p:attrNameLst>
                                      </p:cBhvr>
                                      <p:tavLst>
                                        <p:tav tm="0">
                                          <p:val>
                                            <p:strVal val="#ppt_x"/>
                                          </p:val>
                                        </p:tav>
                                        <p:tav tm="100000">
                                          <p:val>
                                            <p:strVal val="#ppt_x"/>
                                          </p:val>
                                        </p:tav>
                                      </p:tavLst>
                                    </p:anim>
                                    <p:anim calcmode="lin" valueType="num">
                                      <p:cBhvr additive="base">
                                        <p:cTn id="35"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srcRect l="8314" t="8205"/>
          <a:stretch/>
        </p:blipFill>
        <p:spPr>
          <a:xfrm>
            <a:off x="3391557" y="736600"/>
            <a:ext cx="5378405"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2521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בסיס">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בסיס">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בסיס">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TM03457444[[fn=בסיס]]</Template>
  <TotalTime>26331</TotalTime>
  <Words>282</Words>
  <Application>Microsoft Office PowerPoint</Application>
  <PresentationFormat>Custom</PresentationFormat>
  <Paragraphs>29</Paragraphs>
  <Slides>7</Slides>
  <Notes>0</Notes>
  <HiddenSlides>0</HiddenSlides>
  <MMClips>0</MMClips>
  <ScaleCrop>false</ScaleCrop>
  <HeadingPairs>
    <vt:vector size="6" baseType="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9" baseType="lpstr">
      <vt:lpstr>בסיס</vt:lpstr>
      <vt:lpstr>PowerPoint Presentation</vt:lpstr>
      <vt:lpstr>PowerPoint Presentation</vt:lpstr>
      <vt:lpstr>PowerPoint Presentation</vt:lpstr>
      <vt:lpstr>PowerPoint Presentation</vt:lpstr>
      <vt:lpstr>Developments surrounding X’s first appearance at Israeli court</vt:lpstr>
      <vt:lpstr>Developments surrounding X’s second appearance at Israeli court</vt:lpstr>
      <vt:lpstr>PowerPoint Presentation</vt:lpstr>
      <vt:lpstr>הצגה מותאמת אישית 1</vt:lpstr>
    </vt:vector>
  </TitlesOfParts>
  <Company>MOJ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Ayellet Hayo</dc:creator>
  <cp:lastModifiedBy>Nino Siradze</cp:lastModifiedBy>
  <cp:revision>68</cp:revision>
  <cp:lastPrinted>2019-08-04T13:00:20Z</cp:lastPrinted>
  <dcterms:created xsi:type="dcterms:W3CDTF">2019-08-01T10:39:51Z</dcterms:created>
  <dcterms:modified xsi:type="dcterms:W3CDTF">2019-10-01T11:22:36Z</dcterms:modified>
</cp:coreProperties>
</file>