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7"/>
  </p:sldMasterIdLst>
  <p:notesMasterIdLst>
    <p:notesMasterId r:id="rId19"/>
  </p:notesMasterIdLst>
  <p:sldIdLst>
    <p:sldId id="256" r:id="rId8"/>
    <p:sldId id="279" r:id="rId9"/>
    <p:sldId id="280" r:id="rId10"/>
    <p:sldId id="289" r:id="rId11"/>
    <p:sldId id="319" r:id="rId12"/>
    <p:sldId id="291" r:id="rId13"/>
    <p:sldId id="320" r:id="rId14"/>
    <p:sldId id="290" r:id="rId15"/>
    <p:sldId id="303" r:id="rId16"/>
    <p:sldId id="304" r:id="rId17"/>
    <p:sldId id="321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-726" y="-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A438CB3-A113-45C7-BCFE-324639ECB75B}" type="datetimeFigureOut">
              <a:rPr lang="en-CA" smtClean="0"/>
              <a:t>01/10/2019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487890C-13EB-450C-9D02-C803379B5BF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549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1162050"/>
            <a:ext cx="4184650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7890C-13EB-450C-9D02-C803379B5BF9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469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8012" y="3944258"/>
            <a:ext cx="8307977" cy="822709"/>
          </a:xfrm>
          <a:prstGeom prst="rect">
            <a:avLst/>
          </a:prstGeom>
        </p:spPr>
        <p:txBody>
          <a:bodyPr anchor="b"/>
          <a:lstStyle>
            <a:lvl1pPr algn="ctr">
              <a:defRPr sz="3300"/>
            </a:lvl1pPr>
          </a:lstStyle>
          <a:p>
            <a:r>
              <a:rPr lang="en-US" dirty="0" smtClean="0"/>
              <a:t>Name of Presentation Goes Here in Arial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911293"/>
            <a:ext cx="6858000" cy="6527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00" b="1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Date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91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995" y="3265716"/>
            <a:ext cx="8568010" cy="906917"/>
          </a:xfrm>
          <a:prstGeom prst="rect">
            <a:avLst/>
          </a:prstGeom>
        </p:spPr>
        <p:txBody>
          <a:bodyPr/>
          <a:lstStyle>
            <a:lvl1pPr algn="ctr">
              <a:defRPr sz="4050"/>
            </a:lvl1pPr>
          </a:lstStyle>
          <a:p>
            <a:r>
              <a:rPr lang="en-US" dirty="0" smtClean="0"/>
              <a:t>Place Title Here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710174"/>
            <a:ext cx="361188" cy="446786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BB1440BD-7AE6-44F2-8E7C-13B1D5A0F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16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789611"/>
            <a:ext cx="7886700" cy="54864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2612572"/>
            <a:ext cx="7886700" cy="3207461"/>
          </a:xfrm>
          <a:prstGeom prst="rect">
            <a:avLst/>
          </a:prstGeom>
        </p:spPr>
        <p:txBody>
          <a:bodyPr/>
          <a:lstStyle>
            <a:lvl1pPr marL="0" marR="0" indent="0" algn="l" defTabSz="4860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CA" sz="1800" b="0" i="0" baseline="0">
                <a:effectLst/>
              </a:defRPr>
            </a:lvl1pPr>
            <a:lvl2pPr marL="594000" indent="-342900" defTabSz="4860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800" b="0" i="0" baseline="0"/>
            </a:lvl2pPr>
            <a:lvl3pPr marL="857250" indent="0">
              <a:buFont typeface="Arial" panose="020B0604020202020204" pitchFamily="34" charset="0"/>
              <a:buNone/>
              <a:defRPr baseline="0"/>
            </a:lvl3pPr>
            <a:lvl4pPr>
              <a:defRPr baseline="30000"/>
            </a:lvl4pPr>
          </a:lstStyle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Text Here</a:t>
            </a:r>
          </a:p>
          <a:p>
            <a:pPr marL="1125900" marR="0" lvl="1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Sub Text Here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Text Here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Text Here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Text Here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Text Here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710174"/>
            <a:ext cx="361188" cy="446786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6009B4-2E8F-4E28-A58F-16FA64DB91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68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789611"/>
            <a:ext cx="7886700" cy="54864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2612572"/>
            <a:ext cx="3761088" cy="319510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CA" sz="1800" b="0" i="0" smtClean="0">
                <a:effectLst/>
              </a:defRPr>
            </a:lvl1pPr>
          </a:lstStyle>
          <a:p>
            <a:pPr lvl="0"/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Lorem ipsum dolor sit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amet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,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consectetur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adipiscing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elit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.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Sed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urna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lectus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,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pretium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molestie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pharetra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sed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,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vehicula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a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erat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. Integer non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lectus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vel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enim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tempor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varius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at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eget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ante.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54262" y="2612572"/>
            <a:ext cx="3761088" cy="319510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CA" sz="1800" b="0" i="0" smtClean="0">
                <a:effectLst/>
              </a:defRPr>
            </a:lvl1pPr>
          </a:lstStyle>
          <a:p>
            <a:pPr lvl="0"/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Quisque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at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neque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elementum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tellus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suscipit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auctor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.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Vestibulum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nunc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nunc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, dictum vitae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nisl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eget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,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tempor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laoreet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en-CA" b="0" i="0" dirty="0" err="1" smtClean="0">
                <a:solidFill>
                  <a:srgbClr val="000000"/>
                </a:solidFill>
                <a:effectLst/>
                <a:latin typeface="Open Sans"/>
              </a:rPr>
              <a:t>justo</a:t>
            </a:r>
            <a:r>
              <a:rPr lang="en-CA" b="0" i="0" dirty="0" smtClean="0">
                <a:solidFill>
                  <a:srgbClr val="000000"/>
                </a:solidFill>
                <a:effectLst/>
                <a:latin typeface="Open Sans"/>
              </a:rPr>
              <a:t>.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710174"/>
            <a:ext cx="361188" cy="446786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28E04805-0251-448C-963D-406E978EBC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4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748158"/>
            <a:ext cx="3761088" cy="407187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lang="en-CA" sz="2100" b="0" i="0" baseline="0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2100"/>
            </a:lvl2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710174"/>
            <a:ext cx="361188" cy="446786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7155A463-068A-4C5F-BEEE-64408761CA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54262" y="1748158"/>
            <a:ext cx="3761088" cy="40718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lang="en-CA" sz="2100" b="0" i="0" baseline="0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2100"/>
            </a:lvl2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678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0" presetClass="entr" presetSubtype="0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710174"/>
            <a:ext cx="361188" cy="446786"/>
          </a:xfrm>
          <a:prstGeom prst="rect">
            <a:avLst/>
          </a:prstGeom>
        </p:spPr>
        <p:txBody>
          <a:bodyPr/>
          <a:lstStyle>
            <a:lvl1pPr>
              <a:defRPr sz="1200" b="0"/>
            </a:lvl1pPr>
          </a:lstStyle>
          <a:p>
            <a:fld id="{62A7E94B-3CE4-4DB4-A8D5-E9A20BD42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42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382000" cy="10668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038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62400" y="6324600"/>
            <a:ext cx="990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7C698-C50B-4D9A-84F3-E6CA8118B3D1}" type="slidenum">
              <a:rPr lang="en-CA" altLang="zh-TW"/>
              <a:pPr>
                <a:defRPr/>
              </a:pPr>
              <a:t>‹#›</a:t>
            </a:fld>
            <a:endParaRPr lang="en-CA" altLang="zh-TW" dirty="0"/>
          </a:p>
        </p:txBody>
      </p:sp>
    </p:spTree>
    <p:extLst>
      <p:ext uri="{BB962C8B-B14F-4D97-AF65-F5344CB8AC3E}">
        <p14:creationId xmlns:p14="http://schemas.microsoft.com/office/powerpoint/2010/main" val="346106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0858"/>
            <a:ext cx="9144000" cy="9171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41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4" r:id="rId2"/>
    <p:sldLayoutId id="2147483678" r:id="rId3"/>
    <p:sldLayoutId id="2147483676" r:id="rId4"/>
    <p:sldLayoutId id="2147483677" r:id="rId5"/>
    <p:sldLayoutId id="2147483683" r:id="rId6"/>
    <p:sldLayoutId id="214748368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746" y="3367453"/>
            <a:ext cx="8307977" cy="870438"/>
          </a:xfrm>
        </p:spPr>
        <p:txBody>
          <a:bodyPr/>
          <a:lstStyle/>
          <a:p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</a:rPr>
              <a:t>Plenary 1</a:t>
            </a:r>
            <a:br>
              <a:rPr lang="en-US" sz="3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</a:rPr>
              <a:t>Different </a:t>
            </a:r>
            <a:r>
              <a:rPr lang="en-US" sz="3000" dirty="0">
                <a:solidFill>
                  <a:schemeClr val="accent6">
                    <a:lumMod val="50000"/>
                  </a:schemeClr>
                </a:solidFill>
              </a:rPr>
              <a:t>Systems - Similar </a:t>
            </a:r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</a:rPr>
              <a:t>Challenges</a:t>
            </a:r>
            <a:endParaRPr lang="en-CA" sz="3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150" y="4616388"/>
            <a:ext cx="8309499" cy="1482570"/>
          </a:xfrm>
        </p:spPr>
        <p:txBody>
          <a:bodyPr/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Sacha </a:t>
            </a:r>
            <a:r>
              <a:rPr lang="en-US" sz="1800" dirty="0" err="1" smtClean="0"/>
              <a:t>Palladino</a:t>
            </a:r>
            <a:r>
              <a:rPr lang="en-US" sz="1800" dirty="0" smtClean="0"/>
              <a:t>, Senior Counsel/Team Leader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International Assistance Group, DOJ, Canada</a:t>
            </a:r>
          </a:p>
          <a:p>
            <a:pPr algn="r">
              <a:lnSpc>
                <a:spcPct val="100000"/>
              </a:lnSpc>
              <a:spcBef>
                <a:spcPts val="1200"/>
              </a:spcBef>
            </a:pPr>
            <a:r>
              <a:rPr lang="en-US" sz="1600" dirty="0" smtClean="0"/>
              <a:t>International Association of Prosecutors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24th </a:t>
            </a:r>
            <a:r>
              <a:rPr lang="en-US" sz="1600" dirty="0"/>
              <a:t>Annual Conference 2019 - Buenos </a:t>
            </a:r>
            <a:r>
              <a:rPr lang="en-US" sz="1600" dirty="0" smtClean="0"/>
              <a:t>Aires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15-19 September 2019</a:t>
            </a:r>
          </a:p>
          <a:p>
            <a:pPr algn="r"/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512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04797" y="1393802"/>
            <a:ext cx="8382000" cy="905522"/>
          </a:xfrm>
        </p:spPr>
        <p:txBody>
          <a:bodyPr/>
          <a:lstStyle/>
          <a:p>
            <a:pPr algn="ctr"/>
            <a:r>
              <a:rPr lang="en-CA" sz="3200" dirty="0">
                <a:solidFill>
                  <a:schemeClr val="accent6">
                    <a:lumMod val="50000"/>
                  </a:schemeClr>
                </a:solidFill>
              </a:rPr>
              <a:t>Conclusion</a:t>
            </a:r>
            <a:r>
              <a:rPr lang="en-CA" sz="3600" dirty="0"/>
              <a:t/>
            </a:r>
            <a:br>
              <a:rPr lang="en-CA" sz="3600" dirty="0"/>
            </a:br>
            <a:r>
              <a:rPr lang="en-CA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3600" dirty="0"/>
              <a:t/>
            </a:r>
            <a:br>
              <a:rPr lang="en-CA" sz="3600" dirty="0"/>
            </a:br>
            <a:endParaRPr lang="en-CA" alt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560" y="2475398"/>
            <a:ext cx="8066473" cy="3849202"/>
          </a:xfrm>
        </p:spPr>
        <p:txBody>
          <a:bodyPr/>
          <a:lstStyle/>
          <a:p>
            <a:pPr marL="342900" indent="-342900">
              <a:spcBef>
                <a:spcPts val="0"/>
              </a:spcBef>
            </a:pPr>
            <a:r>
              <a:rPr lang="en-US" sz="2600" dirty="0"/>
              <a:t>All </a:t>
            </a:r>
            <a:r>
              <a:rPr lang="en-US" sz="2600" dirty="0" smtClean="0"/>
              <a:t>countries</a:t>
            </a:r>
            <a:r>
              <a:rPr lang="en-US" sz="2600" dirty="0"/>
              <a:t> </a:t>
            </a:r>
            <a:r>
              <a:rPr lang="en-US" sz="2600" dirty="0" smtClean="0"/>
              <a:t>have </a:t>
            </a:r>
            <a:r>
              <a:rPr lang="en-US" sz="2600" dirty="0"/>
              <a:t>particular requirements </a:t>
            </a:r>
            <a:r>
              <a:rPr lang="en-US" sz="2600" dirty="0" smtClean="0"/>
              <a:t>for directing </a:t>
            </a:r>
            <a:r>
              <a:rPr lang="en-US" sz="2600" dirty="0"/>
              <a:t>investigations, collecting evidence in an admissible format and conducting </a:t>
            </a:r>
            <a:r>
              <a:rPr lang="en-US" sz="2600" dirty="0" smtClean="0"/>
              <a:t>trials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dirty="0" smtClean="0"/>
          </a:p>
          <a:p>
            <a:pPr marL="342900" indent="-342900">
              <a:spcBef>
                <a:spcPts val="0"/>
              </a:spcBef>
            </a:pPr>
            <a:r>
              <a:rPr lang="en-US" sz="2600" dirty="0" smtClean="0"/>
              <a:t>A </a:t>
            </a:r>
            <a:r>
              <a:rPr lang="en-US" sz="2600" dirty="0"/>
              <a:t>flexible approach within the parameters of each country’s judicial system 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48228FC-354B-4466-84A1-53094232FEEF}" type="slidenum">
              <a:rPr lang="en-CA" altLang="zh-TW" sz="1400" i="0" smtClean="0">
                <a:solidFill>
                  <a:srgbClr val="16502E"/>
                </a:solidFill>
                <a:latin typeface="Utopia Semibold" charset="0"/>
              </a:rPr>
              <a:pPr/>
              <a:t>10</a:t>
            </a:fld>
            <a:endParaRPr lang="en-CA" altLang="zh-TW" sz="1400" i="0" dirty="0" smtClean="0">
              <a:solidFill>
                <a:srgbClr val="16502E"/>
              </a:solidFill>
              <a:latin typeface="Utopi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284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04797" y="1393802"/>
            <a:ext cx="8382000" cy="905522"/>
          </a:xfrm>
        </p:spPr>
        <p:txBody>
          <a:bodyPr/>
          <a:lstStyle/>
          <a:p>
            <a:pPr algn="ctr"/>
            <a:r>
              <a:rPr lang="en-CA" sz="3200" dirty="0">
                <a:solidFill>
                  <a:schemeClr val="accent6">
                    <a:lumMod val="50000"/>
                  </a:schemeClr>
                </a:solidFill>
              </a:rPr>
              <a:t>Conclusion</a:t>
            </a:r>
            <a:r>
              <a:rPr lang="en-CA" sz="3600" dirty="0"/>
              <a:t/>
            </a:r>
            <a:br>
              <a:rPr lang="en-CA" sz="3600" dirty="0"/>
            </a:br>
            <a:r>
              <a:rPr lang="en-CA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3600" dirty="0"/>
              <a:t/>
            </a:r>
            <a:br>
              <a:rPr lang="en-CA" sz="3600" dirty="0"/>
            </a:br>
            <a:endParaRPr lang="en-CA" alt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560" y="2475398"/>
            <a:ext cx="8066473" cy="384920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“A </a:t>
            </a:r>
            <a:r>
              <a:rPr lang="en-US" sz="2000" dirty="0"/>
              <a:t>country may have an excellent legislative and treaty scheme for mutual assistance and an established administrative process and it still may be virtually impossible to provide effective assistance; because the best designed system is only as good as the people who operate it on a practical level. In many instances, success in mutual assistance is dependent almost entirely on the knowledge and most critically—the flexibility—of the authorities requesting and, even more importantly, providing the assistance</a:t>
            </a:r>
            <a:r>
              <a:rPr lang="en-US" sz="2000" dirty="0" smtClean="0"/>
              <a:t>.”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r">
              <a:spcBef>
                <a:spcPts val="0"/>
              </a:spcBef>
              <a:buNone/>
            </a:pPr>
            <a:r>
              <a:rPr lang="en-US" sz="2000" dirty="0" smtClean="0"/>
              <a:t>Judge Kimberly </a:t>
            </a:r>
            <a:r>
              <a:rPr lang="en-US" sz="2000" dirty="0"/>
              <a:t>Prost, </a:t>
            </a:r>
            <a:r>
              <a:rPr lang="en-US" sz="2000" i="1" dirty="0" smtClean="0"/>
              <a:t>former </a:t>
            </a:r>
            <a:r>
              <a:rPr lang="en-US" sz="2000" i="1" dirty="0"/>
              <a:t>director of Canada’s central authority and current judge to the International Criminal </a:t>
            </a:r>
            <a:r>
              <a:rPr lang="en-US" sz="2000" i="1" dirty="0" smtClean="0"/>
              <a:t>Court</a:t>
            </a:r>
            <a:endParaRPr lang="en-US" sz="2000" i="1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48228FC-354B-4466-84A1-53094232FEEF}" type="slidenum">
              <a:rPr lang="en-CA" altLang="zh-TW" sz="1400" i="0" smtClean="0">
                <a:solidFill>
                  <a:srgbClr val="16502E"/>
                </a:solidFill>
                <a:latin typeface="Utopia Semibold" charset="0"/>
              </a:rPr>
              <a:pPr/>
              <a:t>11</a:t>
            </a:fld>
            <a:endParaRPr lang="en-CA" altLang="zh-TW" sz="1400" i="0" dirty="0" smtClean="0">
              <a:solidFill>
                <a:srgbClr val="16502E"/>
              </a:solidFill>
              <a:latin typeface="Utopi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853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42" y="1447060"/>
            <a:ext cx="8554915" cy="905522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Canada’s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legal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duality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2493587"/>
            <a:ext cx="7886700" cy="3439980"/>
          </a:xfrm>
        </p:spPr>
        <p:txBody>
          <a:bodyPr/>
          <a:lstStyle/>
          <a:p>
            <a:pPr marL="355600" lvl="1" eaLnBrk="0" fontAlgn="base" hangingPunct="0">
              <a:spcBef>
                <a:spcPts val="0"/>
              </a:spcBef>
            </a:pPr>
            <a:r>
              <a:rPr lang="en-US" sz="2600" dirty="0" smtClean="0"/>
              <a:t>Two legal traditions: common </a:t>
            </a:r>
            <a:r>
              <a:rPr lang="en-US" sz="2600" dirty="0"/>
              <a:t>law and civil law </a:t>
            </a:r>
            <a:endParaRPr lang="en-US" sz="2600" dirty="0" smtClean="0"/>
          </a:p>
          <a:p>
            <a:pPr marL="355600" lvl="1" eaLnBrk="0" fontAlgn="base" hangingPunct="0">
              <a:spcBef>
                <a:spcPts val="0"/>
              </a:spcBef>
            </a:pPr>
            <a:endParaRPr lang="en-US" sz="2600" dirty="0"/>
          </a:p>
          <a:p>
            <a:pPr marL="355600" lvl="1" eaLnBrk="0" fontAlgn="base" hangingPunct="0">
              <a:spcBef>
                <a:spcPts val="0"/>
              </a:spcBef>
            </a:pPr>
            <a:r>
              <a:rPr lang="en-US" sz="2600" dirty="0"/>
              <a:t>The common law tradition applies throughout Canada in all matters of public </a:t>
            </a:r>
            <a:r>
              <a:rPr lang="en-US" sz="2600" dirty="0" smtClean="0"/>
              <a:t>law and in most of Canada in private law matters</a:t>
            </a:r>
          </a:p>
          <a:p>
            <a:pPr marL="12700" lvl="1" indent="0" eaLnBrk="0" fontAlgn="base" hangingPunct="0">
              <a:spcBef>
                <a:spcPts val="0"/>
              </a:spcBef>
              <a:buNone/>
            </a:pPr>
            <a:endParaRPr lang="en-CA" sz="2600" dirty="0" smtClean="0"/>
          </a:p>
          <a:p>
            <a:pPr marL="355600" lvl="1" eaLnBrk="0" fontAlgn="base" hangingPunct="0">
              <a:spcBef>
                <a:spcPts val="0"/>
              </a:spcBef>
            </a:pPr>
            <a:r>
              <a:rPr lang="en-US" sz="2600" dirty="0" smtClean="0"/>
              <a:t>The </a:t>
            </a:r>
            <a:r>
              <a:rPr lang="en-US" sz="2600" dirty="0"/>
              <a:t>civil law </a:t>
            </a:r>
            <a:r>
              <a:rPr lang="en-US" sz="2600" dirty="0" smtClean="0"/>
              <a:t>tradition applies </a:t>
            </a:r>
            <a:r>
              <a:rPr lang="en-US" sz="2600" dirty="0"/>
              <a:t>in the province of Quebec </a:t>
            </a:r>
            <a:r>
              <a:rPr lang="en-US" sz="2600" dirty="0" smtClean="0"/>
              <a:t>in private </a:t>
            </a:r>
            <a:r>
              <a:rPr lang="en-US" sz="2600" dirty="0"/>
              <a:t>law </a:t>
            </a:r>
            <a:r>
              <a:rPr lang="en-US" sz="2600" dirty="0" smtClean="0"/>
              <a:t>matters</a:t>
            </a:r>
            <a:endParaRPr lang="en-CA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977-2244-4365-8D1D-356B268044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235" y="1340870"/>
            <a:ext cx="7886700" cy="801830"/>
          </a:xfrm>
        </p:spPr>
        <p:txBody>
          <a:bodyPr/>
          <a:lstStyle/>
          <a:p>
            <a:pPr algn="ctr"/>
            <a:r>
              <a:rPr lang="en-CA" sz="4000" dirty="0">
                <a:solidFill>
                  <a:schemeClr val="accent6">
                    <a:lumMod val="50000"/>
                  </a:schemeClr>
                </a:solidFill>
              </a:rPr>
              <a:t>Canadian criminal law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0467" y="2248597"/>
            <a:ext cx="8398236" cy="3306041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Canada is governed by a </a:t>
            </a:r>
            <a:r>
              <a:rPr lang="en-US" sz="2400" i="1" dirty="0"/>
              <a:t>Criminal </a:t>
            </a:r>
            <a:r>
              <a:rPr lang="en-US" sz="2400" i="1" dirty="0" smtClean="0"/>
              <a:t>Code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Judges </a:t>
            </a:r>
            <a:r>
              <a:rPr lang="en-US" sz="2400" dirty="0"/>
              <a:t>do not play an investigative </a:t>
            </a:r>
            <a:r>
              <a:rPr lang="en-US" sz="2400" dirty="0" smtClean="0"/>
              <a:t>role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Prosecutors are responsible for the prosecution of criminal offences. </a:t>
            </a:r>
            <a:endParaRPr lang="en-CA" sz="24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Police are responsible for carrying out investigations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Distinct and independent roles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977-2244-4365-8D1D-356B268044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5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61" y="1526980"/>
            <a:ext cx="8291743" cy="618343"/>
          </a:xfrm>
        </p:spPr>
        <p:txBody>
          <a:bodyPr/>
          <a:lstStyle/>
          <a:p>
            <a:pPr algn="ctr"/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</a:rPr>
              <a:t>CHALLENGES: Certification 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282" y="2771069"/>
            <a:ext cx="7886700" cy="3609603"/>
          </a:xfrm>
        </p:spPr>
        <p:txBody>
          <a:bodyPr/>
          <a:lstStyle/>
          <a:p>
            <a:pPr marL="285750" indent="-285750">
              <a:spcBef>
                <a:spcPts val="800"/>
              </a:spcBef>
              <a:spcAft>
                <a:spcPts val="800"/>
              </a:spcAft>
            </a:pPr>
            <a:r>
              <a:rPr lang="en-US" sz="2800" dirty="0" smtClean="0"/>
              <a:t>The </a:t>
            </a:r>
            <a:r>
              <a:rPr lang="en-US" sz="2800" i="1" dirty="0" smtClean="0"/>
              <a:t>Canada </a:t>
            </a:r>
            <a:r>
              <a:rPr lang="en-US" sz="2800" i="1" dirty="0"/>
              <a:t>Evidence Act</a:t>
            </a:r>
            <a:r>
              <a:rPr lang="en-US" sz="2800" dirty="0"/>
              <a:t>, </a:t>
            </a:r>
            <a:r>
              <a:rPr lang="en-US" sz="2800" dirty="0" smtClean="0"/>
              <a:t>regulates </a:t>
            </a:r>
            <a:r>
              <a:rPr lang="en-US" sz="2800" dirty="0"/>
              <a:t>the admissibility of documents for the truth of their </a:t>
            </a:r>
            <a:r>
              <a:rPr lang="en-US" sz="2800" dirty="0" smtClean="0"/>
              <a:t>contents</a:t>
            </a:r>
            <a:endParaRPr lang="en-US" sz="2800" dirty="0"/>
          </a:p>
          <a:p>
            <a:pPr marL="285750" indent="-285750">
              <a:spcBef>
                <a:spcPts val="800"/>
              </a:spcBef>
              <a:spcAft>
                <a:spcPts val="800"/>
              </a:spcAft>
            </a:pPr>
            <a:r>
              <a:rPr lang="en-US" sz="2800" dirty="0" smtClean="0"/>
              <a:t>Affidavit = certification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977-2244-4365-8D1D-356B2680440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61" y="1526980"/>
            <a:ext cx="8291743" cy="618343"/>
          </a:xfrm>
        </p:spPr>
        <p:txBody>
          <a:bodyPr/>
          <a:lstStyle/>
          <a:p>
            <a:pPr algn="ctr"/>
            <a:r>
              <a:rPr lang="en-CA" sz="3600" dirty="0" smtClean="0">
                <a:solidFill>
                  <a:schemeClr val="accent6">
                    <a:lumMod val="50000"/>
                  </a:schemeClr>
                </a:solidFill>
              </a:rPr>
              <a:t>CHALLENGES: Certification </a:t>
            </a:r>
            <a:endParaRPr lang="en-CA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7000" y="2323964"/>
            <a:ext cx="7886700" cy="3609603"/>
          </a:xfrm>
        </p:spPr>
        <p:txBody>
          <a:bodyPr/>
          <a:lstStyle/>
          <a:p>
            <a:pPr marL="285750" indent="-285750">
              <a:spcBef>
                <a:spcPts val="800"/>
              </a:spcBef>
              <a:spcAft>
                <a:spcPts val="800"/>
              </a:spcAft>
            </a:pPr>
            <a:r>
              <a:rPr lang="en-US" sz="2800" dirty="0" smtClean="0"/>
              <a:t>Use of the </a:t>
            </a:r>
            <a:r>
              <a:rPr lang="en-US" sz="2800" dirty="0"/>
              <a:t>word “affidavit” represents something entirely different </a:t>
            </a:r>
            <a:endParaRPr lang="en-US" sz="2800" dirty="0" smtClean="0"/>
          </a:p>
          <a:p>
            <a:pPr marL="285750" indent="-285750">
              <a:spcBef>
                <a:spcPts val="800"/>
              </a:spcBef>
              <a:spcAft>
                <a:spcPts val="800"/>
              </a:spcAft>
            </a:pPr>
            <a:r>
              <a:rPr lang="en-US" sz="2800" dirty="0" smtClean="0"/>
              <a:t>Solution: Rename the document</a:t>
            </a:r>
          </a:p>
          <a:p>
            <a:pPr>
              <a:spcBef>
                <a:spcPts val="800"/>
              </a:spcBef>
              <a:spcAft>
                <a:spcPts val="800"/>
              </a:spcAft>
              <a:buNone/>
            </a:pPr>
            <a:endParaRPr lang="en-US" sz="1400" dirty="0" smtClean="0"/>
          </a:p>
          <a:p>
            <a:pPr marL="285750" indent="-285750">
              <a:spcBef>
                <a:spcPts val="800"/>
              </a:spcBef>
              <a:spcAft>
                <a:spcPts val="800"/>
              </a:spcAft>
            </a:pPr>
            <a:r>
              <a:rPr lang="en-US" sz="2800" dirty="0" smtClean="0"/>
              <a:t>Formulation of our affidavits is problematic</a:t>
            </a:r>
          </a:p>
          <a:p>
            <a:pPr marL="285750" indent="-285750">
              <a:spcBef>
                <a:spcPts val="800"/>
              </a:spcBef>
              <a:spcAft>
                <a:spcPts val="800"/>
              </a:spcAft>
            </a:pPr>
            <a:r>
              <a:rPr lang="en-US" sz="2800" dirty="0" smtClean="0"/>
              <a:t>Solution: Discuss to find common ground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977-2244-4365-8D1D-356B2680440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9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617" y="1371600"/>
            <a:ext cx="8291743" cy="1158536"/>
          </a:xfrm>
        </p:spPr>
        <p:txBody>
          <a:bodyPr/>
          <a:lstStyle/>
          <a:p>
            <a:pPr algn="ctr"/>
            <a:r>
              <a:rPr lang="en-CA" sz="3600" dirty="0">
                <a:solidFill>
                  <a:schemeClr val="accent6">
                    <a:lumMod val="50000"/>
                  </a:schemeClr>
                </a:solidFill>
              </a:rPr>
              <a:t>CHALLENGES: Testimony via videolink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138" y="2547357"/>
            <a:ext cx="7886700" cy="3609603"/>
          </a:xfrm>
        </p:spPr>
        <p:txBody>
          <a:bodyPr/>
          <a:lstStyle/>
          <a:p>
            <a:pPr marL="457200" indent="-457200"/>
            <a:r>
              <a:rPr lang="en-US" sz="2800" dirty="0" smtClean="0"/>
              <a:t>The </a:t>
            </a:r>
            <a:r>
              <a:rPr lang="en-US" sz="2800" i="1" dirty="0"/>
              <a:t>Criminal Code </a:t>
            </a:r>
            <a:r>
              <a:rPr lang="en-US" sz="2800" dirty="0"/>
              <a:t>of Canada allows </a:t>
            </a:r>
            <a:r>
              <a:rPr lang="en-US" sz="2800" dirty="0" smtClean="0"/>
              <a:t>witnesses </a:t>
            </a:r>
            <a:r>
              <a:rPr lang="en-US" sz="2800" dirty="0"/>
              <a:t>to testify virtually by means of technology such as </a:t>
            </a:r>
            <a:r>
              <a:rPr lang="en-US" sz="2800" dirty="0" smtClean="0"/>
              <a:t>videolinks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 marL="457200" indent="-457200"/>
            <a:r>
              <a:rPr lang="en-US" sz="2800" dirty="0" smtClean="0"/>
              <a:t>Some </a:t>
            </a:r>
            <a:r>
              <a:rPr lang="en-US" sz="2800" dirty="0"/>
              <a:t>foreign partners </a:t>
            </a:r>
            <a:r>
              <a:rPr lang="en-US" sz="2800" dirty="0" smtClean="0"/>
              <a:t>cannot </a:t>
            </a:r>
            <a:r>
              <a:rPr lang="en-US" sz="2800" dirty="0"/>
              <a:t>execute </a:t>
            </a:r>
            <a:r>
              <a:rPr lang="en-US" sz="2800" dirty="0" smtClean="0"/>
              <a:t>such requests </a:t>
            </a:r>
            <a:r>
              <a:rPr lang="en-US" sz="2800" dirty="0"/>
              <a:t>since there are no </a:t>
            </a:r>
            <a:r>
              <a:rPr lang="en-US" sz="2800" dirty="0" smtClean="0"/>
              <a:t>provisions </a:t>
            </a:r>
            <a:r>
              <a:rPr lang="en-US" sz="2800" dirty="0"/>
              <a:t>allowing videolink witness testimony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977-2244-4365-8D1D-356B2680440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0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617" y="1371600"/>
            <a:ext cx="8291743" cy="1158536"/>
          </a:xfrm>
        </p:spPr>
        <p:txBody>
          <a:bodyPr/>
          <a:lstStyle/>
          <a:p>
            <a:pPr algn="ctr"/>
            <a:r>
              <a:rPr lang="en-CA" sz="3600" dirty="0">
                <a:solidFill>
                  <a:schemeClr val="accent6">
                    <a:lumMod val="50000"/>
                  </a:schemeClr>
                </a:solidFill>
              </a:rPr>
              <a:t>CHALLENGES: Testimony via videolink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138" y="2547357"/>
            <a:ext cx="7886700" cy="3609603"/>
          </a:xfrm>
        </p:spPr>
        <p:txBody>
          <a:bodyPr/>
          <a:lstStyle/>
          <a:p>
            <a:pPr marL="457200" indent="-457200"/>
            <a:r>
              <a:rPr lang="en-US" sz="2800" dirty="0" smtClean="0"/>
              <a:t>Solutions:</a:t>
            </a:r>
          </a:p>
          <a:p>
            <a:pPr marL="457200" indent="-457200"/>
            <a:endParaRPr lang="en-US" sz="2000" dirty="0" smtClean="0"/>
          </a:p>
          <a:p>
            <a:pPr marL="1051200" lvl="1" indent="-457200"/>
            <a:r>
              <a:rPr lang="en-US" sz="2800" dirty="0" smtClean="0"/>
              <a:t>Willingness of court </a:t>
            </a:r>
            <a:r>
              <a:rPr lang="en-US" sz="2800" dirty="0"/>
              <a:t>to travel to the foreign </a:t>
            </a:r>
            <a:r>
              <a:rPr lang="en-US" sz="2800" dirty="0" smtClean="0"/>
              <a:t>partner</a:t>
            </a:r>
          </a:p>
          <a:p>
            <a:pPr lvl="1" indent="0">
              <a:buNone/>
            </a:pPr>
            <a:r>
              <a:rPr lang="en-US" sz="2800" dirty="0" smtClean="0"/>
              <a:t> </a:t>
            </a:r>
          </a:p>
          <a:p>
            <a:pPr marL="1051200" lvl="1" indent="-457200"/>
            <a:r>
              <a:rPr lang="en-US" sz="2800" dirty="0"/>
              <a:t>A</a:t>
            </a:r>
            <a:r>
              <a:rPr lang="en-US" sz="2800" dirty="0" smtClean="0"/>
              <a:t>ssistance </a:t>
            </a:r>
            <a:r>
              <a:rPr lang="en-US" sz="2800" dirty="0"/>
              <a:t>of a neighbouring foreign partner </a:t>
            </a:r>
            <a:r>
              <a:rPr lang="en-US" sz="2800" dirty="0" smtClean="0"/>
              <a:t>willing </a:t>
            </a:r>
            <a:r>
              <a:rPr lang="en-US" sz="2800" dirty="0"/>
              <a:t>to execute our </a:t>
            </a:r>
            <a:r>
              <a:rPr lang="en-US" sz="2800" dirty="0" smtClean="0"/>
              <a:t>request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977-2244-4365-8D1D-356B2680440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355" y="1398232"/>
            <a:ext cx="8291743" cy="1002067"/>
          </a:xfrm>
        </p:spPr>
        <p:txBody>
          <a:bodyPr/>
          <a:lstStyle/>
          <a:p>
            <a:pPr algn="ctr"/>
            <a:r>
              <a:rPr lang="en-CA" sz="3600" dirty="0">
                <a:solidFill>
                  <a:schemeClr val="accent6">
                    <a:lumMod val="50000"/>
                  </a:schemeClr>
                </a:solidFill>
              </a:rPr>
              <a:t>CHALLENGES: Witness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135" y="2566159"/>
            <a:ext cx="8287095" cy="3662335"/>
          </a:xfrm>
        </p:spPr>
        <p:txBody>
          <a:bodyPr/>
          <a:lstStyle/>
          <a:p>
            <a:pPr marL="457200" indent="-457200"/>
            <a:r>
              <a:rPr lang="en-US" sz="2800" dirty="0"/>
              <a:t>Some </a:t>
            </a:r>
            <a:r>
              <a:rPr lang="en-US" sz="2800" dirty="0" smtClean="0"/>
              <a:t>questions are considered </a:t>
            </a:r>
            <a:r>
              <a:rPr lang="en-US" sz="2800" dirty="0"/>
              <a:t>immaterial or even inadmissible under Canadian </a:t>
            </a:r>
            <a:r>
              <a:rPr lang="en-US" sz="2800" dirty="0" smtClean="0"/>
              <a:t>law</a:t>
            </a:r>
          </a:p>
          <a:p>
            <a:pPr marL="457200" indent="-457200"/>
            <a:endParaRPr lang="en-US" sz="2400" i="1" dirty="0"/>
          </a:p>
          <a:p>
            <a:pPr marL="457200" indent="-457200"/>
            <a:r>
              <a:rPr lang="en-US" sz="2800" dirty="0" smtClean="0"/>
              <a:t>Solution: Discuss </a:t>
            </a:r>
            <a:r>
              <a:rPr lang="en-US" sz="2800" dirty="0"/>
              <a:t>with the foreign partner </a:t>
            </a:r>
            <a:r>
              <a:rPr lang="en-US" sz="2800" dirty="0" smtClean="0"/>
              <a:t>to outline which questions can </a:t>
            </a:r>
            <a:r>
              <a:rPr lang="en-US" sz="2800" dirty="0"/>
              <a:t>be asked </a:t>
            </a:r>
            <a:r>
              <a:rPr lang="en-US" sz="2800" dirty="0" smtClean="0"/>
              <a:t>under </a:t>
            </a:r>
            <a:r>
              <a:rPr lang="en-US" sz="2800" dirty="0"/>
              <a:t>Canadian </a:t>
            </a:r>
            <a:r>
              <a:rPr lang="en-US" sz="2800" dirty="0" smtClean="0"/>
              <a:t>law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977-2244-4365-8D1D-356B2680440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7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04797" y="1385522"/>
            <a:ext cx="8382000" cy="905522"/>
          </a:xfrm>
        </p:spPr>
        <p:txBody>
          <a:bodyPr/>
          <a:lstStyle/>
          <a:p>
            <a:pPr algn="ctr"/>
            <a:r>
              <a:rPr lang="en-CA" sz="3200" dirty="0">
                <a:solidFill>
                  <a:schemeClr val="accent6">
                    <a:lumMod val="50000"/>
                  </a:schemeClr>
                </a:solidFill>
              </a:rPr>
              <a:t>CHALLENGES: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Requests from judges</a:t>
            </a:r>
            <a:r>
              <a:rPr lang="en-CA" sz="3600" dirty="0"/>
              <a:t/>
            </a:r>
            <a:br>
              <a:rPr lang="en-CA" sz="3600" dirty="0"/>
            </a:br>
            <a:endParaRPr lang="en-CA" alt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638" y="2129048"/>
            <a:ext cx="8066473" cy="3849202"/>
          </a:xfrm>
        </p:spPr>
        <p:txBody>
          <a:bodyPr/>
          <a:lstStyle/>
          <a:p>
            <a:pPr marL="355600" indent="-35560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Canada receives </a:t>
            </a:r>
            <a:r>
              <a:rPr lang="en-US" sz="2600" dirty="0"/>
              <a:t>numerous mutual legal assistance requests from </a:t>
            </a:r>
            <a:r>
              <a:rPr lang="en-US" sz="2600" dirty="0" smtClean="0"/>
              <a:t>investigating judges 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Canada’s central authority </a:t>
            </a:r>
            <a:r>
              <a:rPr lang="en-US" sz="2600" dirty="0" smtClean="0"/>
              <a:t>will seek additional </a:t>
            </a:r>
            <a:r>
              <a:rPr lang="en-US" sz="2600" dirty="0"/>
              <a:t>information from the </a:t>
            </a:r>
            <a:r>
              <a:rPr lang="en-US" sz="2600" dirty="0" smtClean="0"/>
              <a:t>investigating judge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The </a:t>
            </a:r>
            <a:r>
              <a:rPr lang="en-US" sz="2600" dirty="0" smtClean="0"/>
              <a:t>investigating </a:t>
            </a:r>
            <a:r>
              <a:rPr lang="en-US" sz="2600" dirty="0"/>
              <a:t>judge </a:t>
            </a:r>
            <a:r>
              <a:rPr lang="en-US" sz="2600" dirty="0" smtClean="0"/>
              <a:t>may be perplexed by Canada’s response</a:t>
            </a:r>
          </a:p>
          <a:p>
            <a:pPr marL="355600" indent="-35560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Solution: Provide </a:t>
            </a:r>
            <a:r>
              <a:rPr lang="en-US" sz="2600" dirty="0"/>
              <a:t>more </a:t>
            </a:r>
            <a:r>
              <a:rPr lang="en-US" sz="2600" dirty="0" smtClean="0"/>
              <a:t>details </a:t>
            </a:r>
            <a:r>
              <a:rPr lang="en-US" sz="2600" dirty="0"/>
              <a:t>as to Canadian legal requirements 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48228FC-354B-4466-84A1-53094232FEEF}" type="slidenum">
              <a:rPr lang="en-CA" altLang="zh-TW" sz="1400" i="0" smtClean="0">
                <a:solidFill>
                  <a:srgbClr val="16502E"/>
                </a:solidFill>
                <a:latin typeface="Utopia Semibold" charset="0"/>
              </a:rPr>
              <a:pPr/>
              <a:t>9</a:t>
            </a:fld>
            <a:endParaRPr lang="en-CA" altLang="zh-TW" sz="1400" i="0" dirty="0" smtClean="0">
              <a:solidFill>
                <a:srgbClr val="16502E"/>
              </a:solidFill>
              <a:latin typeface="Utopi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65731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Justice Document" ma:contentTypeID="0x010100BA8611C8BA8DB2418B4D4CF993FC9B6200F09F67719D835246827233F9E1761491" ma:contentTypeVersion="123" ma:contentTypeDescription="" ma:contentTypeScope="" ma:versionID="7a9332045abf03c1f271c23c7336d241">
  <xsd:schema xmlns:xsd="http://www.w3.org/2001/XMLSchema" xmlns:xs="http://www.w3.org/2001/XMLSchema" xmlns:p="http://schemas.microsoft.com/office/2006/metadata/properties" xmlns:ns1="http://schemas.microsoft.com/sharepoint/v3" xmlns:ns2="b725f225-bea6-44e9-8570-dad8cce9101e" xmlns:ns3="f6cff801-ccc6-49c4-bf39-0edf9337bbab" targetNamespace="http://schemas.microsoft.com/office/2006/metadata/properties" ma:root="true" ma:fieldsID="677596a4c57f51a840341bb8387eb2e5" ns1:_="" ns2:_="" ns3:_="">
    <xsd:import namespace="http://schemas.microsoft.com/sharepoint/v3"/>
    <xsd:import namespace="b725f225-bea6-44e9-8570-dad8cce9101e"/>
    <xsd:import namespace="f6cff801-ccc6-49c4-bf39-0edf9337bbab"/>
    <xsd:element name="properties">
      <xsd:complexType>
        <xsd:sequence>
          <xsd:element name="documentManagement">
            <xsd:complexType>
              <xsd:all>
                <xsd:element ref="ns2:j1b5dcd4430249c18cbaee35a4c35ad9" minOccurs="0"/>
                <xsd:element ref="ns2:TaxCatchAll" minOccurs="0"/>
                <xsd:element ref="ns2:TaxCatchAllLabel" minOccurs="0"/>
                <xsd:element ref="ns2:b6e2b5c1b9f145019440d5a90b55edf8" minOccurs="0"/>
                <xsd:element ref="ns2:i93b4daf849840eeaef05c05bfeec49d" minOccurs="0"/>
                <xsd:element ref="ns2:p98d4e7371714dd68ba8ead81c2f0b01" minOccurs="0"/>
                <xsd:element ref="ns2:i155234f7ce9406785afd802285f54b6" minOccurs="0"/>
                <xsd:element ref="ns2:File_x0020_Number" minOccurs="0"/>
                <xsd:element ref="ns2:TaxKeywordTaxHTField" minOccurs="0"/>
                <xsd:element ref="ns2:Archived" minOccurs="0"/>
                <xsd:element ref="ns2:Final" minOccurs="0"/>
                <xsd:element ref="ns2:paf1ef07923d4093b7c49d613771fe3b" minOccurs="0"/>
                <xsd:element ref="ns1:DocumentSetDescription" minOccurs="0"/>
                <xsd:element ref="ns2:DWFrom" minOccurs="0"/>
                <xsd:element ref="ns2:DWTo" minOccurs="0"/>
                <xsd:element ref="ns2:DWCc" minOccurs="0"/>
                <xsd:element ref="ns2:DWEmailSubject" minOccurs="0"/>
                <xsd:element ref="ns2:DWHasAttachments" minOccurs="0"/>
                <xsd:element ref="ns2:DWEmail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27" nillable="true" ma:displayName="Description" ma:description="A description of the Document Set" ma:internalName="DocumentSet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25f225-bea6-44e9-8570-dad8cce9101e" elementFormDefault="qualified">
    <xsd:import namespace="http://schemas.microsoft.com/office/2006/documentManagement/types"/>
    <xsd:import namespace="http://schemas.microsoft.com/office/infopath/2007/PartnerControls"/>
    <xsd:element name="j1b5dcd4430249c18cbaee35a4c35ad9" ma:index="8" ma:taxonomy="true" ma:internalName="j1b5dcd4430249c18cbaee35a4c35ad9" ma:taxonomyFieldName="Organisation" ma:displayName="Organisation" ma:default="" ma:fieldId="{31b5dcd4-4302-49c1-8cba-ee35a4c35ad9}" ma:sspId="35648788-ecba-4b04-acbd-732497e0cf61" ma:termSetId="84f0215e-65c0-40e7-bc93-875151567c5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8954467d-393e-4530-b03c-d75c894c01b7}" ma:internalName="TaxCatchAll" ma:showField="CatchAllData" ma:web="f6cff801-ccc6-49c4-bf39-0edf9337bb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8954467d-393e-4530-b03c-d75c894c01b7}" ma:internalName="TaxCatchAllLabel" ma:readOnly="true" ma:showField="CatchAllDataLabel" ma:web="f6cff801-ccc6-49c4-bf39-0edf9337bb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6e2b5c1b9f145019440d5a90b55edf8" ma:index="12" ma:taxonomy="true" ma:internalName="b6e2b5c1b9f145019440d5a90b55edf8" ma:taxonomyFieldName="Subject1" ma:displayName="Subject" ma:readOnly="false" ma:default="" ma:fieldId="{b6e2b5c1-b9f1-4501-9440-d5a90b55edf8}" ma:sspId="35648788-ecba-4b04-acbd-732497e0cf61" ma:termSetId="f370bc38-93b5-4f05-b213-d037f4953ec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93b4daf849840eeaef05c05bfeec49d" ma:index="14" ma:taxonomy="true" ma:internalName="i93b4daf849840eeaef05c05bfeec49d" ma:taxonomyFieldName="Document_x0020_type" ma:displayName="Document type" ma:readOnly="false" ma:default="" ma:fieldId="{293b4daf-8498-40ee-aef0-5c05bfeec49d}" ma:sspId="35648788-ecba-4b04-acbd-732497e0cf61" ma:termSetId="0f0ac3ff-8dbb-42b5-89e8-f9c0db08d6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98d4e7371714dd68ba8ead81c2f0b01" ma:index="16" ma:taxonomy="true" ma:internalName="p98d4e7371714dd68ba8ead81c2f0b01" ma:taxonomyFieldName="Language1" ma:displayName="Language" ma:readOnly="false" ma:default="1;#English|a4bed915-78d8-458e-a073-85b2d5287cd2" ma:fieldId="{998d4e73-7171-4dd6-8ba8-ead81c2f0b01}" ma:sspId="35648788-ecba-4b04-acbd-732497e0cf61" ma:termSetId="d8f9ee4c-8009-4a39-b4e3-1804e0ffca2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155234f7ce9406785afd802285f54b6" ma:index="18" ma:taxonomy="true" ma:internalName="i155234f7ce9406785afd802285f54b6" ma:taxonomyFieldName="Security" ma:displayName="Security" ma:default="6;#Unclassified|46e30526-9ff0-4654-a636-aa8b02ed351c" ma:fieldId="{2155234f-7ce9-4067-85af-d802285f54b6}" ma:sspId="35648788-ecba-4b04-acbd-732497e0cf61" ma:termSetId="034b84e2-83a5-49f9-8e55-1e1dcc71e57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ile_x0020_Number" ma:index="20" nillable="true" ma:displayName="File Number" ma:internalName="File_x0020_Number">
      <xsd:simpleType>
        <xsd:restriction base="dms:Text">
          <xsd:maxLength value="255"/>
        </xsd:restriction>
      </xsd:simpleType>
    </xsd:element>
    <xsd:element name="TaxKeywordTaxHTField" ma:index="21" nillable="true" ma:taxonomy="true" ma:internalName="TaxKeywordTaxHTField" ma:taxonomyFieldName="TaxKeyword" ma:displayName="Enterprise Keywords" ma:fieldId="{23f27201-bee3-471e-b2e7-b64fd8b7ca38}" ma:taxonomyMulti="true" ma:sspId="35648788-ecba-4b04-acbd-732497e0cf61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Archived" ma:index="23" nillable="true" ma:displayName="Archived" ma:default="No" ma:format="Dropdown" ma:hidden="true" ma:internalName="Archived" ma:readOnly="false">
      <xsd:simpleType>
        <xsd:restriction base="dms:Choice">
          <xsd:enumeration value="No"/>
          <xsd:enumeration value="Yes"/>
        </xsd:restriction>
      </xsd:simpleType>
    </xsd:element>
    <xsd:element name="Final" ma:index="24" nillable="true" ma:displayName="Final" ma:default="0" ma:internalName="Final">
      <xsd:simpleType>
        <xsd:restriction base="dms:Boolean"/>
      </xsd:simpleType>
    </xsd:element>
    <xsd:element name="paf1ef07923d4093b7c49d613771fe3b" ma:index="25" nillable="true" ma:taxonomy="true" ma:internalName="paf1ef07923d4093b7c49d613771fe3b" ma:taxonomyFieldName="Fiscal_x0020_Year" ma:displayName="Fiscal Year" ma:default="" ma:fieldId="{9af1ef07-923d-4093-b7c4-9d613771fe3b}" ma:sspId="35648788-ecba-4b04-acbd-732497e0cf61" ma:termSetId="a8aa7fdb-df41-4efd-a7ce-79adda59bb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WFrom" ma:index="28" nillable="true" ma:displayName="From" ma:description="This field auto-populates for emails." ma:internalName="DWFrom">
      <xsd:simpleType>
        <xsd:restriction base="dms:Text">
          <xsd:maxLength value="255"/>
        </xsd:restriction>
      </xsd:simpleType>
    </xsd:element>
    <xsd:element name="DWTo" ma:index="29" nillable="true" ma:displayName="To" ma:description="This field auto-populates for emails." ma:internalName="DWTo">
      <xsd:simpleType>
        <xsd:restriction base="dms:Note">
          <xsd:maxLength value="255"/>
        </xsd:restriction>
      </xsd:simpleType>
    </xsd:element>
    <xsd:element name="DWCc" ma:index="30" nillable="true" ma:displayName="Cc" ma:description="This field auto-populates for emails." ma:internalName="DWCc">
      <xsd:simpleType>
        <xsd:restriction base="dms:Note">
          <xsd:maxLength value="255"/>
        </xsd:restriction>
      </xsd:simpleType>
    </xsd:element>
    <xsd:element name="DWEmailSubject" ma:index="31" nillable="true" ma:displayName="Email Subject" ma:description="This field auto-populates for emails." ma:internalName="DWEmailSubject">
      <xsd:simpleType>
        <xsd:restriction base="dms:Text">
          <xsd:maxLength value="255"/>
        </xsd:restriction>
      </xsd:simpleType>
    </xsd:element>
    <xsd:element name="DWHasAttachments" ma:index="32" nillable="true" ma:displayName="Has Attachments" ma:default="0" ma:description="This field auto-populates for emails." ma:internalName="DWHasAttachments">
      <xsd:simpleType>
        <xsd:restriction base="dms:Boolean"/>
      </xsd:simpleType>
    </xsd:element>
    <xsd:element name="DWEmailDate" ma:index="33" nillable="true" ma:displayName="Email Date" ma:description="This field auto-populates for emails." ma:format="DateTime" ma:internalName="DWEmail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cff801-ccc6-49c4-bf39-0edf9337bbab" elementFormDefault="qualified">
    <xsd:import namespace="http://schemas.microsoft.com/office/2006/documentManagement/types"/>
    <xsd:import namespace="http://schemas.microsoft.com/office/infopath/2007/PartnerControls"/>
    <xsd:element name="_dlc_DocId" ma:index="3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4.xml><?xml version="1.0" encoding="utf-8"?>
<?mso-contentType ?>
<SharedContentType xmlns="Microsoft.SharePoint.Taxonomy.ContentTypeSync" SourceId="35648788-ecba-4b04-acbd-732497e0cf61" ContentTypeId="0x010100BA8611C8BA8DB2418B4D4CF993FC9B62" PreviousValue="fals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155234f7ce9406785afd802285f54b6 xmlns="b725f225-bea6-44e9-8570-dad8cce9101e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46e30526-9ff0-4654-a636-aa8b02ed351c</TermId>
        </TermInfo>
      </Terms>
    </i155234f7ce9406785afd802285f54b6>
    <i93b4daf849840eeaef05c05bfeec49d xmlns="b725f225-bea6-44e9-8570-dad8cce9101e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 Material</TermName>
          <TermId xmlns="http://schemas.microsoft.com/office/infopath/2007/PartnerControls">4b372146-86b7-4966-a3a3-f765689b066a</TermId>
        </TermInfo>
      </Terms>
    </i93b4daf849840eeaef05c05bfeec49d>
    <p98d4e7371714dd68ba8ead81c2f0b01 xmlns="b725f225-bea6-44e9-8570-dad8cce9101e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a4bed915-78d8-458e-a073-85b2d5287cd2</TermId>
        </TermInfo>
      </Terms>
    </p98d4e7371714dd68ba8ead81c2f0b01>
    <j1b5dcd4430249c18cbaee35a4c35ad9 xmlns="b725f225-bea6-44e9-8570-dad8cce9101e">
      <Terms xmlns="http://schemas.microsoft.com/office/infopath/2007/PartnerControls">
        <TermInfo xmlns="http://schemas.microsoft.com/office/infopath/2007/PartnerControls">
          <TermName xmlns="http://schemas.microsoft.com/office/infopath/2007/PartnerControls">Employee Communications</TermName>
          <TermId xmlns="http://schemas.microsoft.com/office/infopath/2007/PartnerControls">a6dd1aca-ec47-43ae-92ba-114daeaf525f</TermId>
        </TermInfo>
      </Terms>
    </j1b5dcd4430249c18cbaee35a4c35ad9>
    <TaxCatchAll xmlns="b725f225-bea6-44e9-8570-dad8cce9101e">
      <Value>6</Value>
      <Value>18</Value>
      <Value>3</Value>
      <Value>1</Value>
      <Value>3759</Value>
    </TaxCatchAll>
    <b6e2b5c1b9f145019440d5a90b55edf8 xmlns="b725f225-bea6-44e9-8570-dad8cce9101e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</TermName>
          <TermId xmlns="http://schemas.microsoft.com/office/infopath/2007/PartnerControls">a490b14b-f530-4f0b-97fc-b294bcdf4be6</TermId>
        </TermInfo>
      </Terms>
    </b6e2b5c1b9f145019440d5a90b55edf8>
    <Final xmlns="b725f225-bea6-44e9-8570-dad8cce9101e">false</Final>
    <TaxKeywordTaxHTField xmlns="b725f225-bea6-44e9-8570-dad8cce9101e">
      <Terms xmlns="http://schemas.microsoft.com/office/infopath/2007/PartnerControls"/>
    </TaxKeywordTaxHTField>
    <Archived xmlns="b725f225-bea6-44e9-8570-dad8cce9101e">No</Archived>
    <DocumentSetDescription xmlns="http://schemas.microsoft.com/sharepoint/v3" xsi:nil="true"/>
    <paf1ef07923d4093b7c49d613771fe3b xmlns="b725f225-bea6-44e9-8570-dad8cce9101e">
      <Terms xmlns="http://schemas.microsoft.com/office/infopath/2007/PartnerControls"/>
    </paf1ef07923d4093b7c49d613771fe3b>
    <File_x0020_Number xmlns="b725f225-bea6-44e9-8570-dad8cce9101e" xsi:nil="true"/>
    <_dlc_DocId xmlns="f6cff801-ccc6-49c4-bf39-0edf9337bbab">1006-1552566662-1839</_dlc_DocId>
    <_dlc_DocIdUrl xmlns="f6cff801-ccc6-49c4-bf39-0edf9337bbab">
      <Url>http://collaboration/ts/cb-dc/dccs/_layouts/15/DocIdRedir.aspx?ID=1006-1552566662-1839</Url>
      <Description>1006-1552566662-1839</Description>
    </_dlc_DocIdUrl>
    <DWCc xmlns="b725f225-bea6-44e9-8570-dad8cce9101e" xsi:nil="true"/>
    <DWEmailDate xmlns="b725f225-bea6-44e9-8570-dad8cce9101e" xsi:nil="true"/>
    <DWFrom xmlns="b725f225-bea6-44e9-8570-dad8cce9101e" xsi:nil="true"/>
    <DWEmailSubject xmlns="b725f225-bea6-44e9-8570-dad8cce9101e" xsi:nil="true"/>
    <DWHasAttachments xmlns="b725f225-bea6-44e9-8570-dad8cce9101e">false</DWHasAttachments>
    <DWTo xmlns="b725f225-bea6-44e9-8570-dad8cce9101e" xsi:nil="true"/>
  </documentManagement>
</p:properties>
</file>

<file path=customXml/itemProps1.xml><?xml version="1.0" encoding="utf-8"?>
<ds:datastoreItem xmlns:ds="http://schemas.openxmlformats.org/officeDocument/2006/customXml" ds:itemID="{A5A8D804-B31C-43FC-BC90-F7F4AC34BA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725f225-bea6-44e9-8570-dad8cce9101e"/>
    <ds:schemaRef ds:uri="f6cff801-ccc6-49c4-bf39-0edf9337bb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7F29A4-DE96-483C-8011-5030E5CB9C6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233F88F-A6F8-43C3-B069-04AEA5066655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3DF7940B-620E-4FD9-9F89-4EEFC3025CC0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3BE5348D-5C6B-46D3-BCD5-05EC03B1AEC6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F25BD58D-E12B-4824-AC5D-7198A8172F7C}">
  <ds:schemaRefs>
    <ds:schemaRef ds:uri="http://schemas.microsoft.com/sharepoint/v3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f6cff801-ccc6-49c4-bf39-0edf9337bbab"/>
    <ds:schemaRef ds:uri="b725f225-bea6-44e9-8570-dad8cce9101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2343</TotalTime>
  <Words>457</Words>
  <Application>Microsoft Office PowerPoint</Application>
  <PresentationFormat>On-screen Show (4:3)</PresentationFormat>
  <Paragraphs>65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1_Custom Design</vt:lpstr>
      <vt:lpstr>Plenary 1 Different Systems - Similar Challenges</vt:lpstr>
      <vt:lpstr>Canada’s legal duality</vt:lpstr>
      <vt:lpstr>Canadian criminal law system</vt:lpstr>
      <vt:lpstr>CHALLENGES: Certification </vt:lpstr>
      <vt:lpstr>CHALLENGES: Certification </vt:lpstr>
      <vt:lpstr>CHALLENGES: Testimony via videolink </vt:lpstr>
      <vt:lpstr>CHALLENGES: Testimony via videolink </vt:lpstr>
      <vt:lpstr>CHALLENGES: Witness interviews</vt:lpstr>
      <vt:lpstr>CHALLENGES: Requests from judges </vt:lpstr>
      <vt:lpstr>Conclusion   </vt:lpstr>
      <vt:lpstr>Conclusion   </vt:lpstr>
    </vt:vector>
  </TitlesOfParts>
  <Company>NA1SCCM1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Ash, Devon</dc:creator>
  <cp:lastModifiedBy>Nino Siradze</cp:lastModifiedBy>
  <cp:revision>280</cp:revision>
  <cp:lastPrinted>2019-09-13T17:04:20Z</cp:lastPrinted>
  <dcterms:created xsi:type="dcterms:W3CDTF">2018-05-23T14:58:41Z</dcterms:created>
  <dcterms:modified xsi:type="dcterms:W3CDTF">2019-10-01T10:26:32Z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">
    <vt:lpwstr>6;#Unclassified|46e30526-9ff0-4654-a636-aa8b02ed351c</vt:lpwstr>
  </property>
  <property fmtid="{D5CDD505-2E9C-101B-9397-08002B2CF9AE}" pid="3" name="Document type">
    <vt:lpwstr>18;#Communications Material|4b372146-86b7-4966-a3a3-f765689b066a</vt:lpwstr>
  </property>
  <property fmtid="{D5CDD505-2E9C-101B-9397-08002B2CF9AE}" pid="4" name="Organisation">
    <vt:lpwstr>3759;#Employee Communications|a6dd1aca-ec47-43ae-92ba-114daeaf525f</vt:lpwstr>
  </property>
  <property fmtid="{D5CDD505-2E9C-101B-9397-08002B2CF9AE}" pid="5" name="ContentTypeId">
    <vt:lpwstr>0x010100BA8611C8BA8DB2418B4D4CF993FC9B6200F09F67719D835246827233F9E1761491</vt:lpwstr>
  </property>
  <property fmtid="{D5CDD505-2E9C-101B-9397-08002B2CF9AE}" pid="6" name="Language1">
    <vt:lpwstr>1;#English|a4bed915-78d8-458e-a073-85b2d5287cd2</vt:lpwstr>
  </property>
  <property fmtid="{D5CDD505-2E9C-101B-9397-08002B2CF9AE}" pid="7" name="Subject1">
    <vt:lpwstr>3;#Communications|a490b14b-f530-4f0b-97fc-b294bcdf4be6</vt:lpwstr>
  </property>
  <property fmtid="{D5CDD505-2E9C-101B-9397-08002B2CF9AE}" pid="8" name="_dlc_DocIdItemGuid">
    <vt:lpwstr>9cfc4d2c-869b-4730-88a6-2ba9001d6489</vt:lpwstr>
  </property>
  <property fmtid="{D5CDD505-2E9C-101B-9397-08002B2CF9AE}" pid="9" name="TaxKeyword">
    <vt:lpwstr/>
  </property>
  <property fmtid="{D5CDD505-2E9C-101B-9397-08002B2CF9AE}" pid="10" name="Fiscal Year">
    <vt:lpwstr/>
  </property>
  <property fmtid="{D5CDD505-2E9C-101B-9397-08002B2CF9AE}" pid="11" name="_dlc_DocId">
    <vt:lpwstr>1006-1552566662-1839</vt:lpwstr>
  </property>
  <property fmtid="{D5CDD505-2E9C-101B-9397-08002B2CF9AE}" pid="12" name="_dlc_DocIdUrl">
    <vt:lpwstr>http://collaboration/ts/cb-dc/dccs/_layouts/15/DocIdRedir.aspx?ID=1006-1552566662-1839, 1006-1552566662-1839</vt:lpwstr>
  </property>
</Properties>
</file>