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7"/>
    <p:sldMasterId id="2147483655" r:id="rId8"/>
    <p:sldMasterId id="2147483667" r:id="rId9"/>
  </p:sldMasterIdLst>
  <p:notesMasterIdLst>
    <p:notesMasterId r:id="rId20"/>
  </p:notesMasterIdLst>
  <p:sldIdLst>
    <p:sldId id="259" r:id="rId10"/>
    <p:sldId id="277" r:id="rId11"/>
    <p:sldId id="257" r:id="rId12"/>
    <p:sldId id="266" r:id="rId13"/>
    <p:sldId id="272" r:id="rId14"/>
    <p:sldId id="279" r:id="rId15"/>
    <p:sldId id="274" r:id="rId16"/>
    <p:sldId id="275" r:id="rId17"/>
    <p:sldId id="260" r:id="rId18"/>
    <p:sldId id="278" r:id="rId19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A50033"/>
    <a:srgbClr val="D1D2D4"/>
    <a:srgbClr val="ECEDED"/>
    <a:srgbClr val="ABABAD"/>
    <a:srgbClr val="EEF0C0"/>
    <a:srgbClr val="A50133"/>
    <a:srgbClr val="D8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9" autoAdjust="0"/>
    <p:restoredTop sz="69474" autoAdjust="0"/>
  </p:normalViewPr>
  <p:slideViewPr>
    <p:cSldViewPr snapToGrid="0" snapToObjects="1"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A685C-D36E-4E69-BA3F-ED75640BA0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C1DF8D9-7245-4F7C-BB28-D65D0201772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The Police</a:t>
          </a:r>
        </a:p>
      </dgm:t>
    </dgm:pt>
    <dgm:pt modelId="{ABF3D59C-CF32-4909-AF7A-8C828052A132}" type="parTrans" cxnId="{678780C5-69FB-4414-81E1-1050F9579F3E}">
      <dgm:prSet/>
      <dgm:spPr/>
      <dgm:t>
        <a:bodyPr/>
        <a:lstStyle/>
        <a:p>
          <a:endParaRPr lang="sv-SE"/>
        </a:p>
      </dgm:t>
    </dgm:pt>
    <dgm:pt modelId="{ED0915E2-4686-4FAB-813D-E838472D2928}" type="sibTrans" cxnId="{678780C5-69FB-4414-81E1-1050F9579F3E}">
      <dgm:prSet/>
      <dgm:spPr/>
      <dgm:t>
        <a:bodyPr/>
        <a:lstStyle/>
        <a:p>
          <a:endParaRPr lang="sv-SE"/>
        </a:p>
      </dgm:t>
    </dgm:pt>
    <dgm:pt modelId="{C990C506-E869-4DA6-B68B-CBE0BFEB83E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Economic Crimes Bureau</a:t>
          </a:r>
        </a:p>
      </dgm:t>
    </dgm:pt>
    <dgm:pt modelId="{CFEE929E-2CF2-4A96-9151-D4AC6C6ECD50}" type="parTrans" cxnId="{EC8E9573-EAC7-4AD1-9A16-2471D05E465A}">
      <dgm:prSet/>
      <dgm:spPr/>
      <dgm:t>
        <a:bodyPr/>
        <a:lstStyle/>
        <a:p>
          <a:endParaRPr lang="sv-SE"/>
        </a:p>
      </dgm:t>
    </dgm:pt>
    <dgm:pt modelId="{7F9EA195-46FC-4BC1-890C-C91312A0EF49}" type="sibTrans" cxnId="{EC8E9573-EAC7-4AD1-9A16-2471D05E465A}">
      <dgm:prSet/>
      <dgm:spPr/>
      <dgm:t>
        <a:bodyPr/>
        <a:lstStyle/>
        <a:p>
          <a:endParaRPr lang="sv-SE"/>
        </a:p>
      </dgm:t>
    </dgm:pt>
    <dgm:pt modelId="{011E3BBA-8F96-4F0C-8AD1-2EBDA5A06DC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SPA</a:t>
          </a:r>
        </a:p>
      </dgm:t>
    </dgm:pt>
    <dgm:pt modelId="{50ADE4D7-3851-4E0C-8437-CBC562380A15}" type="parTrans" cxnId="{7E3C96D3-ECF6-4B41-A5D5-5BF335171F85}">
      <dgm:prSet/>
      <dgm:spPr/>
      <dgm:t>
        <a:bodyPr/>
        <a:lstStyle/>
        <a:p>
          <a:endParaRPr lang="sv-SE"/>
        </a:p>
      </dgm:t>
    </dgm:pt>
    <dgm:pt modelId="{1EDD3FA1-4FCD-40A7-A03D-082F92730CF0}" type="sibTrans" cxnId="{7E3C96D3-ECF6-4B41-A5D5-5BF335171F85}">
      <dgm:prSet/>
      <dgm:spPr/>
      <dgm:t>
        <a:bodyPr/>
        <a:lstStyle/>
        <a:p>
          <a:endParaRPr lang="sv-SE"/>
        </a:p>
      </dgm:t>
    </dgm:pt>
    <dgm:pt modelId="{BD8BA997-4836-44B0-82E3-EFBAA4CF2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Coast Guard</a:t>
          </a:r>
        </a:p>
      </dgm:t>
    </dgm:pt>
    <dgm:pt modelId="{818B6228-4F09-443A-992F-0EE3847E90FE}" type="parTrans" cxnId="{CDC163CC-E9E5-4DBB-85F2-9BD632AC58E9}">
      <dgm:prSet/>
      <dgm:spPr/>
      <dgm:t>
        <a:bodyPr/>
        <a:lstStyle/>
        <a:p>
          <a:endParaRPr lang="sv-SE"/>
        </a:p>
      </dgm:t>
    </dgm:pt>
    <dgm:pt modelId="{F67253C6-8AD4-4DFD-BA48-5FBFFF09D8CF}" type="sibTrans" cxnId="{CDC163CC-E9E5-4DBB-85F2-9BD632AC58E9}">
      <dgm:prSet/>
      <dgm:spPr/>
      <dgm:t>
        <a:bodyPr/>
        <a:lstStyle/>
        <a:p>
          <a:endParaRPr lang="sv-SE"/>
        </a:p>
      </dgm:t>
    </dgm:pt>
    <dgm:pt modelId="{20B41FC8-918D-4B08-A27C-7C0AC987B83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Tax Authority</a:t>
          </a:r>
        </a:p>
      </dgm:t>
    </dgm:pt>
    <dgm:pt modelId="{5E90CC93-34E4-4C79-8AD3-B2DCB242B20D}" type="parTrans" cxnId="{9DB75520-2136-4B59-8DA0-86DBFD5452F5}">
      <dgm:prSet/>
      <dgm:spPr/>
      <dgm:t>
        <a:bodyPr/>
        <a:lstStyle/>
        <a:p>
          <a:endParaRPr lang="sv-SE"/>
        </a:p>
      </dgm:t>
    </dgm:pt>
    <dgm:pt modelId="{BCB81A85-23DB-4FA0-9141-342690A17B28}" type="sibTrans" cxnId="{9DB75520-2136-4B59-8DA0-86DBFD5452F5}">
      <dgm:prSet/>
      <dgm:spPr/>
      <dgm:t>
        <a:bodyPr/>
        <a:lstStyle/>
        <a:p>
          <a:endParaRPr lang="sv-SE"/>
        </a:p>
      </dgm:t>
    </dgm:pt>
    <dgm:pt modelId="{5F9FBBBD-4227-4B7F-A902-4D0748C28AC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Social Security Service</a:t>
          </a:r>
        </a:p>
      </dgm:t>
    </dgm:pt>
    <dgm:pt modelId="{326263B5-9E00-4F4F-BCB3-C49C7986EE42}" type="parTrans" cxnId="{BC108019-C020-4B71-89BD-3BA214A3C352}">
      <dgm:prSet/>
      <dgm:spPr/>
      <dgm:t>
        <a:bodyPr/>
        <a:lstStyle/>
        <a:p>
          <a:endParaRPr lang="sv-SE"/>
        </a:p>
      </dgm:t>
    </dgm:pt>
    <dgm:pt modelId="{8D47B9DF-A819-4CA4-AB04-027013488EEA}" type="sibTrans" cxnId="{BC108019-C020-4B71-89BD-3BA214A3C352}">
      <dgm:prSet/>
      <dgm:spPr/>
      <dgm:t>
        <a:bodyPr/>
        <a:lstStyle/>
        <a:p>
          <a:endParaRPr lang="sv-SE"/>
        </a:p>
      </dgm:t>
    </dgm:pt>
    <dgm:pt modelId="{EFADB565-A64F-44E2-9412-46E6C657462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Migration Agency</a:t>
          </a:r>
        </a:p>
      </dgm:t>
    </dgm:pt>
    <dgm:pt modelId="{D6F27D0B-54FC-4487-9B25-098963AE6810}" type="parTrans" cxnId="{F7557110-4B59-4297-A24C-EAF37A06D210}">
      <dgm:prSet/>
      <dgm:spPr/>
      <dgm:t>
        <a:bodyPr/>
        <a:lstStyle/>
        <a:p>
          <a:endParaRPr lang="sv-SE"/>
        </a:p>
      </dgm:t>
    </dgm:pt>
    <dgm:pt modelId="{332ABD0A-C447-44B0-8C36-7AF4685F975C}" type="sibTrans" cxnId="{F7557110-4B59-4297-A24C-EAF37A06D210}">
      <dgm:prSet/>
      <dgm:spPr/>
      <dgm:t>
        <a:bodyPr/>
        <a:lstStyle/>
        <a:p>
          <a:endParaRPr lang="sv-SE"/>
        </a:p>
      </dgm:t>
    </dgm:pt>
    <dgm:pt modelId="{4E625F8F-6B2A-4484-9C0A-8D299A336E00}">
      <dgm:prSet/>
      <dgm:spPr/>
      <dgm:t>
        <a:bodyPr/>
        <a:lstStyle/>
        <a:p>
          <a:endParaRPr lang="sv-SE"/>
        </a:p>
      </dgm:t>
    </dgm:pt>
    <dgm:pt modelId="{C705AB91-AFDB-4AE0-A483-18D5A781455E}" type="parTrans" cxnId="{9E6E716F-1EAA-4932-A2FD-9A0705906821}">
      <dgm:prSet/>
      <dgm:spPr/>
      <dgm:t>
        <a:bodyPr/>
        <a:lstStyle/>
        <a:p>
          <a:endParaRPr lang="sv-SE"/>
        </a:p>
      </dgm:t>
    </dgm:pt>
    <dgm:pt modelId="{59135F08-79D8-4FF0-8717-9E416C74EFC8}" type="sibTrans" cxnId="{9E6E716F-1EAA-4932-A2FD-9A0705906821}">
      <dgm:prSet/>
      <dgm:spPr/>
      <dgm:t>
        <a:bodyPr/>
        <a:lstStyle/>
        <a:p>
          <a:endParaRPr lang="sv-SE"/>
        </a:p>
      </dgm:t>
    </dgm:pt>
    <dgm:pt modelId="{38E9DA11-8C99-413D-B556-D79FC9D3FC55}">
      <dgm:prSet/>
      <dgm:spPr/>
      <dgm:t>
        <a:bodyPr/>
        <a:lstStyle/>
        <a:p>
          <a:endParaRPr lang="sv-SE" dirty="0"/>
        </a:p>
      </dgm:t>
    </dgm:pt>
    <dgm:pt modelId="{FAA560F3-DACB-4C77-9F39-69D7254C7D71}" type="parTrans" cxnId="{2C700ADC-FC8F-4279-AE35-70CC72B74A80}">
      <dgm:prSet/>
      <dgm:spPr/>
      <dgm:t>
        <a:bodyPr/>
        <a:lstStyle/>
        <a:p>
          <a:endParaRPr lang="sv-SE"/>
        </a:p>
      </dgm:t>
    </dgm:pt>
    <dgm:pt modelId="{0B5AEB9F-EB92-4992-9F50-273FC275A534}" type="sibTrans" cxnId="{2C700ADC-FC8F-4279-AE35-70CC72B74A80}">
      <dgm:prSet/>
      <dgm:spPr/>
      <dgm:t>
        <a:bodyPr/>
        <a:lstStyle/>
        <a:p>
          <a:endParaRPr lang="sv-SE"/>
        </a:p>
      </dgm:t>
    </dgm:pt>
    <dgm:pt modelId="{09ACC4E0-E651-4ECA-9C73-688D78AE8BE7}" type="pres">
      <dgm:prSet presAssocID="{DACA685C-D36E-4E69-BA3F-ED75640BA004}" presName="compositeShape" presStyleCnt="0">
        <dgm:presLayoutVars>
          <dgm:chMax val="7"/>
          <dgm:dir/>
          <dgm:resizeHandles val="exact"/>
        </dgm:presLayoutVars>
      </dgm:prSet>
      <dgm:spPr/>
    </dgm:pt>
    <dgm:pt modelId="{E1DFD084-A478-40F4-9150-35757E073659}" type="pres">
      <dgm:prSet presAssocID="{5C1DF8D9-7245-4F7C-BB28-D65D02017729}" presName="circ1" presStyleLbl="vennNode1" presStyleIdx="0" presStyleCnt="7"/>
      <dgm:spPr/>
    </dgm:pt>
    <dgm:pt modelId="{39EEA300-E159-49C2-8887-9A776D59D398}" type="pres">
      <dgm:prSet presAssocID="{5C1DF8D9-7245-4F7C-BB28-D65D0201772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3E5A5-563B-4AAB-8CBC-3106E9439B6B}" type="pres">
      <dgm:prSet presAssocID="{C990C506-E869-4DA6-B68B-CBE0BFEB83ED}" presName="circ2" presStyleLbl="vennNode1" presStyleIdx="1" presStyleCnt="7"/>
      <dgm:spPr/>
    </dgm:pt>
    <dgm:pt modelId="{B66D5F8A-4CCC-4543-83A2-C7FB0678922D}" type="pres">
      <dgm:prSet presAssocID="{C990C506-E869-4DA6-B68B-CBE0BFEB83ED}" presName="circ2Tx" presStyleLbl="revTx" presStyleIdx="0" presStyleCnt="0" custScaleX="189111" custScaleY="810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3798A-E13E-46AA-9D0E-7AE95656646C}" type="pres">
      <dgm:prSet presAssocID="{011E3BBA-8F96-4F0C-8AD1-2EBDA5A06DCE}" presName="circ3" presStyleLbl="vennNode1" presStyleIdx="2" presStyleCnt="7"/>
      <dgm:spPr/>
    </dgm:pt>
    <dgm:pt modelId="{346D5125-63CD-4D4B-B077-D05C6CC8E664}" type="pres">
      <dgm:prSet presAssocID="{011E3BBA-8F96-4F0C-8AD1-2EBDA5A06DCE}" presName="circ3Tx" presStyleLbl="revTx" presStyleIdx="0" presStyleCnt="0" custScaleY="59502" custLinFactNeighborX="4544" custLinFactNeighborY="5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791F7-947B-4632-A832-C37728CEA969}" type="pres">
      <dgm:prSet presAssocID="{BD8BA997-4836-44B0-82E3-EFBAA4CF2E1C}" presName="circ4" presStyleLbl="vennNode1" presStyleIdx="3" presStyleCnt="7"/>
      <dgm:spPr/>
    </dgm:pt>
    <dgm:pt modelId="{B7BAEE92-B0D8-4037-AAF8-DA40B4D125A1}" type="pres">
      <dgm:prSet presAssocID="{BD8BA997-4836-44B0-82E3-EFBAA4CF2E1C}" presName="circ4Tx" presStyleLbl="revTx" presStyleIdx="0" presStyleCnt="0" custScaleX="82159" custScaleY="61821" custLinFactNeighborX="22143" custLinFactNeighborY="-6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6E210-63F2-4AA2-B232-54E9F6200D7B}" type="pres">
      <dgm:prSet presAssocID="{20B41FC8-918D-4B08-A27C-7C0AC987B83B}" presName="circ5" presStyleLbl="vennNode1" presStyleIdx="4" presStyleCnt="7"/>
      <dgm:spPr/>
    </dgm:pt>
    <dgm:pt modelId="{96E2271E-62F9-45D2-A0AF-CC05A9DBD407}" type="pres">
      <dgm:prSet presAssocID="{20B41FC8-918D-4B08-A27C-7C0AC987B83B}" presName="circ5Tx" presStyleLbl="revTx" presStyleIdx="0" presStyleCnt="0" custLinFactNeighborX="-17535" custLinFactNeighborY="-59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7DA0B-1B35-46F6-8297-8418AA3FBF8F}" type="pres">
      <dgm:prSet presAssocID="{5F9FBBBD-4227-4B7F-A902-4D0748C28ACA}" presName="circ6" presStyleLbl="vennNode1" presStyleIdx="5" presStyleCnt="7"/>
      <dgm:spPr/>
    </dgm:pt>
    <dgm:pt modelId="{3CC53F9E-80DB-4CC0-87F7-75A12DF7AE2E}" type="pres">
      <dgm:prSet presAssocID="{5F9FBBBD-4227-4B7F-A902-4D0748C28ACA}" presName="circ6Tx" presStyleLbl="revTx" presStyleIdx="0" presStyleCnt="0" custScaleX="174735" custScaleY="63369" custLinFactNeighborY="420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F52A6-E1AA-4C24-AD29-F717C5B4A24A}" type="pres">
      <dgm:prSet presAssocID="{EFADB565-A64F-44E2-9412-46E6C657462C}" presName="circ7" presStyleLbl="vennNode1" presStyleIdx="6" presStyleCnt="7"/>
      <dgm:spPr/>
    </dgm:pt>
    <dgm:pt modelId="{BB3CC21D-DBAC-4BF4-9E47-BF9C4E246074}" type="pres">
      <dgm:prSet presAssocID="{EFADB565-A64F-44E2-9412-46E6C657462C}" presName="circ7Tx" presStyleLbl="revTx" presStyleIdx="0" presStyleCnt="0" custScaleX="108403" custScaleY="62818" custLinFactNeighborX="-19966" custLinFactNeighborY="69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3C96D3-ECF6-4B41-A5D5-5BF335171F85}" srcId="{DACA685C-D36E-4E69-BA3F-ED75640BA004}" destId="{011E3BBA-8F96-4F0C-8AD1-2EBDA5A06DCE}" srcOrd="2" destOrd="0" parTransId="{50ADE4D7-3851-4E0C-8437-CBC562380A15}" sibTransId="{1EDD3FA1-4FCD-40A7-A03D-082F92730CF0}"/>
    <dgm:cxn modelId="{CDC163CC-E9E5-4DBB-85F2-9BD632AC58E9}" srcId="{DACA685C-D36E-4E69-BA3F-ED75640BA004}" destId="{BD8BA997-4836-44B0-82E3-EFBAA4CF2E1C}" srcOrd="3" destOrd="0" parTransId="{818B6228-4F09-443A-992F-0EE3847E90FE}" sibTransId="{F67253C6-8AD4-4DFD-BA48-5FBFFF09D8CF}"/>
    <dgm:cxn modelId="{BC108019-C020-4B71-89BD-3BA214A3C352}" srcId="{DACA685C-D36E-4E69-BA3F-ED75640BA004}" destId="{5F9FBBBD-4227-4B7F-A902-4D0748C28ACA}" srcOrd="5" destOrd="0" parTransId="{326263B5-9E00-4F4F-BCB3-C49C7986EE42}" sibTransId="{8D47B9DF-A819-4CA4-AB04-027013488EEA}"/>
    <dgm:cxn modelId="{D60D5DFD-AB9E-4DAA-ACE9-B89EC0343839}" type="presOf" srcId="{EFADB565-A64F-44E2-9412-46E6C657462C}" destId="{BB3CC21D-DBAC-4BF4-9E47-BF9C4E246074}" srcOrd="0" destOrd="0" presId="urn:microsoft.com/office/officeart/2005/8/layout/venn1"/>
    <dgm:cxn modelId="{9DB75520-2136-4B59-8DA0-86DBFD5452F5}" srcId="{DACA685C-D36E-4E69-BA3F-ED75640BA004}" destId="{20B41FC8-918D-4B08-A27C-7C0AC987B83B}" srcOrd="4" destOrd="0" parTransId="{5E90CC93-34E4-4C79-8AD3-B2DCB242B20D}" sibTransId="{BCB81A85-23DB-4FA0-9141-342690A17B28}"/>
    <dgm:cxn modelId="{5B0D9762-F12A-4298-9601-3AAC9B78CF79}" type="presOf" srcId="{C990C506-E869-4DA6-B68B-CBE0BFEB83ED}" destId="{B66D5F8A-4CCC-4543-83A2-C7FB0678922D}" srcOrd="0" destOrd="0" presId="urn:microsoft.com/office/officeart/2005/8/layout/venn1"/>
    <dgm:cxn modelId="{C720AF16-05B2-4883-8530-ACEE216D98E8}" type="presOf" srcId="{5F9FBBBD-4227-4B7F-A902-4D0748C28ACA}" destId="{3CC53F9E-80DB-4CC0-87F7-75A12DF7AE2E}" srcOrd="0" destOrd="0" presId="urn:microsoft.com/office/officeart/2005/8/layout/venn1"/>
    <dgm:cxn modelId="{2C700ADC-FC8F-4279-AE35-70CC72B74A80}" srcId="{DACA685C-D36E-4E69-BA3F-ED75640BA004}" destId="{38E9DA11-8C99-413D-B556-D79FC9D3FC55}" srcOrd="8" destOrd="0" parTransId="{FAA560F3-DACB-4C77-9F39-69D7254C7D71}" sibTransId="{0B5AEB9F-EB92-4992-9F50-273FC275A534}"/>
    <dgm:cxn modelId="{678780C5-69FB-4414-81E1-1050F9579F3E}" srcId="{DACA685C-D36E-4E69-BA3F-ED75640BA004}" destId="{5C1DF8D9-7245-4F7C-BB28-D65D02017729}" srcOrd="0" destOrd="0" parTransId="{ABF3D59C-CF32-4909-AF7A-8C828052A132}" sibTransId="{ED0915E2-4686-4FAB-813D-E838472D2928}"/>
    <dgm:cxn modelId="{F7557110-4B59-4297-A24C-EAF37A06D210}" srcId="{DACA685C-D36E-4E69-BA3F-ED75640BA004}" destId="{EFADB565-A64F-44E2-9412-46E6C657462C}" srcOrd="6" destOrd="0" parTransId="{D6F27D0B-54FC-4487-9B25-098963AE6810}" sibTransId="{332ABD0A-C447-44B0-8C36-7AF4685F975C}"/>
    <dgm:cxn modelId="{8DCC3B7A-3EEF-4065-B1E6-D80F236B4B10}" type="presOf" srcId="{5C1DF8D9-7245-4F7C-BB28-D65D02017729}" destId="{39EEA300-E159-49C2-8887-9A776D59D398}" srcOrd="0" destOrd="0" presId="urn:microsoft.com/office/officeart/2005/8/layout/venn1"/>
    <dgm:cxn modelId="{9E6E716F-1EAA-4932-A2FD-9A0705906821}" srcId="{DACA685C-D36E-4E69-BA3F-ED75640BA004}" destId="{4E625F8F-6B2A-4484-9C0A-8D299A336E00}" srcOrd="7" destOrd="0" parTransId="{C705AB91-AFDB-4AE0-A483-18D5A781455E}" sibTransId="{59135F08-79D8-4FF0-8717-9E416C74EFC8}"/>
    <dgm:cxn modelId="{EC8E9573-EAC7-4AD1-9A16-2471D05E465A}" srcId="{DACA685C-D36E-4E69-BA3F-ED75640BA004}" destId="{C990C506-E869-4DA6-B68B-CBE0BFEB83ED}" srcOrd="1" destOrd="0" parTransId="{CFEE929E-2CF2-4A96-9151-D4AC6C6ECD50}" sibTransId="{7F9EA195-46FC-4BC1-890C-C91312A0EF49}"/>
    <dgm:cxn modelId="{48F0B7B5-36F6-4EA0-96A1-EFFCFA07AB3D}" type="presOf" srcId="{20B41FC8-918D-4B08-A27C-7C0AC987B83B}" destId="{96E2271E-62F9-45D2-A0AF-CC05A9DBD407}" srcOrd="0" destOrd="0" presId="urn:microsoft.com/office/officeart/2005/8/layout/venn1"/>
    <dgm:cxn modelId="{6881CB24-36B2-438D-8C50-DA09D2C80C5C}" type="presOf" srcId="{011E3BBA-8F96-4F0C-8AD1-2EBDA5A06DCE}" destId="{346D5125-63CD-4D4B-B077-D05C6CC8E664}" srcOrd="0" destOrd="0" presId="urn:microsoft.com/office/officeart/2005/8/layout/venn1"/>
    <dgm:cxn modelId="{757FA92F-2AE9-43F2-A30A-E8C914783DBB}" type="presOf" srcId="{BD8BA997-4836-44B0-82E3-EFBAA4CF2E1C}" destId="{B7BAEE92-B0D8-4037-AAF8-DA40B4D125A1}" srcOrd="0" destOrd="0" presId="urn:microsoft.com/office/officeart/2005/8/layout/venn1"/>
    <dgm:cxn modelId="{C0A295F4-A5A6-465F-A92D-8996BB1481A2}" type="presOf" srcId="{DACA685C-D36E-4E69-BA3F-ED75640BA004}" destId="{09ACC4E0-E651-4ECA-9C73-688D78AE8BE7}" srcOrd="0" destOrd="0" presId="urn:microsoft.com/office/officeart/2005/8/layout/venn1"/>
    <dgm:cxn modelId="{48D7C848-F56E-472B-BB41-9E0EFDEB1884}" type="presParOf" srcId="{09ACC4E0-E651-4ECA-9C73-688D78AE8BE7}" destId="{E1DFD084-A478-40F4-9150-35757E073659}" srcOrd="0" destOrd="0" presId="urn:microsoft.com/office/officeart/2005/8/layout/venn1"/>
    <dgm:cxn modelId="{379A0EA7-B2F3-4926-B48F-0F2AAA9888F7}" type="presParOf" srcId="{09ACC4E0-E651-4ECA-9C73-688D78AE8BE7}" destId="{39EEA300-E159-49C2-8887-9A776D59D398}" srcOrd="1" destOrd="0" presId="urn:microsoft.com/office/officeart/2005/8/layout/venn1"/>
    <dgm:cxn modelId="{E99363FB-08FE-423D-ADC4-AA9F824E4F97}" type="presParOf" srcId="{09ACC4E0-E651-4ECA-9C73-688D78AE8BE7}" destId="{DEA3E5A5-563B-4AAB-8CBC-3106E9439B6B}" srcOrd="2" destOrd="0" presId="urn:microsoft.com/office/officeart/2005/8/layout/venn1"/>
    <dgm:cxn modelId="{C630A032-C16A-4DE5-8607-EC98DAB29AF7}" type="presParOf" srcId="{09ACC4E0-E651-4ECA-9C73-688D78AE8BE7}" destId="{B66D5F8A-4CCC-4543-83A2-C7FB0678922D}" srcOrd="3" destOrd="0" presId="urn:microsoft.com/office/officeart/2005/8/layout/venn1"/>
    <dgm:cxn modelId="{FBC63F0E-908F-49CD-AC88-88384984C847}" type="presParOf" srcId="{09ACC4E0-E651-4ECA-9C73-688D78AE8BE7}" destId="{7E33798A-E13E-46AA-9D0E-7AE95656646C}" srcOrd="4" destOrd="0" presId="urn:microsoft.com/office/officeart/2005/8/layout/venn1"/>
    <dgm:cxn modelId="{87517B59-0001-485B-9146-3C00535CA6D9}" type="presParOf" srcId="{09ACC4E0-E651-4ECA-9C73-688D78AE8BE7}" destId="{346D5125-63CD-4D4B-B077-D05C6CC8E664}" srcOrd="5" destOrd="0" presId="urn:microsoft.com/office/officeart/2005/8/layout/venn1"/>
    <dgm:cxn modelId="{EAAFE9FD-4449-4993-BD5D-A083E1A6AD92}" type="presParOf" srcId="{09ACC4E0-E651-4ECA-9C73-688D78AE8BE7}" destId="{B14791F7-947B-4632-A832-C37728CEA969}" srcOrd="6" destOrd="0" presId="urn:microsoft.com/office/officeart/2005/8/layout/venn1"/>
    <dgm:cxn modelId="{DBF98448-3A4C-4DF5-AEA8-DB12D6EE2D4A}" type="presParOf" srcId="{09ACC4E0-E651-4ECA-9C73-688D78AE8BE7}" destId="{B7BAEE92-B0D8-4037-AAF8-DA40B4D125A1}" srcOrd="7" destOrd="0" presId="urn:microsoft.com/office/officeart/2005/8/layout/venn1"/>
    <dgm:cxn modelId="{8E09F0AE-839C-4254-B3AC-7C2BC7DF32FA}" type="presParOf" srcId="{09ACC4E0-E651-4ECA-9C73-688D78AE8BE7}" destId="{76D6E210-63F2-4AA2-B232-54E9F6200D7B}" srcOrd="8" destOrd="0" presId="urn:microsoft.com/office/officeart/2005/8/layout/venn1"/>
    <dgm:cxn modelId="{01BBAB51-8621-4A8C-B1E0-609CA75172A3}" type="presParOf" srcId="{09ACC4E0-E651-4ECA-9C73-688D78AE8BE7}" destId="{96E2271E-62F9-45D2-A0AF-CC05A9DBD407}" srcOrd="9" destOrd="0" presId="urn:microsoft.com/office/officeart/2005/8/layout/venn1"/>
    <dgm:cxn modelId="{E775E903-C739-4577-861C-565ADD29EBD5}" type="presParOf" srcId="{09ACC4E0-E651-4ECA-9C73-688D78AE8BE7}" destId="{4067DA0B-1B35-46F6-8297-8418AA3FBF8F}" srcOrd="10" destOrd="0" presId="urn:microsoft.com/office/officeart/2005/8/layout/venn1"/>
    <dgm:cxn modelId="{8A30D685-9C0C-4442-B953-BF68D964911D}" type="presParOf" srcId="{09ACC4E0-E651-4ECA-9C73-688D78AE8BE7}" destId="{3CC53F9E-80DB-4CC0-87F7-75A12DF7AE2E}" srcOrd="11" destOrd="0" presId="urn:microsoft.com/office/officeart/2005/8/layout/venn1"/>
    <dgm:cxn modelId="{89617CEC-FFDA-4475-A9B6-7CD52EF7764C}" type="presParOf" srcId="{09ACC4E0-E651-4ECA-9C73-688D78AE8BE7}" destId="{436F52A6-E1AA-4C24-AD29-F717C5B4A24A}" srcOrd="12" destOrd="0" presId="urn:microsoft.com/office/officeart/2005/8/layout/venn1"/>
    <dgm:cxn modelId="{90BFF418-C3B1-4E9D-B490-48D5D1ACA7F9}" type="presParOf" srcId="{09ACC4E0-E651-4ECA-9C73-688D78AE8BE7}" destId="{BB3CC21D-DBAC-4BF4-9E47-BF9C4E246074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FD084-A478-40F4-9150-35757E073659}">
      <dsp:nvSpPr>
        <dsp:cNvPr id="0" name=""/>
        <dsp:cNvSpPr/>
      </dsp:nvSpPr>
      <dsp:spPr>
        <a:xfrm>
          <a:off x="2416270" y="1031258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9EEA300-E159-49C2-8887-9A776D59D398}">
      <dsp:nvSpPr>
        <dsp:cNvPr id="0" name=""/>
        <dsp:cNvSpPr/>
      </dsp:nvSpPr>
      <dsp:spPr>
        <a:xfrm>
          <a:off x="2319939" y="0"/>
          <a:ext cx="1513775" cy="8101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The Police</a:t>
          </a:r>
        </a:p>
      </dsp:txBody>
      <dsp:txXfrm>
        <a:off x="2319939" y="0"/>
        <a:ext cx="1513775" cy="810101"/>
      </dsp:txXfrm>
    </dsp:sp>
    <dsp:sp modelId="{DEA3E5A5-563B-4AAB-8CBC-3106E9439B6B}">
      <dsp:nvSpPr>
        <dsp:cNvPr id="0" name=""/>
        <dsp:cNvSpPr/>
      </dsp:nvSpPr>
      <dsp:spPr>
        <a:xfrm>
          <a:off x="2803797" y="1217582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66D5F8A-4CCC-4543-83A2-C7FB0678922D}">
      <dsp:nvSpPr>
        <dsp:cNvPr id="0" name=""/>
        <dsp:cNvSpPr/>
      </dsp:nvSpPr>
      <dsp:spPr>
        <a:xfrm>
          <a:off x="3650166" y="854216"/>
          <a:ext cx="2706567" cy="72187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Economic Crimes Bureau</a:t>
          </a:r>
        </a:p>
      </dsp:txBody>
      <dsp:txXfrm>
        <a:off x="3650166" y="854216"/>
        <a:ext cx="2706567" cy="721871"/>
      </dsp:txXfrm>
    </dsp:sp>
    <dsp:sp modelId="{7E33798A-E13E-46AA-9D0E-7AE95656646C}">
      <dsp:nvSpPr>
        <dsp:cNvPr id="0" name=""/>
        <dsp:cNvSpPr/>
      </dsp:nvSpPr>
      <dsp:spPr>
        <a:xfrm>
          <a:off x="2899027" y="1636809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46D5125-63CD-4D4B-B077-D05C6CC8E664}">
      <dsp:nvSpPr>
        <dsp:cNvPr id="0" name=""/>
        <dsp:cNvSpPr/>
      </dsp:nvSpPr>
      <dsp:spPr>
        <a:xfrm>
          <a:off x="4489247" y="2663900"/>
          <a:ext cx="1403682" cy="5663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SPA</a:t>
          </a:r>
        </a:p>
      </dsp:txBody>
      <dsp:txXfrm>
        <a:off x="4489247" y="2663900"/>
        <a:ext cx="1403682" cy="566381"/>
      </dsp:txXfrm>
    </dsp:sp>
    <dsp:sp modelId="{B14791F7-947B-4632-A832-C37728CEA969}">
      <dsp:nvSpPr>
        <dsp:cNvPr id="0" name=""/>
        <dsp:cNvSpPr/>
      </dsp:nvSpPr>
      <dsp:spPr>
        <a:xfrm>
          <a:off x="2630951" y="1973001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7BAEE92-B0D8-4037-AAF8-DA40B4D125A1}">
      <dsp:nvSpPr>
        <dsp:cNvPr id="0" name=""/>
        <dsp:cNvSpPr/>
      </dsp:nvSpPr>
      <dsp:spPr>
        <a:xfrm>
          <a:off x="4290185" y="3291252"/>
          <a:ext cx="1243702" cy="5383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Coast Guard</a:t>
          </a:r>
        </a:p>
      </dsp:txBody>
      <dsp:txXfrm>
        <a:off x="4290185" y="3291252"/>
        <a:ext cx="1243702" cy="538373"/>
      </dsp:txXfrm>
    </dsp:sp>
    <dsp:sp modelId="{76D6E210-63F2-4AA2-B232-54E9F6200D7B}">
      <dsp:nvSpPr>
        <dsp:cNvPr id="0" name=""/>
        <dsp:cNvSpPr/>
      </dsp:nvSpPr>
      <dsp:spPr>
        <a:xfrm>
          <a:off x="2201590" y="1973001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6E2271E-62F9-45D2-A0AF-CC05A9DBD407}">
      <dsp:nvSpPr>
        <dsp:cNvPr id="0" name=""/>
        <dsp:cNvSpPr/>
      </dsp:nvSpPr>
      <dsp:spPr>
        <a:xfrm>
          <a:off x="554485" y="3128109"/>
          <a:ext cx="1513775" cy="8708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Tax Authority</a:t>
          </a:r>
        </a:p>
      </dsp:txBody>
      <dsp:txXfrm>
        <a:off x="554485" y="3128109"/>
        <a:ext cx="1513775" cy="870858"/>
      </dsp:txXfrm>
    </dsp:sp>
    <dsp:sp modelId="{4067DA0B-1B35-46F6-8297-8418AA3FBF8F}">
      <dsp:nvSpPr>
        <dsp:cNvPr id="0" name=""/>
        <dsp:cNvSpPr/>
      </dsp:nvSpPr>
      <dsp:spPr>
        <a:xfrm>
          <a:off x="1933514" y="1636809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C53F9E-80DB-4CC0-87F7-75A12DF7AE2E}">
      <dsp:nvSpPr>
        <dsp:cNvPr id="0" name=""/>
        <dsp:cNvSpPr/>
      </dsp:nvSpPr>
      <dsp:spPr>
        <a:xfrm>
          <a:off x="-200012" y="2478128"/>
          <a:ext cx="2452724" cy="6031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400" b="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Social Security Service</a:t>
          </a:r>
        </a:p>
      </dsp:txBody>
      <dsp:txXfrm>
        <a:off x="-200012" y="2478128"/>
        <a:ext cx="2452724" cy="603189"/>
      </dsp:txXfrm>
    </dsp:sp>
    <dsp:sp modelId="{436F52A6-E1AA-4C24-AD29-F717C5B4A24A}">
      <dsp:nvSpPr>
        <dsp:cNvPr id="0" name=""/>
        <dsp:cNvSpPr/>
      </dsp:nvSpPr>
      <dsp:spPr>
        <a:xfrm>
          <a:off x="2028744" y="1217582"/>
          <a:ext cx="1321113" cy="1321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3CC21D-DBAC-4BF4-9E47-BF9C4E246074}">
      <dsp:nvSpPr>
        <dsp:cNvPr id="0" name=""/>
        <dsp:cNvSpPr/>
      </dsp:nvSpPr>
      <dsp:spPr>
        <a:xfrm>
          <a:off x="88714" y="1556768"/>
          <a:ext cx="1551470" cy="55977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v-SE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ヒラギノ角ゴ Pro W3" pitchFamily="-30" charset="-128"/>
            </a:rPr>
            <a:t>Migration Agency</a:t>
          </a:r>
        </a:p>
      </dsp:txBody>
      <dsp:txXfrm>
        <a:off x="88714" y="1556768"/>
        <a:ext cx="1551470" cy="55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3162D-D079-4F5C-8F81-590358DAF311}" type="datetimeFigureOut">
              <a:rPr lang="sv-SE" smtClean="0"/>
              <a:t>2019-10-01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16B3D-8627-4C1A-85E7-7444D149F7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2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36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37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297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026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33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66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640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16B3D-8627-4C1A-85E7-7444D149F74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67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örsätts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311400"/>
            <a:ext cx="8229600" cy="1143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Optima LT Std"/>
                <a:cs typeface="Optima LT St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193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bullets/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025900" y="1600200"/>
            <a:ext cx="4660900" cy="4114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457200" y="1600200"/>
            <a:ext cx="3302000" cy="41148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692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ingress + bullets/1 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025900" y="2946400"/>
            <a:ext cx="4660900" cy="2844800"/>
          </a:xfrm>
        </p:spPr>
        <p:txBody>
          <a:bodyPr>
            <a:normAutofit/>
          </a:bodyPr>
          <a:lstStyle>
            <a:lvl1pPr>
              <a:buFontTx/>
              <a:buNone/>
              <a:defRPr sz="2400" baseline="0"/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2"/>
          </p:nvPr>
        </p:nvSpPr>
        <p:spPr>
          <a:xfrm>
            <a:off x="457200" y="1600996"/>
            <a:ext cx="3302000" cy="4164804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3"/>
          </p:nvPr>
        </p:nvSpPr>
        <p:spPr>
          <a:xfrm>
            <a:off x="4025900" y="1600996"/>
            <a:ext cx="4660900" cy="1320004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8544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/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57200" y="1595438"/>
            <a:ext cx="4076700" cy="437356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862513" y="1595438"/>
            <a:ext cx="3824287" cy="437356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1359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bullets/2 spal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517900" y="1582738"/>
            <a:ext cx="2514600" cy="4373562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 i="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457200" y="1582738"/>
            <a:ext cx="2755900" cy="43735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/>
          </p:nvPr>
        </p:nvSpPr>
        <p:spPr>
          <a:xfrm>
            <a:off x="6184900" y="1582738"/>
            <a:ext cx="2514600" cy="4373562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53284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ingress + bullets/2 spal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517900" y="2590800"/>
            <a:ext cx="2514600" cy="3378200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457200" y="1582738"/>
            <a:ext cx="2755900" cy="43735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/>
          </p:nvPr>
        </p:nvSpPr>
        <p:spPr>
          <a:xfrm>
            <a:off x="6184900" y="2590800"/>
            <a:ext cx="2514600" cy="3378200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2400"/>
            </a:lvl1pPr>
          </a:lstStyle>
          <a:p>
            <a:pPr lvl="0"/>
            <a:r>
              <a:rPr lang="sv-SE" dirty="0"/>
              <a:t>Klicka här för att ändra format på bakgrundstext</a:t>
            </a:r>
          </a:p>
        </p:txBody>
      </p:sp>
      <p:sp>
        <p:nvSpPr>
          <p:cNvPr id="6" name="Platshållare för text 2"/>
          <p:cNvSpPr>
            <a:spLocks noGrp="1"/>
          </p:cNvSpPr>
          <p:nvPr>
            <p:ph type="body" idx="11"/>
          </p:nvPr>
        </p:nvSpPr>
        <p:spPr>
          <a:xfrm>
            <a:off x="3517900" y="1582738"/>
            <a:ext cx="5168900" cy="9445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7577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stor brödtext/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1595438"/>
            <a:ext cx="8229600" cy="42211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4566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stor brödtext/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84700" y="1608138"/>
            <a:ext cx="4102100" cy="43989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457200" y="1608138"/>
            <a:ext cx="3949700" cy="43989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32999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mindre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" y="1620838"/>
            <a:ext cx="8229600" cy="42211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375288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+ mindre bröd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75200" y="1608138"/>
            <a:ext cx="3911600" cy="42211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457200" y="1608138"/>
            <a:ext cx="4318000" cy="4221162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7542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/Foto uta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457200" y="444500"/>
            <a:ext cx="8229600" cy="53340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0740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405129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79765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/Foto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457200" y="1587500"/>
            <a:ext cx="8229600" cy="42037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51456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/Foto + Rubrik +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29100" y="431800"/>
            <a:ext cx="4457700" cy="13843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457200" y="431800"/>
            <a:ext cx="3492500" cy="5359400"/>
          </a:xfrm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4229100" y="2133600"/>
            <a:ext cx="4457700" cy="3657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749979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schema/flö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902065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schema/flöde +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1"/>
          </p:nvPr>
        </p:nvSpPr>
        <p:spPr>
          <a:xfrm>
            <a:off x="457200" y="1633538"/>
            <a:ext cx="8229600" cy="9445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6257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CAC2E-44F6-4BCC-9024-4874724B3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schema/flö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9006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bullets 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6519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 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2102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+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5" descr="am_avsnittsbi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6350"/>
            <a:ext cx="9144001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81300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6755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+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5" descr="am_avsnittsbi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6350"/>
            <a:ext cx="9144001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05800" cy="9906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bild 3"/>
          <p:cNvSpPr>
            <a:spLocks noGrp="1"/>
          </p:cNvSpPr>
          <p:nvPr>
            <p:ph type="pic" sz="quarter" idx="11"/>
          </p:nvPr>
        </p:nvSpPr>
        <p:spPr>
          <a:xfrm>
            <a:off x="457200" y="2362200"/>
            <a:ext cx="8305800" cy="3746500"/>
          </a:xfrm>
        </p:spPr>
        <p:txBody>
          <a:bodyPr rtlCol="0">
            <a:normAutofit/>
          </a:bodyPr>
          <a:lstStyle/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86029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ullets/1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8349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6" descr="af_försättsbla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objekt 2" descr="af_försättsbla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pic>
        <p:nvPicPr>
          <p:cNvPr id="2052" name="Bildobjekt 7" descr="vinjett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2238"/>
            <a:ext cx="76644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Bildobjekt 8" descr="Logotyp_sv_liten_stående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802313"/>
            <a:ext cx="1212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 userDrawn="1"/>
        </p:nvSpPr>
        <p:spPr>
          <a:xfrm>
            <a:off x="0" y="6562920"/>
            <a:ext cx="623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AAF7CBA-041C-45D3-8AF0-A11DADDB9BC8}" type="slidenum">
              <a:rPr lang="sv-SE" sz="1400" smtClean="0">
                <a:latin typeface="Optima LT Std" panose="020B0502050508020304" pitchFamily="34" charset="0"/>
              </a:rPr>
              <a:pPr algn="l"/>
              <a:t>‹#›</a:t>
            </a:fld>
            <a:endParaRPr lang="sv-SE" sz="1400" dirty="0">
              <a:latin typeface="Optima LT Std" panose="020B05020505080203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86" r:id="rId2"/>
    <p:sldLayoutId id="2147483787" r:id="rId3"/>
    <p:sldLayoutId id="214748378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133"/>
          </a:solidFill>
          <a:latin typeface="Optima LT Std"/>
          <a:ea typeface="Optima LT Std" panose="020B0502050508020304" pitchFamily="34" charset="0"/>
          <a:cs typeface="Optima LT St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Optima LT Std"/>
          <a:ea typeface="Optima LT Std" panose="020B0502050508020304" pitchFamily="34" charset="0"/>
          <a:cs typeface="Optima LT St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pic>
        <p:nvPicPr>
          <p:cNvPr id="3076" name="Bildobjekt 8" descr="vinjett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5888"/>
            <a:ext cx="679926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Bildobjekt 10" descr="Logotype_sv_liten_liggande_RGB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6240463"/>
            <a:ext cx="1973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 userDrawn="1"/>
        </p:nvSpPr>
        <p:spPr>
          <a:xfrm>
            <a:off x="0" y="6562920"/>
            <a:ext cx="623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AAF7CBA-041C-45D3-8AF0-A11DADDB9BC8}" type="slidenum">
              <a:rPr lang="sv-SE" sz="1400" smtClean="0">
                <a:latin typeface="Optima LT Std" panose="020B0502050508020304" pitchFamily="34" charset="0"/>
              </a:rPr>
              <a:pPr algn="l"/>
              <a:t>‹#›</a:t>
            </a:fld>
            <a:endParaRPr lang="sv-SE" sz="1400" dirty="0">
              <a:latin typeface="Optima LT Std" panose="020B05020505080203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84" r:id="rId2"/>
    <p:sldLayoutId id="2147483785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133"/>
          </a:solidFill>
          <a:latin typeface="Optima LT Std"/>
          <a:ea typeface="Optima LT Std" panose="020B0502050508020304" pitchFamily="34" charset="0"/>
          <a:cs typeface="Optima LT St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A50133"/>
          </a:solidFill>
          <a:latin typeface="Optima LT Std" panose="020B0502050508020304" pitchFamily="34" charset="0"/>
          <a:ea typeface="Optima LT Std" panose="020B0502050508020304" pitchFamily="34" charset="0"/>
          <a:cs typeface="Optima LT Std" panose="020B05020505080203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Optima LT Std"/>
          <a:ea typeface="Optima LT Std" panose="020B0502050508020304" pitchFamily="34" charset="0"/>
          <a:cs typeface="Optima LT St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Berling LT Std Roman"/>
          <a:ea typeface="Berling LT Std Roman" panose="02040502050305020303" pitchFamily="18" charset="0"/>
          <a:cs typeface="Berling LT Std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ubrik 2"/>
          <p:cNvSpPr>
            <a:spLocks noGrp="1"/>
          </p:cNvSpPr>
          <p:nvPr>
            <p:ph type="title"/>
          </p:nvPr>
        </p:nvSpPr>
        <p:spPr bwMode="auto">
          <a:xfrm>
            <a:off x="457200" y="719090"/>
            <a:ext cx="8229600" cy="3503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  <a:t>Administrative approach as an alternative to prosecution </a:t>
            </a:r>
            <a:br>
              <a:rPr lang="en-US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</a:br>
            <a:r>
              <a:rPr lang="en-US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  <a:t/>
            </a:r>
            <a:br>
              <a:rPr lang="en-US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</a:br>
            <a:r>
              <a:rPr lang="en-US" altLang="sv-SE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  <a:t>– </a:t>
            </a:r>
            <a:r>
              <a:rPr lang="en-US" altLang="sv-SE" sz="2800" dirty="0">
                <a:latin typeface="Optima LT Std" panose="020B0502050508020304" pitchFamily="34" charset="0"/>
                <a:ea typeface="Optima LT Std" panose="020B0502050508020304" pitchFamily="34" charset="0"/>
                <a:cs typeface="Optima LT Std" panose="020B0502050508020304" pitchFamily="34" charset="0"/>
              </a:rPr>
              <a:t>Co-operation between authorities in the fight against organized crime </a:t>
            </a:r>
            <a:endParaRPr lang="sv-SE" altLang="sv-SE" sz="2800" dirty="0">
              <a:latin typeface="Optima LT Std" panose="020B0502050508020304" pitchFamily="34" charset="0"/>
              <a:ea typeface="Optima LT Std" panose="020B0502050508020304" pitchFamily="34" charset="0"/>
              <a:cs typeface="Optima LT Std" panose="020B0502050508020304" pitchFamily="34" charset="0"/>
            </a:endParaRPr>
          </a:p>
        </p:txBody>
      </p:sp>
      <p:pic>
        <p:nvPicPr>
          <p:cNvPr id="4" name="Bildobjekt 3" descr="cid:image002.png@01D0DE60.0AE08F60">
            <a:extLst>
              <a:ext uri="{FF2B5EF4-FFF2-40B4-BE49-F238E27FC236}">
                <a16:creationId xmlns:a16="http://schemas.microsoft.com/office/drawing/2014/main" xmlns="" id="{968EB627-BD06-41BB-9163-E8CC324700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219" y="5692343"/>
            <a:ext cx="3827721" cy="1180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xmlns="" id="{82B2B6D6-0CD7-4759-B7D1-F5BB3D587B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800" dirty="0"/>
              <a:t>Facilitate transfer of evidence and information sharing between authorities on an international level</a:t>
            </a:r>
          </a:p>
          <a:p>
            <a:endParaRPr lang="en-US" sz="2800" dirty="0"/>
          </a:p>
          <a:p>
            <a:r>
              <a:rPr lang="en-US" sz="2800" dirty="0"/>
              <a:t>Spontaneous exchange of information </a:t>
            </a:r>
          </a:p>
          <a:p>
            <a:endParaRPr lang="en-US" sz="2800" dirty="0"/>
          </a:p>
          <a:p>
            <a:r>
              <a:rPr lang="en-US" sz="2800" dirty="0"/>
              <a:t>International multidisciplinary co-operations?</a:t>
            </a:r>
          </a:p>
          <a:p>
            <a:endParaRPr lang="en-US" sz="28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="" id="{AC58D45D-36A5-4314-9A18-17D59712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83638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xmlns="" id="{5C175E4C-5C20-4AE1-B1FE-CB6587C598B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Prevent the use of legal administrative infrastructure for criminal purposes</a:t>
            </a:r>
          </a:p>
          <a:p>
            <a:r>
              <a:rPr lang="en-US" dirty="0"/>
              <a:t>Apply administrative regulations to prevent and fight illegal activities</a:t>
            </a:r>
          </a:p>
          <a:p>
            <a:r>
              <a:rPr lang="en-US" dirty="0"/>
              <a:t>Co-ordinate interventions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="" id="{72878163-E510-4453-9E39-ABE8A35B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Alternatives to </a:t>
            </a:r>
            <a:r>
              <a:rPr lang="en-US" dirty="0"/>
              <a:t>prosecution</a:t>
            </a:r>
          </a:p>
        </p:txBody>
      </p:sp>
      <p:sp>
        <p:nvSpPr>
          <p:cNvPr id="4" name="Pil: höger 3">
            <a:extLst>
              <a:ext uri="{FF2B5EF4-FFF2-40B4-BE49-F238E27FC236}">
                <a16:creationId xmlns:a16="http://schemas.microsoft.com/office/drawing/2014/main" xmlns="" id="{FE1F957C-7468-4FCA-A29C-B17AAD77E67C}"/>
              </a:ext>
            </a:extLst>
          </p:cNvPr>
          <p:cNvSpPr/>
          <p:nvPr/>
        </p:nvSpPr>
        <p:spPr>
          <a:xfrm>
            <a:off x="457200" y="4760495"/>
            <a:ext cx="1395663" cy="99461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DAEC7F4D-B7CE-4C40-9D30-DB8EE2954D13}"/>
              </a:ext>
            </a:extLst>
          </p:cNvPr>
          <p:cNvSpPr txBox="1"/>
          <p:nvPr/>
        </p:nvSpPr>
        <p:spPr>
          <a:xfrm>
            <a:off x="2334126" y="4965412"/>
            <a:ext cx="635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Optima LT Std"/>
              </a:rPr>
              <a:t>Multidisciplinary</a:t>
            </a:r>
            <a:r>
              <a:rPr lang="en-US" sz="3200" dirty="0"/>
              <a:t> </a:t>
            </a:r>
            <a:r>
              <a:rPr lang="en-US" sz="3200" dirty="0">
                <a:latin typeface="Optima LT Std"/>
              </a:rPr>
              <a:t>co-operation</a:t>
            </a:r>
          </a:p>
        </p:txBody>
      </p:sp>
    </p:spTree>
    <p:extLst>
      <p:ext uri="{BB962C8B-B14F-4D97-AF65-F5344CB8AC3E}">
        <p14:creationId xmlns:p14="http://schemas.microsoft.com/office/powerpoint/2010/main" val="399826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752" y="434854"/>
            <a:ext cx="7485888" cy="857250"/>
          </a:xfrm>
        </p:spPr>
        <p:txBody>
          <a:bodyPr/>
          <a:lstStyle/>
          <a:p>
            <a:pPr eaLnBrk="1" hangingPunct="1"/>
            <a:r>
              <a:rPr lang="en-US" dirty="0">
                <a:latin typeface="Optima LT Std" pitchFamily="34" charset="0"/>
              </a:rPr>
              <a:t>National Operational Council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9073338"/>
              </p:ext>
            </p:extLst>
          </p:nvPr>
        </p:nvGraphicFramePr>
        <p:xfrm>
          <a:off x="1494235" y="1646636"/>
          <a:ext cx="6156722" cy="405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811547" y="2427614"/>
            <a:ext cx="1407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Enforcement Agency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3752851" y="5210176"/>
            <a:ext cx="2638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Public Employment Service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753917" y="1998673"/>
            <a:ext cx="1063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err="1">
                <a:latin typeface="Garamond" pitchFamily="18" charset="0"/>
                <a:ea typeface="ヒラギノ角ゴ Pro W3" pitchFamily="-30" charset="-128"/>
              </a:rPr>
              <a:t>Security</a:t>
            </a:r>
            <a:r>
              <a:rPr lang="sv-SE" dirty="0">
                <a:latin typeface="Garamond" pitchFamily="18" charset="0"/>
                <a:ea typeface="ヒラギノ角ゴ Pro W3" pitchFamily="-30" charset="-128"/>
              </a:rPr>
              <a:t> Service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541022" y="1998673"/>
            <a:ext cx="1171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>
                <a:latin typeface="Garamond" panose="02020404030301010803" pitchFamily="18" charset="0"/>
              </a:rPr>
              <a:t>Customs</a:t>
            </a:r>
            <a:endParaRPr lang="sv-SE" dirty="0">
              <a:latin typeface="Garamond" panose="02020404030301010803" pitchFamily="18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126858" y="3534110"/>
            <a:ext cx="223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Prison and Probation Authority</a:t>
            </a:r>
          </a:p>
        </p:txBody>
      </p:sp>
    </p:spTree>
    <p:extLst>
      <p:ext uri="{BB962C8B-B14F-4D97-AF65-F5344CB8AC3E}">
        <p14:creationId xmlns:p14="http://schemas.microsoft.com/office/powerpoint/2010/main" val="393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ubrik 4">
            <a:extLst>
              <a:ext uri="{FF2B5EF4-FFF2-40B4-BE49-F238E27FC236}">
                <a16:creationId xmlns:a16="http://schemas.microsoft.com/office/drawing/2014/main" xmlns="" id="{E1829D48-C63C-4435-953E-60B13D6E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National Operational Council </a:t>
            </a:r>
          </a:p>
        </p:txBody>
      </p:sp>
      <p:sp>
        <p:nvSpPr>
          <p:cNvPr id="96259" name="Platshållare för innehåll 2">
            <a:extLst>
              <a:ext uri="{FF2B5EF4-FFF2-40B4-BE49-F238E27FC236}">
                <a16:creationId xmlns:a16="http://schemas.microsoft.com/office/drawing/2014/main" xmlns="" id="{16457FCA-61E4-42C6-A760-7A47A901C4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65760" y="1518920"/>
            <a:ext cx="8229600" cy="4525963"/>
          </a:xfrm>
        </p:spPr>
        <p:txBody>
          <a:bodyPr/>
          <a:lstStyle/>
          <a:p>
            <a:r>
              <a:rPr lang="en-US" altLang="sv-SE" b="1" dirty="0">
                <a:latin typeface="Optima LT Std" panose="020B0502050508020304" pitchFamily="34" charset="0"/>
                <a:cs typeface="Optima LT Std" panose="020B0502050508020304" pitchFamily="34" charset="0"/>
              </a:rPr>
              <a:t>National Operational Council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	National Operational chiefs from 12 Swedish national authorities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   Decides which cases shall be prioritized nationally and entitled to use the ”earmarked” police resources </a:t>
            </a:r>
          </a:p>
          <a:p>
            <a:r>
              <a:rPr lang="en-US" altLang="sv-SE" b="1" dirty="0">
                <a:latin typeface="Optima LT Std" panose="020B0502050508020304" pitchFamily="34" charset="0"/>
                <a:cs typeface="Optima LT Std" panose="020B0502050508020304" pitchFamily="34" charset="0"/>
              </a:rPr>
              <a:t>8 Regional Intelligence Centers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	Multidisciplinary intelligence team initiates cases</a:t>
            </a:r>
          </a:p>
          <a:p>
            <a:endParaRPr lang="sv-SE" altLang="sv-SE" dirty="0">
              <a:latin typeface="Optima LT Std" panose="020B0502050508020304" pitchFamily="34" charset="0"/>
              <a:cs typeface="Optima LT Std" panose="020B05020505080203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ubrik 1">
            <a:extLst>
              <a:ext uri="{FF2B5EF4-FFF2-40B4-BE49-F238E27FC236}">
                <a16:creationId xmlns:a16="http://schemas.microsoft.com/office/drawing/2014/main" xmlns="" id="{8C66222B-99E4-4EE1-AFCD-DA0704D5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National Operational Council</a:t>
            </a:r>
          </a:p>
        </p:txBody>
      </p:sp>
      <p:sp>
        <p:nvSpPr>
          <p:cNvPr id="95235" name="Platshållare för innehåll 2">
            <a:extLst>
              <a:ext uri="{FF2B5EF4-FFF2-40B4-BE49-F238E27FC236}">
                <a16:creationId xmlns:a16="http://schemas.microsoft.com/office/drawing/2014/main" xmlns="" id="{D84EBD8F-4636-4891-AE99-54053FB5B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3856"/>
            <a:ext cx="8229600" cy="4992307"/>
          </a:xfrm>
        </p:spPr>
        <p:txBody>
          <a:bodyPr/>
          <a:lstStyle/>
          <a:p>
            <a:pPr marL="0" indent="0">
              <a:buNone/>
            </a:pPr>
            <a:endParaRPr lang="sv-SE" altLang="sv-SE" dirty="0">
              <a:latin typeface="Optima LT Std" panose="020B0502050508020304" pitchFamily="34" charset="0"/>
              <a:cs typeface="Optima LT Std" panose="020B0502050508020304" pitchFamily="34" charset="0"/>
            </a:endParaRPr>
          </a:p>
          <a:p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Strategic persons, areas or phenomenon </a:t>
            </a:r>
          </a:p>
          <a:p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Intelligence driven (proactive)</a:t>
            </a:r>
          </a:p>
          <a:p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”Go for the money” (”go before the money”)</a:t>
            </a:r>
          </a:p>
          <a:p>
            <a:r>
              <a:rPr lang="en-US" altLang="sv-SE" dirty="0">
                <a:latin typeface="Optima LT Std" panose="020B0502050508020304" pitchFamily="34" charset="0"/>
                <a:cs typeface="Optima LT Std" panose="020B0502050508020304" pitchFamily="34" charset="0"/>
              </a:rPr>
              <a:t>Criminal procedure not always possible or the best course of action</a:t>
            </a:r>
          </a:p>
          <a:p>
            <a:pPr marL="0" indent="0">
              <a:buNone/>
            </a:pPr>
            <a:endParaRPr lang="sv-SE" altLang="sv-SE" dirty="0">
              <a:latin typeface="Optima LT Std" panose="020B0502050508020304" pitchFamily="34" charset="0"/>
              <a:cs typeface="Optima LT Std" panose="020B05020505080203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A837C4B-7820-4BDD-A2A6-0A47C638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Success</a:t>
            </a:r>
            <a:r>
              <a:rPr lang="sv-SE" dirty="0"/>
              <a:t> </a:t>
            </a:r>
            <a:r>
              <a:rPr lang="sv-SE" dirty="0" err="1"/>
              <a:t>stories</a:t>
            </a:r>
            <a:r>
              <a:rPr lang="sv-SE" dirty="0"/>
              <a:t>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E8258B0-748C-4C3F-A2D2-C6023B942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Alcohol smuggling – </a:t>
            </a:r>
            <a:r>
              <a:rPr lang="en-US" i="1" dirty="0"/>
              <a:t>”The liquor buses”</a:t>
            </a:r>
            <a:r>
              <a:rPr lang="en-US" dirty="0"/>
              <a:t> </a:t>
            </a:r>
          </a:p>
          <a:p>
            <a:endParaRPr lang="sv-SE" dirty="0"/>
          </a:p>
          <a:p>
            <a:r>
              <a:rPr lang="sv-SE" dirty="0"/>
              <a:t>Human smuggling – </a:t>
            </a:r>
            <a:r>
              <a:rPr lang="sv-SE" i="1" dirty="0"/>
              <a:t>”The pilot”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294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87719B6-9A20-45A6-8E8A-9F35FB1B0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success factors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713BCAA-59B9-437F-BD3F-0313EC109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3342"/>
            <a:ext cx="8229600" cy="4942822"/>
          </a:xfrm>
        </p:spPr>
        <p:txBody>
          <a:bodyPr/>
          <a:lstStyle/>
          <a:p>
            <a:r>
              <a:rPr lang="en-US" sz="2400" dirty="0"/>
              <a:t>Establish an interaction culture between the authorities</a:t>
            </a:r>
          </a:p>
          <a:p>
            <a:endParaRPr lang="en-US" sz="2400" dirty="0"/>
          </a:p>
          <a:p>
            <a:r>
              <a:rPr lang="en-US" sz="2400" dirty="0"/>
              <a:t>Follow-ups of the outcome</a:t>
            </a:r>
          </a:p>
          <a:p>
            <a:endParaRPr lang="en-US" sz="2400" dirty="0"/>
          </a:p>
          <a:p>
            <a:r>
              <a:rPr lang="en-US" sz="2400" dirty="0"/>
              <a:t>National legislation facilitating exchange information between administrative authorities and traditional law enforcement organizations </a:t>
            </a:r>
          </a:p>
          <a:p>
            <a:endParaRPr lang="en-US" sz="2400" dirty="0"/>
          </a:p>
          <a:p>
            <a:r>
              <a:rPr lang="en-US" sz="2400" dirty="0"/>
              <a:t>Increasing administrative authorities understanding of the threat posed by organized crime and encourage them to fully engage with law enforcement and judicial services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83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8AB61EA-C70D-43C3-9880-9C2D622B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Challenges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7E8448B-D77C-43E0-82D0-E9839E6F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National multidisciplinary co-operation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vs.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en-US" dirty="0"/>
              <a:t>International judicial co-operation</a:t>
            </a:r>
          </a:p>
          <a:p>
            <a:pPr marL="0" indent="0" algn="ctr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819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xmlns="" id="{2033D172-D47A-4637-A5D1-A4FFDAD84A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5CAC2E-44F6-4BCC-9024-4874724B34A7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6C791B5C-CF60-4C4D-AB28-B41DDD031550}"/>
              </a:ext>
            </a:extLst>
          </p:cNvPr>
          <p:cNvSpPr/>
          <p:nvPr/>
        </p:nvSpPr>
        <p:spPr>
          <a:xfrm>
            <a:off x="2250141" y="1129551"/>
            <a:ext cx="1048870" cy="49485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0657EA8B-652E-47E1-869E-ABD9D786960E}"/>
              </a:ext>
            </a:extLst>
          </p:cNvPr>
          <p:cNvSpPr/>
          <p:nvPr/>
        </p:nvSpPr>
        <p:spPr>
          <a:xfrm>
            <a:off x="5844989" y="1129552"/>
            <a:ext cx="1048870" cy="49485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149B7EB8-7DE0-46CE-B25B-8620E977DC6A}"/>
              </a:ext>
            </a:extLst>
          </p:cNvPr>
          <p:cNvSpPr/>
          <p:nvPr/>
        </p:nvSpPr>
        <p:spPr>
          <a:xfrm>
            <a:off x="4047565" y="1102658"/>
            <a:ext cx="1048870" cy="49754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CBC60D4B-1D8E-48E4-A149-1AFDF0E84AD7}"/>
              </a:ext>
            </a:extLst>
          </p:cNvPr>
          <p:cNvSpPr/>
          <p:nvPr/>
        </p:nvSpPr>
        <p:spPr>
          <a:xfrm>
            <a:off x="7709649" y="1129551"/>
            <a:ext cx="1048870" cy="45833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xmlns="" id="{80709DC1-BD2B-4273-B9E7-84B2F5337946}"/>
              </a:ext>
            </a:extLst>
          </p:cNvPr>
          <p:cNvCxnSpPr>
            <a:cxnSpLocks/>
          </p:cNvCxnSpPr>
          <p:nvPr/>
        </p:nvCxnSpPr>
        <p:spPr>
          <a:xfrm>
            <a:off x="609601" y="3429000"/>
            <a:ext cx="8525435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xmlns="" id="{9C242931-2E77-405D-B1C0-121CFF060261}"/>
              </a:ext>
            </a:extLst>
          </p:cNvPr>
          <p:cNvSpPr txBox="1"/>
          <p:nvPr/>
        </p:nvSpPr>
        <p:spPr>
          <a:xfrm>
            <a:off x="173173" y="3848578"/>
            <a:ext cx="1591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National </a:t>
            </a:r>
          </a:p>
          <a:p>
            <a:r>
              <a:rPr lang="sv-SE" sz="2400" dirty="0" err="1"/>
              <a:t>level</a:t>
            </a:r>
            <a:endParaRPr lang="sv-SE" sz="2400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xmlns="" id="{D7114748-ACD7-4C3A-9570-64FA94A551A4}"/>
              </a:ext>
            </a:extLst>
          </p:cNvPr>
          <p:cNvSpPr txBox="1"/>
          <p:nvPr/>
        </p:nvSpPr>
        <p:spPr>
          <a:xfrm>
            <a:off x="107576" y="1640539"/>
            <a:ext cx="2223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International</a:t>
            </a:r>
          </a:p>
          <a:p>
            <a:r>
              <a:rPr lang="sv-SE" sz="2400" dirty="0" err="1"/>
              <a:t>level</a:t>
            </a:r>
            <a:endParaRPr lang="sv-SE" sz="24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xmlns="" id="{3D7E5326-E1B4-46FB-B004-D6F1EA4C1291}"/>
              </a:ext>
            </a:extLst>
          </p:cNvPr>
          <p:cNvSpPr txBox="1"/>
          <p:nvPr/>
        </p:nvSpPr>
        <p:spPr>
          <a:xfrm rot="5400000">
            <a:off x="989916" y="2875355"/>
            <a:ext cx="356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50033"/>
                </a:solidFill>
              </a:rPr>
              <a:t>Judiciary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xmlns="" id="{5C92F897-B54B-44B2-B2E4-46648BC1ACBD}"/>
              </a:ext>
            </a:extLst>
          </p:cNvPr>
          <p:cNvSpPr txBox="1"/>
          <p:nvPr/>
        </p:nvSpPr>
        <p:spPr>
          <a:xfrm rot="5400000">
            <a:off x="3152215" y="2544100"/>
            <a:ext cx="2906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50033"/>
                </a:solidFill>
              </a:rPr>
              <a:t>Law  Enforcement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xmlns="" id="{00A192B8-15DD-4020-A69F-45FDA0BDD2C3}"/>
              </a:ext>
            </a:extLst>
          </p:cNvPr>
          <p:cNvSpPr txBox="1"/>
          <p:nvPr/>
        </p:nvSpPr>
        <p:spPr>
          <a:xfrm rot="5400000">
            <a:off x="4949639" y="2544100"/>
            <a:ext cx="2906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A50033"/>
                </a:solidFill>
              </a:rPr>
              <a:t>Fiscal Authorities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xmlns="" id="{9D362E5F-01F6-4CC9-B081-A60D3F1ECF24}"/>
              </a:ext>
            </a:extLst>
          </p:cNvPr>
          <p:cNvSpPr txBox="1"/>
          <p:nvPr/>
        </p:nvSpPr>
        <p:spPr>
          <a:xfrm rot="5400000">
            <a:off x="7047396" y="2123391"/>
            <a:ext cx="2496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A50033"/>
                </a:solidFill>
              </a:rPr>
              <a:t>Administrative Authorities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xmlns="" id="{68F2767D-7C88-4C69-930C-C8A7B7368A95}"/>
              </a:ext>
            </a:extLst>
          </p:cNvPr>
          <p:cNvSpPr txBox="1"/>
          <p:nvPr/>
        </p:nvSpPr>
        <p:spPr>
          <a:xfrm>
            <a:off x="1737516" y="4679575"/>
            <a:ext cx="7206417" cy="523220"/>
          </a:xfrm>
          <a:prstGeom prst="rect">
            <a:avLst/>
          </a:prstGeom>
          <a:solidFill>
            <a:srgbClr val="E8E8E8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Multidisciplinary co-operation</a:t>
            </a:r>
          </a:p>
        </p:txBody>
      </p:sp>
    </p:spTree>
    <p:extLst>
      <p:ext uri="{BB962C8B-B14F-4D97-AF65-F5344CB8AC3E}">
        <p14:creationId xmlns:p14="http://schemas.microsoft.com/office/powerpoint/2010/main" val="333152458"/>
      </p:ext>
    </p:extLst>
  </p:cSld>
  <p:clrMapOvr>
    <a:masterClrMapping/>
  </p:clrMapOvr>
</p:sld>
</file>

<file path=ppt/theme/theme1.xml><?xml version="1.0" encoding="utf-8"?>
<a:theme xmlns:a="http://schemas.openxmlformats.org/drawingml/2006/main" name="PP_mallsidor_AM_01">
  <a:themeElements>
    <a:clrScheme name="Åklagarmyndigheten 1">
      <a:dk1>
        <a:sysClr val="windowText" lastClr="000000"/>
      </a:dk1>
      <a:lt1>
        <a:sysClr val="window" lastClr="FFFFFF"/>
      </a:lt1>
      <a:dk2>
        <a:srgbClr val="A50133"/>
      </a:dk2>
      <a:lt2>
        <a:srgbClr val="FFFFFF"/>
      </a:lt2>
      <a:accent1>
        <a:srgbClr val="ABABAD"/>
      </a:accent1>
      <a:accent2>
        <a:srgbClr val="F8B334"/>
      </a:accent2>
      <a:accent3>
        <a:srgbClr val="D1D2D4"/>
      </a:accent3>
      <a:accent4>
        <a:srgbClr val="F8B334"/>
      </a:accent4>
      <a:accent5>
        <a:srgbClr val="ABABAD"/>
      </a:accent5>
      <a:accent6>
        <a:srgbClr val="F79646"/>
      </a:accent6>
      <a:hlink>
        <a:srgbClr val="000000"/>
      </a:hlink>
      <a:folHlink>
        <a:srgbClr val="90D1D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ående logoty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iggande logoty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c860bdba-560e-4f43-9c32-9a9609a8ab81" ContentTypeId="0x01010096F6DEBD96434CC3A269604461833FFC" PreviousValue="false"/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e54315-fe59-4620-ad67-1feabc42d4dd">
      <Value>305</Value>
      <Value>559</Value>
    </TaxCatchAll>
    <AM_EpiBelonging xmlns="26e54315-fe59-4620-ad67-1feabc42d4dd" xsi:nil="true"/>
    <AM_TopicCategoryTaxHTField0 xmlns="26e54315-fe59-4620-ad67-1feabc42d4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Profilering</TermName>
          <TermId xmlns="http://schemas.microsoft.com/office/infopath/2007/PartnerControls">355343bb-2ccb-46fc-8780-f33cff3a91be</TermId>
        </TermInfo>
      </Terms>
    </AM_TopicCategoryTaxHTField0>
    <_dlc_DocId xmlns="cace0a4a-e599-454f-aa0f-0f87eb0e492a">AMDOK-18-5778</_dlc_DocId>
    <_dlc_DocIdUrl xmlns="cace0a4a-e599-454f-aa0f-0f87eb0e492a">
      <Url>https://am/Verksamheten/_layouts/15/DocIdRedir.aspx?ID=AMDOK-18-5778</Url>
      <Description>AMDOK-18-5778</Description>
    </_dlc_DocIdUrl>
    <_dlc_DocIdPersistId xmlns="cace0a4a-e599-454f-aa0f-0f87eb0e492a">false</_dlc_DocIdPersistId>
    <m160ab4b76dc4f15811ab7f3f6ba938f xmlns="26e54315-fe59-4620-ad67-1feabc42d4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Aktuell</TermName>
          <TermId xmlns="http://schemas.microsoft.com/office/infopath/2007/PartnerControls">c0654992-1652-4210-9a49-4187be3527c1</TermId>
        </TermInfo>
      </Terms>
    </m160ab4b76dc4f15811ab7f3f6ba938f>
    <AM_Summary xmlns="26e54315-fe59-4620-ad67-1feabc42d4dd" xsi:nil="true"/>
    <AM_ValidFromDate xmlns="26e54315-fe59-4620-ad67-1feabc42d4dd">2015-01-15T23:00:00+00:00</AM_ValidFromDate>
    <AM_DocumentTypeTaxHTField0 xmlns="26e54315-fe59-4620-ad67-1feabc42d4dd">
      <Terms xmlns="http://schemas.microsoft.com/office/infopath/2007/PartnerControls"/>
    </AM_DocumentTypeTaxHTField0>
    <AM_DecisionDate xmlns="26e54315-fe59-4620-ad67-1feabc42d4dd">2015-01-15T23:00:00+00:00</AM_DecisionDate>
    <AM_InformationOwner xmlns="26e54315-fe59-4620-ad67-1feabc42d4dd">
      <UserInfo>
        <DisplayName>Simonsson Robin</DisplayName>
        <AccountId>25</AccountId>
        <AccountType/>
      </UserInfo>
    </AM_InformationOwner>
    <AM_Introduction xmlns="26e54315-fe59-4620-ad67-1feabc42d4dd" xsi:nil="true"/>
    <b1fc45c35ac44e0ea2d32780e888a4b1 xmlns="26e54315-fe59-4620-ad67-1feabc42d4dd">
      <Terms xmlns="http://schemas.microsoft.com/office/infopath/2007/PartnerControls"/>
    </b1fc45c35ac44e0ea2d32780e888a4b1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M-dokument" ma:contentTypeID="0x01010096F6DEBD96434CC3A269604461833FFC0031E92FF38FB9BC4283130C1261676E41" ma:contentTypeVersion="22" ma:contentTypeDescription="Skapa ett nytt dokument." ma:contentTypeScope="" ma:versionID="82af085a9cdddf17fbce0028acae9908">
  <xsd:schema xmlns:xsd="http://www.w3.org/2001/XMLSchema" xmlns:xs="http://www.w3.org/2001/XMLSchema" xmlns:p="http://schemas.microsoft.com/office/2006/metadata/properties" xmlns:ns2="26e54315-fe59-4620-ad67-1feabc42d4dd" xmlns:ns3="cace0a4a-e599-454f-aa0f-0f87eb0e492a" targetNamespace="http://schemas.microsoft.com/office/2006/metadata/properties" ma:root="true" ma:fieldsID="e8463f6dc1b3f1b8cdfb607fceb3a5d4" ns2:_="" ns3:_="">
    <xsd:import namespace="26e54315-fe59-4620-ad67-1feabc42d4dd"/>
    <xsd:import namespace="cace0a4a-e599-454f-aa0f-0f87eb0e492a"/>
    <xsd:element name="properties">
      <xsd:complexType>
        <xsd:sequence>
          <xsd:element name="documentManagement">
            <xsd:complexType>
              <xsd:all>
                <xsd:element ref="ns2:AM_InformationOwner" minOccurs="0"/>
                <xsd:element ref="ns2:AM_Introduction" minOccurs="0"/>
                <xsd:element ref="ns2:AM_Summary" minOccurs="0"/>
                <xsd:element ref="ns2:AM_DecisionDate" minOccurs="0"/>
                <xsd:element ref="ns2:AM_ValidFromDate" minOccurs="0"/>
                <xsd:element ref="ns2:AM_EpiBelonging" minOccurs="0"/>
                <xsd:element ref="ns2:AM_DocumentTypeTaxHTField0" minOccurs="0"/>
                <xsd:element ref="ns2:TaxCatchAll" minOccurs="0"/>
                <xsd:element ref="ns2:TaxCatchAllLabel" minOccurs="0"/>
                <xsd:element ref="ns2:AM_TopicCategoryTaxHTField0" minOccurs="0"/>
                <xsd:element ref="ns2:m160ab4b76dc4f15811ab7f3f6ba938f" minOccurs="0"/>
                <xsd:element ref="ns2:b1fc45c35ac44e0ea2d32780e888a4b1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54315-fe59-4620-ad67-1feabc42d4dd" elementFormDefault="qualified">
    <xsd:import namespace="http://schemas.microsoft.com/office/2006/documentManagement/types"/>
    <xsd:import namespace="http://schemas.microsoft.com/office/infopath/2007/PartnerControls"/>
    <xsd:element name="AM_InformationOwner" ma:index="2" nillable="true" ma:displayName="Ansvarig" ma:internalName="AM_Information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M_Introduction" ma:index="3" nillable="true" ma:displayName="Ingress" ma:internalName="AM_Introduction">
      <xsd:simpleType>
        <xsd:restriction base="dms:Note"/>
      </xsd:simpleType>
    </xsd:element>
    <xsd:element name="AM_Summary" ma:index="4" nillable="true" ma:displayName="Sammanfattning" ma:internalName="AM_Summary">
      <xsd:simpleType>
        <xsd:restriction base="dms:Unknown"/>
      </xsd:simpleType>
    </xsd:element>
    <xsd:element name="AM_DecisionDate" ma:index="5" nillable="true" ma:displayName="Beslutsdatum" ma:default="[today]" ma:format="DateOnly" ma:internalName="AM_DecisionDate">
      <xsd:simpleType>
        <xsd:restriction base="dms:DateTime"/>
      </xsd:simpleType>
    </xsd:element>
    <xsd:element name="AM_ValidFromDate" ma:index="6" nillable="true" ma:displayName="Gäller från" ma:default="[today]" ma:format="DateOnly" ma:internalName="AM_ValidFromDate">
      <xsd:simpleType>
        <xsd:restriction base="dms:DateTime"/>
      </xsd:simpleType>
    </xsd:element>
    <xsd:element name="AM_EpiBelonging" ma:index="10" nillable="true" ma:displayName="Tillhörighet" ma:internalName="AM_EpiBelonging">
      <xsd:simpleType>
        <xsd:restriction base="dms:Text"/>
      </xsd:simpleType>
    </xsd:element>
    <xsd:element name="AM_DocumentTypeTaxHTField0" ma:index="12" nillable="true" ma:taxonomy="true" ma:internalName="AM_DocumentTypeTaxHTField0" ma:taxonomyFieldName="AM_DocumentType" ma:displayName="Dokumenttyp" ma:fieldId="{89e16844-d4de-41c5-800f-aa5b059ca917}" ma:sspId="c860bdba-560e-4f43-9c32-9a9609a8ab81" ma:termSetId="a7d7577d-14b3-4812-82a6-ec32661832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Global taxonomikolumn" ma:hidden="true" ma:list="{16180cdc-f7b9-4095-933b-cf72d7092301}" ma:internalName="TaxCatchAll" ma:showField="CatchAllData" ma:web="b6230912-6fc9-41d3-832a-4d382819e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Global taxonomikolumn1" ma:hidden="true" ma:list="{16180cdc-f7b9-4095-933b-cf72d7092301}" ma:internalName="TaxCatchAllLabel" ma:readOnly="true" ma:showField="CatchAllDataLabel" ma:web="b6230912-6fc9-41d3-832a-4d382819e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M_TopicCategoryTaxHTField0" ma:index="16" nillable="true" ma:taxonomy="true" ma:internalName="AM_TopicCategoryTaxHTField0" ma:taxonomyFieldName="AM_TopicCategory" ma:displayName="Ämneskategori" ma:fieldId="{331fae56-66eb-446f-be0a-6fbd1cb62e01}" ma:sspId="c860bdba-560e-4f43-9c32-9a9609a8ab81" ma:termSetId="374a30c4-789d-40cc-8eec-c6beefe69f39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160ab4b76dc4f15811ab7f3f6ba938f" ma:index="20" nillable="true" ma:taxonomy="true" ma:internalName="m160ab4b76dc4f15811ab7f3f6ba938f" ma:taxonomyFieldName="AM_DocumentStatus" ma:displayName="Dokumentstatus" ma:fieldId="{6160ab4b-76dc-4f15-811a-b7f3f6ba938f}" ma:sspId="c860bdba-560e-4f43-9c32-9a9609a8ab81" ma:termSetId="c6b3bd23-aa4f-4dba-8395-885b1ea653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fc45c35ac44e0ea2d32780e888a4b1" ma:index="22" nillable="true" ma:taxonomy="true" ma:internalName="b1fc45c35ac44e0ea2d32780e888a4b1" ma:taxonomyFieldName="AM_TopicCategoryMulti" ma:displayName="Ämneskategori flerval" ma:default="" ma:fieldId="{b1fc45c3-5ac4-4e0e-a2d3-2780e888a4b1}" ma:taxonomyMulti="true" ma:sspId="c860bdba-560e-4f43-9c32-9a9609a8ab81" ma:termSetId="374a30c4-789d-40cc-8eec-c6beefe69f39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ce0a4a-e599-454f-aa0f-0f87eb0e492a" elementFormDefault="qualified">
    <xsd:import namespace="http://schemas.microsoft.com/office/2006/documentManagement/types"/>
    <xsd:import namespace="http://schemas.microsoft.com/office/infopath/2007/PartnerControls"/>
    <xsd:element name="_dlc_DocId" ma:index="24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25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4069807-BB9B-486D-97AA-ACC46371E2F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C6AC624-4595-40B2-B5BD-209F227DF3F9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D6A4EE2-A2BC-4B0B-AA81-BDD522785559}">
  <ds:schemaRefs>
    <ds:schemaRef ds:uri="26e54315-fe59-4620-ad67-1feabc42d4dd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ace0a4a-e599-454f-aa0f-0f87eb0e492a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798D0BE8-1626-41DF-A012-5119340EF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e54315-fe59-4620-ad67-1feabc42d4dd"/>
    <ds:schemaRef ds:uri="cace0a4a-e599-454f-aa0f-0f87eb0e49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7183B7C-94C4-428E-9991-18FB1F09238C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74F51505-2C21-4800-A80D-677B95E59E2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228</Words>
  <Application>Microsoft Office PowerPoint</Application>
  <PresentationFormat>On-screen Show (4:3)</PresentationFormat>
  <Paragraphs>75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PP_mallsidor_AM_01</vt:lpstr>
      <vt:lpstr>Stående logotyp</vt:lpstr>
      <vt:lpstr>Liggande logotyp</vt:lpstr>
      <vt:lpstr>Administrative approach as an alternative to prosecution   – Co-operation between authorities in the fight against organized crime </vt:lpstr>
      <vt:lpstr>Alternatives to prosecution</vt:lpstr>
      <vt:lpstr>National Operational Council </vt:lpstr>
      <vt:lpstr>National Operational Council </vt:lpstr>
      <vt:lpstr>National Operational Council</vt:lpstr>
      <vt:lpstr>Success stories:</vt:lpstr>
      <vt:lpstr>Key success factors</vt:lpstr>
      <vt:lpstr>Challenges</vt:lpstr>
      <vt:lpstr>PowerPoint Presentation</vt:lpstr>
      <vt:lpstr>Conclusions</vt:lpstr>
    </vt:vector>
  </TitlesOfParts>
  <Company>Åklagarmyndigheten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PowerPoint-mall för Åklagarmyndighetens presentationer</dc:title>
  <dc:creator>Simonsson Robin</dc:creator>
  <cp:lastModifiedBy>Nino Siradze</cp:lastModifiedBy>
  <cp:revision>58</cp:revision>
  <cp:lastPrinted>2012-04-04T14:51:29Z</cp:lastPrinted>
  <dcterms:created xsi:type="dcterms:W3CDTF">2012-11-28T12:35:33Z</dcterms:created>
  <dcterms:modified xsi:type="dcterms:W3CDTF">2019-10-01T11:53:09Z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AMDOK-18-5570</vt:lpwstr>
  </property>
  <property fmtid="{D5CDD505-2E9C-101B-9397-08002B2CF9AE}" pid="3" name="_dlc_DocIdItemGuid">
    <vt:lpwstr>28f98cdc-59d7-4da8-a589-f88b3f03f267</vt:lpwstr>
  </property>
  <property fmtid="{D5CDD505-2E9C-101B-9397-08002B2CF9AE}" pid="4" name="_dlc_DocIdUrl">
    <vt:lpwstr>https://am/Verksamheten/_layouts/15/DocIdRedir.aspx?ID=AMDOK-18-5570, AMDOK-18-5570</vt:lpwstr>
  </property>
  <property fmtid="{D5CDD505-2E9C-101B-9397-08002B2CF9AE}" pid="5" name="AM_Beskrivning">
    <vt:lpwstr/>
  </property>
  <property fmtid="{D5CDD505-2E9C-101B-9397-08002B2CF9AE}" pid="6" name="b39c9dec5a30409fbec91c9cbf5125fc">
    <vt:lpwstr>Profilering|355343bb-2ccb-46fc-8780-f33cff3a91be</vt:lpwstr>
  </property>
  <property fmtid="{D5CDD505-2E9C-101B-9397-08002B2CF9AE}" pid="7" name="Löpnummer">
    <vt:lpwstr/>
  </property>
  <property fmtid="{D5CDD505-2E9C-101B-9397-08002B2CF9AE}" pid="8" name="AM_Sammanfattning">
    <vt:lpwstr/>
  </property>
  <property fmtid="{D5CDD505-2E9C-101B-9397-08002B2CF9AE}" pid="9" name="AM_Tillhorighet">
    <vt:lpwstr/>
  </property>
  <property fmtid="{D5CDD505-2E9C-101B-9397-08002B2CF9AE}" pid="10" name="AM_GallerFran">
    <vt:lpwstr>2014-09-26T00:00:00Z</vt:lpwstr>
  </property>
  <property fmtid="{D5CDD505-2E9C-101B-9397-08002B2CF9AE}" pid="11" name="AM_Beslutsdatum">
    <vt:lpwstr>2014-09-26T00:00:00Z</vt:lpwstr>
  </property>
  <property fmtid="{D5CDD505-2E9C-101B-9397-08002B2CF9AE}" pid="12" name="AM_ParentPageTitle">
    <vt:lpwstr/>
  </property>
  <property fmtid="{D5CDD505-2E9C-101B-9397-08002B2CF9AE}" pid="13" name="Redakt_x00f6_rgrupp">
    <vt:lpwstr>305;#Profilering|355343bb-2ccb-46fc-8780-f33cff3a91be</vt:lpwstr>
  </property>
  <property fmtid="{D5CDD505-2E9C-101B-9397-08002B2CF9AE}" pid="14" name="Redaktörgrupp">
    <vt:lpwstr>305</vt:lpwstr>
  </property>
  <property fmtid="{D5CDD505-2E9C-101B-9397-08002B2CF9AE}" pid="15" name="AM_Dokumenttyp">
    <vt:lpwstr/>
  </property>
  <property fmtid="{D5CDD505-2E9C-101B-9397-08002B2CF9AE}" pid="16" name="AM_TopicCategory">
    <vt:lpwstr>305;#Profilering|355343bb-2ccb-46fc-8780-f33cff3a91be</vt:lpwstr>
  </property>
  <property fmtid="{D5CDD505-2E9C-101B-9397-08002B2CF9AE}" pid="17" name="oc611b9a867742ca8f802659cb367e811">
    <vt:lpwstr/>
  </property>
  <property fmtid="{D5CDD505-2E9C-101B-9397-08002B2CF9AE}" pid="18" name="ContentTypeId">
    <vt:lpwstr>0x01010096F6DEBD96434CC3A269604461833FFC0031E92FF38FB9BC4283130C1261676E41</vt:lpwstr>
  </property>
  <property fmtid="{D5CDD505-2E9C-101B-9397-08002B2CF9AE}" pid="19" name="AM_DocumentType">
    <vt:lpwstr/>
  </property>
  <property fmtid="{D5CDD505-2E9C-101B-9397-08002B2CF9AE}" pid="20" name="AM_DocumentStatus">
    <vt:lpwstr>559;#Aktuell|c0654992-1652-4210-9a49-4187be3527c1</vt:lpwstr>
  </property>
  <property fmtid="{D5CDD505-2E9C-101B-9397-08002B2CF9AE}" pid="21" name="AM_InformationOwner">
    <vt:lpwstr/>
  </property>
  <property fmtid="{D5CDD505-2E9C-101B-9397-08002B2CF9AE}" pid="22" name="URL">
    <vt:lpwstr/>
  </property>
  <property fmtid="{D5CDD505-2E9C-101B-9397-08002B2CF9AE}" pid="23" name="m160ab4b76dc4f15811ab7f3f6ba938f">
    <vt:lpwstr>Aktuell|c0654992-1652-4210-9a49-4187be3527c1</vt:lpwstr>
  </property>
  <property fmtid="{D5CDD505-2E9C-101B-9397-08002B2CF9AE}" pid="24" name="xd_Signature">
    <vt:bool>false</vt:bool>
  </property>
  <property fmtid="{D5CDD505-2E9C-101B-9397-08002B2CF9AE}" pid="25" name="xd_ProgID">
    <vt:lpwstr/>
  </property>
  <property fmtid="{D5CDD505-2E9C-101B-9397-08002B2CF9AE}" pid="26" name="AM_DecisionDate">
    <vt:filetime>2015-01-15T23:00:00Z</vt:filetime>
  </property>
  <property fmtid="{D5CDD505-2E9C-101B-9397-08002B2CF9AE}" pid="27" name="AM_Summary">
    <vt:lpwstr/>
  </property>
  <property fmtid="{D5CDD505-2E9C-101B-9397-08002B2CF9AE}" pid="28" name="TemplateUrl">
    <vt:lpwstr/>
  </property>
  <property fmtid="{D5CDD505-2E9C-101B-9397-08002B2CF9AE}" pid="29" name="AM_Introduction">
    <vt:lpwstr/>
  </property>
  <property fmtid="{D5CDD505-2E9C-101B-9397-08002B2CF9AE}" pid="30" name="d99f4c07e5a6432d90d60a1ac02696e2">
    <vt:lpwstr/>
  </property>
  <property fmtid="{D5CDD505-2E9C-101B-9397-08002B2CF9AE}" pid="31" name="IconOverlay">
    <vt:lpwstr>|pptx|lockoverlay.png</vt:lpwstr>
  </property>
  <property fmtid="{D5CDD505-2E9C-101B-9397-08002B2CF9AE}" pid="32" name="AM_ValidFromDate">
    <vt:filetime>2015-01-15T23:00:00Z</vt:filetime>
  </property>
  <property fmtid="{D5CDD505-2E9C-101B-9397-08002B2CF9AE}" pid="33" name="oc611b9a867742ca8f802659cb367e81">
    <vt:lpwstr/>
  </property>
  <property fmtid="{D5CDD505-2E9C-101B-9397-08002B2CF9AE}" pid="34" name="d99f4c07e5a6432d90d60a1ac02696e20">
    <vt:lpwstr/>
  </property>
  <property fmtid="{D5CDD505-2E9C-101B-9397-08002B2CF9AE}" pid="35" name="AM_DocumentTypeTaxHTField0">
    <vt:lpwstr/>
  </property>
  <property fmtid="{D5CDD505-2E9C-101B-9397-08002B2CF9AE}" pid="36" name="AM_TopicCategoryMulti">
    <vt:lpwstr/>
  </property>
  <property fmtid="{D5CDD505-2E9C-101B-9397-08002B2CF9AE}" pid="37" name="ecm_ItemDeleteBlockHolders">
    <vt:lpwstr>ecm_InPlaceRecordLock</vt:lpwstr>
  </property>
  <property fmtid="{D5CDD505-2E9C-101B-9397-08002B2CF9AE}" pid="38" name="_vti_ItemDeclaredRecord">
    <vt:filetime>2016-09-06T13:54:34Z</vt:filetime>
  </property>
  <property fmtid="{D5CDD505-2E9C-101B-9397-08002B2CF9AE}" pid="39" name="_vti_ItemHoldRecordStatus">
    <vt:i4>273</vt:i4>
  </property>
  <property fmtid="{D5CDD505-2E9C-101B-9397-08002B2CF9AE}" pid="40" name="ecm_RecordRestrictions">
    <vt:lpwstr>BlockDelete, BlockEdit</vt:lpwstr>
  </property>
  <property fmtid="{D5CDD505-2E9C-101B-9397-08002B2CF9AE}" pid="41" name="ecm_ItemLockHolders">
    <vt:lpwstr>ecm_InPlaceRecordLock</vt:lpwstr>
  </property>
</Properties>
</file>