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7"/>
  </p:sldMasterIdLst>
  <p:notesMasterIdLst>
    <p:notesMasterId r:id="rId27"/>
  </p:notesMasterIdLst>
  <p:sldIdLst>
    <p:sldId id="256" r:id="rId8"/>
    <p:sldId id="279" r:id="rId9"/>
    <p:sldId id="265" r:id="rId10"/>
    <p:sldId id="280" r:id="rId11"/>
    <p:sldId id="310" r:id="rId12"/>
    <p:sldId id="284" r:id="rId13"/>
    <p:sldId id="289" r:id="rId14"/>
    <p:sldId id="291" r:id="rId15"/>
    <p:sldId id="290" r:id="rId16"/>
    <p:sldId id="295" r:id="rId17"/>
    <p:sldId id="302" r:id="rId18"/>
    <p:sldId id="309" r:id="rId19"/>
    <p:sldId id="305" r:id="rId20"/>
    <p:sldId id="306" r:id="rId21"/>
    <p:sldId id="299" r:id="rId22"/>
    <p:sldId id="301" r:id="rId23"/>
    <p:sldId id="308" r:id="rId24"/>
    <p:sldId id="311" r:id="rId25"/>
    <p:sldId id="312" r:id="rId2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0" d="100"/>
          <a:sy n="100" d="100"/>
        </p:scale>
        <p:origin x="-726" y="-2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CA438CB3-A113-45C7-BCFE-324639ECB75B}" type="datetimeFigureOut">
              <a:rPr lang="en-CA" smtClean="0"/>
              <a:t>01/10/2019</a:t>
            </a:fld>
            <a:endParaRPr lang="en-CA"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B487890C-13EB-450C-9D02-C803379B5BF9}" type="slidenum">
              <a:rPr lang="en-CA" smtClean="0"/>
              <a:t>‹#›</a:t>
            </a:fld>
            <a:endParaRPr lang="en-CA" dirty="0"/>
          </a:p>
        </p:txBody>
      </p:sp>
    </p:spTree>
    <p:extLst>
      <p:ext uri="{BB962C8B-B14F-4D97-AF65-F5344CB8AC3E}">
        <p14:creationId xmlns:p14="http://schemas.microsoft.com/office/powerpoint/2010/main" val="12954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87890C-13EB-450C-9D02-C803379B5BF9}" type="slidenum">
              <a:rPr lang="en-CA" smtClean="0"/>
              <a:t>1</a:t>
            </a:fld>
            <a:endParaRPr lang="en-CA" dirty="0"/>
          </a:p>
        </p:txBody>
      </p:sp>
    </p:spTree>
    <p:extLst>
      <p:ext uri="{BB962C8B-B14F-4D97-AF65-F5344CB8AC3E}">
        <p14:creationId xmlns:p14="http://schemas.microsoft.com/office/powerpoint/2010/main" val="3004691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8012" y="3944258"/>
            <a:ext cx="8307977" cy="822709"/>
          </a:xfrm>
          <a:prstGeom prst="rect">
            <a:avLst/>
          </a:prstGeom>
        </p:spPr>
        <p:txBody>
          <a:bodyPr anchor="b"/>
          <a:lstStyle>
            <a:lvl1pPr algn="ctr">
              <a:defRPr sz="3300"/>
            </a:lvl1pPr>
          </a:lstStyle>
          <a:p>
            <a:r>
              <a:rPr lang="en-US" dirty="0" smtClean="0"/>
              <a:t>Name of Presentation Goes Here in Arial</a:t>
            </a:r>
            <a:endParaRPr lang="en-CA" dirty="0"/>
          </a:p>
        </p:txBody>
      </p:sp>
      <p:sp>
        <p:nvSpPr>
          <p:cNvPr id="3" name="Subtitle 2"/>
          <p:cNvSpPr>
            <a:spLocks noGrp="1"/>
          </p:cNvSpPr>
          <p:nvPr>
            <p:ph type="subTitle" idx="1" hasCustomPrompt="1"/>
          </p:nvPr>
        </p:nvSpPr>
        <p:spPr>
          <a:xfrm>
            <a:off x="1143000" y="4911293"/>
            <a:ext cx="6858000" cy="652758"/>
          </a:xfrm>
          <a:prstGeom prst="rect">
            <a:avLst/>
          </a:prstGeom>
        </p:spPr>
        <p:txBody>
          <a:bodyPr/>
          <a:lstStyle>
            <a:lvl1pPr marL="0" indent="0" algn="ctr">
              <a:buNone/>
              <a:defRPr sz="21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Date</a:t>
            </a:r>
            <a:endParaRPr lang="en-CA"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Tree>
    <p:extLst>
      <p:ext uri="{BB962C8B-B14F-4D97-AF65-F5344CB8AC3E}">
        <p14:creationId xmlns:p14="http://schemas.microsoft.com/office/powerpoint/2010/main" val="211291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995" y="3265716"/>
            <a:ext cx="8568010" cy="906917"/>
          </a:xfrm>
          <a:prstGeom prst="rect">
            <a:avLst/>
          </a:prstGeom>
        </p:spPr>
        <p:txBody>
          <a:bodyPr/>
          <a:lstStyle>
            <a:lvl1pPr algn="ctr">
              <a:defRPr sz="4050"/>
            </a:lvl1pPr>
          </a:lstStyle>
          <a:p>
            <a:r>
              <a:rPr lang="en-US" dirty="0" smtClean="0"/>
              <a:t>Place Title Here</a:t>
            </a:r>
            <a:endParaRPr lang="en-CA" dirty="0"/>
          </a:p>
        </p:txBody>
      </p:sp>
      <p:sp>
        <p:nvSpPr>
          <p:cNvPr id="4" name="Slide Number Placeholder 5"/>
          <p:cNvSpPr>
            <a:spLocks noGrp="1"/>
          </p:cNvSpPr>
          <p:nvPr>
            <p:ph type="sldNum" sz="quarter" idx="12"/>
          </p:nvPr>
        </p:nvSpPr>
        <p:spPr>
          <a:xfrm>
            <a:off x="8604504" y="5710174"/>
            <a:ext cx="361188" cy="446786"/>
          </a:xfrm>
          <a:prstGeom prst="rect">
            <a:avLst/>
          </a:prstGeom>
        </p:spPr>
        <p:txBody>
          <a:bodyPr/>
          <a:lstStyle>
            <a:lvl1pPr>
              <a:defRPr sz="1200"/>
            </a:lvl1pPr>
          </a:lstStyle>
          <a:p>
            <a:fld id="{BB1440BD-7AE6-44F2-8E7C-13B1D5A0F975}" type="slidenum">
              <a:rPr lang="en-US" smtClean="0"/>
              <a:pPr/>
              <a:t>‹#›</a:t>
            </a:fld>
            <a:endParaRPr lang="en-US" dirty="0"/>
          </a:p>
        </p:txBody>
      </p:sp>
    </p:spTree>
    <p:extLst>
      <p:ext uri="{BB962C8B-B14F-4D97-AF65-F5344CB8AC3E}">
        <p14:creationId xmlns:p14="http://schemas.microsoft.com/office/powerpoint/2010/main" val="33231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789611"/>
            <a:ext cx="7886700" cy="548640"/>
          </a:xfrm>
          <a:prstGeom prst="rect">
            <a:avLst/>
          </a:prstGeom>
        </p:spPr>
        <p:txBody>
          <a:bodyPr/>
          <a:lstStyle>
            <a:lvl1pPr>
              <a:defRPr baseline="0"/>
            </a:lvl1pPr>
          </a:lstStyle>
          <a:p>
            <a:r>
              <a:rPr lang="en-US" dirty="0" smtClean="0"/>
              <a:t>Title</a:t>
            </a:r>
            <a:endParaRPr lang="en-CA" dirty="0"/>
          </a:p>
        </p:txBody>
      </p:sp>
      <p:sp>
        <p:nvSpPr>
          <p:cNvPr id="7" name="Content Placeholder 2"/>
          <p:cNvSpPr>
            <a:spLocks noGrp="1"/>
          </p:cNvSpPr>
          <p:nvPr>
            <p:ph sz="half" idx="1" hasCustomPrompt="1"/>
          </p:nvPr>
        </p:nvSpPr>
        <p:spPr>
          <a:xfrm>
            <a:off x="628650" y="2612572"/>
            <a:ext cx="7886700" cy="3207461"/>
          </a:xfrm>
          <a:prstGeom prst="rect">
            <a:avLst/>
          </a:prstGeom>
        </p:spPr>
        <p:txBody>
          <a:bodyPr/>
          <a:lstStyle>
            <a:lvl1pPr marL="0" marR="0" indent="0" algn="l" defTabSz="486000" rtl="0" eaLnBrk="1" fontAlgn="auto" latinLnBrk="0" hangingPunct="1">
              <a:lnSpc>
                <a:spcPct val="100000"/>
              </a:lnSpc>
              <a:spcBef>
                <a:spcPts val="750"/>
              </a:spcBef>
              <a:spcAft>
                <a:spcPts val="0"/>
              </a:spcAft>
              <a:buClrTx/>
              <a:buSzTx/>
              <a:buFont typeface="Arial" panose="020B0604020202020204" pitchFamily="34" charset="0"/>
              <a:buChar char="•"/>
              <a:tabLst/>
              <a:defRPr lang="en-CA" sz="1800" b="0" i="0" baseline="0">
                <a:effectLst/>
              </a:defRPr>
            </a:lvl1pPr>
            <a:lvl2pPr marL="594000" indent="-342900" defTabSz="486000">
              <a:lnSpc>
                <a:spcPct val="100000"/>
              </a:lnSpc>
              <a:spcAft>
                <a:spcPts val="0"/>
              </a:spcAft>
              <a:buFont typeface="Arial" panose="020B0604020202020204" pitchFamily="34" charset="0"/>
              <a:buChar char="•"/>
              <a:defRPr sz="1800" b="0" i="0" baseline="0"/>
            </a:lvl2pPr>
            <a:lvl3pPr marL="857250" indent="0">
              <a:buFont typeface="Arial" panose="020B0604020202020204" pitchFamily="34" charset="0"/>
              <a:buNone/>
              <a:defRPr baseline="0"/>
            </a:lvl3pPr>
            <a:lvl4pPr>
              <a:defRPr baseline="30000"/>
            </a:lvl4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smtClean="0"/>
              <a:t>Text Here</a:t>
            </a:r>
          </a:p>
          <a:p>
            <a:pPr marL="1125900" marR="0" lvl="1" indent="-342900" algn="l" defTabSz="685800" rtl="0" eaLnBrk="1" fontAlgn="auto" latinLnBrk="0" hangingPunct="1">
              <a:lnSpc>
                <a:spcPct val="90000"/>
              </a:lnSpc>
              <a:spcBef>
                <a:spcPts val="750"/>
              </a:spcBef>
              <a:spcAft>
                <a:spcPts val="0"/>
              </a:spcAft>
              <a:buClrTx/>
              <a:buSzTx/>
              <a:tabLst/>
              <a:defRPr/>
            </a:pPr>
            <a:r>
              <a:rPr lang="en-US" dirty="0" smtClean="0"/>
              <a:t>Sub Text Here</a:t>
            </a:r>
          </a:p>
          <a:p>
            <a:pPr marL="342900" marR="0" lvl="0" indent="-342900" algn="l" defTabSz="685800" rtl="0" eaLnBrk="1" fontAlgn="auto" latinLnBrk="0" hangingPunct="1">
              <a:lnSpc>
                <a:spcPct val="90000"/>
              </a:lnSpc>
              <a:spcBef>
                <a:spcPts val="750"/>
              </a:spcBef>
              <a:spcAft>
                <a:spcPts val="0"/>
              </a:spcAft>
              <a:buClrTx/>
              <a:buSzTx/>
              <a:tabLst/>
              <a:defRPr/>
            </a:pPr>
            <a:r>
              <a:rPr lang="en-US" dirty="0" smtClean="0"/>
              <a:t>Text Here</a:t>
            </a:r>
          </a:p>
          <a:p>
            <a:pPr marL="342900" marR="0" lvl="0" indent="-342900" algn="l" defTabSz="685800" rtl="0" eaLnBrk="1" fontAlgn="auto" latinLnBrk="0" hangingPunct="1">
              <a:lnSpc>
                <a:spcPct val="90000"/>
              </a:lnSpc>
              <a:spcBef>
                <a:spcPts val="750"/>
              </a:spcBef>
              <a:spcAft>
                <a:spcPts val="0"/>
              </a:spcAft>
              <a:buClrTx/>
              <a:buSzTx/>
              <a:tabLst/>
              <a:defRPr/>
            </a:pPr>
            <a:r>
              <a:rPr lang="en-US" dirty="0" smtClean="0"/>
              <a:t>Text Here</a:t>
            </a:r>
          </a:p>
          <a:p>
            <a:pPr marL="342900" marR="0" lvl="0" indent="-342900" algn="l" defTabSz="685800" rtl="0" eaLnBrk="1" fontAlgn="auto" latinLnBrk="0" hangingPunct="1">
              <a:lnSpc>
                <a:spcPct val="90000"/>
              </a:lnSpc>
              <a:spcBef>
                <a:spcPts val="750"/>
              </a:spcBef>
              <a:spcAft>
                <a:spcPts val="0"/>
              </a:spcAft>
              <a:buClrTx/>
              <a:buSzTx/>
              <a:tabLst/>
              <a:defRPr/>
            </a:pPr>
            <a:r>
              <a:rPr lang="en-US" dirty="0" smtClean="0"/>
              <a:t>Text Here</a:t>
            </a:r>
          </a:p>
          <a:p>
            <a:pPr marL="342900" marR="0" lvl="0" indent="-342900" algn="l" defTabSz="685800" rtl="0" eaLnBrk="1" fontAlgn="auto" latinLnBrk="0" hangingPunct="1">
              <a:lnSpc>
                <a:spcPct val="90000"/>
              </a:lnSpc>
              <a:spcBef>
                <a:spcPts val="750"/>
              </a:spcBef>
              <a:spcAft>
                <a:spcPts val="0"/>
              </a:spcAft>
              <a:buClrTx/>
              <a:buSzTx/>
              <a:tabLst/>
              <a:defRPr/>
            </a:pPr>
            <a:r>
              <a:rPr lang="en-US" dirty="0" smtClean="0"/>
              <a:t>Text Here</a:t>
            </a:r>
          </a:p>
          <a:p>
            <a:pPr marL="342900" marR="0" lvl="0" indent="-342900" algn="l" defTabSz="685800" rtl="0" eaLnBrk="1" fontAlgn="auto" latinLnBrk="0" hangingPunct="1">
              <a:lnSpc>
                <a:spcPct val="90000"/>
              </a:lnSpc>
              <a:spcBef>
                <a:spcPts val="750"/>
              </a:spcBef>
              <a:spcAft>
                <a:spcPts val="0"/>
              </a:spcAft>
              <a:buClrTx/>
              <a:buSzTx/>
              <a:tabLst/>
              <a:defRPr/>
            </a:pPr>
            <a:endParaRPr lang="en-US" dirty="0" smtClean="0"/>
          </a:p>
        </p:txBody>
      </p:sp>
      <p:sp>
        <p:nvSpPr>
          <p:cNvPr id="9" name="Slide Number Placeholder 5"/>
          <p:cNvSpPr>
            <a:spLocks noGrp="1"/>
          </p:cNvSpPr>
          <p:nvPr>
            <p:ph type="sldNum" sz="quarter" idx="12"/>
          </p:nvPr>
        </p:nvSpPr>
        <p:spPr>
          <a:xfrm>
            <a:off x="8604504" y="5710174"/>
            <a:ext cx="361188" cy="446786"/>
          </a:xfrm>
          <a:prstGeom prst="rect">
            <a:avLst/>
          </a:prstGeom>
        </p:spPr>
        <p:txBody>
          <a:bodyPr/>
          <a:lstStyle>
            <a:lvl1pPr>
              <a:defRPr sz="1200"/>
            </a:lvl1pPr>
          </a:lstStyle>
          <a:p>
            <a:fld id="{136009B4-2E8F-4E28-A58F-16FA64DB9128}" type="slidenum">
              <a:rPr lang="en-US" smtClean="0"/>
              <a:pPr/>
              <a:t>‹#›</a:t>
            </a:fld>
            <a:endParaRPr lang="en-US" dirty="0"/>
          </a:p>
        </p:txBody>
      </p:sp>
    </p:spTree>
    <p:extLst>
      <p:ext uri="{BB962C8B-B14F-4D97-AF65-F5344CB8AC3E}">
        <p14:creationId xmlns:p14="http://schemas.microsoft.com/office/powerpoint/2010/main" val="403968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789611"/>
            <a:ext cx="7886700" cy="548640"/>
          </a:xfrm>
          <a:prstGeom prst="rect">
            <a:avLst/>
          </a:prstGeom>
        </p:spPr>
        <p:txBody>
          <a:bodyPr/>
          <a:lstStyle>
            <a:lvl1pPr>
              <a:defRPr baseline="0"/>
            </a:lvl1pPr>
          </a:lstStyle>
          <a:p>
            <a:r>
              <a:rPr lang="en-US" dirty="0" smtClean="0"/>
              <a:t>Title</a:t>
            </a:r>
            <a:endParaRPr lang="en-CA" dirty="0"/>
          </a:p>
        </p:txBody>
      </p:sp>
      <p:sp>
        <p:nvSpPr>
          <p:cNvPr id="3" name="Content Placeholder 2"/>
          <p:cNvSpPr>
            <a:spLocks noGrp="1"/>
          </p:cNvSpPr>
          <p:nvPr>
            <p:ph sz="half" idx="1" hasCustomPrompt="1"/>
          </p:nvPr>
        </p:nvSpPr>
        <p:spPr>
          <a:xfrm>
            <a:off x="628650" y="2612572"/>
            <a:ext cx="3761088" cy="3195105"/>
          </a:xfrm>
          <a:prstGeom prst="rect">
            <a:avLst/>
          </a:prstGeom>
        </p:spPr>
        <p:txBody>
          <a:bodyPr/>
          <a:lstStyle>
            <a:lvl1pPr>
              <a:lnSpc>
                <a:spcPct val="100000"/>
              </a:lnSpc>
              <a:defRPr lang="en-CA" sz="1800" b="0" i="0" smtClean="0">
                <a:effectLst/>
              </a:defRPr>
            </a:lvl1pPr>
          </a:lstStyle>
          <a:p>
            <a:pPr lvl="0"/>
            <a:r>
              <a:rPr lang="en-CA" b="0" i="0" dirty="0" smtClean="0">
                <a:solidFill>
                  <a:srgbClr val="000000"/>
                </a:solidFill>
                <a:effectLst/>
                <a:latin typeface="Open Sans"/>
              </a:rPr>
              <a:t>Lorem ipsum dolor sit </a:t>
            </a:r>
            <a:r>
              <a:rPr lang="en-CA" b="0" i="0" dirty="0" err="1" smtClean="0">
                <a:solidFill>
                  <a:srgbClr val="000000"/>
                </a:solidFill>
                <a:effectLst/>
                <a:latin typeface="Open Sans"/>
              </a:rPr>
              <a:t>amet</a:t>
            </a:r>
            <a:r>
              <a:rPr lang="en-CA" b="0" i="0" dirty="0" smtClean="0">
                <a:solidFill>
                  <a:srgbClr val="000000"/>
                </a:solidFill>
                <a:effectLst/>
                <a:latin typeface="Open Sans"/>
              </a:rPr>
              <a:t>, </a:t>
            </a:r>
            <a:r>
              <a:rPr lang="en-CA" b="0" i="0" dirty="0" err="1" smtClean="0">
                <a:solidFill>
                  <a:srgbClr val="000000"/>
                </a:solidFill>
                <a:effectLst/>
                <a:latin typeface="Open Sans"/>
              </a:rPr>
              <a:t>consectetur</a:t>
            </a:r>
            <a:r>
              <a:rPr lang="en-CA" b="0" i="0" dirty="0" smtClean="0">
                <a:solidFill>
                  <a:srgbClr val="000000"/>
                </a:solidFill>
                <a:effectLst/>
                <a:latin typeface="Open Sans"/>
              </a:rPr>
              <a:t> </a:t>
            </a:r>
            <a:r>
              <a:rPr lang="en-CA" b="0" i="0" dirty="0" err="1" smtClean="0">
                <a:solidFill>
                  <a:srgbClr val="000000"/>
                </a:solidFill>
                <a:effectLst/>
                <a:latin typeface="Open Sans"/>
              </a:rPr>
              <a:t>adipiscing</a:t>
            </a:r>
            <a:r>
              <a:rPr lang="en-CA" b="0" i="0" dirty="0" smtClean="0">
                <a:solidFill>
                  <a:srgbClr val="000000"/>
                </a:solidFill>
                <a:effectLst/>
                <a:latin typeface="Open Sans"/>
              </a:rPr>
              <a:t> </a:t>
            </a:r>
            <a:r>
              <a:rPr lang="en-CA" b="0" i="0" dirty="0" err="1" smtClean="0">
                <a:solidFill>
                  <a:srgbClr val="000000"/>
                </a:solidFill>
                <a:effectLst/>
                <a:latin typeface="Open Sans"/>
              </a:rPr>
              <a:t>elit</a:t>
            </a:r>
            <a:r>
              <a:rPr lang="en-CA" b="0" i="0" dirty="0" smtClean="0">
                <a:solidFill>
                  <a:srgbClr val="000000"/>
                </a:solidFill>
                <a:effectLst/>
                <a:latin typeface="Open Sans"/>
              </a:rPr>
              <a:t>. </a:t>
            </a:r>
            <a:r>
              <a:rPr lang="en-CA" b="0" i="0" dirty="0" err="1" smtClean="0">
                <a:solidFill>
                  <a:srgbClr val="000000"/>
                </a:solidFill>
                <a:effectLst/>
                <a:latin typeface="Open Sans"/>
              </a:rPr>
              <a:t>Sed</a:t>
            </a:r>
            <a:r>
              <a:rPr lang="en-CA" b="0" i="0" dirty="0" smtClean="0">
                <a:solidFill>
                  <a:srgbClr val="000000"/>
                </a:solidFill>
                <a:effectLst/>
                <a:latin typeface="Open Sans"/>
              </a:rPr>
              <a:t> </a:t>
            </a:r>
            <a:r>
              <a:rPr lang="en-CA" b="0" i="0" dirty="0" err="1" smtClean="0">
                <a:solidFill>
                  <a:srgbClr val="000000"/>
                </a:solidFill>
                <a:effectLst/>
                <a:latin typeface="Open Sans"/>
              </a:rPr>
              <a:t>urna</a:t>
            </a:r>
            <a:r>
              <a:rPr lang="en-CA" b="0" i="0" dirty="0" smtClean="0">
                <a:solidFill>
                  <a:srgbClr val="000000"/>
                </a:solidFill>
                <a:effectLst/>
                <a:latin typeface="Open Sans"/>
              </a:rPr>
              <a:t> </a:t>
            </a:r>
            <a:r>
              <a:rPr lang="en-CA" b="0" i="0" dirty="0" err="1" smtClean="0">
                <a:solidFill>
                  <a:srgbClr val="000000"/>
                </a:solidFill>
                <a:effectLst/>
                <a:latin typeface="Open Sans"/>
              </a:rPr>
              <a:t>lectus</a:t>
            </a:r>
            <a:r>
              <a:rPr lang="en-CA" b="0" i="0" dirty="0" smtClean="0">
                <a:solidFill>
                  <a:srgbClr val="000000"/>
                </a:solidFill>
                <a:effectLst/>
                <a:latin typeface="Open Sans"/>
              </a:rPr>
              <a:t>, </a:t>
            </a:r>
            <a:r>
              <a:rPr lang="en-CA" b="0" i="0" dirty="0" err="1" smtClean="0">
                <a:solidFill>
                  <a:srgbClr val="000000"/>
                </a:solidFill>
                <a:effectLst/>
                <a:latin typeface="Open Sans"/>
              </a:rPr>
              <a:t>pretium</a:t>
            </a:r>
            <a:r>
              <a:rPr lang="en-CA" b="0" i="0" dirty="0" smtClean="0">
                <a:solidFill>
                  <a:srgbClr val="000000"/>
                </a:solidFill>
                <a:effectLst/>
                <a:latin typeface="Open Sans"/>
              </a:rPr>
              <a:t> </a:t>
            </a:r>
            <a:r>
              <a:rPr lang="en-CA" b="0" i="0" dirty="0" err="1" smtClean="0">
                <a:solidFill>
                  <a:srgbClr val="000000"/>
                </a:solidFill>
                <a:effectLst/>
                <a:latin typeface="Open Sans"/>
              </a:rPr>
              <a:t>molestie</a:t>
            </a:r>
            <a:r>
              <a:rPr lang="en-CA" b="0" i="0" dirty="0" smtClean="0">
                <a:solidFill>
                  <a:srgbClr val="000000"/>
                </a:solidFill>
                <a:effectLst/>
                <a:latin typeface="Open Sans"/>
              </a:rPr>
              <a:t> pharetra </a:t>
            </a:r>
            <a:r>
              <a:rPr lang="en-CA" b="0" i="0" dirty="0" err="1" smtClean="0">
                <a:solidFill>
                  <a:srgbClr val="000000"/>
                </a:solidFill>
                <a:effectLst/>
                <a:latin typeface="Open Sans"/>
              </a:rPr>
              <a:t>sed</a:t>
            </a:r>
            <a:r>
              <a:rPr lang="en-CA" b="0" i="0" dirty="0" smtClean="0">
                <a:solidFill>
                  <a:srgbClr val="000000"/>
                </a:solidFill>
                <a:effectLst/>
                <a:latin typeface="Open Sans"/>
              </a:rPr>
              <a:t>, </a:t>
            </a:r>
            <a:r>
              <a:rPr lang="en-CA" b="0" i="0" dirty="0" err="1" smtClean="0">
                <a:solidFill>
                  <a:srgbClr val="000000"/>
                </a:solidFill>
                <a:effectLst/>
                <a:latin typeface="Open Sans"/>
              </a:rPr>
              <a:t>vehicula</a:t>
            </a:r>
            <a:r>
              <a:rPr lang="en-CA" b="0" i="0" dirty="0" smtClean="0">
                <a:solidFill>
                  <a:srgbClr val="000000"/>
                </a:solidFill>
                <a:effectLst/>
                <a:latin typeface="Open Sans"/>
              </a:rPr>
              <a:t> a </a:t>
            </a:r>
            <a:r>
              <a:rPr lang="en-CA" b="0" i="0" dirty="0" err="1" smtClean="0">
                <a:solidFill>
                  <a:srgbClr val="000000"/>
                </a:solidFill>
                <a:effectLst/>
                <a:latin typeface="Open Sans"/>
              </a:rPr>
              <a:t>erat</a:t>
            </a:r>
            <a:r>
              <a:rPr lang="en-CA" b="0" i="0" dirty="0" smtClean="0">
                <a:solidFill>
                  <a:srgbClr val="000000"/>
                </a:solidFill>
                <a:effectLst/>
                <a:latin typeface="Open Sans"/>
              </a:rPr>
              <a:t>. Integer non </a:t>
            </a:r>
            <a:r>
              <a:rPr lang="en-CA" b="0" i="0" dirty="0" err="1" smtClean="0">
                <a:solidFill>
                  <a:srgbClr val="000000"/>
                </a:solidFill>
                <a:effectLst/>
                <a:latin typeface="Open Sans"/>
              </a:rPr>
              <a:t>lectus</a:t>
            </a:r>
            <a:r>
              <a:rPr lang="en-CA" b="0" i="0" dirty="0" smtClean="0">
                <a:solidFill>
                  <a:srgbClr val="000000"/>
                </a:solidFill>
                <a:effectLst/>
                <a:latin typeface="Open Sans"/>
              </a:rPr>
              <a:t> </a:t>
            </a:r>
            <a:r>
              <a:rPr lang="en-CA" b="0" i="0" dirty="0" err="1" smtClean="0">
                <a:solidFill>
                  <a:srgbClr val="000000"/>
                </a:solidFill>
                <a:effectLst/>
                <a:latin typeface="Open Sans"/>
              </a:rPr>
              <a:t>vel</a:t>
            </a:r>
            <a:r>
              <a:rPr lang="en-CA" b="0" i="0" dirty="0" smtClean="0">
                <a:solidFill>
                  <a:srgbClr val="000000"/>
                </a:solidFill>
                <a:effectLst/>
                <a:latin typeface="Open Sans"/>
              </a:rPr>
              <a:t> </a:t>
            </a:r>
            <a:r>
              <a:rPr lang="en-CA" b="0" i="0" dirty="0" err="1" smtClean="0">
                <a:solidFill>
                  <a:srgbClr val="000000"/>
                </a:solidFill>
                <a:effectLst/>
                <a:latin typeface="Open Sans"/>
              </a:rPr>
              <a:t>enim</a:t>
            </a:r>
            <a:r>
              <a:rPr lang="en-CA" b="0" i="0" dirty="0" smtClean="0">
                <a:solidFill>
                  <a:srgbClr val="000000"/>
                </a:solidFill>
                <a:effectLst/>
                <a:latin typeface="Open Sans"/>
              </a:rPr>
              <a:t> </a:t>
            </a:r>
            <a:r>
              <a:rPr lang="en-CA" b="0" i="0" dirty="0" err="1" smtClean="0">
                <a:solidFill>
                  <a:srgbClr val="000000"/>
                </a:solidFill>
                <a:effectLst/>
                <a:latin typeface="Open Sans"/>
              </a:rPr>
              <a:t>tempor</a:t>
            </a:r>
            <a:r>
              <a:rPr lang="en-CA" b="0" i="0" dirty="0" smtClean="0">
                <a:solidFill>
                  <a:srgbClr val="000000"/>
                </a:solidFill>
                <a:effectLst/>
                <a:latin typeface="Open Sans"/>
              </a:rPr>
              <a:t> </a:t>
            </a:r>
            <a:r>
              <a:rPr lang="en-CA" b="0" i="0" dirty="0" err="1" smtClean="0">
                <a:solidFill>
                  <a:srgbClr val="000000"/>
                </a:solidFill>
                <a:effectLst/>
                <a:latin typeface="Open Sans"/>
              </a:rPr>
              <a:t>varius</a:t>
            </a:r>
            <a:r>
              <a:rPr lang="en-CA" b="0" i="0" dirty="0" smtClean="0">
                <a:solidFill>
                  <a:srgbClr val="000000"/>
                </a:solidFill>
                <a:effectLst/>
                <a:latin typeface="Open Sans"/>
              </a:rPr>
              <a:t> at </a:t>
            </a:r>
            <a:r>
              <a:rPr lang="en-CA" b="0" i="0" dirty="0" err="1" smtClean="0">
                <a:solidFill>
                  <a:srgbClr val="000000"/>
                </a:solidFill>
                <a:effectLst/>
                <a:latin typeface="Open Sans"/>
              </a:rPr>
              <a:t>eget</a:t>
            </a:r>
            <a:r>
              <a:rPr lang="en-CA" b="0" i="0" dirty="0" smtClean="0">
                <a:solidFill>
                  <a:srgbClr val="000000"/>
                </a:solidFill>
                <a:effectLst/>
                <a:latin typeface="Open Sans"/>
              </a:rPr>
              <a:t> ante. </a:t>
            </a:r>
            <a:endParaRPr lang="en-US" dirty="0" smtClean="0"/>
          </a:p>
        </p:txBody>
      </p:sp>
      <p:sp>
        <p:nvSpPr>
          <p:cNvPr id="4" name="Content Placeholder 3"/>
          <p:cNvSpPr>
            <a:spLocks noGrp="1"/>
          </p:cNvSpPr>
          <p:nvPr>
            <p:ph sz="half" idx="2" hasCustomPrompt="1"/>
          </p:nvPr>
        </p:nvSpPr>
        <p:spPr>
          <a:xfrm>
            <a:off x="4754262" y="2612572"/>
            <a:ext cx="3761088" cy="3195105"/>
          </a:xfrm>
          <a:prstGeom prst="rect">
            <a:avLst/>
          </a:prstGeom>
        </p:spPr>
        <p:txBody>
          <a:bodyPr/>
          <a:lstStyle>
            <a:lvl1pPr>
              <a:lnSpc>
                <a:spcPct val="100000"/>
              </a:lnSpc>
              <a:defRPr lang="en-CA" sz="1800" b="0" i="0" smtClean="0">
                <a:effectLst/>
              </a:defRPr>
            </a:lvl1pPr>
          </a:lstStyle>
          <a:p>
            <a:pPr lvl="0"/>
            <a:r>
              <a:rPr lang="en-CA" b="0" i="0" dirty="0" err="1" smtClean="0">
                <a:solidFill>
                  <a:srgbClr val="000000"/>
                </a:solidFill>
                <a:effectLst/>
                <a:latin typeface="Open Sans"/>
              </a:rPr>
              <a:t>Quisque</a:t>
            </a:r>
            <a:r>
              <a:rPr lang="en-CA" b="0" i="0" dirty="0" smtClean="0">
                <a:solidFill>
                  <a:srgbClr val="000000"/>
                </a:solidFill>
                <a:effectLst/>
                <a:latin typeface="Open Sans"/>
              </a:rPr>
              <a:t> at </a:t>
            </a:r>
            <a:r>
              <a:rPr lang="en-CA" b="0" i="0" dirty="0" err="1" smtClean="0">
                <a:solidFill>
                  <a:srgbClr val="000000"/>
                </a:solidFill>
                <a:effectLst/>
                <a:latin typeface="Open Sans"/>
              </a:rPr>
              <a:t>neque</a:t>
            </a:r>
            <a:r>
              <a:rPr lang="en-CA" b="0" i="0" dirty="0" smtClean="0">
                <a:solidFill>
                  <a:srgbClr val="000000"/>
                </a:solidFill>
                <a:effectLst/>
                <a:latin typeface="Open Sans"/>
              </a:rPr>
              <a:t> </a:t>
            </a:r>
            <a:r>
              <a:rPr lang="en-CA" b="0" i="0" dirty="0" err="1" smtClean="0">
                <a:solidFill>
                  <a:srgbClr val="000000"/>
                </a:solidFill>
                <a:effectLst/>
                <a:latin typeface="Open Sans"/>
              </a:rPr>
              <a:t>elementum</a:t>
            </a:r>
            <a:r>
              <a:rPr lang="en-CA" b="0" i="0" dirty="0" smtClean="0">
                <a:solidFill>
                  <a:srgbClr val="000000"/>
                </a:solidFill>
                <a:effectLst/>
                <a:latin typeface="Open Sans"/>
              </a:rPr>
              <a:t> </a:t>
            </a:r>
            <a:r>
              <a:rPr lang="en-CA" b="0" i="0" dirty="0" err="1" smtClean="0">
                <a:solidFill>
                  <a:srgbClr val="000000"/>
                </a:solidFill>
                <a:effectLst/>
                <a:latin typeface="Open Sans"/>
              </a:rPr>
              <a:t>tellus</a:t>
            </a:r>
            <a:r>
              <a:rPr lang="en-CA" b="0" i="0" dirty="0" smtClean="0">
                <a:solidFill>
                  <a:srgbClr val="000000"/>
                </a:solidFill>
                <a:effectLst/>
                <a:latin typeface="Open Sans"/>
              </a:rPr>
              <a:t> </a:t>
            </a:r>
            <a:r>
              <a:rPr lang="en-CA" b="0" i="0" dirty="0" err="1" smtClean="0">
                <a:solidFill>
                  <a:srgbClr val="000000"/>
                </a:solidFill>
                <a:effectLst/>
                <a:latin typeface="Open Sans"/>
              </a:rPr>
              <a:t>suscipit</a:t>
            </a:r>
            <a:r>
              <a:rPr lang="en-CA" b="0" i="0" dirty="0" smtClean="0">
                <a:solidFill>
                  <a:srgbClr val="000000"/>
                </a:solidFill>
                <a:effectLst/>
                <a:latin typeface="Open Sans"/>
              </a:rPr>
              <a:t> </a:t>
            </a:r>
            <a:r>
              <a:rPr lang="en-CA" b="0" i="0" dirty="0" err="1" smtClean="0">
                <a:solidFill>
                  <a:srgbClr val="000000"/>
                </a:solidFill>
                <a:effectLst/>
                <a:latin typeface="Open Sans"/>
              </a:rPr>
              <a:t>auctor</a:t>
            </a:r>
            <a:r>
              <a:rPr lang="en-CA" b="0" i="0" dirty="0" smtClean="0">
                <a:solidFill>
                  <a:srgbClr val="000000"/>
                </a:solidFill>
                <a:effectLst/>
                <a:latin typeface="Open Sans"/>
              </a:rPr>
              <a:t>. </a:t>
            </a:r>
            <a:r>
              <a:rPr lang="en-CA" b="0" i="0" dirty="0" err="1" smtClean="0">
                <a:solidFill>
                  <a:srgbClr val="000000"/>
                </a:solidFill>
                <a:effectLst/>
                <a:latin typeface="Open Sans"/>
              </a:rPr>
              <a:t>Vestibulum</a:t>
            </a:r>
            <a:r>
              <a:rPr lang="en-CA" b="0" i="0" dirty="0" smtClean="0">
                <a:solidFill>
                  <a:srgbClr val="000000"/>
                </a:solidFill>
                <a:effectLst/>
                <a:latin typeface="Open Sans"/>
              </a:rPr>
              <a:t> </a:t>
            </a:r>
            <a:r>
              <a:rPr lang="en-CA" b="0" i="0" dirty="0" err="1" smtClean="0">
                <a:solidFill>
                  <a:srgbClr val="000000"/>
                </a:solidFill>
                <a:effectLst/>
                <a:latin typeface="Open Sans"/>
              </a:rPr>
              <a:t>nunc</a:t>
            </a:r>
            <a:r>
              <a:rPr lang="en-CA" b="0" i="0" dirty="0" smtClean="0">
                <a:solidFill>
                  <a:srgbClr val="000000"/>
                </a:solidFill>
                <a:effectLst/>
                <a:latin typeface="Open Sans"/>
              </a:rPr>
              <a:t> </a:t>
            </a:r>
            <a:r>
              <a:rPr lang="en-CA" b="0" i="0" dirty="0" err="1" smtClean="0">
                <a:solidFill>
                  <a:srgbClr val="000000"/>
                </a:solidFill>
                <a:effectLst/>
                <a:latin typeface="Open Sans"/>
              </a:rPr>
              <a:t>nunc</a:t>
            </a:r>
            <a:r>
              <a:rPr lang="en-CA" b="0" i="0" dirty="0" smtClean="0">
                <a:solidFill>
                  <a:srgbClr val="000000"/>
                </a:solidFill>
                <a:effectLst/>
                <a:latin typeface="Open Sans"/>
              </a:rPr>
              <a:t>, dictum vitae </a:t>
            </a:r>
            <a:r>
              <a:rPr lang="en-CA" b="0" i="0" dirty="0" err="1" smtClean="0">
                <a:solidFill>
                  <a:srgbClr val="000000"/>
                </a:solidFill>
                <a:effectLst/>
                <a:latin typeface="Open Sans"/>
              </a:rPr>
              <a:t>nisl</a:t>
            </a:r>
            <a:r>
              <a:rPr lang="en-CA" b="0" i="0" dirty="0" smtClean="0">
                <a:solidFill>
                  <a:srgbClr val="000000"/>
                </a:solidFill>
                <a:effectLst/>
                <a:latin typeface="Open Sans"/>
              </a:rPr>
              <a:t> </a:t>
            </a:r>
            <a:r>
              <a:rPr lang="en-CA" b="0" i="0" dirty="0" err="1" smtClean="0">
                <a:solidFill>
                  <a:srgbClr val="000000"/>
                </a:solidFill>
                <a:effectLst/>
                <a:latin typeface="Open Sans"/>
              </a:rPr>
              <a:t>eget</a:t>
            </a:r>
            <a:r>
              <a:rPr lang="en-CA" b="0" i="0" dirty="0" smtClean="0">
                <a:solidFill>
                  <a:srgbClr val="000000"/>
                </a:solidFill>
                <a:effectLst/>
                <a:latin typeface="Open Sans"/>
              </a:rPr>
              <a:t>, </a:t>
            </a:r>
            <a:r>
              <a:rPr lang="en-CA" b="0" i="0" dirty="0" err="1" smtClean="0">
                <a:solidFill>
                  <a:srgbClr val="000000"/>
                </a:solidFill>
                <a:effectLst/>
                <a:latin typeface="Open Sans"/>
              </a:rPr>
              <a:t>tempor</a:t>
            </a:r>
            <a:r>
              <a:rPr lang="en-CA" b="0" i="0" dirty="0" smtClean="0">
                <a:solidFill>
                  <a:srgbClr val="000000"/>
                </a:solidFill>
                <a:effectLst/>
                <a:latin typeface="Open Sans"/>
              </a:rPr>
              <a:t> </a:t>
            </a:r>
            <a:r>
              <a:rPr lang="en-CA" b="0" i="0" dirty="0" err="1" smtClean="0">
                <a:solidFill>
                  <a:srgbClr val="000000"/>
                </a:solidFill>
                <a:effectLst/>
                <a:latin typeface="Open Sans"/>
              </a:rPr>
              <a:t>laoreet</a:t>
            </a:r>
            <a:r>
              <a:rPr lang="en-CA" b="0" i="0" dirty="0" smtClean="0">
                <a:solidFill>
                  <a:srgbClr val="000000"/>
                </a:solidFill>
                <a:effectLst/>
                <a:latin typeface="Open Sans"/>
              </a:rPr>
              <a:t> </a:t>
            </a:r>
            <a:r>
              <a:rPr lang="en-CA" b="0" i="0" dirty="0" err="1" smtClean="0">
                <a:solidFill>
                  <a:srgbClr val="000000"/>
                </a:solidFill>
                <a:effectLst/>
                <a:latin typeface="Open Sans"/>
              </a:rPr>
              <a:t>justo</a:t>
            </a:r>
            <a:r>
              <a:rPr lang="en-CA" b="0" i="0" dirty="0" smtClean="0">
                <a:solidFill>
                  <a:srgbClr val="000000"/>
                </a:solidFill>
                <a:effectLst/>
                <a:latin typeface="Open Sans"/>
              </a:rPr>
              <a:t>.</a:t>
            </a:r>
            <a:endParaRPr lang="en-CA" dirty="0"/>
          </a:p>
        </p:txBody>
      </p:sp>
      <p:sp>
        <p:nvSpPr>
          <p:cNvPr id="5" name="Slide Number Placeholder 5"/>
          <p:cNvSpPr>
            <a:spLocks noGrp="1"/>
          </p:cNvSpPr>
          <p:nvPr>
            <p:ph type="sldNum" sz="quarter" idx="12"/>
          </p:nvPr>
        </p:nvSpPr>
        <p:spPr>
          <a:xfrm>
            <a:off x="8604504" y="5710174"/>
            <a:ext cx="361188" cy="446786"/>
          </a:xfrm>
          <a:prstGeom prst="rect">
            <a:avLst/>
          </a:prstGeom>
        </p:spPr>
        <p:txBody>
          <a:bodyPr/>
          <a:lstStyle>
            <a:lvl1pPr>
              <a:defRPr sz="1200"/>
            </a:lvl1pPr>
          </a:lstStyle>
          <a:p>
            <a:fld id="{28E04805-0251-448C-963D-406E978EBCA8}" type="slidenum">
              <a:rPr lang="en-US" smtClean="0"/>
              <a:pPr/>
              <a:t>‹#›</a:t>
            </a:fld>
            <a:endParaRPr lang="en-US" dirty="0"/>
          </a:p>
        </p:txBody>
      </p:sp>
    </p:spTree>
    <p:extLst>
      <p:ext uri="{BB962C8B-B14F-4D97-AF65-F5344CB8AC3E}">
        <p14:creationId xmlns:p14="http://schemas.microsoft.com/office/powerpoint/2010/main" val="29862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628650" y="1748158"/>
            <a:ext cx="3761088" cy="4071875"/>
          </a:xfrm>
          <a:prstGeom prst="rect">
            <a:avLst/>
          </a:prstGeom>
        </p:spPr>
        <p:txBody>
          <a:bodyPr/>
          <a:lstStyle>
            <a:lvl1pPr marL="342900" indent="-342900">
              <a:lnSpc>
                <a:spcPct val="100000"/>
              </a:lnSpc>
              <a:buFont typeface="Arial" panose="020B0604020202020204" pitchFamily="34" charset="0"/>
              <a:buChar char="•"/>
              <a:defRPr lang="en-CA" sz="2100" b="0" i="0" baseline="0" smtClean="0">
                <a:effectLst/>
                <a:latin typeface="Arial" panose="020B0604020202020204" pitchFamily="34" charset="0"/>
                <a:cs typeface="Arial" panose="020B0604020202020204" pitchFamily="34" charset="0"/>
              </a:defRPr>
            </a:lvl1pPr>
            <a:lvl2pPr>
              <a:lnSpc>
                <a:spcPct val="100000"/>
              </a:lnSpc>
              <a:defRPr sz="2100"/>
            </a:lvl2pPr>
          </a:lstStyle>
          <a:p>
            <a:pPr lvl="0"/>
            <a:r>
              <a:rPr lang="en-US" dirty="0" smtClean="0"/>
              <a:t>Text Here</a:t>
            </a:r>
          </a:p>
        </p:txBody>
      </p:sp>
      <p:sp>
        <p:nvSpPr>
          <p:cNvPr id="6" name="Slide Number Placeholder 5"/>
          <p:cNvSpPr>
            <a:spLocks noGrp="1"/>
          </p:cNvSpPr>
          <p:nvPr>
            <p:ph type="sldNum" sz="quarter" idx="12"/>
          </p:nvPr>
        </p:nvSpPr>
        <p:spPr>
          <a:xfrm>
            <a:off x="8604504" y="5710174"/>
            <a:ext cx="361188" cy="446786"/>
          </a:xfrm>
          <a:prstGeom prst="rect">
            <a:avLst/>
          </a:prstGeom>
        </p:spPr>
        <p:txBody>
          <a:bodyPr/>
          <a:lstStyle>
            <a:lvl1pPr>
              <a:defRPr sz="1200"/>
            </a:lvl1pPr>
          </a:lstStyle>
          <a:p>
            <a:fld id="{7155A463-068A-4C5F-BEEE-64408761CA39}" type="slidenum">
              <a:rPr lang="en-US" smtClean="0"/>
              <a:pPr/>
              <a:t>‹#›</a:t>
            </a:fld>
            <a:endParaRPr lang="en-US" dirty="0"/>
          </a:p>
        </p:txBody>
      </p:sp>
      <p:sp>
        <p:nvSpPr>
          <p:cNvPr id="8" name="Content Placeholder 2"/>
          <p:cNvSpPr>
            <a:spLocks noGrp="1"/>
          </p:cNvSpPr>
          <p:nvPr>
            <p:ph sz="half" idx="13"/>
          </p:nvPr>
        </p:nvSpPr>
        <p:spPr>
          <a:xfrm>
            <a:off x="4754262" y="1748158"/>
            <a:ext cx="3761088" cy="4071875"/>
          </a:xfrm>
          <a:prstGeom prst="rect">
            <a:avLst/>
          </a:prstGeom>
        </p:spPr>
        <p:txBody>
          <a:bodyPr/>
          <a:lstStyle>
            <a:lvl1pPr marL="0" indent="0">
              <a:lnSpc>
                <a:spcPct val="100000"/>
              </a:lnSpc>
              <a:buFont typeface="Arial" panose="020B0604020202020204" pitchFamily="34" charset="0"/>
              <a:buNone/>
              <a:defRPr lang="en-CA" sz="2100" b="0" i="0" baseline="0" smtClean="0">
                <a:effectLst/>
                <a:latin typeface="Arial" panose="020B0604020202020204" pitchFamily="34" charset="0"/>
                <a:cs typeface="Arial" panose="020B0604020202020204" pitchFamily="34" charset="0"/>
              </a:defRPr>
            </a:lvl1pPr>
            <a:lvl2pPr>
              <a:lnSpc>
                <a:spcPct val="100000"/>
              </a:lnSpc>
              <a:defRPr sz="2100"/>
            </a:lvl2pPr>
          </a:lstStyle>
          <a:p>
            <a:pPr lvl="0"/>
            <a:endParaRPr lang="en-US" dirty="0" smtClean="0"/>
          </a:p>
        </p:txBody>
      </p:sp>
    </p:spTree>
    <p:extLst>
      <p:ext uri="{BB962C8B-B14F-4D97-AF65-F5344CB8AC3E}">
        <p14:creationId xmlns:p14="http://schemas.microsoft.com/office/powerpoint/2010/main" val="6667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8"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604504" y="5710174"/>
            <a:ext cx="361188" cy="446786"/>
          </a:xfrm>
          <a:prstGeom prst="rect">
            <a:avLst/>
          </a:prstGeom>
        </p:spPr>
        <p:txBody>
          <a:bodyPr/>
          <a:lstStyle>
            <a:lvl1pPr>
              <a:defRPr sz="1200" b="0"/>
            </a:lvl1pPr>
          </a:lstStyle>
          <a:p>
            <a:fld id="{62A7E94B-3CE4-4DB4-A8D5-E9A20BD429D5}" type="slidenum">
              <a:rPr lang="en-US" smtClean="0"/>
              <a:pPr/>
              <a:t>‹#›</a:t>
            </a:fld>
            <a:endParaRPr lang="en-US" dirty="0"/>
          </a:p>
        </p:txBody>
      </p:sp>
    </p:spTree>
    <p:extLst>
      <p:ext uri="{BB962C8B-B14F-4D97-AF65-F5344CB8AC3E}">
        <p14:creationId xmlns:p14="http://schemas.microsoft.com/office/powerpoint/2010/main" val="11039421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04800" y="762000"/>
            <a:ext cx="8382000" cy="10668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1000" y="2057400"/>
            <a:ext cx="8229600" cy="403860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sldNum" sz="quarter" idx="10"/>
          </p:nvPr>
        </p:nvSpPr>
        <p:spPr>
          <a:xfrm>
            <a:off x="3962400" y="6324600"/>
            <a:ext cx="990600" cy="304800"/>
          </a:xfrm>
          <a:prstGeom prst="rect">
            <a:avLst/>
          </a:prstGeom>
          <a:ln/>
        </p:spPr>
        <p:txBody>
          <a:bodyPr/>
          <a:lstStyle>
            <a:lvl1pPr>
              <a:defRPr/>
            </a:lvl1pPr>
          </a:lstStyle>
          <a:p>
            <a:pPr>
              <a:defRPr/>
            </a:pPr>
            <a:fld id="{6BF7C698-C50B-4D9A-84F3-E6CA8118B3D1}" type="slidenum">
              <a:rPr lang="en-CA" altLang="zh-TW"/>
              <a:pPr>
                <a:defRPr/>
              </a:pPr>
              <a:t>‹#›</a:t>
            </a:fld>
            <a:endParaRPr lang="en-CA" altLang="zh-TW" dirty="0"/>
          </a:p>
        </p:txBody>
      </p:sp>
    </p:spTree>
    <p:extLst>
      <p:ext uri="{BB962C8B-B14F-4D97-AF65-F5344CB8AC3E}">
        <p14:creationId xmlns:p14="http://schemas.microsoft.com/office/powerpoint/2010/main" val="346106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940858"/>
            <a:ext cx="9144000" cy="917142"/>
          </a:xfrm>
          <a:prstGeom prst="rect">
            <a:avLst/>
          </a:prstGeom>
        </p:spPr>
      </p:pic>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Tree>
    <p:extLst>
      <p:ext uri="{BB962C8B-B14F-4D97-AF65-F5344CB8AC3E}">
        <p14:creationId xmlns:p14="http://schemas.microsoft.com/office/powerpoint/2010/main" val="1062412914"/>
      </p:ext>
    </p:extLst>
  </p:cSld>
  <p:clrMap bg1="lt1" tx1="dk1" bg2="lt2" tx2="dk2" accent1="accent1" accent2="accent2" accent3="accent3" accent4="accent4" accent5="accent5" accent6="accent6" hlink="hlink" folHlink="folHlink"/>
  <p:sldLayoutIdLst>
    <p:sldLayoutId id="2147483682" r:id="rId1"/>
    <p:sldLayoutId id="2147483674" r:id="rId2"/>
    <p:sldLayoutId id="2147483678" r:id="rId3"/>
    <p:sldLayoutId id="2147483676" r:id="rId4"/>
    <p:sldLayoutId id="2147483677" r:id="rId5"/>
    <p:sldLayoutId id="2147483683" r:id="rId6"/>
    <p:sldLayoutId id="2147483686" r:id="rId7"/>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692" y="3180683"/>
            <a:ext cx="8307977" cy="1003174"/>
          </a:xfrm>
        </p:spPr>
        <p:txBody>
          <a:bodyPr/>
          <a:lstStyle/>
          <a:p>
            <a:r>
              <a:rPr lang="en-CA" dirty="0" smtClean="0">
                <a:solidFill>
                  <a:schemeClr val="accent6">
                    <a:lumMod val="50000"/>
                  </a:schemeClr>
                </a:solidFill>
              </a:rPr>
              <a:t>ALTERNATIVES TO MLA </a:t>
            </a:r>
            <a:br>
              <a:rPr lang="en-CA" dirty="0" smtClean="0">
                <a:solidFill>
                  <a:schemeClr val="accent6">
                    <a:lumMod val="50000"/>
                  </a:schemeClr>
                </a:solidFill>
              </a:rPr>
            </a:br>
            <a:r>
              <a:rPr lang="en-CA" dirty="0" smtClean="0">
                <a:solidFill>
                  <a:schemeClr val="accent6">
                    <a:lumMod val="50000"/>
                  </a:schemeClr>
                </a:solidFill>
              </a:rPr>
              <a:t>The Canadian Experience</a:t>
            </a:r>
            <a:endParaRPr lang="en-CA" dirty="0">
              <a:solidFill>
                <a:schemeClr val="accent6">
                  <a:lumMod val="50000"/>
                </a:schemeClr>
              </a:solidFill>
            </a:endParaRPr>
          </a:p>
        </p:txBody>
      </p:sp>
      <p:sp>
        <p:nvSpPr>
          <p:cNvPr id="3" name="Subtitle 2"/>
          <p:cNvSpPr>
            <a:spLocks noGrp="1"/>
          </p:cNvSpPr>
          <p:nvPr>
            <p:ph type="subTitle" idx="1"/>
          </p:nvPr>
        </p:nvSpPr>
        <p:spPr>
          <a:xfrm>
            <a:off x="497150" y="4616388"/>
            <a:ext cx="8309499" cy="1482570"/>
          </a:xfrm>
        </p:spPr>
        <p:txBody>
          <a:bodyPr/>
          <a:lstStyle/>
          <a:p>
            <a:pPr algn="r">
              <a:lnSpc>
                <a:spcPct val="100000"/>
              </a:lnSpc>
              <a:spcBef>
                <a:spcPts val="0"/>
              </a:spcBef>
            </a:pPr>
            <a:r>
              <a:rPr lang="en-US" sz="1800" dirty="0" smtClean="0"/>
              <a:t>Janet Henchey, General Counsel/Director General</a:t>
            </a:r>
          </a:p>
          <a:p>
            <a:pPr algn="r">
              <a:lnSpc>
                <a:spcPct val="100000"/>
              </a:lnSpc>
              <a:spcBef>
                <a:spcPts val="0"/>
              </a:spcBef>
            </a:pPr>
            <a:r>
              <a:rPr lang="en-US" sz="1800" dirty="0" smtClean="0"/>
              <a:t>International Assistance Group, DOJ, Canada</a:t>
            </a:r>
          </a:p>
          <a:p>
            <a:pPr algn="r">
              <a:lnSpc>
                <a:spcPct val="100000"/>
              </a:lnSpc>
              <a:spcBef>
                <a:spcPts val="1200"/>
              </a:spcBef>
            </a:pPr>
            <a:r>
              <a:rPr lang="en-US" sz="1600" dirty="0" smtClean="0"/>
              <a:t>International Association of Prosecutors</a:t>
            </a:r>
          </a:p>
          <a:p>
            <a:pPr algn="r">
              <a:lnSpc>
                <a:spcPct val="100000"/>
              </a:lnSpc>
              <a:spcBef>
                <a:spcPts val="0"/>
              </a:spcBef>
            </a:pPr>
            <a:r>
              <a:rPr lang="en-US" sz="1600" dirty="0" smtClean="0"/>
              <a:t>24th </a:t>
            </a:r>
            <a:r>
              <a:rPr lang="en-US" sz="1600" dirty="0"/>
              <a:t>Annual Conference 2019 - Buenos </a:t>
            </a:r>
            <a:r>
              <a:rPr lang="en-US" sz="1600" dirty="0" smtClean="0"/>
              <a:t>Aires</a:t>
            </a:r>
          </a:p>
          <a:p>
            <a:pPr algn="r">
              <a:lnSpc>
                <a:spcPct val="100000"/>
              </a:lnSpc>
              <a:spcBef>
                <a:spcPts val="0"/>
              </a:spcBef>
            </a:pPr>
            <a:r>
              <a:rPr lang="en-US" sz="1600" dirty="0" smtClean="0"/>
              <a:t>15-19 September 2019</a:t>
            </a:r>
          </a:p>
          <a:p>
            <a:pPr algn="r"/>
            <a:endParaRPr lang="en-CA" dirty="0" smtClean="0"/>
          </a:p>
          <a:p>
            <a:endParaRPr lang="en-CA" dirty="0"/>
          </a:p>
        </p:txBody>
      </p:sp>
      <p:pic>
        <p:nvPicPr>
          <p:cNvPr id="1026" name="Picture 2" descr="Image result for canadian flag just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842" y="4183857"/>
            <a:ext cx="2949618" cy="191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12592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7524" y="1522521"/>
            <a:ext cx="8246980" cy="1458072"/>
          </a:xfrm>
        </p:spPr>
        <p:txBody>
          <a:bodyPr/>
          <a:lstStyle/>
          <a:p>
            <a:pPr marL="261938" algn="ctr">
              <a:spcBef>
                <a:spcPts val="600"/>
              </a:spcBef>
              <a:spcAft>
                <a:spcPts val="600"/>
              </a:spcAft>
              <a:buNone/>
            </a:pPr>
            <a:r>
              <a:rPr lang="en-CA" sz="4800" b="1" dirty="0" smtClean="0">
                <a:solidFill>
                  <a:schemeClr val="accent6">
                    <a:lumMod val="50000"/>
                  </a:schemeClr>
                </a:solidFill>
              </a:rPr>
              <a:t>Other Available Assistance Without MLA  </a:t>
            </a:r>
            <a:endParaRPr lang="en-CA" sz="4800" b="1" dirty="0">
              <a:solidFill>
                <a:schemeClr val="accent6">
                  <a:lumMod val="50000"/>
                </a:schemeClr>
              </a:solidFill>
            </a:endParaRPr>
          </a:p>
          <a:p>
            <a:pPr marL="776288" indent="-514350">
              <a:spcBef>
                <a:spcPts val="600"/>
              </a:spcBef>
              <a:spcAft>
                <a:spcPts val="600"/>
              </a:spcAft>
              <a:buFont typeface="+mj-lt"/>
              <a:buAutoNum type="arabicPeriod"/>
            </a:pPr>
            <a:endParaRPr lang="en-CA" sz="4800" b="1" dirty="0"/>
          </a:p>
        </p:txBody>
      </p:sp>
      <p:sp>
        <p:nvSpPr>
          <p:cNvPr id="4" name="Slide Number Placeholder 3"/>
          <p:cNvSpPr>
            <a:spLocks noGrp="1"/>
          </p:cNvSpPr>
          <p:nvPr>
            <p:ph type="sldNum" sz="quarter" idx="12"/>
          </p:nvPr>
        </p:nvSpPr>
        <p:spPr/>
        <p:txBody>
          <a:bodyPr/>
          <a:lstStyle/>
          <a:p>
            <a:fld id="{599AE977-2244-4365-8D1D-356B26804402}" type="slidenum">
              <a:rPr lang="en-US" smtClean="0"/>
              <a:pPr/>
              <a:t>10</a:t>
            </a:fld>
            <a:endParaRPr lang="en-US" dirty="0"/>
          </a:p>
        </p:txBody>
      </p:sp>
      <p:pic>
        <p:nvPicPr>
          <p:cNvPr id="2" name="Picture 1"/>
          <p:cNvPicPr>
            <a:picLocks noChangeAspect="1"/>
          </p:cNvPicPr>
          <p:nvPr/>
        </p:nvPicPr>
        <p:blipFill>
          <a:blip r:embed="rId2"/>
          <a:stretch>
            <a:fillRect/>
          </a:stretch>
        </p:blipFill>
        <p:spPr>
          <a:xfrm>
            <a:off x="2242039" y="3097823"/>
            <a:ext cx="4454036" cy="2959292"/>
          </a:xfrm>
          <a:prstGeom prst="rect">
            <a:avLst/>
          </a:prstGeom>
        </p:spPr>
      </p:pic>
    </p:spTree>
    <p:extLst>
      <p:ext uri="{BB962C8B-B14F-4D97-AF65-F5344CB8AC3E}">
        <p14:creationId xmlns:p14="http://schemas.microsoft.com/office/powerpoint/2010/main" val="31150961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798" y="1331658"/>
            <a:ext cx="8382000" cy="905522"/>
          </a:xfrm>
        </p:spPr>
        <p:txBody>
          <a:bodyPr/>
          <a:lstStyle/>
          <a:p>
            <a:pPr algn="ctr"/>
            <a:r>
              <a:rPr lang="en-CA" sz="3200" dirty="0" smtClean="0">
                <a:solidFill>
                  <a:schemeClr val="accent6">
                    <a:lumMod val="50000"/>
                  </a:schemeClr>
                </a:solidFill>
              </a:rPr>
              <a:t>Shiprider Program – A Form of Joint Investigation Team </a:t>
            </a:r>
            <a:r>
              <a:rPr lang="en-CA" sz="3600" dirty="0"/>
              <a:t/>
            </a:r>
            <a:br>
              <a:rPr lang="en-CA" sz="3600" dirty="0"/>
            </a:br>
            <a:endParaRPr lang="en-CA" altLang="en-US" sz="3200" dirty="0" smtClean="0"/>
          </a:p>
        </p:txBody>
      </p:sp>
      <p:sp>
        <p:nvSpPr>
          <p:cNvPr id="3" name="Content Placeholder 2"/>
          <p:cNvSpPr>
            <a:spLocks noGrp="1"/>
          </p:cNvSpPr>
          <p:nvPr>
            <p:ph idx="1"/>
          </p:nvPr>
        </p:nvSpPr>
        <p:spPr>
          <a:xfrm>
            <a:off x="462561" y="2475398"/>
            <a:ext cx="8066473" cy="3849202"/>
          </a:xfrm>
        </p:spPr>
        <p:txBody>
          <a:bodyPr/>
          <a:lstStyle/>
          <a:p>
            <a:pPr marL="266700" indent="-266700">
              <a:spcBef>
                <a:spcPts val="900"/>
              </a:spcBef>
              <a:spcAft>
                <a:spcPts val="900"/>
              </a:spcAft>
            </a:pPr>
            <a:r>
              <a:rPr lang="en-US" sz="2200" dirty="0">
                <a:solidFill>
                  <a:schemeClr val="accent1">
                    <a:lumMod val="50000"/>
                  </a:schemeClr>
                </a:solidFill>
              </a:rPr>
              <a:t>Integrated Cross-border Maritime Law Enforcement </a:t>
            </a:r>
            <a:r>
              <a:rPr lang="en-US" sz="2200" dirty="0" smtClean="0">
                <a:solidFill>
                  <a:schemeClr val="accent1">
                    <a:lumMod val="50000"/>
                  </a:schemeClr>
                </a:solidFill>
              </a:rPr>
              <a:t>Operations (since 2012) - cooperative </a:t>
            </a:r>
            <a:r>
              <a:rPr lang="en-US" sz="2200" dirty="0">
                <a:solidFill>
                  <a:schemeClr val="accent1">
                    <a:lumMod val="50000"/>
                  </a:schemeClr>
                </a:solidFill>
              </a:rPr>
              <a:t>approach to combating cross border crime on </a:t>
            </a:r>
            <a:r>
              <a:rPr lang="en-US" sz="2200" dirty="0" smtClean="0">
                <a:solidFill>
                  <a:schemeClr val="accent1">
                    <a:lumMod val="50000"/>
                  </a:schemeClr>
                </a:solidFill>
              </a:rPr>
              <a:t>Canadian </a:t>
            </a:r>
            <a:r>
              <a:rPr lang="en-US" sz="2200" dirty="0">
                <a:solidFill>
                  <a:schemeClr val="accent1">
                    <a:lumMod val="50000"/>
                  </a:schemeClr>
                </a:solidFill>
              </a:rPr>
              <a:t>and U.S. shared waterways</a:t>
            </a:r>
            <a:r>
              <a:rPr lang="en-US" sz="2200" dirty="0" smtClean="0">
                <a:solidFill>
                  <a:schemeClr val="accent1">
                    <a:lumMod val="50000"/>
                  </a:schemeClr>
                </a:solidFill>
              </a:rPr>
              <a:t>.</a:t>
            </a:r>
          </a:p>
          <a:p>
            <a:pPr marL="266700" indent="-266700">
              <a:spcBef>
                <a:spcPts val="900"/>
              </a:spcBef>
              <a:spcAft>
                <a:spcPts val="900"/>
              </a:spcAft>
            </a:pPr>
            <a:endParaRPr lang="en-US" sz="2200" dirty="0"/>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i="1">
                <a:solidFill>
                  <a:schemeClr val="tx1"/>
                </a:solidFill>
                <a:latin typeface="Times" panose="02020603050405020304" pitchFamily="18" charset="0"/>
              </a:defRPr>
            </a:lvl1pPr>
            <a:lvl2pPr marL="742950" indent="-285750">
              <a:defRPr sz="3600" i="1">
                <a:solidFill>
                  <a:schemeClr val="tx1"/>
                </a:solidFill>
                <a:latin typeface="Times" panose="02020603050405020304" pitchFamily="18" charset="0"/>
              </a:defRPr>
            </a:lvl2pPr>
            <a:lvl3pPr marL="1143000" indent="-228600">
              <a:defRPr sz="3600" i="1">
                <a:solidFill>
                  <a:schemeClr val="tx1"/>
                </a:solidFill>
                <a:latin typeface="Times" panose="02020603050405020304" pitchFamily="18" charset="0"/>
              </a:defRPr>
            </a:lvl3pPr>
            <a:lvl4pPr marL="1600200" indent="-228600">
              <a:defRPr sz="3600" i="1">
                <a:solidFill>
                  <a:schemeClr val="tx1"/>
                </a:solidFill>
                <a:latin typeface="Times" panose="02020603050405020304" pitchFamily="18" charset="0"/>
              </a:defRPr>
            </a:lvl4pPr>
            <a:lvl5pPr marL="2057400" indent="-228600">
              <a:defRPr sz="3600" i="1">
                <a:solidFill>
                  <a:schemeClr val="tx1"/>
                </a:solidFill>
                <a:latin typeface="Times" panose="02020603050405020304" pitchFamily="18" charset="0"/>
              </a:defRPr>
            </a:lvl5pPr>
            <a:lvl6pPr marL="2514600" indent="-228600" eaLnBrk="0" fontAlgn="base" hangingPunct="0">
              <a:spcBef>
                <a:spcPct val="0"/>
              </a:spcBef>
              <a:spcAft>
                <a:spcPct val="0"/>
              </a:spcAft>
              <a:defRPr sz="3600" i="1">
                <a:solidFill>
                  <a:schemeClr val="tx1"/>
                </a:solidFill>
                <a:latin typeface="Times" panose="02020603050405020304" pitchFamily="18" charset="0"/>
              </a:defRPr>
            </a:lvl6pPr>
            <a:lvl7pPr marL="2971800" indent="-228600" eaLnBrk="0" fontAlgn="base" hangingPunct="0">
              <a:spcBef>
                <a:spcPct val="0"/>
              </a:spcBef>
              <a:spcAft>
                <a:spcPct val="0"/>
              </a:spcAft>
              <a:defRPr sz="3600" i="1">
                <a:solidFill>
                  <a:schemeClr val="tx1"/>
                </a:solidFill>
                <a:latin typeface="Times" panose="02020603050405020304" pitchFamily="18" charset="0"/>
              </a:defRPr>
            </a:lvl7pPr>
            <a:lvl8pPr marL="3429000" indent="-228600" eaLnBrk="0" fontAlgn="base" hangingPunct="0">
              <a:spcBef>
                <a:spcPct val="0"/>
              </a:spcBef>
              <a:spcAft>
                <a:spcPct val="0"/>
              </a:spcAft>
              <a:defRPr sz="3600" i="1">
                <a:solidFill>
                  <a:schemeClr val="tx1"/>
                </a:solidFill>
                <a:latin typeface="Times" panose="02020603050405020304" pitchFamily="18" charset="0"/>
              </a:defRPr>
            </a:lvl8pPr>
            <a:lvl9pPr marL="3886200" indent="-228600" eaLnBrk="0" fontAlgn="base" hangingPunct="0">
              <a:spcBef>
                <a:spcPct val="0"/>
              </a:spcBef>
              <a:spcAft>
                <a:spcPct val="0"/>
              </a:spcAft>
              <a:defRPr sz="3600" i="1">
                <a:solidFill>
                  <a:schemeClr val="tx1"/>
                </a:solidFill>
                <a:latin typeface="Times" panose="02020603050405020304" pitchFamily="18" charset="0"/>
              </a:defRPr>
            </a:lvl9pPr>
          </a:lstStyle>
          <a:p>
            <a:fld id="{348228FC-354B-4466-84A1-53094232FEEF}" type="slidenum">
              <a:rPr lang="en-CA" altLang="zh-TW" sz="1400" i="0" smtClean="0">
                <a:solidFill>
                  <a:srgbClr val="16502E"/>
                </a:solidFill>
                <a:latin typeface="Utopia Semibold" charset="0"/>
              </a:rPr>
              <a:pPr/>
              <a:t>11</a:t>
            </a:fld>
            <a:endParaRPr lang="en-CA" altLang="zh-TW" sz="1400" i="0" dirty="0" smtClean="0">
              <a:solidFill>
                <a:srgbClr val="16502E"/>
              </a:solidFill>
              <a:latin typeface="Utopia Semibold" charset="0"/>
            </a:endParaRPr>
          </a:p>
        </p:txBody>
      </p:sp>
      <p:pic>
        <p:nvPicPr>
          <p:cNvPr id="2" name="Picture 1"/>
          <p:cNvPicPr>
            <a:picLocks noChangeAspect="1"/>
          </p:cNvPicPr>
          <p:nvPr/>
        </p:nvPicPr>
        <p:blipFill>
          <a:blip r:embed="rId2"/>
          <a:stretch>
            <a:fillRect/>
          </a:stretch>
        </p:blipFill>
        <p:spPr>
          <a:xfrm>
            <a:off x="4377825" y="3543300"/>
            <a:ext cx="4151210" cy="240909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22896754"/>
              </p:ext>
            </p:extLst>
          </p:nvPr>
        </p:nvGraphicFramePr>
        <p:xfrm>
          <a:off x="462560" y="3560884"/>
          <a:ext cx="3713787" cy="2529840"/>
        </p:xfrm>
        <a:graphic>
          <a:graphicData uri="http://schemas.openxmlformats.org/drawingml/2006/table">
            <a:tbl>
              <a:tblPr firstRow="1" bandRow="1">
                <a:tableStyleId>{5C22544A-7EE6-4342-B048-85BDC9FD1C3A}</a:tableStyleId>
              </a:tblPr>
              <a:tblGrid>
                <a:gridCol w="3713787">
                  <a:extLst>
                    <a:ext uri="{9D8B030D-6E8A-4147-A177-3AD203B41FA5}">
                      <a16:colId xmlns:a16="http://schemas.microsoft.com/office/drawing/2014/main" xmlns="" val="20000"/>
                    </a:ext>
                  </a:extLst>
                </a:gridCol>
              </a:tblGrid>
              <a:tr h="245305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smtClean="0">
                          <a:solidFill>
                            <a:srgbClr val="C00000"/>
                          </a:solidFill>
                        </a:rPr>
                        <a:t>Canada-U.S. </a:t>
                      </a:r>
                      <a:r>
                        <a:rPr lang="en-US" sz="2000" dirty="0" err="1" smtClean="0">
                          <a:solidFill>
                            <a:srgbClr val="C00000"/>
                          </a:solidFill>
                        </a:rPr>
                        <a:t>Shiprider</a:t>
                      </a:r>
                      <a:r>
                        <a:rPr lang="en-US" sz="2000" dirty="0" smtClean="0">
                          <a:solidFill>
                            <a:srgbClr val="C00000"/>
                          </a:solidFill>
                        </a:rPr>
                        <a:t> removes the international maritime boundary as a barrier to law enforcement by enabling seamless continuity of enforcement and security operations across the border.</a:t>
                      </a:r>
                      <a:endParaRPr lang="en-US"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60539910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798" y="1331658"/>
            <a:ext cx="8382000" cy="905522"/>
          </a:xfrm>
        </p:spPr>
        <p:txBody>
          <a:bodyPr/>
          <a:lstStyle/>
          <a:p>
            <a:pPr algn="ctr"/>
            <a:r>
              <a:rPr lang="en-CA" sz="3200" dirty="0" smtClean="0">
                <a:solidFill>
                  <a:schemeClr val="accent6">
                    <a:lumMod val="50000"/>
                  </a:schemeClr>
                </a:solidFill>
              </a:rPr>
              <a:t>Shiprider Program – A Form of Joint Investigation Team, cont’d </a:t>
            </a:r>
            <a:r>
              <a:rPr lang="en-CA" sz="3600" dirty="0"/>
              <a:t/>
            </a:r>
            <a:br>
              <a:rPr lang="en-CA" sz="3600" dirty="0"/>
            </a:br>
            <a:endParaRPr lang="en-CA" altLang="en-US" sz="3200" dirty="0" smtClean="0"/>
          </a:p>
        </p:txBody>
      </p:sp>
      <p:sp>
        <p:nvSpPr>
          <p:cNvPr id="3" name="Content Placeholder 2"/>
          <p:cNvSpPr>
            <a:spLocks noGrp="1"/>
          </p:cNvSpPr>
          <p:nvPr>
            <p:ph idx="1"/>
          </p:nvPr>
        </p:nvSpPr>
        <p:spPr>
          <a:xfrm>
            <a:off x="462562" y="2356289"/>
            <a:ext cx="8066473" cy="3849202"/>
          </a:xfrm>
        </p:spPr>
        <p:txBody>
          <a:bodyPr/>
          <a:lstStyle/>
          <a:p>
            <a:pPr marL="266700" indent="-266700">
              <a:spcBef>
                <a:spcPts val="900"/>
              </a:spcBef>
              <a:spcAft>
                <a:spcPts val="900"/>
              </a:spcAft>
            </a:pPr>
            <a:r>
              <a:rPr lang="en-US" sz="2200" dirty="0" smtClean="0"/>
              <a:t>Canada-U.S. </a:t>
            </a:r>
            <a:r>
              <a:rPr lang="en-US" sz="2200" dirty="0" err="1" smtClean="0"/>
              <a:t>Shiprider</a:t>
            </a:r>
            <a:r>
              <a:rPr lang="en-US" sz="2200" dirty="0" smtClean="0"/>
              <a:t> removes the international maritime boundary as a barrier to law enforcement by enabling seamless continuity of enforcement and security operations across the border.</a:t>
            </a:r>
          </a:p>
          <a:p>
            <a:pPr marL="266700" indent="-266700">
              <a:spcBef>
                <a:spcPts val="900"/>
              </a:spcBef>
              <a:spcAft>
                <a:spcPts val="900"/>
              </a:spcAft>
            </a:pPr>
            <a:endParaRPr lang="en-US" sz="2200" dirty="0"/>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i="1">
                <a:solidFill>
                  <a:schemeClr val="tx1"/>
                </a:solidFill>
                <a:latin typeface="Times" panose="02020603050405020304" pitchFamily="18" charset="0"/>
              </a:defRPr>
            </a:lvl1pPr>
            <a:lvl2pPr marL="742950" indent="-285750">
              <a:defRPr sz="3600" i="1">
                <a:solidFill>
                  <a:schemeClr val="tx1"/>
                </a:solidFill>
                <a:latin typeface="Times" panose="02020603050405020304" pitchFamily="18" charset="0"/>
              </a:defRPr>
            </a:lvl2pPr>
            <a:lvl3pPr marL="1143000" indent="-228600">
              <a:defRPr sz="3600" i="1">
                <a:solidFill>
                  <a:schemeClr val="tx1"/>
                </a:solidFill>
                <a:latin typeface="Times" panose="02020603050405020304" pitchFamily="18" charset="0"/>
              </a:defRPr>
            </a:lvl3pPr>
            <a:lvl4pPr marL="1600200" indent="-228600">
              <a:defRPr sz="3600" i="1">
                <a:solidFill>
                  <a:schemeClr val="tx1"/>
                </a:solidFill>
                <a:latin typeface="Times" panose="02020603050405020304" pitchFamily="18" charset="0"/>
              </a:defRPr>
            </a:lvl4pPr>
            <a:lvl5pPr marL="2057400" indent="-228600">
              <a:defRPr sz="3600" i="1">
                <a:solidFill>
                  <a:schemeClr val="tx1"/>
                </a:solidFill>
                <a:latin typeface="Times" panose="02020603050405020304" pitchFamily="18" charset="0"/>
              </a:defRPr>
            </a:lvl5pPr>
            <a:lvl6pPr marL="2514600" indent="-228600" eaLnBrk="0" fontAlgn="base" hangingPunct="0">
              <a:spcBef>
                <a:spcPct val="0"/>
              </a:spcBef>
              <a:spcAft>
                <a:spcPct val="0"/>
              </a:spcAft>
              <a:defRPr sz="3600" i="1">
                <a:solidFill>
                  <a:schemeClr val="tx1"/>
                </a:solidFill>
                <a:latin typeface="Times" panose="02020603050405020304" pitchFamily="18" charset="0"/>
              </a:defRPr>
            </a:lvl6pPr>
            <a:lvl7pPr marL="2971800" indent="-228600" eaLnBrk="0" fontAlgn="base" hangingPunct="0">
              <a:spcBef>
                <a:spcPct val="0"/>
              </a:spcBef>
              <a:spcAft>
                <a:spcPct val="0"/>
              </a:spcAft>
              <a:defRPr sz="3600" i="1">
                <a:solidFill>
                  <a:schemeClr val="tx1"/>
                </a:solidFill>
                <a:latin typeface="Times" panose="02020603050405020304" pitchFamily="18" charset="0"/>
              </a:defRPr>
            </a:lvl7pPr>
            <a:lvl8pPr marL="3429000" indent="-228600" eaLnBrk="0" fontAlgn="base" hangingPunct="0">
              <a:spcBef>
                <a:spcPct val="0"/>
              </a:spcBef>
              <a:spcAft>
                <a:spcPct val="0"/>
              </a:spcAft>
              <a:defRPr sz="3600" i="1">
                <a:solidFill>
                  <a:schemeClr val="tx1"/>
                </a:solidFill>
                <a:latin typeface="Times" panose="02020603050405020304" pitchFamily="18" charset="0"/>
              </a:defRPr>
            </a:lvl8pPr>
            <a:lvl9pPr marL="3886200" indent="-228600" eaLnBrk="0" fontAlgn="base" hangingPunct="0">
              <a:spcBef>
                <a:spcPct val="0"/>
              </a:spcBef>
              <a:spcAft>
                <a:spcPct val="0"/>
              </a:spcAft>
              <a:defRPr sz="3600" i="1">
                <a:solidFill>
                  <a:schemeClr val="tx1"/>
                </a:solidFill>
                <a:latin typeface="Times" panose="02020603050405020304" pitchFamily="18" charset="0"/>
              </a:defRPr>
            </a:lvl9pPr>
          </a:lstStyle>
          <a:p>
            <a:fld id="{348228FC-354B-4466-84A1-53094232FEEF}" type="slidenum">
              <a:rPr lang="en-CA" altLang="zh-TW" sz="1400" i="0" smtClean="0">
                <a:solidFill>
                  <a:srgbClr val="16502E"/>
                </a:solidFill>
                <a:latin typeface="Utopia Semibold" charset="0"/>
              </a:rPr>
              <a:pPr/>
              <a:t>12</a:t>
            </a:fld>
            <a:endParaRPr lang="en-CA" altLang="zh-TW" sz="1400" i="0" dirty="0" smtClean="0">
              <a:solidFill>
                <a:srgbClr val="16502E"/>
              </a:solidFill>
              <a:latin typeface="Utopia Semibold" charset="0"/>
            </a:endParaRPr>
          </a:p>
        </p:txBody>
      </p:sp>
      <p:pic>
        <p:nvPicPr>
          <p:cNvPr id="4" name="Picture 3"/>
          <p:cNvPicPr>
            <a:picLocks noChangeAspect="1"/>
          </p:cNvPicPr>
          <p:nvPr/>
        </p:nvPicPr>
        <p:blipFill>
          <a:blip r:embed="rId2"/>
          <a:stretch>
            <a:fillRect/>
          </a:stretch>
        </p:blipFill>
        <p:spPr>
          <a:xfrm>
            <a:off x="496669" y="3894993"/>
            <a:ext cx="3114533" cy="173208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26172149"/>
              </p:ext>
            </p:extLst>
          </p:nvPr>
        </p:nvGraphicFramePr>
        <p:xfrm>
          <a:off x="3892059" y="3407546"/>
          <a:ext cx="4996964" cy="2651760"/>
        </p:xfrm>
        <a:graphic>
          <a:graphicData uri="http://schemas.openxmlformats.org/drawingml/2006/table">
            <a:tbl>
              <a:tblPr firstRow="1" bandRow="1">
                <a:tableStyleId>{7DF18680-E054-41AD-8BC1-D1AEF772440D}</a:tableStyleId>
              </a:tblPr>
              <a:tblGrid>
                <a:gridCol w="4996964">
                  <a:extLst>
                    <a:ext uri="{9D8B030D-6E8A-4147-A177-3AD203B41FA5}">
                      <a16:colId xmlns:a16="http://schemas.microsoft.com/office/drawing/2014/main" xmlns="" val="20000"/>
                    </a:ext>
                  </a:extLst>
                </a:gridCol>
              </a:tblGrid>
              <a:tr h="24442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smtClean="0"/>
                        <a:t>Involves vessels jointly crewed by specially trained and designated Canadian and U.S. law enforcement officers authorized to enforce the law on both sides of the international boundary line. </a:t>
                      </a:r>
                      <a:endParaRPr lang="en-US"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6537401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7" y="1440180"/>
            <a:ext cx="8291743" cy="537099"/>
          </a:xfrm>
        </p:spPr>
        <p:txBody>
          <a:bodyPr/>
          <a:lstStyle/>
          <a:p>
            <a:pPr algn="ctr"/>
            <a:r>
              <a:rPr lang="en-CA" sz="3200" dirty="0" smtClean="0">
                <a:solidFill>
                  <a:schemeClr val="accent6">
                    <a:lumMod val="50000"/>
                  </a:schemeClr>
                </a:solidFill>
              </a:rPr>
              <a:t>Digital Evidence – Legal Challenges</a:t>
            </a:r>
            <a:endParaRPr lang="en-CA" sz="3200" dirty="0">
              <a:solidFill>
                <a:schemeClr val="accent6">
                  <a:lumMod val="50000"/>
                </a:schemeClr>
              </a:solidFill>
            </a:endParaRPr>
          </a:p>
        </p:txBody>
      </p:sp>
      <p:sp>
        <p:nvSpPr>
          <p:cNvPr id="3" name="Content Placeholder 2"/>
          <p:cNvSpPr>
            <a:spLocks noGrp="1"/>
          </p:cNvSpPr>
          <p:nvPr>
            <p:ph sz="half" idx="1"/>
          </p:nvPr>
        </p:nvSpPr>
        <p:spPr>
          <a:xfrm>
            <a:off x="188395" y="1911654"/>
            <a:ext cx="4172590" cy="2220732"/>
          </a:xfrm>
        </p:spPr>
        <p:txBody>
          <a:bodyPr/>
          <a:lstStyle/>
          <a:p>
            <a:pPr marL="450850" indent="-450850">
              <a:spcBef>
                <a:spcPts val="1200"/>
              </a:spcBef>
              <a:spcAft>
                <a:spcPts val="1200"/>
              </a:spcAft>
            </a:pPr>
            <a:r>
              <a:rPr lang="en-US" sz="2300" i="1" dirty="0"/>
              <a:t>R v </a:t>
            </a:r>
            <a:r>
              <a:rPr lang="en-US" sz="2300" i="1" dirty="0" smtClean="0"/>
              <a:t>Spencer</a:t>
            </a:r>
            <a:r>
              <a:rPr lang="en-US" sz="2300" dirty="0" smtClean="0"/>
              <a:t>, 2014 - Supreme Court of Canada held that a reasonable expectation of privacy attaches to Canadian ISP data.</a:t>
            </a:r>
          </a:p>
        </p:txBody>
      </p:sp>
      <p:sp>
        <p:nvSpPr>
          <p:cNvPr id="4" name="Slide Number Placeholder 3"/>
          <p:cNvSpPr>
            <a:spLocks noGrp="1"/>
          </p:cNvSpPr>
          <p:nvPr>
            <p:ph type="sldNum" sz="quarter" idx="12"/>
          </p:nvPr>
        </p:nvSpPr>
        <p:spPr/>
        <p:txBody>
          <a:bodyPr/>
          <a:lstStyle/>
          <a:p>
            <a:fld id="{599AE977-2244-4365-8D1D-356B26804402}" type="slidenum">
              <a:rPr lang="en-US" smtClean="0"/>
              <a:pPr/>
              <a:t>13</a:t>
            </a:fld>
            <a:endParaRPr lang="en-US" dirty="0"/>
          </a:p>
        </p:txBody>
      </p:sp>
      <p:pic>
        <p:nvPicPr>
          <p:cNvPr id="6" name="Picture 5"/>
          <p:cNvPicPr>
            <a:picLocks noChangeAspect="1"/>
          </p:cNvPicPr>
          <p:nvPr/>
        </p:nvPicPr>
        <p:blipFill>
          <a:blip r:embed="rId2"/>
          <a:stretch>
            <a:fillRect/>
          </a:stretch>
        </p:blipFill>
        <p:spPr>
          <a:xfrm>
            <a:off x="4442325" y="2246756"/>
            <a:ext cx="4342773" cy="156910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95841653"/>
              </p:ext>
            </p:extLst>
          </p:nvPr>
        </p:nvGraphicFramePr>
        <p:xfrm>
          <a:off x="483577" y="4132386"/>
          <a:ext cx="8120927" cy="1920240"/>
        </p:xfrm>
        <a:graphic>
          <a:graphicData uri="http://schemas.openxmlformats.org/drawingml/2006/table">
            <a:tbl>
              <a:tblPr firstRow="1" bandRow="1">
                <a:tableStyleId>{073A0DAA-6AF3-43AB-8588-CEC1D06C72B9}</a:tableStyleId>
              </a:tblPr>
              <a:tblGrid>
                <a:gridCol w="8120927">
                  <a:extLst>
                    <a:ext uri="{9D8B030D-6E8A-4147-A177-3AD203B41FA5}">
                      <a16:colId xmlns:a16="http://schemas.microsoft.com/office/drawing/2014/main" xmlns="" val="20000"/>
                    </a:ext>
                  </a:extLst>
                </a:gridCol>
              </a:tblGrid>
              <a:tr h="1711444">
                <a:tc>
                  <a:txBody>
                    <a:bodyPr/>
                    <a:lstStyle/>
                    <a:p>
                      <a:pPr marL="0" indent="0">
                        <a:spcBef>
                          <a:spcPts val="1200"/>
                        </a:spcBef>
                        <a:spcAft>
                          <a:spcPts val="1200"/>
                        </a:spcAft>
                      </a:pPr>
                      <a:r>
                        <a:rPr lang="en-US" sz="2000" dirty="0" smtClean="0"/>
                        <a:t>The result? Canadian police can no longer request voluntary production of those records – need court order. </a:t>
                      </a:r>
                    </a:p>
                    <a:p>
                      <a:pPr marL="0" indent="0">
                        <a:spcBef>
                          <a:spcPts val="1200"/>
                        </a:spcBef>
                        <a:spcAft>
                          <a:spcPts val="1200"/>
                        </a:spcAft>
                      </a:pPr>
                      <a:r>
                        <a:rPr lang="en-CA" sz="2000" dirty="0" smtClean="0"/>
                        <a:t>Pre-Spencer, Canadian police were routinely obtaining subscriber data from ISPs on a voluntary basis and sharing it with foreign law enforcement partners.</a:t>
                      </a:r>
                      <a:endParaRPr lang="en-US" sz="2000"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4451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2" y="1463040"/>
            <a:ext cx="8671560" cy="679142"/>
          </a:xfrm>
        </p:spPr>
        <p:txBody>
          <a:bodyPr/>
          <a:lstStyle/>
          <a:p>
            <a:pPr algn="ctr"/>
            <a:r>
              <a:rPr lang="en-CA" sz="3200" dirty="0" smtClean="0">
                <a:solidFill>
                  <a:schemeClr val="accent6">
                    <a:lumMod val="50000"/>
                  </a:schemeClr>
                </a:solidFill>
              </a:rPr>
              <a:t>Digital Evidence – Legal Challenges, cont’d </a:t>
            </a:r>
            <a:endParaRPr lang="en-CA" sz="3200" dirty="0">
              <a:solidFill>
                <a:schemeClr val="accent6">
                  <a:lumMod val="50000"/>
                </a:schemeClr>
              </a:solidFill>
            </a:endParaRPr>
          </a:p>
        </p:txBody>
      </p:sp>
      <p:sp>
        <p:nvSpPr>
          <p:cNvPr id="3" name="Content Placeholder 2"/>
          <p:cNvSpPr>
            <a:spLocks noGrp="1"/>
          </p:cNvSpPr>
          <p:nvPr>
            <p:ph sz="half" idx="1"/>
          </p:nvPr>
        </p:nvSpPr>
        <p:spPr>
          <a:xfrm>
            <a:off x="294132" y="2071161"/>
            <a:ext cx="5458598" cy="4014778"/>
          </a:xfrm>
        </p:spPr>
        <p:txBody>
          <a:bodyPr/>
          <a:lstStyle/>
          <a:p>
            <a:pPr marL="266700" indent="-266700">
              <a:spcBef>
                <a:spcPts val="1200"/>
              </a:spcBef>
              <a:spcAft>
                <a:spcPts val="1200"/>
              </a:spcAft>
            </a:pPr>
            <a:r>
              <a:rPr lang="en-GB" sz="2200" i="1" dirty="0">
                <a:solidFill>
                  <a:srgbClr val="FF0000"/>
                </a:solidFill>
              </a:rPr>
              <a:t>Spencer</a:t>
            </a:r>
            <a:r>
              <a:rPr lang="en-GB" sz="2200" dirty="0"/>
              <a:t> applies to Canadian police only</a:t>
            </a:r>
            <a:r>
              <a:rPr lang="en-GB" sz="2200" dirty="0" smtClean="0"/>
              <a:t>.</a:t>
            </a:r>
          </a:p>
          <a:p>
            <a:pPr marL="266700" indent="-266700">
              <a:spcBef>
                <a:spcPts val="1200"/>
              </a:spcBef>
              <a:spcAft>
                <a:spcPts val="1200"/>
              </a:spcAft>
            </a:pPr>
            <a:r>
              <a:rPr lang="en-GB" sz="2200" dirty="0" smtClean="0"/>
              <a:t>Therefore, </a:t>
            </a:r>
            <a:r>
              <a:rPr lang="en-GB" sz="2200" dirty="0" smtClean="0">
                <a:solidFill>
                  <a:srgbClr val="FF0000"/>
                </a:solidFill>
              </a:rPr>
              <a:t>no </a:t>
            </a:r>
            <a:r>
              <a:rPr lang="en-GB" sz="2200" dirty="0">
                <a:solidFill>
                  <a:srgbClr val="FF0000"/>
                </a:solidFill>
              </a:rPr>
              <a:t>express prohibition against a foreign authority contacting a Canadian </a:t>
            </a:r>
            <a:r>
              <a:rPr lang="en-GB" sz="2200" dirty="0" smtClean="0">
                <a:solidFill>
                  <a:srgbClr val="FF0000"/>
                </a:solidFill>
              </a:rPr>
              <a:t>ISP </a:t>
            </a:r>
            <a:r>
              <a:rPr lang="en-GB" sz="2200" dirty="0">
                <a:solidFill>
                  <a:srgbClr val="FF0000"/>
                </a:solidFill>
              </a:rPr>
              <a:t>directly</a:t>
            </a:r>
            <a:r>
              <a:rPr lang="en-GB" sz="2200" dirty="0"/>
              <a:t> to obtain </a:t>
            </a:r>
            <a:r>
              <a:rPr lang="en-GB" sz="2200" dirty="0" smtClean="0"/>
              <a:t>subscriber records on a voluntary basis. </a:t>
            </a:r>
          </a:p>
          <a:p>
            <a:pPr marL="266700" indent="-266700">
              <a:spcBef>
                <a:spcPts val="1200"/>
              </a:spcBef>
              <a:spcAft>
                <a:spcPts val="1200"/>
              </a:spcAft>
            </a:pPr>
            <a:r>
              <a:rPr lang="en-CA" sz="2200" dirty="0" smtClean="0"/>
              <a:t>However, post-</a:t>
            </a:r>
            <a:r>
              <a:rPr lang="en-CA" sz="2200" i="1" dirty="0" smtClean="0"/>
              <a:t>Spencer</a:t>
            </a:r>
            <a:r>
              <a:rPr lang="en-CA" sz="2200" dirty="0"/>
              <a:t>, </a:t>
            </a:r>
            <a:r>
              <a:rPr lang="en-CA" sz="2200" dirty="0" smtClean="0">
                <a:solidFill>
                  <a:srgbClr val="FF0000"/>
                </a:solidFill>
              </a:rPr>
              <a:t>some </a:t>
            </a:r>
            <a:r>
              <a:rPr lang="en-US" sz="2200" dirty="0" smtClean="0">
                <a:solidFill>
                  <a:srgbClr val="FF0000"/>
                </a:solidFill>
              </a:rPr>
              <a:t>Canadian </a:t>
            </a:r>
            <a:r>
              <a:rPr lang="en-US" sz="2200" dirty="0">
                <a:solidFill>
                  <a:srgbClr val="FF0000"/>
                </a:solidFill>
              </a:rPr>
              <a:t>ISPs </a:t>
            </a:r>
            <a:r>
              <a:rPr lang="en-US" sz="2200" dirty="0" smtClean="0">
                <a:solidFill>
                  <a:srgbClr val="FF0000"/>
                </a:solidFill>
              </a:rPr>
              <a:t>are reluctant to </a:t>
            </a:r>
            <a:r>
              <a:rPr lang="en-US" sz="2200" dirty="0">
                <a:solidFill>
                  <a:srgbClr val="FF0000"/>
                </a:solidFill>
              </a:rPr>
              <a:t>voluntarily </a:t>
            </a:r>
            <a:r>
              <a:rPr lang="en-US" sz="2200" dirty="0" smtClean="0">
                <a:solidFill>
                  <a:srgbClr val="FF0000"/>
                </a:solidFill>
              </a:rPr>
              <a:t>disclose </a:t>
            </a:r>
            <a:r>
              <a:rPr lang="en-US" sz="2200" dirty="0"/>
              <a:t>to </a:t>
            </a:r>
            <a:r>
              <a:rPr lang="en-US" sz="2200" dirty="0" smtClean="0"/>
              <a:t>foreign </a:t>
            </a:r>
            <a:r>
              <a:rPr lang="en-US" sz="2200" dirty="0"/>
              <a:t>authorities in non-exigent circumstances.</a:t>
            </a:r>
            <a:endParaRPr lang="en-CA" sz="2200" dirty="0"/>
          </a:p>
          <a:p>
            <a:pPr marL="808038" indent="-363538">
              <a:spcBef>
                <a:spcPts val="1200"/>
              </a:spcBef>
              <a:spcAft>
                <a:spcPts val="1200"/>
              </a:spcAft>
              <a:buFont typeface="Wingdings" panose="05000000000000000000" pitchFamily="2" charset="2"/>
              <a:buChar char="Ø"/>
            </a:pPr>
            <a:endParaRPr lang="en-US" sz="2400" dirty="0" smtClean="0"/>
          </a:p>
        </p:txBody>
      </p:sp>
      <p:sp>
        <p:nvSpPr>
          <p:cNvPr id="4" name="Slide Number Placeholder 3"/>
          <p:cNvSpPr>
            <a:spLocks noGrp="1"/>
          </p:cNvSpPr>
          <p:nvPr>
            <p:ph type="sldNum" sz="quarter" idx="12"/>
          </p:nvPr>
        </p:nvSpPr>
        <p:spPr/>
        <p:txBody>
          <a:bodyPr/>
          <a:lstStyle/>
          <a:p>
            <a:fld id="{599AE977-2244-4365-8D1D-356B26804402}" type="slidenum">
              <a:rPr lang="en-US" smtClean="0"/>
              <a:pPr/>
              <a:t>14</a:t>
            </a:fld>
            <a:endParaRPr lang="en-US" dirty="0"/>
          </a:p>
        </p:txBody>
      </p:sp>
      <p:pic>
        <p:nvPicPr>
          <p:cNvPr id="2050" name="Picture 2" descr="Image result for digital ev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729" y="2377504"/>
            <a:ext cx="3293617" cy="3332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4182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6700" y="1367161"/>
            <a:ext cx="8382000" cy="905522"/>
          </a:xfrm>
        </p:spPr>
        <p:txBody>
          <a:bodyPr/>
          <a:lstStyle/>
          <a:p>
            <a:pPr algn="ctr"/>
            <a:r>
              <a:rPr lang="en-CA" sz="3200" dirty="0">
                <a:solidFill>
                  <a:schemeClr val="accent6">
                    <a:lumMod val="50000"/>
                  </a:schemeClr>
                </a:solidFill>
              </a:rPr>
              <a:t>Challenges in Seeking to Obtain Foreign E-Evidence Via Domestic Orders </a:t>
            </a:r>
            <a:r>
              <a:rPr lang="en-CA" sz="3600" dirty="0"/>
              <a:t/>
            </a:r>
            <a:br>
              <a:rPr lang="en-CA" sz="3600" dirty="0"/>
            </a:br>
            <a:endParaRPr lang="en-CA" altLang="en-US" sz="3200" dirty="0" smtClean="0"/>
          </a:p>
        </p:txBody>
      </p:sp>
      <p:sp>
        <p:nvSpPr>
          <p:cNvPr id="3" name="Content Placeholder 2"/>
          <p:cNvSpPr>
            <a:spLocks noGrp="1"/>
          </p:cNvSpPr>
          <p:nvPr>
            <p:ph idx="1"/>
          </p:nvPr>
        </p:nvSpPr>
        <p:spPr>
          <a:xfrm>
            <a:off x="582227" y="2387359"/>
            <a:ext cx="8066473" cy="3773743"/>
          </a:xfrm>
        </p:spPr>
        <p:txBody>
          <a:bodyPr/>
          <a:lstStyle/>
          <a:p>
            <a:pPr marL="266700" indent="-266700">
              <a:spcBef>
                <a:spcPts val="1200"/>
              </a:spcBef>
              <a:spcAft>
                <a:spcPts val="1200"/>
              </a:spcAft>
              <a:defRPr/>
            </a:pPr>
            <a:r>
              <a:rPr lang="en-US" sz="2600" b="1" dirty="0" smtClean="0">
                <a:solidFill>
                  <a:schemeClr val="accent2">
                    <a:lumMod val="50000"/>
                  </a:schemeClr>
                </a:solidFill>
              </a:rPr>
              <a:t>Canadian courts have recently been adjudicating on the question of whether they have the authority to issue production orders for data stored abroad:  </a:t>
            </a:r>
          </a:p>
          <a:p>
            <a:pPr marL="808038" indent="-357188">
              <a:spcBef>
                <a:spcPts val="1200"/>
              </a:spcBef>
              <a:spcAft>
                <a:spcPts val="1200"/>
              </a:spcAft>
              <a:buFont typeface="Wingdings" panose="05000000000000000000" pitchFamily="2" charset="2"/>
              <a:buChar char="Ø"/>
              <a:defRPr/>
            </a:pPr>
            <a:r>
              <a:rPr lang="en-US" sz="2400" i="1" dirty="0">
                <a:solidFill>
                  <a:schemeClr val="accent5">
                    <a:lumMod val="50000"/>
                  </a:schemeClr>
                </a:solidFill>
              </a:rPr>
              <a:t>British Columbia (Attorney General) v. </a:t>
            </a:r>
            <a:r>
              <a:rPr lang="en-US" sz="2400" i="1" dirty="0" err="1">
                <a:solidFill>
                  <a:schemeClr val="accent5">
                    <a:lumMod val="50000"/>
                  </a:schemeClr>
                </a:solidFill>
              </a:rPr>
              <a:t>Brecknell</a:t>
            </a:r>
            <a:r>
              <a:rPr lang="en-US" sz="2400" dirty="0">
                <a:solidFill>
                  <a:schemeClr val="accent5">
                    <a:lumMod val="50000"/>
                  </a:schemeClr>
                </a:solidFill>
              </a:rPr>
              <a:t>, 2018 BCCA </a:t>
            </a:r>
            <a:r>
              <a:rPr lang="en-US" sz="2400" dirty="0" smtClean="0">
                <a:solidFill>
                  <a:schemeClr val="accent5">
                    <a:lumMod val="50000"/>
                  </a:schemeClr>
                </a:solidFill>
              </a:rPr>
              <a:t>5</a:t>
            </a:r>
          </a:p>
          <a:p>
            <a:pPr marL="808038" indent="-357188">
              <a:spcBef>
                <a:spcPts val="1200"/>
              </a:spcBef>
              <a:spcAft>
                <a:spcPts val="1200"/>
              </a:spcAft>
              <a:buFont typeface="Wingdings" panose="05000000000000000000" pitchFamily="2" charset="2"/>
              <a:buChar char="Ø"/>
              <a:defRPr/>
            </a:pPr>
            <a:r>
              <a:rPr lang="en-US" sz="2400" i="1" dirty="0" smtClean="0">
                <a:solidFill>
                  <a:schemeClr val="accent5">
                    <a:lumMod val="50000"/>
                  </a:schemeClr>
                </a:solidFill>
              </a:rPr>
              <a:t>In </a:t>
            </a:r>
            <a:r>
              <a:rPr lang="en-US" sz="2400" i="1" dirty="0">
                <a:solidFill>
                  <a:schemeClr val="accent5">
                    <a:lumMod val="50000"/>
                  </a:schemeClr>
                </a:solidFill>
              </a:rPr>
              <a:t>the Matter of an application to obtain a Production Order pursuant to section 487.014 of the Criminal Code of Canada</a:t>
            </a:r>
            <a:r>
              <a:rPr lang="en-US" sz="2400" dirty="0">
                <a:solidFill>
                  <a:schemeClr val="accent5">
                    <a:lumMod val="50000"/>
                  </a:schemeClr>
                </a:solidFill>
              </a:rPr>
              <a:t>, 2018, 2018 </a:t>
            </a:r>
            <a:r>
              <a:rPr lang="en-US" sz="2400" dirty="0" err="1">
                <a:solidFill>
                  <a:schemeClr val="accent5">
                    <a:lumMod val="50000"/>
                  </a:schemeClr>
                </a:solidFill>
              </a:rPr>
              <a:t>CanLII</a:t>
            </a:r>
            <a:r>
              <a:rPr lang="en-US" sz="2400" dirty="0">
                <a:solidFill>
                  <a:schemeClr val="accent5">
                    <a:lumMod val="50000"/>
                  </a:schemeClr>
                </a:solidFill>
              </a:rPr>
              <a:t> 2369 (NL </a:t>
            </a:r>
            <a:r>
              <a:rPr lang="en-US" sz="2400" dirty="0" smtClean="0">
                <a:solidFill>
                  <a:schemeClr val="accent5">
                    <a:lumMod val="50000"/>
                  </a:schemeClr>
                </a:solidFill>
              </a:rPr>
              <a:t>PC)</a:t>
            </a:r>
            <a:endParaRPr lang="en-CA" sz="2400" dirty="0">
              <a:solidFill>
                <a:schemeClr val="accent5">
                  <a:lumMod val="50000"/>
                </a:schemeClr>
              </a:solidFill>
            </a:endParaRP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i="1">
                <a:solidFill>
                  <a:schemeClr val="tx1"/>
                </a:solidFill>
                <a:latin typeface="Times" panose="02020603050405020304" pitchFamily="18" charset="0"/>
              </a:defRPr>
            </a:lvl1pPr>
            <a:lvl2pPr marL="742950" indent="-285750">
              <a:defRPr sz="3600" i="1">
                <a:solidFill>
                  <a:schemeClr val="tx1"/>
                </a:solidFill>
                <a:latin typeface="Times" panose="02020603050405020304" pitchFamily="18" charset="0"/>
              </a:defRPr>
            </a:lvl2pPr>
            <a:lvl3pPr marL="1143000" indent="-228600">
              <a:defRPr sz="3600" i="1">
                <a:solidFill>
                  <a:schemeClr val="tx1"/>
                </a:solidFill>
                <a:latin typeface="Times" panose="02020603050405020304" pitchFamily="18" charset="0"/>
              </a:defRPr>
            </a:lvl3pPr>
            <a:lvl4pPr marL="1600200" indent="-228600">
              <a:defRPr sz="3600" i="1">
                <a:solidFill>
                  <a:schemeClr val="tx1"/>
                </a:solidFill>
                <a:latin typeface="Times" panose="02020603050405020304" pitchFamily="18" charset="0"/>
              </a:defRPr>
            </a:lvl4pPr>
            <a:lvl5pPr marL="2057400" indent="-228600">
              <a:defRPr sz="3600" i="1">
                <a:solidFill>
                  <a:schemeClr val="tx1"/>
                </a:solidFill>
                <a:latin typeface="Times" panose="02020603050405020304" pitchFamily="18" charset="0"/>
              </a:defRPr>
            </a:lvl5pPr>
            <a:lvl6pPr marL="2514600" indent="-228600" eaLnBrk="0" fontAlgn="base" hangingPunct="0">
              <a:spcBef>
                <a:spcPct val="0"/>
              </a:spcBef>
              <a:spcAft>
                <a:spcPct val="0"/>
              </a:spcAft>
              <a:defRPr sz="3600" i="1">
                <a:solidFill>
                  <a:schemeClr val="tx1"/>
                </a:solidFill>
                <a:latin typeface="Times" panose="02020603050405020304" pitchFamily="18" charset="0"/>
              </a:defRPr>
            </a:lvl6pPr>
            <a:lvl7pPr marL="2971800" indent="-228600" eaLnBrk="0" fontAlgn="base" hangingPunct="0">
              <a:spcBef>
                <a:spcPct val="0"/>
              </a:spcBef>
              <a:spcAft>
                <a:spcPct val="0"/>
              </a:spcAft>
              <a:defRPr sz="3600" i="1">
                <a:solidFill>
                  <a:schemeClr val="tx1"/>
                </a:solidFill>
                <a:latin typeface="Times" panose="02020603050405020304" pitchFamily="18" charset="0"/>
              </a:defRPr>
            </a:lvl7pPr>
            <a:lvl8pPr marL="3429000" indent="-228600" eaLnBrk="0" fontAlgn="base" hangingPunct="0">
              <a:spcBef>
                <a:spcPct val="0"/>
              </a:spcBef>
              <a:spcAft>
                <a:spcPct val="0"/>
              </a:spcAft>
              <a:defRPr sz="3600" i="1">
                <a:solidFill>
                  <a:schemeClr val="tx1"/>
                </a:solidFill>
                <a:latin typeface="Times" panose="02020603050405020304" pitchFamily="18" charset="0"/>
              </a:defRPr>
            </a:lvl8pPr>
            <a:lvl9pPr marL="3886200" indent="-228600" eaLnBrk="0" fontAlgn="base" hangingPunct="0">
              <a:spcBef>
                <a:spcPct val="0"/>
              </a:spcBef>
              <a:spcAft>
                <a:spcPct val="0"/>
              </a:spcAft>
              <a:defRPr sz="3600" i="1">
                <a:solidFill>
                  <a:schemeClr val="tx1"/>
                </a:solidFill>
                <a:latin typeface="Times" panose="02020603050405020304" pitchFamily="18" charset="0"/>
              </a:defRPr>
            </a:lvl9pPr>
          </a:lstStyle>
          <a:p>
            <a:fld id="{348228FC-354B-4466-84A1-53094232FEEF}" type="slidenum">
              <a:rPr lang="en-CA" altLang="zh-TW" sz="1400" i="0" smtClean="0">
                <a:solidFill>
                  <a:srgbClr val="16502E"/>
                </a:solidFill>
                <a:latin typeface="Utopia Semibold" charset="0"/>
              </a:rPr>
              <a:pPr/>
              <a:t>15</a:t>
            </a:fld>
            <a:endParaRPr lang="en-CA" altLang="zh-TW" sz="1400" i="0" dirty="0" smtClean="0">
              <a:solidFill>
                <a:srgbClr val="16502E"/>
              </a:solidFill>
              <a:latin typeface="Utopia Semibold" charset="0"/>
            </a:endParaRPr>
          </a:p>
        </p:txBody>
      </p:sp>
    </p:spTree>
    <p:extLst>
      <p:ext uri="{BB962C8B-B14F-4D97-AF65-F5344CB8AC3E}">
        <p14:creationId xmlns:p14="http://schemas.microsoft.com/office/powerpoint/2010/main" val="2757513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78423" y="1351028"/>
            <a:ext cx="8382000" cy="905522"/>
          </a:xfrm>
        </p:spPr>
        <p:txBody>
          <a:bodyPr/>
          <a:lstStyle/>
          <a:p>
            <a:pPr algn="ctr"/>
            <a:r>
              <a:rPr lang="en-CA" sz="3200" dirty="0" smtClean="0">
                <a:solidFill>
                  <a:schemeClr val="accent6">
                    <a:lumMod val="50000"/>
                  </a:schemeClr>
                </a:solidFill>
              </a:rPr>
              <a:t>Challenges in </a:t>
            </a:r>
            <a:r>
              <a:rPr lang="en-CA" sz="3200" dirty="0">
                <a:solidFill>
                  <a:schemeClr val="accent6">
                    <a:lumMod val="50000"/>
                  </a:schemeClr>
                </a:solidFill>
              </a:rPr>
              <a:t>Seeking to </a:t>
            </a:r>
            <a:r>
              <a:rPr lang="en-CA" sz="3200" dirty="0" smtClean="0">
                <a:solidFill>
                  <a:schemeClr val="accent6">
                    <a:lumMod val="50000"/>
                  </a:schemeClr>
                </a:solidFill>
              </a:rPr>
              <a:t>Obtain Foreign E-Evidence Via Domestic Orders, cont’d</a:t>
            </a:r>
            <a:r>
              <a:rPr lang="en-CA" sz="2800" dirty="0"/>
              <a:t/>
            </a:r>
            <a:br>
              <a:rPr lang="en-CA" sz="2800" dirty="0"/>
            </a:br>
            <a:endParaRPr lang="en-CA" altLang="en-US" sz="2800" dirty="0" smtClean="0"/>
          </a:p>
        </p:txBody>
      </p:sp>
      <p:sp>
        <p:nvSpPr>
          <p:cNvPr id="3" name="Content Placeholder 2"/>
          <p:cNvSpPr>
            <a:spLocks noGrp="1"/>
          </p:cNvSpPr>
          <p:nvPr>
            <p:ph idx="1"/>
          </p:nvPr>
        </p:nvSpPr>
        <p:spPr>
          <a:xfrm>
            <a:off x="2118947" y="2485826"/>
            <a:ext cx="6928338" cy="3609498"/>
          </a:xfrm>
        </p:spPr>
        <p:txBody>
          <a:bodyPr/>
          <a:lstStyle/>
          <a:p>
            <a:pPr marL="541338" indent="-357188">
              <a:spcBef>
                <a:spcPts val="1200"/>
              </a:spcBef>
              <a:spcAft>
                <a:spcPts val="600"/>
              </a:spcAft>
              <a:buFont typeface="Wingdings" panose="05000000000000000000" pitchFamily="2" charset="2"/>
              <a:buChar char="Ø"/>
              <a:defRPr/>
            </a:pPr>
            <a:r>
              <a:rPr lang="en-US" sz="2200" b="1" dirty="0" smtClean="0"/>
              <a:t>Facebook Challenge in Ontario Murder Prosecution (pending): </a:t>
            </a:r>
            <a:r>
              <a:rPr lang="en-US" sz="2200" dirty="0" smtClean="0"/>
              <a:t>Canadian police obtained a domestic production order for content data from Facebook. Facebook had advised the police to seek the evidence via MLAT. They declined to engage MLA on the basis that the process is too slow and cumbersome. </a:t>
            </a:r>
          </a:p>
          <a:p>
            <a:pPr marL="808038" indent="-357188">
              <a:spcBef>
                <a:spcPts val="1200"/>
              </a:spcBef>
              <a:spcAft>
                <a:spcPts val="1200"/>
              </a:spcAft>
              <a:defRPr/>
            </a:pPr>
            <a:r>
              <a:rPr lang="en-US" sz="2000" dirty="0" smtClean="0"/>
              <a:t>Facebook is now challenging the Canadian order on the basis that the evidence is located outside of Canada and therefore, Facebook has no authority to act on it. Proceedings are ongoing in this matter.</a:t>
            </a:r>
          </a:p>
          <a:p>
            <a:pPr marL="541338" indent="-357188">
              <a:spcBef>
                <a:spcPts val="1200"/>
              </a:spcBef>
              <a:spcAft>
                <a:spcPts val="1200"/>
              </a:spcAft>
              <a:buFont typeface="Wingdings" panose="05000000000000000000" pitchFamily="2" charset="2"/>
              <a:buChar char="Ø"/>
              <a:defRPr/>
            </a:pPr>
            <a:endParaRPr lang="en-CA" dirty="0"/>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i="1">
                <a:solidFill>
                  <a:schemeClr val="tx1"/>
                </a:solidFill>
                <a:latin typeface="Times" panose="02020603050405020304" pitchFamily="18" charset="0"/>
              </a:defRPr>
            </a:lvl1pPr>
            <a:lvl2pPr marL="742950" indent="-285750">
              <a:defRPr sz="3600" i="1">
                <a:solidFill>
                  <a:schemeClr val="tx1"/>
                </a:solidFill>
                <a:latin typeface="Times" panose="02020603050405020304" pitchFamily="18" charset="0"/>
              </a:defRPr>
            </a:lvl2pPr>
            <a:lvl3pPr marL="1143000" indent="-228600">
              <a:defRPr sz="3600" i="1">
                <a:solidFill>
                  <a:schemeClr val="tx1"/>
                </a:solidFill>
                <a:latin typeface="Times" panose="02020603050405020304" pitchFamily="18" charset="0"/>
              </a:defRPr>
            </a:lvl3pPr>
            <a:lvl4pPr marL="1600200" indent="-228600">
              <a:defRPr sz="3600" i="1">
                <a:solidFill>
                  <a:schemeClr val="tx1"/>
                </a:solidFill>
                <a:latin typeface="Times" panose="02020603050405020304" pitchFamily="18" charset="0"/>
              </a:defRPr>
            </a:lvl4pPr>
            <a:lvl5pPr marL="2057400" indent="-228600">
              <a:defRPr sz="3600" i="1">
                <a:solidFill>
                  <a:schemeClr val="tx1"/>
                </a:solidFill>
                <a:latin typeface="Times" panose="02020603050405020304" pitchFamily="18" charset="0"/>
              </a:defRPr>
            </a:lvl5pPr>
            <a:lvl6pPr marL="2514600" indent="-228600" eaLnBrk="0" fontAlgn="base" hangingPunct="0">
              <a:spcBef>
                <a:spcPct val="0"/>
              </a:spcBef>
              <a:spcAft>
                <a:spcPct val="0"/>
              </a:spcAft>
              <a:defRPr sz="3600" i="1">
                <a:solidFill>
                  <a:schemeClr val="tx1"/>
                </a:solidFill>
                <a:latin typeface="Times" panose="02020603050405020304" pitchFamily="18" charset="0"/>
              </a:defRPr>
            </a:lvl6pPr>
            <a:lvl7pPr marL="2971800" indent="-228600" eaLnBrk="0" fontAlgn="base" hangingPunct="0">
              <a:spcBef>
                <a:spcPct val="0"/>
              </a:spcBef>
              <a:spcAft>
                <a:spcPct val="0"/>
              </a:spcAft>
              <a:defRPr sz="3600" i="1">
                <a:solidFill>
                  <a:schemeClr val="tx1"/>
                </a:solidFill>
                <a:latin typeface="Times" panose="02020603050405020304" pitchFamily="18" charset="0"/>
              </a:defRPr>
            </a:lvl7pPr>
            <a:lvl8pPr marL="3429000" indent="-228600" eaLnBrk="0" fontAlgn="base" hangingPunct="0">
              <a:spcBef>
                <a:spcPct val="0"/>
              </a:spcBef>
              <a:spcAft>
                <a:spcPct val="0"/>
              </a:spcAft>
              <a:defRPr sz="3600" i="1">
                <a:solidFill>
                  <a:schemeClr val="tx1"/>
                </a:solidFill>
                <a:latin typeface="Times" panose="02020603050405020304" pitchFamily="18" charset="0"/>
              </a:defRPr>
            </a:lvl8pPr>
            <a:lvl9pPr marL="3886200" indent="-228600" eaLnBrk="0" fontAlgn="base" hangingPunct="0">
              <a:spcBef>
                <a:spcPct val="0"/>
              </a:spcBef>
              <a:spcAft>
                <a:spcPct val="0"/>
              </a:spcAft>
              <a:defRPr sz="3600" i="1">
                <a:solidFill>
                  <a:schemeClr val="tx1"/>
                </a:solidFill>
                <a:latin typeface="Times" panose="02020603050405020304" pitchFamily="18" charset="0"/>
              </a:defRPr>
            </a:lvl9pPr>
          </a:lstStyle>
          <a:p>
            <a:fld id="{348228FC-354B-4466-84A1-53094232FEEF}" type="slidenum">
              <a:rPr lang="en-CA" altLang="zh-TW" sz="1400" i="0" smtClean="0">
                <a:solidFill>
                  <a:srgbClr val="16502E"/>
                </a:solidFill>
                <a:latin typeface="Utopia Semibold" charset="0"/>
              </a:rPr>
              <a:pPr/>
              <a:t>16</a:t>
            </a:fld>
            <a:endParaRPr lang="en-CA" altLang="zh-TW" sz="1400" i="0" dirty="0" smtClean="0">
              <a:solidFill>
                <a:srgbClr val="16502E"/>
              </a:solidFill>
              <a:latin typeface="Utopia Semibold" charset="0"/>
            </a:endParaRPr>
          </a:p>
        </p:txBody>
      </p:sp>
      <p:pic>
        <p:nvPicPr>
          <p:cNvPr id="2" name="Picture 1"/>
          <p:cNvPicPr>
            <a:picLocks noChangeAspect="1"/>
          </p:cNvPicPr>
          <p:nvPr/>
        </p:nvPicPr>
        <p:blipFill>
          <a:blip r:embed="rId2"/>
          <a:stretch>
            <a:fillRect/>
          </a:stretch>
        </p:blipFill>
        <p:spPr>
          <a:xfrm>
            <a:off x="386860" y="3270738"/>
            <a:ext cx="2066193" cy="1377462"/>
          </a:xfrm>
          <a:prstGeom prst="rect">
            <a:avLst/>
          </a:prstGeom>
        </p:spPr>
      </p:pic>
    </p:spTree>
    <p:extLst>
      <p:ext uri="{BB962C8B-B14F-4D97-AF65-F5344CB8AC3E}">
        <p14:creationId xmlns:p14="http://schemas.microsoft.com/office/powerpoint/2010/main" val="303301211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2" y="1166341"/>
            <a:ext cx="8671560" cy="679142"/>
          </a:xfrm>
        </p:spPr>
        <p:txBody>
          <a:bodyPr/>
          <a:lstStyle/>
          <a:p>
            <a:pPr algn="ctr"/>
            <a:r>
              <a:rPr lang="en-CA" sz="3200" dirty="0" smtClean="0">
                <a:solidFill>
                  <a:schemeClr val="accent6">
                    <a:lumMod val="50000"/>
                  </a:schemeClr>
                </a:solidFill>
              </a:rPr>
              <a:t>Digital Evidence</a:t>
            </a:r>
            <a:br>
              <a:rPr lang="en-CA" sz="3200" dirty="0" smtClean="0">
                <a:solidFill>
                  <a:schemeClr val="accent6">
                    <a:lumMod val="50000"/>
                  </a:schemeClr>
                </a:solidFill>
              </a:rPr>
            </a:br>
            <a:r>
              <a:rPr lang="en-CA" sz="3200" dirty="0" smtClean="0">
                <a:solidFill>
                  <a:schemeClr val="accent6">
                    <a:lumMod val="50000"/>
                  </a:schemeClr>
                </a:solidFill>
              </a:rPr>
              <a:t>Exploring Solutions  </a:t>
            </a:r>
            <a:endParaRPr lang="en-CA" sz="3200" dirty="0">
              <a:solidFill>
                <a:schemeClr val="accent6">
                  <a:lumMod val="50000"/>
                </a:schemeClr>
              </a:solidFill>
            </a:endParaRPr>
          </a:p>
        </p:txBody>
      </p:sp>
      <p:sp>
        <p:nvSpPr>
          <p:cNvPr id="3" name="Content Placeholder 2"/>
          <p:cNvSpPr>
            <a:spLocks noGrp="1"/>
          </p:cNvSpPr>
          <p:nvPr>
            <p:ph sz="half" idx="1"/>
          </p:nvPr>
        </p:nvSpPr>
        <p:spPr>
          <a:xfrm>
            <a:off x="592199" y="2194808"/>
            <a:ext cx="6495983" cy="3869998"/>
          </a:xfrm>
        </p:spPr>
        <p:txBody>
          <a:bodyPr/>
          <a:lstStyle/>
          <a:p>
            <a:pPr marL="355600" indent="-355600">
              <a:spcBef>
                <a:spcPts val="600"/>
              </a:spcBef>
              <a:spcAft>
                <a:spcPts val="600"/>
              </a:spcAft>
            </a:pPr>
            <a:r>
              <a:rPr lang="en-US" altLang="en-US" sz="2400" dirty="0"/>
              <a:t>Multilateral initiative within the Council of Europe undertaken by the Parties to the </a:t>
            </a:r>
            <a:r>
              <a:rPr lang="en-US" sz="2400" i="1" dirty="0"/>
              <a:t>Cybercrime Convention. </a:t>
            </a:r>
          </a:p>
          <a:p>
            <a:pPr marL="355600" indent="-355600">
              <a:spcBef>
                <a:spcPts val="600"/>
              </a:spcBef>
              <a:spcAft>
                <a:spcPts val="600"/>
              </a:spcAft>
            </a:pPr>
            <a:r>
              <a:rPr lang="en-US" sz="2250" dirty="0" smtClean="0"/>
              <a:t>Negotiating </a:t>
            </a:r>
            <a:r>
              <a:rPr lang="en-US" sz="2250" dirty="0"/>
              <a:t>a Protocol that would,</a:t>
            </a:r>
          </a:p>
          <a:p>
            <a:pPr marL="1074738" indent="-514350">
              <a:spcBef>
                <a:spcPts val="1200"/>
              </a:spcBef>
              <a:buAutoNum type="arabicParenBoth"/>
            </a:pPr>
            <a:r>
              <a:rPr lang="en-US" sz="2100" b="1" dirty="0">
                <a:solidFill>
                  <a:schemeClr val="accent5">
                    <a:lumMod val="75000"/>
                  </a:schemeClr>
                </a:solidFill>
              </a:rPr>
              <a:t>streamline MLA procedures to get quicker access to electronic evidence and, </a:t>
            </a:r>
          </a:p>
          <a:p>
            <a:pPr marL="1074738" indent="-514350">
              <a:spcBef>
                <a:spcPts val="1200"/>
              </a:spcBef>
              <a:buAutoNum type="arabicParenBoth"/>
            </a:pPr>
            <a:r>
              <a:rPr lang="en-US" sz="2100" b="1" dirty="0">
                <a:solidFill>
                  <a:schemeClr val="accent5">
                    <a:lumMod val="75000"/>
                  </a:schemeClr>
                </a:solidFill>
              </a:rPr>
              <a:t>where possible, offer avenues of assistance outside the MLA process to further expedite data production. </a:t>
            </a:r>
            <a:endParaRPr lang="en-GB" sz="2100" b="1" dirty="0" smtClean="0">
              <a:solidFill>
                <a:schemeClr val="accent5">
                  <a:lumMod val="75000"/>
                </a:schemeClr>
              </a:solidFill>
            </a:endParaRPr>
          </a:p>
          <a:p>
            <a:pPr marL="808038" indent="-363538">
              <a:spcBef>
                <a:spcPts val="1200"/>
              </a:spcBef>
              <a:spcAft>
                <a:spcPts val="1200"/>
              </a:spcAft>
              <a:buFont typeface="Wingdings" panose="05000000000000000000" pitchFamily="2" charset="2"/>
              <a:buChar char="Ø"/>
            </a:pPr>
            <a:endParaRPr lang="en-US" sz="2400" dirty="0" smtClean="0"/>
          </a:p>
        </p:txBody>
      </p:sp>
      <p:sp>
        <p:nvSpPr>
          <p:cNvPr id="4" name="Slide Number Placeholder 3"/>
          <p:cNvSpPr>
            <a:spLocks noGrp="1"/>
          </p:cNvSpPr>
          <p:nvPr>
            <p:ph type="sldNum" sz="quarter" idx="12"/>
          </p:nvPr>
        </p:nvSpPr>
        <p:spPr/>
        <p:txBody>
          <a:bodyPr/>
          <a:lstStyle/>
          <a:p>
            <a:fld id="{599AE977-2244-4365-8D1D-356B26804402}"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6649916" y="2722836"/>
            <a:ext cx="2135182" cy="1676903"/>
          </a:xfrm>
          <a:prstGeom prst="rect">
            <a:avLst/>
          </a:prstGeom>
        </p:spPr>
      </p:pic>
    </p:spTree>
    <p:extLst>
      <p:ext uri="{BB962C8B-B14F-4D97-AF65-F5344CB8AC3E}">
        <p14:creationId xmlns:p14="http://schemas.microsoft.com/office/powerpoint/2010/main" val="1828548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04" y="1306034"/>
            <a:ext cx="7886700" cy="548640"/>
          </a:xfrm>
        </p:spPr>
        <p:txBody>
          <a:bodyPr/>
          <a:lstStyle/>
          <a:p>
            <a:r>
              <a:rPr lang="en-CA" sz="2800" dirty="0">
                <a:solidFill>
                  <a:schemeClr val="accent6">
                    <a:lumMod val="50000"/>
                  </a:schemeClr>
                </a:solidFill>
              </a:rPr>
              <a:t>Giving Extraterritorial Effect to Domestic Production Orders  </a:t>
            </a:r>
            <a:r>
              <a:rPr lang="en-CA" sz="3200" dirty="0"/>
              <a:t/>
            </a:r>
            <a:br>
              <a:rPr lang="en-CA" sz="3200" dirty="0"/>
            </a:br>
            <a:endParaRPr lang="en-US" dirty="0"/>
          </a:p>
        </p:txBody>
      </p:sp>
      <p:sp>
        <p:nvSpPr>
          <p:cNvPr id="3" name="Content Placeholder 2"/>
          <p:cNvSpPr>
            <a:spLocks noGrp="1"/>
          </p:cNvSpPr>
          <p:nvPr>
            <p:ph sz="half" idx="1"/>
          </p:nvPr>
        </p:nvSpPr>
        <p:spPr>
          <a:xfrm>
            <a:off x="171099" y="2142994"/>
            <a:ext cx="5013549" cy="4013966"/>
          </a:xfrm>
        </p:spPr>
        <p:txBody>
          <a:bodyPr/>
          <a:lstStyle/>
          <a:p>
            <a:pPr marL="266700" indent="-266700">
              <a:spcBef>
                <a:spcPts val="600"/>
              </a:spcBef>
              <a:spcAft>
                <a:spcPts val="600"/>
              </a:spcAft>
              <a:defRPr/>
            </a:pPr>
            <a:r>
              <a:rPr lang="en-US" sz="2000" dirty="0"/>
              <a:t>Both the pending Protocol to the </a:t>
            </a:r>
            <a:r>
              <a:rPr lang="en-US" sz="2000" i="1" dirty="0"/>
              <a:t>Cybercrime Convention </a:t>
            </a:r>
            <a:r>
              <a:rPr lang="en-US" sz="2000" dirty="0"/>
              <a:t>and the U.S. executive agreements under the CLOUD Act propose models that involve the extraterritorial execution of domestic orders for ISP records.</a:t>
            </a:r>
          </a:p>
          <a:p>
            <a:pPr marL="266700" indent="-266700">
              <a:spcBef>
                <a:spcPts val="600"/>
              </a:spcBef>
              <a:spcAft>
                <a:spcPts val="600"/>
              </a:spcAft>
              <a:defRPr/>
            </a:pPr>
            <a:r>
              <a:rPr lang="en-US" sz="2000" dirty="0"/>
              <a:t>These models suggest greater efficiencies in obtaining access to digital evidence with much-needed benefits to law enforcement efforts. </a:t>
            </a:r>
          </a:p>
          <a:p>
            <a:pPr marL="266700" indent="-266700">
              <a:spcBef>
                <a:spcPts val="600"/>
              </a:spcBef>
              <a:spcAft>
                <a:spcPts val="600"/>
              </a:spcAft>
              <a:defRPr/>
            </a:pPr>
            <a:r>
              <a:rPr lang="en-US" sz="2000" dirty="0"/>
              <a:t>Canada is closely examining these models.</a:t>
            </a:r>
          </a:p>
          <a:p>
            <a:endParaRPr lang="en-US" dirty="0"/>
          </a:p>
        </p:txBody>
      </p:sp>
      <p:sp>
        <p:nvSpPr>
          <p:cNvPr id="5" name="Slide Number Placeholder 4"/>
          <p:cNvSpPr>
            <a:spLocks noGrp="1"/>
          </p:cNvSpPr>
          <p:nvPr>
            <p:ph type="sldNum" sz="quarter" idx="12"/>
          </p:nvPr>
        </p:nvSpPr>
        <p:spPr/>
        <p:txBody>
          <a:bodyPr/>
          <a:lstStyle/>
          <a:p>
            <a:fld id="{28E04805-0251-448C-963D-406E978EBCA8}" type="slidenum">
              <a:rPr lang="en-US" smtClean="0"/>
              <a:pPr/>
              <a:t>18</a:t>
            </a:fld>
            <a:endParaRPr lang="en-US" dirty="0"/>
          </a:p>
        </p:txBody>
      </p:sp>
      <p:pic>
        <p:nvPicPr>
          <p:cNvPr id="6" name="Content Placeholder 5"/>
          <p:cNvPicPr>
            <a:picLocks noGrp="1" noChangeAspect="1"/>
          </p:cNvPicPr>
          <p:nvPr>
            <p:ph sz="half" idx="2"/>
          </p:nvPr>
        </p:nvPicPr>
        <p:blipFill>
          <a:blip r:embed="rId2"/>
          <a:stretch>
            <a:fillRect/>
          </a:stretch>
        </p:blipFill>
        <p:spPr>
          <a:xfrm>
            <a:off x="5184648" y="2678084"/>
            <a:ext cx="3705958" cy="3032090"/>
          </a:xfrm>
          <a:prstGeom prst="rect">
            <a:avLst/>
          </a:prstGeom>
        </p:spPr>
      </p:pic>
    </p:spTree>
    <p:extLst>
      <p:ext uri="{BB962C8B-B14F-4D97-AF65-F5344CB8AC3E}">
        <p14:creationId xmlns:p14="http://schemas.microsoft.com/office/powerpoint/2010/main" val="3280069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6000" dirty="0" smtClean="0">
                <a:solidFill>
                  <a:srgbClr val="00B050"/>
                </a:solidFill>
              </a:rPr>
              <a:t>Thank you</a:t>
            </a:r>
            <a:endParaRPr lang="en-CA" sz="6000" dirty="0">
              <a:solidFill>
                <a:srgbClr val="00B050"/>
              </a:solidFill>
            </a:endParaRPr>
          </a:p>
        </p:txBody>
      </p:sp>
      <p:sp>
        <p:nvSpPr>
          <p:cNvPr id="3" name="Slide Number Placeholder 2"/>
          <p:cNvSpPr>
            <a:spLocks noGrp="1"/>
          </p:cNvSpPr>
          <p:nvPr>
            <p:ph type="sldNum" sz="quarter" idx="12"/>
          </p:nvPr>
        </p:nvSpPr>
        <p:spPr/>
        <p:txBody>
          <a:bodyPr/>
          <a:lstStyle/>
          <a:p>
            <a:fld id="{BB1440BD-7AE6-44F2-8E7C-13B1D5A0F975}" type="slidenum">
              <a:rPr lang="en-US" smtClean="0"/>
              <a:pPr/>
              <a:t>19</a:t>
            </a:fld>
            <a:endParaRPr lang="en-US" dirty="0"/>
          </a:p>
        </p:txBody>
      </p:sp>
    </p:spTree>
    <p:extLst>
      <p:ext uri="{BB962C8B-B14F-4D97-AF65-F5344CB8AC3E}">
        <p14:creationId xmlns:p14="http://schemas.microsoft.com/office/powerpoint/2010/main" val="39948567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47060"/>
            <a:ext cx="7886700" cy="550416"/>
          </a:xfrm>
        </p:spPr>
        <p:txBody>
          <a:bodyPr/>
          <a:lstStyle/>
          <a:p>
            <a:pPr algn="ctr"/>
            <a:r>
              <a:rPr lang="en-CA" sz="3600" dirty="0" smtClean="0">
                <a:solidFill>
                  <a:schemeClr val="accent6">
                    <a:lumMod val="50000"/>
                  </a:schemeClr>
                </a:solidFill>
              </a:rPr>
              <a:t>Importance of Non-MLA Channels</a:t>
            </a:r>
            <a:endParaRPr lang="en-CA" sz="3600" dirty="0">
              <a:solidFill>
                <a:schemeClr val="accent6">
                  <a:lumMod val="50000"/>
                </a:schemeClr>
              </a:solidFill>
            </a:endParaRPr>
          </a:p>
        </p:txBody>
      </p:sp>
      <p:sp>
        <p:nvSpPr>
          <p:cNvPr id="3" name="Content Placeholder 2"/>
          <p:cNvSpPr>
            <a:spLocks noGrp="1"/>
          </p:cNvSpPr>
          <p:nvPr>
            <p:ph sz="half" idx="1"/>
          </p:nvPr>
        </p:nvSpPr>
        <p:spPr>
          <a:xfrm>
            <a:off x="628650" y="2352582"/>
            <a:ext cx="7886700" cy="3910910"/>
          </a:xfrm>
        </p:spPr>
        <p:txBody>
          <a:bodyPr/>
          <a:lstStyle/>
          <a:p>
            <a:pPr marL="355600" lvl="1" eaLnBrk="0" fontAlgn="base" hangingPunct="0">
              <a:spcBef>
                <a:spcPts val="0"/>
              </a:spcBef>
            </a:pPr>
            <a:r>
              <a:rPr lang="en-CA" sz="2400" dirty="0" smtClean="0"/>
              <a:t>Direct agency-to-agency cooperation in criminal matters remains the fastest and, in certain cases, the most effective route to obtaining foreign assistance.</a:t>
            </a:r>
          </a:p>
          <a:p>
            <a:pPr marL="355600" lvl="1" eaLnBrk="0" fontAlgn="base" hangingPunct="0">
              <a:spcBef>
                <a:spcPts val="0"/>
              </a:spcBef>
            </a:pPr>
            <a:endParaRPr lang="en-CA" sz="2400" dirty="0"/>
          </a:p>
          <a:p>
            <a:pPr marL="355600" lvl="1" eaLnBrk="0" fontAlgn="base" hangingPunct="0">
              <a:spcBef>
                <a:spcPts val="0"/>
              </a:spcBef>
            </a:pPr>
            <a:endParaRPr lang="en-CA" sz="2400" b="1" dirty="0" smtClean="0"/>
          </a:p>
          <a:p>
            <a:pPr marL="355600" lvl="1" eaLnBrk="0" fontAlgn="base" hangingPunct="0">
              <a:spcBef>
                <a:spcPts val="0"/>
              </a:spcBef>
            </a:pPr>
            <a:endParaRPr lang="en-CA" sz="2400" b="1" dirty="0"/>
          </a:p>
        </p:txBody>
      </p:sp>
      <p:sp>
        <p:nvSpPr>
          <p:cNvPr id="4" name="Slide Number Placeholder 3"/>
          <p:cNvSpPr>
            <a:spLocks noGrp="1"/>
          </p:cNvSpPr>
          <p:nvPr>
            <p:ph type="sldNum" sz="quarter" idx="12"/>
          </p:nvPr>
        </p:nvSpPr>
        <p:spPr/>
        <p:txBody>
          <a:bodyPr/>
          <a:lstStyle/>
          <a:p>
            <a:fld id="{599AE977-2244-4365-8D1D-356B26804402}" type="slidenum">
              <a:rPr lang="en-US" smtClean="0"/>
              <a:pPr/>
              <a:t>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18054689"/>
              </p:ext>
            </p:extLst>
          </p:nvPr>
        </p:nvGraphicFramePr>
        <p:xfrm>
          <a:off x="1508555" y="3608290"/>
          <a:ext cx="6126890" cy="2438400"/>
        </p:xfrm>
        <a:graphic>
          <a:graphicData uri="http://schemas.openxmlformats.org/drawingml/2006/table">
            <a:tbl>
              <a:tblPr firstRow="1" bandRow="1">
                <a:tableStyleId>{21E4AEA4-8DFA-4A89-87EB-49C32662AFE0}</a:tableStyleId>
              </a:tblPr>
              <a:tblGrid>
                <a:gridCol w="6126890">
                  <a:extLst>
                    <a:ext uri="{9D8B030D-6E8A-4147-A177-3AD203B41FA5}">
                      <a16:colId xmlns:a16="http://schemas.microsoft.com/office/drawing/2014/main" xmlns="" val="20000"/>
                    </a:ext>
                  </a:extLst>
                </a:gridCol>
              </a:tblGrid>
              <a:tr h="23263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2200" b="1" dirty="0" smtClean="0">
                          <a:solidFill>
                            <a:schemeClr val="tx2">
                              <a:lumMod val="50000"/>
                            </a:schemeClr>
                          </a:solidFill>
                        </a:rPr>
                        <a:t>Supreme Court of Canada</a:t>
                      </a:r>
                      <a:r>
                        <a:rPr lang="en-CA" sz="2200" i="1" dirty="0" smtClean="0">
                          <a:solidFill>
                            <a:schemeClr val="tx2">
                              <a:lumMod val="50000"/>
                            </a:schemeClr>
                          </a:solidFill>
                        </a:rPr>
                        <a:t>: “[C]rime does not stop at national borders, and police routinely share information that they have lawfully obtained under warrant with their counterparts in other countries</a:t>
                      </a:r>
                      <a:r>
                        <a:rPr lang="en-CA" sz="2200" dirty="0" smtClean="0">
                          <a:solidFill>
                            <a:schemeClr val="tx2">
                              <a:lumMod val="50000"/>
                            </a:schemeClr>
                          </a:solidFill>
                        </a:rPr>
                        <a:t>” (</a:t>
                      </a:r>
                      <a:r>
                        <a:rPr lang="en-CA" sz="2200" i="1" dirty="0" err="1" smtClean="0">
                          <a:solidFill>
                            <a:schemeClr val="tx2">
                              <a:lumMod val="50000"/>
                            </a:schemeClr>
                          </a:solidFill>
                        </a:rPr>
                        <a:t>Wakeling</a:t>
                      </a:r>
                      <a:r>
                        <a:rPr lang="en-CA" sz="2200" i="1" dirty="0" smtClean="0">
                          <a:solidFill>
                            <a:schemeClr val="tx2">
                              <a:lumMod val="50000"/>
                            </a:schemeClr>
                          </a:solidFill>
                        </a:rPr>
                        <a:t> v. United States of America</a:t>
                      </a:r>
                      <a:r>
                        <a:rPr lang="en-CA" sz="2200" dirty="0" smtClean="0">
                          <a:solidFill>
                            <a:schemeClr val="tx2">
                              <a:lumMod val="50000"/>
                            </a:schemeClr>
                          </a:solidFill>
                        </a:rPr>
                        <a:t>, [2014] 3 SCR 549).</a:t>
                      </a:r>
                      <a:endParaRPr lang="en-US" sz="2200" dirty="0">
                        <a:solidFill>
                          <a:schemeClr val="tx2">
                            <a:lumMod val="50000"/>
                          </a:schemeClr>
                        </a:solidFill>
                      </a:endParaRP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8404003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35223"/>
            <a:ext cx="7886700" cy="548640"/>
          </a:xfrm>
        </p:spPr>
        <p:txBody>
          <a:bodyPr/>
          <a:lstStyle/>
          <a:p>
            <a:pPr algn="ctr"/>
            <a:r>
              <a:rPr lang="en-CA" sz="3200" dirty="0" smtClean="0">
                <a:solidFill>
                  <a:schemeClr val="accent6">
                    <a:lumMod val="50000"/>
                  </a:schemeClr>
                </a:solidFill>
              </a:rPr>
              <a:t>MLA Fills the Gap</a:t>
            </a:r>
            <a:endParaRPr lang="en-CA" sz="3200" dirty="0">
              <a:solidFill>
                <a:schemeClr val="accent6">
                  <a:lumMod val="50000"/>
                </a:schemeClr>
              </a:solidFill>
            </a:endParaRPr>
          </a:p>
        </p:txBody>
      </p:sp>
      <p:sp>
        <p:nvSpPr>
          <p:cNvPr id="3" name="Content Placeholder 2"/>
          <p:cNvSpPr>
            <a:spLocks noGrp="1"/>
          </p:cNvSpPr>
          <p:nvPr>
            <p:ph sz="half" idx="1"/>
          </p:nvPr>
        </p:nvSpPr>
        <p:spPr>
          <a:xfrm>
            <a:off x="628649" y="2237172"/>
            <a:ext cx="8071467" cy="3804377"/>
          </a:xfrm>
        </p:spPr>
        <p:txBody>
          <a:bodyPr/>
          <a:lstStyle/>
          <a:p>
            <a:pPr marL="444500" lvl="1" indent="-444500" eaLnBrk="0" fontAlgn="base" hangingPunct="0">
              <a:spcBef>
                <a:spcPts val="1200"/>
              </a:spcBef>
              <a:spcAft>
                <a:spcPts val="1200"/>
              </a:spcAft>
            </a:pPr>
            <a:endParaRPr lang="en-CA" sz="2500" dirty="0"/>
          </a:p>
        </p:txBody>
      </p:sp>
      <p:sp>
        <p:nvSpPr>
          <p:cNvPr id="4" name="Slide Number Placeholder 3"/>
          <p:cNvSpPr>
            <a:spLocks noGrp="1"/>
          </p:cNvSpPr>
          <p:nvPr>
            <p:ph type="sldNum" sz="quarter" idx="12"/>
          </p:nvPr>
        </p:nvSpPr>
        <p:spPr/>
        <p:txBody>
          <a:bodyPr/>
          <a:lstStyle/>
          <a:p>
            <a:fld id="{599AE977-2244-4365-8D1D-356B26804402}" type="slidenum">
              <a:rPr lang="en-US" smtClean="0"/>
              <a:pPr/>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3397561"/>
              </p:ext>
            </p:extLst>
          </p:nvPr>
        </p:nvGraphicFramePr>
        <p:xfrm>
          <a:off x="534153" y="2237172"/>
          <a:ext cx="8070351" cy="3688080"/>
        </p:xfrm>
        <a:graphic>
          <a:graphicData uri="http://schemas.openxmlformats.org/drawingml/2006/table">
            <a:tbl>
              <a:tblPr firstRow="1" bandRow="1">
                <a:tableStyleId>{5C22544A-7EE6-4342-B048-85BDC9FD1C3A}</a:tableStyleId>
              </a:tblPr>
              <a:tblGrid>
                <a:gridCol w="8070351">
                  <a:extLst>
                    <a:ext uri="{9D8B030D-6E8A-4147-A177-3AD203B41FA5}">
                      <a16:colId xmlns:a16="http://schemas.microsoft.com/office/drawing/2014/main" xmlns="" val="20000"/>
                    </a:ext>
                  </a:extLst>
                </a:gridCol>
              </a:tblGrid>
              <a:tr h="370840">
                <a:tc>
                  <a:txBody>
                    <a:bodyPr/>
                    <a:lstStyle/>
                    <a:p>
                      <a:pPr marL="457200" lvl="1" indent="-457200" eaLnBrk="0" fontAlgn="base" hangingPunct="0">
                        <a:spcBef>
                          <a:spcPts val="1200"/>
                        </a:spcBef>
                        <a:spcAft>
                          <a:spcPts val="1200"/>
                        </a:spcAft>
                        <a:buFont typeface="Arial" panose="020B0604020202020204" pitchFamily="34" charset="0"/>
                        <a:buChar char="•"/>
                      </a:pPr>
                      <a:r>
                        <a:rPr lang="en-CA" sz="2800" dirty="0" smtClean="0">
                          <a:solidFill>
                            <a:schemeClr val="tx1">
                              <a:lumMod val="95000"/>
                              <a:lumOff val="5000"/>
                            </a:schemeClr>
                          </a:solidFill>
                        </a:rPr>
                        <a:t>MLA is also a key tool in the arsenal of investigators and prosecutors. </a:t>
                      </a:r>
                    </a:p>
                    <a:p>
                      <a:pPr marL="457200" lvl="1" indent="-457200" eaLnBrk="0" fontAlgn="base" hangingPunct="0">
                        <a:spcBef>
                          <a:spcPts val="1200"/>
                        </a:spcBef>
                        <a:spcAft>
                          <a:spcPts val="1200"/>
                        </a:spcAft>
                        <a:buFont typeface="Arial" panose="020B0604020202020204" pitchFamily="34" charset="0"/>
                        <a:buChar char="•"/>
                      </a:pPr>
                      <a:r>
                        <a:rPr lang="en-GB" sz="2800" dirty="0" smtClean="0">
                          <a:solidFill>
                            <a:schemeClr val="tx1">
                              <a:lumMod val="95000"/>
                              <a:lumOff val="5000"/>
                            </a:schemeClr>
                          </a:solidFill>
                        </a:rPr>
                        <a:t>MLA supplements agency-to-agency cooperation - </a:t>
                      </a:r>
                      <a:r>
                        <a:rPr lang="en-GB" sz="2800" u="sng" dirty="0" smtClean="0">
                          <a:solidFill>
                            <a:schemeClr val="tx1">
                              <a:lumMod val="95000"/>
                              <a:lumOff val="5000"/>
                            </a:schemeClr>
                          </a:solidFill>
                        </a:rPr>
                        <a:t>Does not replace it</a:t>
                      </a:r>
                      <a:endParaRPr lang="en-CA" sz="2800" dirty="0" smtClean="0">
                        <a:solidFill>
                          <a:schemeClr val="tx1">
                            <a:lumMod val="95000"/>
                            <a:lumOff val="5000"/>
                          </a:schemeClr>
                        </a:solidFill>
                      </a:endParaRPr>
                    </a:p>
                    <a:p>
                      <a:pPr marL="457200" lvl="1" indent="-457200" eaLnBrk="0" fontAlgn="base" hangingPunct="0">
                        <a:spcBef>
                          <a:spcPts val="1200"/>
                        </a:spcBef>
                        <a:spcAft>
                          <a:spcPts val="1200"/>
                        </a:spcAft>
                        <a:buFont typeface="Arial" panose="020B0604020202020204" pitchFamily="34" charset="0"/>
                        <a:buChar char="•"/>
                      </a:pPr>
                      <a:r>
                        <a:rPr lang="en-GB" sz="2800" dirty="0" smtClean="0">
                          <a:solidFill>
                            <a:schemeClr val="tx1">
                              <a:lumMod val="95000"/>
                              <a:lumOff val="5000"/>
                            </a:schemeClr>
                          </a:solidFill>
                        </a:rPr>
                        <a:t>In general, MLA kicks in when agency-to-agency cooperation is not available for the specific assistance sought.</a:t>
                      </a:r>
                      <a:r>
                        <a:rPr lang="en-CA" sz="2800" dirty="0" smtClean="0">
                          <a:solidFill>
                            <a:schemeClr val="tx1">
                              <a:lumMod val="95000"/>
                              <a:lumOff val="5000"/>
                            </a:schemeClr>
                          </a:solidFill>
                        </a:rPr>
                        <a:t> </a:t>
                      </a:r>
                      <a:endParaRPr lang="en-US"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2566219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7263"/>
            <a:ext cx="7886700" cy="745724"/>
          </a:xfrm>
        </p:spPr>
        <p:txBody>
          <a:bodyPr/>
          <a:lstStyle/>
          <a:p>
            <a:pPr algn="ctr"/>
            <a:r>
              <a:rPr lang="en-CA" sz="3200" dirty="0" smtClean="0">
                <a:solidFill>
                  <a:schemeClr val="accent6">
                    <a:lumMod val="50000"/>
                  </a:schemeClr>
                </a:solidFill>
              </a:rPr>
              <a:t>Limiting Use of MLA </a:t>
            </a:r>
            <a:endParaRPr lang="en-CA" sz="3200" dirty="0">
              <a:solidFill>
                <a:schemeClr val="accent6">
                  <a:lumMod val="50000"/>
                </a:schemeClr>
              </a:solidFill>
            </a:endParaRPr>
          </a:p>
        </p:txBody>
      </p:sp>
      <p:sp>
        <p:nvSpPr>
          <p:cNvPr id="3" name="Content Placeholder 2"/>
          <p:cNvSpPr>
            <a:spLocks noGrp="1"/>
          </p:cNvSpPr>
          <p:nvPr>
            <p:ph sz="half" idx="1"/>
          </p:nvPr>
        </p:nvSpPr>
        <p:spPr>
          <a:xfrm>
            <a:off x="424055" y="1792334"/>
            <a:ext cx="8225639" cy="1189477"/>
          </a:xfrm>
        </p:spPr>
        <p:txBody>
          <a:bodyPr/>
          <a:lstStyle/>
          <a:p>
            <a:pPr>
              <a:spcBef>
                <a:spcPts val="600"/>
              </a:spcBef>
              <a:spcAft>
                <a:spcPts val="600"/>
              </a:spcAft>
              <a:buNone/>
            </a:pPr>
            <a:r>
              <a:rPr lang="en-CA" sz="2500" dirty="0" smtClean="0"/>
              <a:t>Because MLA can be a longer process to follow, Canada urges authorities to use it as a measure of last resort. </a:t>
            </a:r>
          </a:p>
          <a:p>
            <a:pPr>
              <a:buNone/>
            </a:pPr>
            <a:endParaRPr lang="en-CA" sz="2500" dirty="0"/>
          </a:p>
        </p:txBody>
      </p:sp>
      <p:sp>
        <p:nvSpPr>
          <p:cNvPr id="4" name="Slide Number Placeholder 3"/>
          <p:cNvSpPr>
            <a:spLocks noGrp="1"/>
          </p:cNvSpPr>
          <p:nvPr>
            <p:ph type="sldNum" sz="quarter" idx="12"/>
          </p:nvPr>
        </p:nvSpPr>
        <p:spPr/>
        <p:txBody>
          <a:bodyPr/>
          <a:lstStyle/>
          <a:p>
            <a:fld id="{599AE977-2244-4365-8D1D-356B26804402}"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95414808"/>
              </p:ext>
            </p:extLst>
          </p:nvPr>
        </p:nvGraphicFramePr>
        <p:xfrm>
          <a:off x="494306" y="2741157"/>
          <a:ext cx="8155388" cy="3352800"/>
        </p:xfrm>
        <a:graphic>
          <a:graphicData uri="http://schemas.openxmlformats.org/drawingml/2006/table">
            <a:tbl>
              <a:tblPr firstRow="1" bandRow="1">
                <a:tableStyleId>{5C22544A-7EE6-4342-B048-85BDC9FD1C3A}</a:tableStyleId>
              </a:tblPr>
              <a:tblGrid>
                <a:gridCol w="8155388">
                  <a:extLst>
                    <a:ext uri="{9D8B030D-6E8A-4147-A177-3AD203B41FA5}">
                      <a16:colId xmlns:a16="http://schemas.microsoft.com/office/drawing/2014/main" xmlns="" val="20000"/>
                    </a:ext>
                  </a:extLst>
                </a:gridCol>
              </a:tblGrid>
              <a:tr h="3118672">
                <a:tc>
                  <a:txBody>
                    <a:bodyPr/>
                    <a:lstStyle/>
                    <a:p>
                      <a:pPr marL="285750" indent="-285750">
                        <a:spcBef>
                          <a:spcPts val="600"/>
                        </a:spcBef>
                        <a:spcAft>
                          <a:spcPts val="600"/>
                        </a:spcAft>
                      </a:pPr>
                      <a:r>
                        <a:rPr lang="en-CA" sz="2300" dirty="0" smtClean="0">
                          <a:solidFill>
                            <a:srgbClr val="FFFF00"/>
                          </a:solidFill>
                        </a:rPr>
                        <a:t>In general, MLA should be limited to:</a:t>
                      </a:r>
                    </a:p>
                    <a:p>
                      <a:pPr marL="708300" lvl="1" indent="-457200" eaLnBrk="0" fontAlgn="base" hangingPunct="0">
                        <a:spcBef>
                          <a:spcPts val="600"/>
                        </a:spcBef>
                        <a:spcAft>
                          <a:spcPts val="600"/>
                        </a:spcAft>
                        <a:buFont typeface="+mj-lt"/>
                        <a:buAutoNum type="arabicPeriod"/>
                      </a:pPr>
                      <a:r>
                        <a:rPr lang="en-CA" sz="2300" dirty="0" smtClean="0">
                          <a:solidFill>
                            <a:srgbClr val="FFFF00"/>
                          </a:solidFill>
                        </a:rPr>
                        <a:t>Assistance requiring court authorization;</a:t>
                      </a:r>
                    </a:p>
                    <a:p>
                      <a:pPr marL="708300" lvl="1" indent="-457200" eaLnBrk="0" fontAlgn="base" hangingPunct="0">
                        <a:spcBef>
                          <a:spcPts val="600"/>
                        </a:spcBef>
                        <a:spcAft>
                          <a:spcPts val="600"/>
                        </a:spcAft>
                        <a:buFont typeface="+mj-lt"/>
                        <a:buAutoNum type="arabicPeriod"/>
                      </a:pPr>
                      <a:r>
                        <a:rPr lang="en-CA" sz="2300" dirty="0" smtClean="0">
                          <a:solidFill>
                            <a:srgbClr val="FFFF00"/>
                          </a:solidFill>
                        </a:rPr>
                        <a:t>Cases where the law of the foreign state require MLA; </a:t>
                      </a:r>
                    </a:p>
                    <a:p>
                      <a:pPr marL="708300" lvl="1" indent="-457200" eaLnBrk="0" fontAlgn="base" hangingPunct="0">
                        <a:spcBef>
                          <a:spcPts val="600"/>
                        </a:spcBef>
                        <a:spcAft>
                          <a:spcPts val="600"/>
                        </a:spcAft>
                        <a:buFont typeface="+mj-lt"/>
                        <a:buAutoNum type="arabicPeriod"/>
                      </a:pPr>
                      <a:r>
                        <a:rPr lang="en-CA" sz="2300" dirty="0" smtClean="0">
                          <a:solidFill>
                            <a:srgbClr val="FFFF00"/>
                          </a:solidFill>
                        </a:rPr>
                        <a:t>Sensitive/high profile cases (</a:t>
                      </a:r>
                      <a:r>
                        <a:rPr lang="en-CA" sz="2300" i="1" dirty="0" smtClean="0">
                          <a:solidFill>
                            <a:srgbClr val="FFFF00"/>
                          </a:solidFill>
                        </a:rPr>
                        <a:t>it may be advisable to pursue the matter under MLA as most treaties contain a contractual requirement for confidentiality</a:t>
                      </a:r>
                      <a:r>
                        <a:rPr lang="en-CA" sz="2300" dirty="0" smtClean="0">
                          <a:solidFill>
                            <a:srgbClr val="FFFF00"/>
                          </a:solidFill>
                        </a:rPr>
                        <a:t>)</a:t>
                      </a:r>
                      <a:r>
                        <a:rPr lang="en-CA" sz="2250" dirty="0" smtClean="0">
                          <a:solidFill>
                            <a:srgbClr val="FFFF00"/>
                          </a:solidFill>
                        </a:rPr>
                        <a:t> </a:t>
                      </a:r>
                      <a:endParaRPr lang="en-US" sz="2250" dirty="0">
                        <a:solidFill>
                          <a:srgbClr val="FFFF00"/>
                        </a:solidFill>
                      </a:endParaRPr>
                    </a:p>
                  </a:txBody>
                  <a:tcPr>
                    <a:solidFill>
                      <a:srgbClr val="0070C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4915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96" y="1376372"/>
            <a:ext cx="7886700" cy="548640"/>
          </a:xfrm>
        </p:spPr>
        <p:txBody>
          <a:bodyPr/>
          <a:lstStyle/>
          <a:p>
            <a:r>
              <a:rPr lang="en-CA" sz="3600" dirty="0">
                <a:solidFill>
                  <a:schemeClr val="accent6">
                    <a:lumMod val="50000"/>
                  </a:schemeClr>
                </a:solidFill>
              </a:rPr>
              <a:t>Canadian Assistance that May be </a:t>
            </a:r>
            <a:br>
              <a:rPr lang="en-CA" sz="3600" dirty="0">
                <a:solidFill>
                  <a:schemeClr val="accent6">
                    <a:lumMod val="50000"/>
                  </a:schemeClr>
                </a:solidFill>
              </a:rPr>
            </a:br>
            <a:r>
              <a:rPr lang="en-CA" sz="3600" dirty="0">
                <a:solidFill>
                  <a:schemeClr val="accent6">
                    <a:lumMod val="50000"/>
                  </a:schemeClr>
                </a:solidFill>
              </a:rPr>
              <a:t>Provided Outside MLA</a:t>
            </a:r>
            <a:endParaRPr lang="en-US" sz="3600" dirty="0"/>
          </a:p>
        </p:txBody>
      </p:sp>
      <p:sp>
        <p:nvSpPr>
          <p:cNvPr id="3" name="Content Placeholder 2"/>
          <p:cNvSpPr>
            <a:spLocks noGrp="1"/>
          </p:cNvSpPr>
          <p:nvPr>
            <p:ph sz="half" idx="1"/>
          </p:nvPr>
        </p:nvSpPr>
        <p:spPr>
          <a:xfrm>
            <a:off x="439616" y="2612572"/>
            <a:ext cx="3771900" cy="3195105"/>
          </a:xfrm>
        </p:spPr>
        <p:txBody>
          <a:bodyPr/>
          <a:lstStyle/>
          <a:p>
            <a:pPr marL="0" indent="0">
              <a:spcBef>
                <a:spcPts val="0"/>
              </a:spcBef>
              <a:buNone/>
            </a:pPr>
            <a:r>
              <a:rPr lang="en-US" sz="2400" u="sng" dirty="0">
                <a:solidFill>
                  <a:srgbClr val="C00000"/>
                </a:solidFill>
              </a:rPr>
              <a:t>Anything that is in the public domain </a:t>
            </a:r>
            <a:endParaRPr lang="en-US" sz="2400" u="sng" dirty="0" smtClean="0">
              <a:solidFill>
                <a:srgbClr val="C00000"/>
              </a:solidFill>
            </a:endParaRPr>
          </a:p>
          <a:p>
            <a:pPr marL="0" indent="0">
              <a:spcBef>
                <a:spcPts val="0"/>
              </a:spcBef>
              <a:buNone/>
            </a:pPr>
            <a:endParaRPr lang="en-US" sz="2400" dirty="0">
              <a:solidFill>
                <a:srgbClr val="C00000"/>
              </a:solidFill>
            </a:endParaRPr>
          </a:p>
          <a:p>
            <a:pPr marL="0" indent="0">
              <a:spcBef>
                <a:spcPts val="0"/>
              </a:spcBef>
              <a:buNone/>
            </a:pPr>
            <a:r>
              <a:rPr lang="en-US" sz="2400" dirty="0" smtClean="0">
                <a:solidFill>
                  <a:srgbClr val="002060"/>
                </a:solidFill>
              </a:rPr>
              <a:t>e.g</a:t>
            </a:r>
            <a:r>
              <a:rPr lang="en-US" sz="2400" dirty="0">
                <a:solidFill>
                  <a:srgbClr val="002060"/>
                </a:solidFill>
              </a:rPr>
              <a:t>. materials in a court file, unless the proceedings are sealed, corporate registration records; open source info </a:t>
            </a:r>
          </a:p>
          <a:p>
            <a:endParaRPr lang="en-US" dirty="0"/>
          </a:p>
        </p:txBody>
      </p:sp>
      <p:sp>
        <p:nvSpPr>
          <p:cNvPr id="4" name="Content Placeholder 3"/>
          <p:cNvSpPr>
            <a:spLocks noGrp="1"/>
          </p:cNvSpPr>
          <p:nvPr>
            <p:ph sz="half" idx="2"/>
          </p:nvPr>
        </p:nvSpPr>
        <p:spPr>
          <a:xfrm>
            <a:off x="4624754" y="2612572"/>
            <a:ext cx="3890596" cy="3195105"/>
          </a:xfrm>
        </p:spPr>
        <p:txBody>
          <a:bodyPr/>
          <a:lstStyle/>
          <a:p>
            <a:pPr marL="0" indent="0">
              <a:spcBef>
                <a:spcPts val="1800"/>
              </a:spcBef>
              <a:buNone/>
            </a:pPr>
            <a:r>
              <a:rPr lang="en-US" sz="2400" u="sng" dirty="0">
                <a:solidFill>
                  <a:srgbClr val="002060"/>
                </a:solidFill>
              </a:rPr>
              <a:t>Anything that is provided voluntarily by the holder of the information, if not contrary to Canadian </a:t>
            </a:r>
            <a:r>
              <a:rPr lang="en-US" sz="2400" u="sng" dirty="0" smtClean="0">
                <a:solidFill>
                  <a:srgbClr val="002060"/>
                </a:solidFill>
              </a:rPr>
              <a:t>law</a:t>
            </a:r>
          </a:p>
          <a:p>
            <a:pPr marL="0" indent="0">
              <a:spcBef>
                <a:spcPts val="1800"/>
              </a:spcBef>
              <a:buNone/>
            </a:pPr>
            <a:r>
              <a:rPr lang="en-US" sz="2400" dirty="0" err="1" smtClean="0">
                <a:solidFill>
                  <a:srgbClr val="C00000"/>
                </a:solidFill>
              </a:rPr>
              <a:t>e.g</a:t>
            </a:r>
            <a:r>
              <a:rPr lang="en-US" sz="2400" dirty="0" smtClean="0">
                <a:solidFill>
                  <a:srgbClr val="C00000"/>
                </a:solidFill>
              </a:rPr>
              <a:t> </a:t>
            </a:r>
            <a:r>
              <a:rPr lang="en-US" sz="2400" dirty="0">
                <a:solidFill>
                  <a:srgbClr val="C00000"/>
                </a:solidFill>
              </a:rPr>
              <a:t>voluntary statements/testimony; business records, physical evidence  </a:t>
            </a:r>
          </a:p>
          <a:p>
            <a:endParaRPr lang="en-US" dirty="0"/>
          </a:p>
        </p:txBody>
      </p:sp>
      <p:sp>
        <p:nvSpPr>
          <p:cNvPr id="5" name="Slide Number Placeholder 4"/>
          <p:cNvSpPr>
            <a:spLocks noGrp="1"/>
          </p:cNvSpPr>
          <p:nvPr>
            <p:ph type="sldNum" sz="quarter" idx="12"/>
          </p:nvPr>
        </p:nvSpPr>
        <p:spPr/>
        <p:txBody>
          <a:bodyPr/>
          <a:lstStyle/>
          <a:p>
            <a:fld id="{28E04805-0251-448C-963D-406E978EBCA8}" type="slidenum">
              <a:rPr lang="en-US" smtClean="0"/>
              <a:pPr/>
              <a:t>5</a:t>
            </a:fld>
            <a:endParaRPr lang="en-US" dirty="0"/>
          </a:p>
        </p:txBody>
      </p:sp>
    </p:spTree>
    <p:extLst>
      <p:ext uri="{BB962C8B-B14F-4D97-AF65-F5344CB8AC3E}">
        <p14:creationId xmlns:p14="http://schemas.microsoft.com/office/powerpoint/2010/main" val="81747421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7" y="1371600"/>
            <a:ext cx="8291743" cy="1158536"/>
          </a:xfrm>
        </p:spPr>
        <p:txBody>
          <a:bodyPr/>
          <a:lstStyle/>
          <a:p>
            <a:r>
              <a:rPr lang="en-CA" sz="3200" dirty="0" smtClean="0">
                <a:solidFill>
                  <a:schemeClr val="accent6">
                    <a:lumMod val="50000"/>
                  </a:schemeClr>
                </a:solidFill>
              </a:rPr>
              <a:t>Assistance that May be Provided </a:t>
            </a:r>
            <a:br>
              <a:rPr lang="en-CA" sz="3200" dirty="0" smtClean="0">
                <a:solidFill>
                  <a:schemeClr val="accent6">
                    <a:lumMod val="50000"/>
                  </a:schemeClr>
                </a:solidFill>
              </a:rPr>
            </a:br>
            <a:r>
              <a:rPr lang="en-CA" sz="3200" dirty="0" smtClean="0">
                <a:solidFill>
                  <a:schemeClr val="accent6">
                    <a:lumMod val="50000"/>
                  </a:schemeClr>
                </a:solidFill>
              </a:rPr>
              <a:t>Outside MLA, cont’d</a:t>
            </a:r>
            <a:endParaRPr lang="en-CA" sz="3200" dirty="0">
              <a:solidFill>
                <a:schemeClr val="accent6">
                  <a:lumMod val="50000"/>
                </a:schemeClr>
              </a:solidFill>
            </a:endParaRPr>
          </a:p>
        </p:txBody>
      </p:sp>
      <p:sp>
        <p:nvSpPr>
          <p:cNvPr id="3" name="Content Placeholder 2"/>
          <p:cNvSpPr>
            <a:spLocks noGrp="1"/>
          </p:cNvSpPr>
          <p:nvPr>
            <p:ph sz="half" idx="1"/>
          </p:nvPr>
        </p:nvSpPr>
        <p:spPr>
          <a:xfrm>
            <a:off x="202223" y="2424264"/>
            <a:ext cx="5692550" cy="3732696"/>
          </a:xfrm>
        </p:spPr>
        <p:txBody>
          <a:bodyPr/>
          <a:lstStyle/>
          <a:p>
            <a:pPr marL="285750" indent="-285750">
              <a:spcBef>
                <a:spcPts val="600"/>
              </a:spcBef>
              <a:spcAft>
                <a:spcPts val="600"/>
              </a:spcAft>
            </a:pPr>
            <a:r>
              <a:rPr lang="en-US" sz="2200" b="1" dirty="0" smtClean="0">
                <a:solidFill>
                  <a:srgbClr val="FF0000"/>
                </a:solidFill>
              </a:rPr>
              <a:t>Locating</a:t>
            </a:r>
            <a:r>
              <a:rPr lang="en-US" sz="2200" b="1" dirty="0" smtClean="0">
                <a:solidFill>
                  <a:srgbClr val="002060"/>
                </a:solidFill>
              </a:rPr>
              <a:t> suspects, accused persons and witnesses</a:t>
            </a:r>
          </a:p>
          <a:p>
            <a:pPr marL="285750" indent="-285750">
              <a:spcBef>
                <a:spcPts val="600"/>
              </a:spcBef>
              <a:spcAft>
                <a:spcPts val="600"/>
              </a:spcAft>
            </a:pPr>
            <a:r>
              <a:rPr lang="en-US" sz="2200" b="1" dirty="0">
                <a:solidFill>
                  <a:srgbClr val="FF0000"/>
                </a:solidFill>
              </a:rPr>
              <a:t>S</a:t>
            </a:r>
            <a:r>
              <a:rPr lang="en-US" sz="2200" b="1" dirty="0" smtClean="0">
                <a:solidFill>
                  <a:srgbClr val="FF0000"/>
                </a:solidFill>
              </a:rPr>
              <a:t>urveilling</a:t>
            </a:r>
            <a:r>
              <a:rPr lang="en-US" sz="2200" b="1" dirty="0" smtClean="0">
                <a:solidFill>
                  <a:srgbClr val="002060"/>
                </a:solidFill>
              </a:rPr>
              <a:t> a suspect / conducting undercover measures that do not require court authorization.</a:t>
            </a:r>
          </a:p>
          <a:p>
            <a:pPr marL="285750" indent="-285750">
              <a:spcBef>
                <a:spcPts val="600"/>
              </a:spcBef>
              <a:spcAft>
                <a:spcPts val="600"/>
              </a:spcAft>
            </a:pPr>
            <a:r>
              <a:rPr lang="en-US" sz="2200" b="1" dirty="0" smtClean="0">
                <a:solidFill>
                  <a:srgbClr val="002060"/>
                </a:solidFill>
              </a:rPr>
              <a:t>Obtaining copies of </a:t>
            </a:r>
            <a:r>
              <a:rPr lang="en-US" sz="2200" b="1" dirty="0" smtClean="0">
                <a:solidFill>
                  <a:srgbClr val="FF0000"/>
                </a:solidFill>
              </a:rPr>
              <a:t>materials in Canadian police files</a:t>
            </a:r>
            <a:r>
              <a:rPr lang="en-US" sz="2200" b="1" dirty="0" smtClean="0">
                <a:solidFill>
                  <a:srgbClr val="002060"/>
                </a:solidFill>
              </a:rPr>
              <a:t>, e.g. police reports, “will-say” statements, transcripts of recorded statements, photographs</a:t>
            </a:r>
          </a:p>
        </p:txBody>
      </p:sp>
      <p:sp>
        <p:nvSpPr>
          <p:cNvPr id="4" name="Slide Number Placeholder 3"/>
          <p:cNvSpPr>
            <a:spLocks noGrp="1"/>
          </p:cNvSpPr>
          <p:nvPr>
            <p:ph type="sldNum" sz="quarter" idx="12"/>
          </p:nvPr>
        </p:nvSpPr>
        <p:spPr/>
        <p:txBody>
          <a:bodyPr/>
          <a:lstStyle/>
          <a:p>
            <a:fld id="{599AE977-2244-4365-8D1D-356B26804402}"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5664975" y="2540847"/>
            <a:ext cx="3169327" cy="3169327"/>
          </a:xfrm>
          <a:prstGeom prst="rect">
            <a:avLst/>
          </a:prstGeom>
        </p:spPr>
      </p:pic>
    </p:spTree>
    <p:extLst>
      <p:ext uri="{BB962C8B-B14F-4D97-AF65-F5344CB8AC3E}">
        <p14:creationId xmlns:p14="http://schemas.microsoft.com/office/powerpoint/2010/main" val="38198510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39" y="1307172"/>
            <a:ext cx="8291743" cy="1158536"/>
          </a:xfrm>
        </p:spPr>
        <p:txBody>
          <a:bodyPr/>
          <a:lstStyle/>
          <a:p>
            <a:pPr algn="ctr"/>
            <a:r>
              <a:rPr lang="en-CA" sz="3200" dirty="0" smtClean="0">
                <a:solidFill>
                  <a:schemeClr val="accent6">
                    <a:lumMod val="50000"/>
                  </a:schemeClr>
                </a:solidFill>
              </a:rPr>
              <a:t>Assistance that May be Provided </a:t>
            </a:r>
            <a:br>
              <a:rPr lang="en-CA" sz="3200" dirty="0" smtClean="0">
                <a:solidFill>
                  <a:schemeClr val="accent6">
                    <a:lumMod val="50000"/>
                  </a:schemeClr>
                </a:solidFill>
              </a:rPr>
            </a:br>
            <a:r>
              <a:rPr lang="en-CA" sz="3200" dirty="0" smtClean="0">
                <a:solidFill>
                  <a:schemeClr val="accent6">
                    <a:lumMod val="50000"/>
                  </a:schemeClr>
                </a:solidFill>
              </a:rPr>
              <a:t>Outside MLA, cont’d</a:t>
            </a:r>
            <a:endParaRPr lang="en-CA" sz="3200" dirty="0">
              <a:solidFill>
                <a:schemeClr val="accent6">
                  <a:lumMod val="50000"/>
                </a:schemeClr>
              </a:solidFill>
            </a:endParaRPr>
          </a:p>
        </p:txBody>
      </p:sp>
      <p:sp>
        <p:nvSpPr>
          <p:cNvPr id="3" name="Content Placeholder 2"/>
          <p:cNvSpPr>
            <a:spLocks noGrp="1"/>
          </p:cNvSpPr>
          <p:nvPr>
            <p:ph sz="half" idx="1"/>
          </p:nvPr>
        </p:nvSpPr>
        <p:spPr>
          <a:xfrm>
            <a:off x="584260" y="2427679"/>
            <a:ext cx="7886700" cy="3609603"/>
          </a:xfrm>
        </p:spPr>
        <p:txBody>
          <a:bodyPr/>
          <a:lstStyle/>
          <a:p>
            <a:pPr marL="285750" indent="-285750">
              <a:spcBef>
                <a:spcPts val="800"/>
              </a:spcBef>
              <a:spcAft>
                <a:spcPts val="800"/>
              </a:spcAft>
            </a:pPr>
            <a:r>
              <a:rPr lang="en-US" sz="2600" dirty="0">
                <a:solidFill>
                  <a:srgbClr val="FF0000"/>
                </a:solidFill>
              </a:rPr>
              <a:t>Fruits of wiretaps </a:t>
            </a:r>
            <a:r>
              <a:rPr lang="en-US" sz="2600" dirty="0" smtClean="0">
                <a:solidFill>
                  <a:srgbClr val="0070C0"/>
                </a:solidFill>
              </a:rPr>
              <a:t>that were obtained pursuant </a:t>
            </a:r>
            <a:r>
              <a:rPr lang="en-US" sz="2600" dirty="0">
                <a:solidFill>
                  <a:srgbClr val="0070C0"/>
                </a:solidFill>
              </a:rPr>
              <a:t>to Canadian court </a:t>
            </a:r>
            <a:r>
              <a:rPr lang="en-US" sz="2600" dirty="0" smtClean="0">
                <a:solidFill>
                  <a:srgbClr val="0070C0"/>
                </a:solidFill>
              </a:rPr>
              <a:t>authorization</a:t>
            </a:r>
          </a:p>
          <a:p>
            <a:pPr marL="285750" indent="-285750">
              <a:spcBef>
                <a:spcPts val="1000"/>
              </a:spcBef>
              <a:spcAft>
                <a:spcPts val="1000"/>
              </a:spcAft>
            </a:pPr>
            <a:r>
              <a:rPr lang="en-US" sz="2600" u="sng" dirty="0" smtClean="0">
                <a:solidFill>
                  <a:srgbClr val="FF0000"/>
                </a:solidFill>
              </a:rPr>
              <a:t>Copies</a:t>
            </a:r>
            <a:r>
              <a:rPr lang="en-US" sz="2600" dirty="0" smtClean="0">
                <a:solidFill>
                  <a:srgbClr val="FF0000"/>
                </a:solidFill>
              </a:rPr>
              <a:t> of the fruits of search warrants</a:t>
            </a:r>
            <a:r>
              <a:rPr lang="en-US" sz="2600" dirty="0" smtClean="0">
                <a:solidFill>
                  <a:srgbClr val="0070C0"/>
                </a:solidFill>
              </a:rPr>
              <a:t> executed by Canadian police (usually involves caveats on use; originals will usually require an MLA order)</a:t>
            </a:r>
          </a:p>
          <a:p>
            <a:pPr marL="285750" indent="-285750">
              <a:spcBef>
                <a:spcPts val="1000"/>
              </a:spcBef>
              <a:spcAft>
                <a:spcPts val="1000"/>
              </a:spcAft>
            </a:pPr>
            <a:r>
              <a:rPr lang="en-US" sz="2600" dirty="0" smtClean="0">
                <a:solidFill>
                  <a:srgbClr val="FF0000"/>
                </a:solidFill>
              </a:rPr>
              <a:t>Already seized contraband </a:t>
            </a:r>
            <a:r>
              <a:rPr lang="en-US" sz="2600" dirty="0" smtClean="0">
                <a:solidFill>
                  <a:srgbClr val="0070C0"/>
                </a:solidFill>
              </a:rPr>
              <a:t>(e.g. firearms that have been ordered forfeited to the Crown; drugs with the required permits; child pornography)</a:t>
            </a:r>
            <a:endParaRPr lang="en-CA" sz="2600" dirty="0">
              <a:solidFill>
                <a:srgbClr val="0070C0"/>
              </a:solidFill>
            </a:endParaRPr>
          </a:p>
          <a:p>
            <a:pPr marL="285750" indent="-285750">
              <a:spcBef>
                <a:spcPts val="0"/>
              </a:spcBef>
            </a:pPr>
            <a:endParaRPr lang="en-US" sz="2800" dirty="0" smtClean="0"/>
          </a:p>
        </p:txBody>
      </p:sp>
      <p:sp>
        <p:nvSpPr>
          <p:cNvPr id="4" name="Slide Number Placeholder 3"/>
          <p:cNvSpPr>
            <a:spLocks noGrp="1"/>
          </p:cNvSpPr>
          <p:nvPr>
            <p:ph type="sldNum" sz="quarter" idx="12"/>
          </p:nvPr>
        </p:nvSpPr>
        <p:spPr/>
        <p:txBody>
          <a:bodyPr/>
          <a:lstStyle/>
          <a:p>
            <a:fld id="{599AE977-2244-4365-8D1D-356B26804402}" type="slidenum">
              <a:rPr lang="en-US" smtClean="0"/>
              <a:pPr/>
              <a:t>7</a:t>
            </a:fld>
            <a:endParaRPr lang="en-US" dirty="0"/>
          </a:p>
        </p:txBody>
      </p:sp>
    </p:spTree>
    <p:extLst>
      <p:ext uri="{BB962C8B-B14F-4D97-AF65-F5344CB8AC3E}">
        <p14:creationId xmlns:p14="http://schemas.microsoft.com/office/powerpoint/2010/main" val="1502898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7" y="1371600"/>
            <a:ext cx="8291743" cy="1158536"/>
          </a:xfrm>
        </p:spPr>
        <p:txBody>
          <a:bodyPr/>
          <a:lstStyle/>
          <a:p>
            <a:pPr algn="ctr"/>
            <a:r>
              <a:rPr lang="en-CA" sz="3200" dirty="0" smtClean="0">
                <a:solidFill>
                  <a:schemeClr val="accent6">
                    <a:lumMod val="50000"/>
                  </a:schemeClr>
                </a:solidFill>
              </a:rPr>
              <a:t>Assistance that May be Provided </a:t>
            </a:r>
            <a:br>
              <a:rPr lang="en-CA" sz="3200" dirty="0" smtClean="0">
                <a:solidFill>
                  <a:schemeClr val="accent6">
                    <a:lumMod val="50000"/>
                  </a:schemeClr>
                </a:solidFill>
              </a:rPr>
            </a:br>
            <a:r>
              <a:rPr lang="en-CA" sz="3200" dirty="0" smtClean="0">
                <a:solidFill>
                  <a:schemeClr val="accent6">
                    <a:lumMod val="50000"/>
                  </a:schemeClr>
                </a:solidFill>
              </a:rPr>
              <a:t>Outside MLA, cont’d</a:t>
            </a:r>
            <a:endParaRPr lang="en-CA" sz="3200" dirty="0">
              <a:solidFill>
                <a:schemeClr val="accent6">
                  <a:lumMod val="50000"/>
                </a:schemeClr>
              </a:solidFill>
            </a:endParaRPr>
          </a:p>
        </p:txBody>
      </p:sp>
      <p:sp>
        <p:nvSpPr>
          <p:cNvPr id="3" name="Content Placeholder 2"/>
          <p:cNvSpPr>
            <a:spLocks noGrp="1"/>
          </p:cNvSpPr>
          <p:nvPr>
            <p:ph sz="half" idx="1"/>
          </p:nvPr>
        </p:nvSpPr>
        <p:spPr>
          <a:xfrm>
            <a:off x="593138" y="2675275"/>
            <a:ext cx="7886700" cy="3609603"/>
          </a:xfrm>
        </p:spPr>
        <p:txBody>
          <a:bodyPr/>
          <a:lstStyle/>
          <a:p>
            <a:pPr marL="457200" indent="-457200"/>
            <a:r>
              <a:rPr lang="en-US" sz="2800" dirty="0">
                <a:solidFill>
                  <a:srgbClr val="FF0000"/>
                </a:solidFill>
              </a:rPr>
              <a:t>Criminal Records </a:t>
            </a:r>
            <a:r>
              <a:rPr lang="en-US" sz="2800" dirty="0" smtClean="0">
                <a:solidFill>
                  <a:srgbClr val="0070C0"/>
                </a:solidFill>
              </a:rPr>
              <a:t>(</a:t>
            </a:r>
            <a:r>
              <a:rPr lang="en-US" sz="2800" i="1" dirty="0" smtClean="0">
                <a:solidFill>
                  <a:srgbClr val="0070C0"/>
                </a:solidFill>
              </a:rPr>
              <a:t>if fingerprints are incl. to </a:t>
            </a:r>
            <a:r>
              <a:rPr lang="en-US" sz="2800" i="1" dirty="0">
                <a:solidFill>
                  <a:srgbClr val="0070C0"/>
                </a:solidFill>
              </a:rPr>
              <a:t>confirm ID of the </a:t>
            </a:r>
            <a:r>
              <a:rPr lang="en-US" sz="2800" i="1" dirty="0" smtClean="0">
                <a:solidFill>
                  <a:srgbClr val="0070C0"/>
                </a:solidFill>
              </a:rPr>
              <a:t>record-holder</a:t>
            </a:r>
            <a:r>
              <a:rPr lang="en-US" sz="2800" dirty="0" smtClean="0">
                <a:solidFill>
                  <a:srgbClr val="0070C0"/>
                </a:solidFill>
              </a:rPr>
              <a:t>)</a:t>
            </a:r>
            <a:endParaRPr lang="en-US" sz="2800" dirty="0">
              <a:solidFill>
                <a:srgbClr val="0070C0"/>
              </a:solidFill>
            </a:endParaRPr>
          </a:p>
          <a:p>
            <a:pPr marL="457200" indent="-457200"/>
            <a:r>
              <a:rPr lang="en-US" sz="2800" dirty="0" smtClean="0">
                <a:solidFill>
                  <a:srgbClr val="FF0000"/>
                </a:solidFill>
              </a:rPr>
              <a:t>Existing </a:t>
            </a:r>
            <a:r>
              <a:rPr lang="en-US" sz="2800" dirty="0">
                <a:solidFill>
                  <a:srgbClr val="FF0000"/>
                </a:solidFill>
              </a:rPr>
              <a:t>records of suspect </a:t>
            </a:r>
            <a:r>
              <a:rPr lang="en-US" sz="2800" dirty="0" smtClean="0">
                <a:solidFill>
                  <a:srgbClr val="FF0000"/>
                </a:solidFill>
              </a:rPr>
              <a:t>biometrics </a:t>
            </a:r>
            <a:r>
              <a:rPr lang="en-US" sz="2800" dirty="0" smtClean="0">
                <a:solidFill>
                  <a:srgbClr val="0070C0"/>
                </a:solidFill>
              </a:rPr>
              <a:t>(DOB, fingerprints, DNA)</a:t>
            </a:r>
            <a:endParaRPr lang="en-US" sz="2800" dirty="0">
              <a:solidFill>
                <a:srgbClr val="0070C0"/>
              </a:solidFill>
            </a:endParaRPr>
          </a:p>
          <a:p>
            <a:pPr marL="450850" indent="-450850">
              <a:spcBef>
                <a:spcPts val="1800"/>
              </a:spcBef>
            </a:pPr>
            <a:r>
              <a:rPr lang="en-CA" sz="2800" dirty="0" smtClean="0">
                <a:solidFill>
                  <a:srgbClr val="FF0000"/>
                </a:solidFill>
              </a:rPr>
              <a:t>Existing drug forensic analysis reports</a:t>
            </a:r>
          </a:p>
          <a:p>
            <a:pPr marL="450850" indent="-450850">
              <a:spcBef>
                <a:spcPts val="1800"/>
              </a:spcBef>
            </a:pPr>
            <a:r>
              <a:rPr lang="en-CA" sz="2800" dirty="0" smtClean="0">
                <a:solidFill>
                  <a:srgbClr val="FF0000"/>
                </a:solidFill>
              </a:rPr>
              <a:t>Service </a:t>
            </a:r>
            <a:r>
              <a:rPr lang="en-CA" sz="2800" dirty="0" smtClean="0">
                <a:solidFill>
                  <a:srgbClr val="0070C0"/>
                </a:solidFill>
              </a:rPr>
              <a:t>of documents</a:t>
            </a:r>
          </a:p>
          <a:p>
            <a:pPr marL="285750" indent="-285750">
              <a:spcBef>
                <a:spcPts val="0"/>
              </a:spcBef>
            </a:pPr>
            <a:endParaRPr lang="en-US" sz="2800" dirty="0" smtClean="0"/>
          </a:p>
        </p:txBody>
      </p:sp>
      <p:sp>
        <p:nvSpPr>
          <p:cNvPr id="4" name="Slide Number Placeholder 3"/>
          <p:cNvSpPr>
            <a:spLocks noGrp="1"/>
          </p:cNvSpPr>
          <p:nvPr>
            <p:ph type="sldNum" sz="quarter" idx="12"/>
          </p:nvPr>
        </p:nvSpPr>
        <p:spPr/>
        <p:txBody>
          <a:bodyPr/>
          <a:lstStyle/>
          <a:p>
            <a:fld id="{599AE977-2244-4365-8D1D-356B26804402}" type="slidenum">
              <a:rPr lang="en-US" smtClean="0"/>
              <a:pPr/>
              <a:t>8</a:t>
            </a:fld>
            <a:endParaRPr lang="en-US" dirty="0"/>
          </a:p>
        </p:txBody>
      </p:sp>
    </p:spTree>
    <p:extLst>
      <p:ext uri="{BB962C8B-B14F-4D97-AF65-F5344CB8AC3E}">
        <p14:creationId xmlns:p14="http://schemas.microsoft.com/office/powerpoint/2010/main" val="181980607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355" y="1398233"/>
            <a:ext cx="8291743" cy="608120"/>
          </a:xfrm>
        </p:spPr>
        <p:txBody>
          <a:bodyPr/>
          <a:lstStyle/>
          <a:p>
            <a:pPr algn="ctr"/>
            <a:r>
              <a:rPr lang="en-CA" sz="3200" dirty="0" smtClean="0">
                <a:solidFill>
                  <a:schemeClr val="accent6">
                    <a:lumMod val="50000"/>
                  </a:schemeClr>
                </a:solidFill>
              </a:rPr>
              <a:t>LIMITS ON DIRECT SHARING</a:t>
            </a:r>
            <a:br>
              <a:rPr lang="en-CA" sz="3200" dirty="0" smtClean="0">
                <a:solidFill>
                  <a:schemeClr val="accent6">
                    <a:lumMod val="50000"/>
                  </a:schemeClr>
                </a:solidFill>
              </a:rPr>
            </a:br>
            <a:r>
              <a:rPr lang="en-CA" sz="3200" dirty="0" smtClean="0">
                <a:solidFill>
                  <a:schemeClr val="accent6">
                    <a:lumMod val="50000"/>
                  </a:schemeClr>
                </a:solidFill>
              </a:rPr>
              <a:t>Case-by-Case Assessment</a:t>
            </a:r>
            <a:endParaRPr lang="en-CA" sz="3200" dirty="0">
              <a:solidFill>
                <a:schemeClr val="accent6">
                  <a:lumMod val="50000"/>
                </a:schemeClr>
              </a:solidFill>
            </a:endParaRPr>
          </a:p>
        </p:txBody>
      </p:sp>
      <p:sp>
        <p:nvSpPr>
          <p:cNvPr id="3" name="Content Placeholder 2"/>
          <p:cNvSpPr>
            <a:spLocks noGrp="1"/>
          </p:cNvSpPr>
          <p:nvPr>
            <p:ph sz="half" idx="1"/>
          </p:nvPr>
        </p:nvSpPr>
        <p:spPr>
          <a:xfrm>
            <a:off x="584344" y="2494625"/>
            <a:ext cx="7886700" cy="3662335"/>
          </a:xfrm>
        </p:spPr>
        <p:txBody>
          <a:bodyPr/>
          <a:lstStyle/>
          <a:p>
            <a:pPr marL="285750" indent="-285750">
              <a:spcBef>
                <a:spcPts val="1200"/>
              </a:spcBef>
              <a:spcAft>
                <a:spcPts val="1200"/>
              </a:spcAft>
            </a:pPr>
            <a:r>
              <a:rPr lang="en-US" sz="2400" dirty="0" smtClean="0"/>
              <a:t>Direct sharing </a:t>
            </a:r>
            <a:r>
              <a:rPr lang="en-US" sz="2400" b="1" u="sng" dirty="0" smtClean="0">
                <a:solidFill>
                  <a:schemeClr val="accent5">
                    <a:lumMod val="75000"/>
                  </a:schemeClr>
                </a:solidFill>
              </a:rPr>
              <a:t>must comply with Canadian law</a:t>
            </a:r>
            <a:r>
              <a:rPr lang="en-US" sz="2400" dirty="0" smtClean="0"/>
              <a:t>.</a:t>
            </a:r>
            <a:endParaRPr lang="en-US" sz="2400" dirty="0"/>
          </a:p>
          <a:p>
            <a:pPr marL="285750" indent="-285750">
              <a:spcBef>
                <a:spcPts val="1200"/>
              </a:spcBef>
              <a:spcAft>
                <a:spcPts val="1200"/>
              </a:spcAft>
            </a:pPr>
            <a:r>
              <a:rPr lang="en-US" sz="2400" dirty="0" smtClean="0"/>
              <a:t>In particular, Canadian law enforcement agencies are mindful of statutory limits on disclosure of information (e.g. under </a:t>
            </a:r>
            <a:r>
              <a:rPr lang="en-US" sz="2400" i="1" dirty="0" smtClean="0"/>
              <a:t>Canadian </a:t>
            </a:r>
            <a:r>
              <a:rPr lang="en-US" sz="2400" i="1" dirty="0"/>
              <a:t>Charter of Rights and </a:t>
            </a:r>
            <a:r>
              <a:rPr lang="en-US" sz="2400" i="1" dirty="0" smtClean="0"/>
              <a:t>Freedoms, Criminal Code</a:t>
            </a:r>
            <a:r>
              <a:rPr lang="en-US" sz="2400" dirty="0" smtClean="0"/>
              <a:t>, </a:t>
            </a:r>
            <a:r>
              <a:rPr lang="en-US" sz="2400" i="1" dirty="0" smtClean="0"/>
              <a:t>Privacy Act</a:t>
            </a:r>
            <a:r>
              <a:rPr lang="en-US" sz="2400" dirty="0" smtClean="0"/>
              <a:t>, </a:t>
            </a:r>
            <a:r>
              <a:rPr lang="en-US" sz="2400" i="1" dirty="0" smtClean="0"/>
              <a:t>DNA Identification Act.</a:t>
            </a:r>
          </a:p>
          <a:p>
            <a:pPr marL="285750" indent="-285750">
              <a:spcBef>
                <a:spcPts val="1200"/>
              </a:spcBef>
              <a:spcAft>
                <a:spcPts val="1200"/>
              </a:spcAft>
            </a:pPr>
            <a:r>
              <a:rPr lang="en-US" sz="2400" dirty="0" smtClean="0"/>
              <a:t>As well, sharing is not permitted where Canadian info </a:t>
            </a:r>
            <a:r>
              <a:rPr lang="en-US" sz="2400" dirty="0"/>
              <a:t>could be used in unfair trials - neither MLA, nor direct cooperation can be </a:t>
            </a:r>
            <a:r>
              <a:rPr lang="en-US" sz="2400" dirty="0" smtClean="0"/>
              <a:t>used </a:t>
            </a:r>
            <a:r>
              <a:rPr lang="en-US" sz="2400" dirty="0"/>
              <a:t>in these cases.</a:t>
            </a:r>
          </a:p>
          <a:p>
            <a:pPr marL="285750" indent="-285750">
              <a:spcBef>
                <a:spcPts val="600"/>
              </a:spcBef>
              <a:spcAft>
                <a:spcPts val="600"/>
              </a:spcAft>
            </a:pPr>
            <a:endParaRPr lang="en-US" sz="2400" i="1" dirty="0"/>
          </a:p>
          <a:p>
            <a:pPr marL="285750" indent="-285750">
              <a:spcBef>
                <a:spcPts val="600"/>
              </a:spcBef>
              <a:spcAft>
                <a:spcPts val="600"/>
              </a:spcAft>
            </a:pPr>
            <a:endParaRPr lang="en-US" sz="2600" dirty="0" smtClean="0"/>
          </a:p>
          <a:p>
            <a:pPr marL="285750" indent="-285750">
              <a:spcBef>
                <a:spcPts val="0"/>
              </a:spcBef>
            </a:pPr>
            <a:endParaRPr lang="en-US" sz="2800" dirty="0" smtClean="0"/>
          </a:p>
        </p:txBody>
      </p:sp>
      <p:sp>
        <p:nvSpPr>
          <p:cNvPr id="4" name="Slide Number Placeholder 3"/>
          <p:cNvSpPr>
            <a:spLocks noGrp="1"/>
          </p:cNvSpPr>
          <p:nvPr>
            <p:ph type="sldNum" sz="quarter" idx="12"/>
          </p:nvPr>
        </p:nvSpPr>
        <p:spPr/>
        <p:txBody>
          <a:bodyPr/>
          <a:lstStyle/>
          <a:p>
            <a:fld id="{599AE977-2244-4365-8D1D-356B26804402}" type="slidenum">
              <a:rPr lang="en-US" smtClean="0"/>
              <a:pPr/>
              <a:t>9</a:t>
            </a:fld>
            <a:endParaRPr lang="en-US" dirty="0"/>
          </a:p>
        </p:txBody>
      </p:sp>
    </p:spTree>
    <p:extLst>
      <p:ext uri="{BB962C8B-B14F-4D97-AF65-F5344CB8AC3E}">
        <p14:creationId xmlns:p14="http://schemas.microsoft.com/office/powerpoint/2010/main" val="783375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155234f7ce9406785afd802285f54b6 xmlns="b725f225-bea6-44e9-8570-dad8cce9101e">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46e30526-9ff0-4654-a636-aa8b02ed351c</TermId>
        </TermInfo>
      </Terms>
    </i155234f7ce9406785afd802285f54b6>
    <i93b4daf849840eeaef05c05bfeec49d xmlns="b725f225-bea6-44e9-8570-dad8cce9101e">
      <Terms xmlns="http://schemas.microsoft.com/office/infopath/2007/PartnerControls">
        <TermInfo xmlns="http://schemas.microsoft.com/office/infopath/2007/PartnerControls">
          <TermName xmlns="http://schemas.microsoft.com/office/infopath/2007/PartnerControls">Communications Material</TermName>
          <TermId xmlns="http://schemas.microsoft.com/office/infopath/2007/PartnerControls">4b372146-86b7-4966-a3a3-f765689b066a</TermId>
        </TermInfo>
      </Terms>
    </i93b4daf849840eeaef05c05bfeec49d>
    <p98d4e7371714dd68ba8ead81c2f0b01 xmlns="b725f225-bea6-44e9-8570-dad8cce9101e">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a4bed915-78d8-458e-a073-85b2d5287cd2</TermId>
        </TermInfo>
      </Terms>
    </p98d4e7371714dd68ba8ead81c2f0b01>
    <j1b5dcd4430249c18cbaee35a4c35ad9 xmlns="b725f225-bea6-44e9-8570-dad8cce9101e">
      <Terms xmlns="http://schemas.microsoft.com/office/infopath/2007/PartnerControls">
        <TermInfo xmlns="http://schemas.microsoft.com/office/infopath/2007/PartnerControls">
          <TermName xmlns="http://schemas.microsoft.com/office/infopath/2007/PartnerControls">Employee Communications</TermName>
          <TermId xmlns="http://schemas.microsoft.com/office/infopath/2007/PartnerControls">a6dd1aca-ec47-43ae-92ba-114daeaf525f</TermId>
        </TermInfo>
      </Terms>
    </j1b5dcd4430249c18cbaee35a4c35ad9>
    <TaxCatchAll xmlns="b725f225-bea6-44e9-8570-dad8cce9101e">
      <Value>6</Value>
      <Value>18</Value>
      <Value>3</Value>
      <Value>1</Value>
      <Value>3759</Value>
    </TaxCatchAll>
    <b6e2b5c1b9f145019440d5a90b55edf8 xmlns="b725f225-bea6-44e9-8570-dad8cce9101e">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a490b14b-f530-4f0b-97fc-b294bcdf4be6</TermId>
        </TermInfo>
      </Terms>
    </b6e2b5c1b9f145019440d5a90b55edf8>
    <Final xmlns="b725f225-bea6-44e9-8570-dad8cce9101e">false</Final>
    <TaxKeywordTaxHTField xmlns="b725f225-bea6-44e9-8570-dad8cce9101e">
      <Terms xmlns="http://schemas.microsoft.com/office/infopath/2007/PartnerControls"/>
    </TaxKeywordTaxHTField>
    <Archived xmlns="b725f225-bea6-44e9-8570-dad8cce9101e">No</Archived>
    <DocumentSetDescription xmlns="http://schemas.microsoft.com/sharepoint/v3" xsi:nil="true"/>
    <paf1ef07923d4093b7c49d613771fe3b xmlns="b725f225-bea6-44e9-8570-dad8cce9101e">
      <Terms xmlns="http://schemas.microsoft.com/office/infopath/2007/PartnerControls"/>
    </paf1ef07923d4093b7c49d613771fe3b>
    <File_x0020_Number xmlns="b725f225-bea6-44e9-8570-dad8cce9101e" xsi:nil="true"/>
    <_dlc_DocId xmlns="f6cff801-ccc6-49c4-bf39-0edf9337bbab">1006-1552566662-1839</_dlc_DocId>
    <_dlc_DocIdUrl xmlns="f6cff801-ccc6-49c4-bf39-0edf9337bbab">
      <Url>http://collaboration/ts/cb-dc/dccs/_layouts/15/DocIdRedir.aspx?ID=1006-1552566662-1839</Url>
      <Description>1006-1552566662-1839</Description>
    </_dlc_DocIdUrl>
    <DWCc xmlns="b725f225-bea6-44e9-8570-dad8cce9101e" xsi:nil="true"/>
    <DWEmailDate xmlns="b725f225-bea6-44e9-8570-dad8cce9101e" xsi:nil="true"/>
    <DWFrom xmlns="b725f225-bea6-44e9-8570-dad8cce9101e" xsi:nil="true"/>
    <DWEmailSubject xmlns="b725f225-bea6-44e9-8570-dad8cce9101e" xsi:nil="true"/>
    <DWHasAttachments xmlns="b725f225-bea6-44e9-8570-dad8cce9101e">false</DWHasAttachments>
    <DWTo xmlns="b725f225-bea6-44e9-8570-dad8cce9101e" xsi:nil="true"/>
  </documentManagement>
</p:properties>
</file>

<file path=customXml/item4.xml><?xml version="1.0" encoding="utf-8"?>
<ct:contentTypeSchema xmlns:ct="http://schemas.microsoft.com/office/2006/metadata/contentType" xmlns:ma="http://schemas.microsoft.com/office/2006/metadata/properties/metaAttributes" ct:_="" ma:_="" ma:contentTypeName="Justice Document" ma:contentTypeID="0x010100BA8611C8BA8DB2418B4D4CF993FC9B6200F09F67719D835246827233F9E1761491" ma:contentTypeVersion="123" ma:contentTypeDescription="" ma:contentTypeScope="" ma:versionID="7a9332045abf03c1f271c23c7336d241">
  <xsd:schema xmlns:xsd="http://www.w3.org/2001/XMLSchema" xmlns:xs="http://www.w3.org/2001/XMLSchema" xmlns:p="http://schemas.microsoft.com/office/2006/metadata/properties" xmlns:ns1="http://schemas.microsoft.com/sharepoint/v3" xmlns:ns2="b725f225-bea6-44e9-8570-dad8cce9101e" xmlns:ns3="f6cff801-ccc6-49c4-bf39-0edf9337bbab" targetNamespace="http://schemas.microsoft.com/office/2006/metadata/properties" ma:root="true" ma:fieldsID="677596a4c57f51a840341bb8387eb2e5" ns1:_="" ns2:_="" ns3:_="">
    <xsd:import namespace="http://schemas.microsoft.com/sharepoint/v3"/>
    <xsd:import namespace="b725f225-bea6-44e9-8570-dad8cce9101e"/>
    <xsd:import namespace="f6cff801-ccc6-49c4-bf39-0edf9337bbab"/>
    <xsd:element name="properties">
      <xsd:complexType>
        <xsd:sequence>
          <xsd:element name="documentManagement">
            <xsd:complexType>
              <xsd:all>
                <xsd:element ref="ns2:j1b5dcd4430249c18cbaee35a4c35ad9" minOccurs="0"/>
                <xsd:element ref="ns2:TaxCatchAll" minOccurs="0"/>
                <xsd:element ref="ns2:TaxCatchAllLabel" minOccurs="0"/>
                <xsd:element ref="ns2:b6e2b5c1b9f145019440d5a90b55edf8" minOccurs="0"/>
                <xsd:element ref="ns2:i93b4daf849840eeaef05c05bfeec49d" minOccurs="0"/>
                <xsd:element ref="ns2:p98d4e7371714dd68ba8ead81c2f0b01" minOccurs="0"/>
                <xsd:element ref="ns2:i155234f7ce9406785afd802285f54b6" minOccurs="0"/>
                <xsd:element ref="ns2:File_x0020_Number" minOccurs="0"/>
                <xsd:element ref="ns2:TaxKeywordTaxHTField" minOccurs="0"/>
                <xsd:element ref="ns2:Archived" minOccurs="0"/>
                <xsd:element ref="ns2:Final" minOccurs="0"/>
                <xsd:element ref="ns2:paf1ef07923d4093b7c49d613771fe3b" minOccurs="0"/>
                <xsd:element ref="ns1:DocumentSetDescription" minOccurs="0"/>
                <xsd:element ref="ns2:DWFrom" minOccurs="0"/>
                <xsd:element ref="ns2:DWTo" minOccurs="0"/>
                <xsd:element ref="ns2:DWCc" minOccurs="0"/>
                <xsd:element ref="ns2:DWEmailSubject" minOccurs="0"/>
                <xsd:element ref="ns2:DWHasAttachments" minOccurs="0"/>
                <xsd:element ref="ns2:DWEmail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7"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25f225-bea6-44e9-8570-dad8cce9101e" elementFormDefault="qualified">
    <xsd:import namespace="http://schemas.microsoft.com/office/2006/documentManagement/types"/>
    <xsd:import namespace="http://schemas.microsoft.com/office/infopath/2007/PartnerControls"/>
    <xsd:element name="j1b5dcd4430249c18cbaee35a4c35ad9" ma:index="8" ma:taxonomy="true" ma:internalName="j1b5dcd4430249c18cbaee35a4c35ad9" ma:taxonomyFieldName="Organisation" ma:displayName="Organisation" ma:default="" ma:fieldId="{31b5dcd4-4302-49c1-8cba-ee35a4c35ad9}" ma:sspId="35648788-ecba-4b04-acbd-732497e0cf61" ma:termSetId="84f0215e-65c0-40e7-bc93-875151567c5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8954467d-393e-4530-b03c-d75c894c01b7}" ma:internalName="TaxCatchAll" ma:showField="CatchAllData" ma:web="f6cff801-ccc6-49c4-bf39-0edf9337bba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954467d-393e-4530-b03c-d75c894c01b7}" ma:internalName="TaxCatchAllLabel" ma:readOnly="true" ma:showField="CatchAllDataLabel" ma:web="f6cff801-ccc6-49c4-bf39-0edf9337bbab">
      <xsd:complexType>
        <xsd:complexContent>
          <xsd:extension base="dms:MultiChoiceLookup">
            <xsd:sequence>
              <xsd:element name="Value" type="dms:Lookup" maxOccurs="unbounded" minOccurs="0" nillable="true"/>
            </xsd:sequence>
          </xsd:extension>
        </xsd:complexContent>
      </xsd:complexType>
    </xsd:element>
    <xsd:element name="b6e2b5c1b9f145019440d5a90b55edf8" ma:index="12" ma:taxonomy="true" ma:internalName="b6e2b5c1b9f145019440d5a90b55edf8" ma:taxonomyFieldName="Subject1" ma:displayName="Subject" ma:readOnly="false" ma:default="" ma:fieldId="{b6e2b5c1-b9f1-4501-9440-d5a90b55edf8}" ma:sspId="35648788-ecba-4b04-acbd-732497e0cf61" ma:termSetId="f370bc38-93b5-4f05-b213-d037f4953ec1" ma:anchorId="00000000-0000-0000-0000-000000000000" ma:open="false" ma:isKeyword="false">
      <xsd:complexType>
        <xsd:sequence>
          <xsd:element ref="pc:Terms" minOccurs="0" maxOccurs="1"/>
        </xsd:sequence>
      </xsd:complexType>
    </xsd:element>
    <xsd:element name="i93b4daf849840eeaef05c05bfeec49d" ma:index="14" ma:taxonomy="true" ma:internalName="i93b4daf849840eeaef05c05bfeec49d" ma:taxonomyFieldName="Document_x0020_type" ma:displayName="Document type" ma:readOnly="false" ma:default="" ma:fieldId="{293b4daf-8498-40ee-aef0-5c05bfeec49d}" ma:sspId="35648788-ecba-4b04-acbd-732497e0cf61" ma:termSetId="0f0ac3ff-8dbb-42b5-89e8-f9c0db08d6db" ma:anchorId="00000000-0000-0000-0000-000000000000" ma:open="false" ma:isKeyword="false">
      <xsd:complexType>
        <xsd:sequence>
          <xsd:element ref="pc:Terms" minOccurs="0" maxOccurs="1"/>
        </xsd:sequence>
      </xsd:complexType>
    </xsd:element>
    <xsd:element name="p98d4e7371714dd68ba8ead81c2f0b01" ma:index="16" ma:taxonomy="true" ma:internalName="p98d4e7371714dd68ba8ead81c2f0b01" ma:taxonomyFieldName="Language1" ma:displayName="Language" ma:readOnly="false" ma:default="1;#English|a4bed915-78d8-458e-a073-85b2d5287cd2" ma:fieldId="{998d4e73-7171-4dd6-8ba8-ead81c2f0b01}" ma:sspId="35648788-ecba-4b04-acbd-732497e0cf61" ma:termSetId="d8f9ee4c-8009-4a39-b4e3-1804e0ffca2c" ma:anchorId="00000000-0000-0000-0000-000000000000" ma:open="false" ma:isKeyword="false">
      <xsd:complexType>
        <xsd:sequence>
          <xsd:element ref="pc:Terms" minOccurs="0" maxOccurs="1"/>
        </xsd:sequence>
      </xsd:complexType>
    </xsd:element>
    <xsd:element name="i155234f7ce9406785afd802285f54b6" ma:index="18" ma:taxonomy="true" ma:internalName="i155234f7ce9406785afd802285f54b6" ma:taxonomyFieldName="Security" ma:displayName="Security" ma:default="6;#Unclassified|46e30526-9ff0-4654-a636-aa8b02ed351c" ma:fieldId="{2155234f-7ce9-4067-85af-d802285f54b6}" ma:sspId="35648788-ecba-4b04-acbd-732497e0cf61" ma:termSetId="034b84e2-83a5-49f9-8e55-1e1dcc71e576" ma:anchorId="00000000-0000-0000-0000-000000000000" ma:open="false" ma:isKeyword="false">
      <xsd:complexType>
        <xsd:sequence>
          <xsd:element ref="pc:Terms" minOccurs="0" maxOccurs="1"/>
        </xsd:sequence>
      </xsd:complexType>
    </xsd:element>
    <xsd:element name="File_x0020_Number" ma:index="20" nillable="true" ma:displayName="File Number" ma:internalName="File_x0020_Number">
      <xsd:simpleType>
        <xsd:restriction base="dms:Text">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35648788-ecba-4b04-acbd-732497e0cf61" ma:termSetId="00000000-0000-0000-0000-000000000000" ma:anchorId="00000000-0000-0000-0000-000000000000" ma:open="true" ma:isKeyword="true">
      <xsd:complexType>
        <xsd:sequence>
          <xsd:element ref="pc:Terms" minOccurs="0" maxOccurs="1"/>
        </xsd:sequence>
      </xsd:complexType>
    </xsd:element>
    <xsd:element name="Archived" ma:index="23" nillable="true" ma:displayName="Archived" ma:default="No" ma:format="Dropdown" ma:hidden="true" ma:internalName="Archived" ma:readOnly="false">
      <xsd:simpleType>
        <xsd:restriction base="dms:Choice">
          <xsd:enumeration value="No"/>
          <xsd:enumeration value="Yes"/>
        </xsd:restriction>
      </xsd:simpleType>
    </xsd:element>
    <xsd:element name="Final" ma:index="24" nillable="true" ma:displayName="Final" ma:default="0" ma:internalName="Final">
      <xsd:simpleType>
        <xsd:restriction base="dms:Boolean"/>
      </xsd:simpleType>
    </xsd:element>
    <xsd:element name="paf1ef07923d4093b7c49d613771fe3b" ma:index="25" nillable="true" ma:taxonomy="true" ma:internalName="paf1ef07923d4093b7c49d613771fe3b" ma:taxonomyFieldName="Fiscal_x0020_Year" ma:displayName="Fiscal Year" ma:default="" ma:fieldId="{9af1ef07-923d-4093-b7c4-9d613771fe3b}" ma:sspId="35648788-ecba-4b04-acbd-732497e0cf61" ma:termSetId="a8aa7fdb-df41-4efd-a7ce-79adda59bbd6" ma:anchorId="00000000-0000-0000-0000-000000000000" ma:open="false" ma:isKeyword="false">
      <xsd:complexType>
        <xsd:sequence>
          <xsd:element ref="pc:Terms" minOccurs="0" maxOccurs="1"/>
        </xsd:sequence>
      </xsd:complexType>
    </xsd:element>
    <xsd:element name="DWFrom" ma:index="28" nillable="true" ma:displayName="From" ma:description="This field auto-populates for emails." ma:internalName="DWFrom">
      <xsd:simpleType>
        <xsd:restriction base="dms:Text">
          <xsd:maxLength value="255"/>
        </xsd:restriction>
      </xsd:simpleType>
    </xsd:element>
    <xsd:element name="DWTo" ma:index="29" nillable="true" ma:displayName="To" ma:description="This field auto-populates for emails." ma:internalName="DWTo">
      <xsd:simpleType>
        <xsd:restriction base="dms:Note">
          <xsd:maxLength value="255"/>
        </xsd:restriction>
      </xsd:simpleType>
    </xsd:element>
    <xsd:element name="DWCc" ma:index="30" nillable="true" ma:displayName="Cc" ma:description="This field auto-populates for emails." ma:internalName="DWCc">
      <xsd:simpleType>
        <xsd:restriction base="dms:Note">
          <xsd:maxLength value="255"/>
        </xsd:restriction>
      </xsd:simpleType>
    </xsd:element>
    <xsd:element name="DWEmailSubject" ma:index="31" nillable="true" ma:displayName="Email Subject" ma:description="This field auto-populates for emails." ma:internalName="DWEmailSubject">
      <xsd:simpleType>
        <xsd:restriction base="dms:Text">
          <xsd:maxLength value="255"/>
        </xsd:restriction>
      </xsd:simpleType>
    </xsd:element>
    <xsd:element name="DWHasAttachments" ma:index="32" nillable="true" ma:displayName="Has Attachments" ma:default="0" ma:description="This field auto-populates for emails." ma:internalName="DWHasAttachments">
      <xsd:simpleType>
        <xsd:restriction base="dms:Boolean"/>
      </xsd:simpleType>
    </xsd:element>
    <xsd:element name="DWEmailDate" ma:index="33" nillable="true" ma:displayName="Email Date" ma:description="This field auto-populates for emails." ma:format="DateTime" ma:internalName="DWEmail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cff801-ccc6-49c4-bf39-0edf9337bbab" elementFormDefault="qualified">
    <xsd:import namespace="http://schemas.microsoft.com/office/2006/documentManagement/types"/>
    <xsd:import namespace="http://schemas.microsoft.com/office/infopath/2007/PartnerControls"/>
    <xsd:element name="_dlc_DocId" ma:index="34" nillable="true" ma:displayName="Document ID Value" ma:description="The value of the document ID assigned to this item." ma:internalName="_dlc_DocId" ma:readOnly="true">
      <xsd:simpleType>
        <xsd:restriction base="dms:Text"/>
      </xsd:simpleType>
    </xsd:element>
    <xsd:element name="_dlc_DocIdUrl" ma:index="3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35648788-ecba-4b04-acbd-732497e0cf61" ContentTypeId="0x010100BA8611C8BA8DB2418B4D4CF993FC9B62" PreviousValue="false"/>
</file>

<file path=customXml/item6.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E87F29A4-DE96-483C-8011-5030E5CB9C68}">
  <ds:schemaRefs>
    <ds:schemaRef ds:uri="http://schemas.microsoft.com/sharepoint/events"/>
  </ds:schemaRefs>
</ds:datastoreItem>
</file>

<file path=customXml/itemProps2.xml><?xml version="1.0" encoding="utf-8"?>
<ds:datastoreItem xmlns:ds="http://schemas.openxmlformats.org/officeDocument/2006/customXml" ds:itemID="{3BE5348D-5C6B-46D3-BCD5-05EC03B1AEC6}">
  <ds:schemaRefs>
    <ds:schemaRef ds:uri="http://schemas.microsoft.com/sharepoint/v3/contenttype/forms"/>
  </ds:schemaRefs>
</ds:datastoreItem>
</file>

<file path=customXml/itemProps3.xml><?xml version="1.0" encoding="utf-8"?>
<ds:datastoreItem xmlns:ds="http://schemas.openxmlformats.org/officeDocument/2006/customXml" ds:itemID="{F25BD58D-E12B-4824-AC5D-7198A8172F7C}">
  <ds:schemaRef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 ds:uri="http://purl.org/dc/terms/"/>
    <ds:schemaRef ds:uri="f6cff801-ccc6-49c4-bf39-0edf9337bbab"/>
    <ds:schemaRef ds:uri="http://purl.org/dc/elements/1.1/"/>
    <ds:schemaRef ds:uri="b725f225-bea6-44e9-8570-dad8cce9101e"/>
    <ds:schemaRef ds:uri="http://www.w3.org/XML/1998/namespace"/>
    <ds:schemaRef ds:uri="http://purl.org/dc/dcmitype/"/>
  </ds:schemaRefs>
</ds:datastoreItem>
</file>

<file path=customXml/itemProps4.xml><?xml version="1.0" encoding="utf-8"?>
<ds:datastoreItem xmlns:ds="http://schemas.openxmlformats.org/officeDocument/2006/customXml" ds:itemID="{A5A8D804-B31C-43FC-BC90-F7F4AC34B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25f225-bea6-44e9-8570-dad8cce9101e"/>
    <ds:schemaRef ds:uri="f6cff801-ccc6-49c4-bf39-0edf9337bb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DF7940B-620E-4FD9-9F89-4EEFC3025CC0}">
  <ds:schemaRefs>
    <ds:schemaRef ds:uri="Microsoft.SharePoint.Taxonomy.ContentTypeSync"/>
  </ds:schemaRefs>
</ds:datastoreItem>
</file>

<file path=customXml/itemProps6.xml><?xml version="1.0" encoding="utf-8"?>
<ds:datastoreItem xmlns:ds="http://schemas.openxmlformats.org/officeDocument/2006/customXml" ds:itemID="{7233F88F-A6F8-43C3-B069-04AEA5066655}">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1643</TotalTime>
  <Words>1082</Words>
  <Application>Microsoft Office PowerPoint</Application>
  <PresentationFormat>On-screen Show (4:3)</PresentationFormat>
  <Paragraphs>95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1_Custom Design</vt:lpstr>
      <vt:lpstr>ALTERNATIVES TO MLA  The Canadian Experience</vt:lpstr>
      <vt:lpstr>Importance of Non-MLA Channels</vt:lpstr>
      <vt:lpstr>MLA Fills the Gap</vt:lpstr>
      <vt:lpstr>Limiting Use of MLA </vt:lpstr>
      <vt:lpstr>Canadian Assistance that May be  Provided Outside MLA</vt:lpstr>
      <vt:lpstr>Assistance that May be Provided  Outside MLA, cont’d</vt:lpstr>
      <vt:lpstr>Assistance that May be Provided  Outside MLA, cont’d</vt:lpstr>
      <vt:lpstr>Assistance that May be Provided  Outside MLA, cont’d</vt:lpstr>
      <vt:lpstr>LIMITS ON DIRECT SHARING Case-by-Case Assessment</vt:lpstr>
      <vt:lpstr>PowerPoint Presentation</vt:lpstr>
      <vt:lpstr>Shiprider Program – A Form of Joint Investigation Team  </vt:lpstr>
      <vt:lpstr>Shiprider Program – A Form of Joint Investigation Team, cont’d  </vt:lpstr>
      <vt:lpstr>Digital Evidence – Legal Challenges</vt:lpstr>
      <vt:lpstr>Digital Evidence – Legal Challenges, cont’d </vt:lpstr>
      <vt:lpstr>Challenges in Seeking to Obtain Foreign E-Evidence Via Domestic Orders  </vt:lpstr>
      <vt:lpstr>Challenges in Seeking to Obtain Foreign E-Evidence Via Domestic Orders, cont’d </vt:lpstr>
      <vt:lpstr>Digital Evidence Exploring Solutions  </vt:lpstr>
      <vt:lpstr>Giving Extraterritorial Effect to Domestic Production Orders   </vt:lpstr>
      <vt:lpstr>Thank you</vt:lpstr>
    </vt:vector>
  </TitlesOfParts>
  <Company>NA1SCCM1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 Devon</dc:creator>
  <cp:lastModifiedBy>Nino Siradze</cp:lastModifiedBy>
  <cp:revision>231</cp:revision>
  <cp:lastPrinted>2019-08-14T13:55:19Z</cp:lastPrinted>
  <dcterms:created xsi:type="dcterms:W3CDTF">2018-05-23T14:58:41Z</dcterms:created>
  <dcterms:modified xsi:type="dcterms:W3CDTF">2019-10-01T10:52:39Z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
    <vt:lpwstr>6;#Unclassified|46e30526-9ff0-4654-a636-aa8b02ed351c</vt:lpwstr>
  </property>
  <property fmtid="{D5CDD505-2E9C-101B-9397-08002B2CF9AE}" pid="3" name="Document type">
    <vt:lpwstr>18;#Communications Material|4b372146-86b7-4966-a3a3-f765689b066a</vt:lpwstr>
  </property>
  <property fmtid="{D5CDD505-2E9C-101B-9397-08002B2CF9AE}" pid="4" name="Organisation">
    <vt:lpwstr>3759;#Employee Communications|a6dd1aca-ec47-43ae-92ba-114daeaf525f</vt:lpwstr>
  </property>
  <property fmtid="{D5CDD505-2E9C-101B-9397-08002B2CF9AE}" pid="5" name="ContentTypeId">
    <vt:lpwstr>0x010100BA8611C8BA8DB2418B4D4CF993FC9B6200F09F67719D835246827233F9E1761491</vt:lpwstr>
  </property>
  <property fmtid="{D5CDD505-2E9C-101B-9397-08002B2CF9AE}" pid="6" name="Language1">
    <vt:lpwstr>1;#English|a4bed915-78d8-458e-a073-85b2d5287cd2</vt:lpwstr>
  </property>
  <property fmtid="{D5CDD505-2E9C-101B-9397-08002B2CF9AE}" pid="7" name="Subject1">
    <vt:lpwstr>3;#Communications|a490b14b-f530-4f0b-97fc-b294bcdf4be6</vt:lpwstr>
  </property>
  <property fmtid="{D5CDD505-2E9C-101B-9397-08002B2CF9AE}" pid="8" name="_dlc_DocIdItemGuid">
    <vt:lpwstr>9cfc4d2c-869b-4730-88a6-2ba9001d6489</vt:lpwstr>
  </property>
  <property fmtid="{D5CDD505-2E9C-101B-9397-08002B2CF9AE}" pid="9" name="TaxKeyword">
    <vt:lpwstr/>
  </property>
  <property fmtid="{D5CDD505-2E9C-101B-9397-08002B2CF9AE}" pid="10" name="Fiscal Year">
    <vt:lpwstr/>
  </property>
  <property fmtid="{D5CDD505-2E9C-101B-9397-08002B2CF9AE}" pid="11" name="_dlc_DocId">
    <vt:lpwstr>1006-1552566662-1839</vt:lpwstr>
  </property>
  <property fmtid="{D5CDD505-2E9C-101B-9397-08002B2CF9AE}" pid="12" name="_dlc_DocIdUrl">
    <vt:lpwstr>http://collaboration/ts/cb-dc/dccs/_layouts/15/DocIdRedir.aspx?ID=1006-1552566662-1839, 1006-1552566662-1839</vt:lpwstr>
  </property>
</Properties>
</file>