
<file path=[Content_Types].xml><?xml version="1.0" encoding="utf-8"?>
<Types xmlns="http://schemas.openxmlformats.org/package/2006/content-types">
  <Default Extension="png" ContentType="image/png"/>
  <Default Extension="tmp"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340" r:id="rId5"/>
    <p:sldId id="256" r:id="rId6"/>
    <p:sldId id="262" r:id="rId7"/>
    <p:sldId id="275" r:id="rId8"/>
    <p:sldId id="271" r:id="rId9"/>
    <p:sldId id="272" r:id="rId10"/>
    <p:sldId id="344" r:id="rId11"/>
    <p:sldId id="342" r:id="rId12"/>
    <p:sldId id="341" r:id="rId13"/>
    <p:sldId id="343" r:id="rId14"/>
    <p:sldId id="345" r:id="rId15"/>
    <p:sldId id="347" r:id="rId16"/>
    <p:sldId id="349" r:id="rId17"/>
    <p:sldId id="348" r:id="rId18"/>
    <p:sldId id="346" r:id="rId19"/>
    <p:sldId id="351" r:id="rId20"/>
    <p:sldId id="274" r:id="rId21"/>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a Cabrejo" initials="GC" lastIdx="1" clrIdx="0">
    <p:extLst>
      <p:ext uri="{19B8F6BF-5375-455C-9EA6-DF929625EA0E}">
        <p15:presenceInfo xmlns:p15="http://schemas.microsoft.com/office/powerpoint/2012/main" xmlns="" userId="S::GCabrejo@naag.org::12b79d93-d27a-4ef0-829f-d561c40b4dd4" providerId="AD"/>
      </p:ext>
    </p:extLst>
  </p:cmAuthor>
  <p:cmAuthor id="2" name="Emily Myers" initials="EM" lastIdx="15" clrIdx="1">
    <p:extLst>
      <p:ext uri="{19B8F6BF-5375-455C-9EA6-DF929625EA0E}">
        <p15:presenceInfo xmlns:p15="http://schemas.microsoft.com/office/powerpoint/2012/main" xmlns="" userId="S-1-5-21-1782009196-1632784182-6498272-27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D1BB2F-7257-4BD0-ABA8-6AABC350959B}" v="1" dt="2019-09-16T01:36:56.193"/>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p:cViewPr>
        <p:scale>
          <a:sx n="91" d="100"/>
          <a:sy n="91" d="100"/>
        </p:scale>
        <p:origin x="-126" y="-126"/>
      </p:cViewPr>
      <p:guideLst>
        <p:guide orient="horz" pos="2160"/>
        <p:guide pos="3839"/>
      </p:guideLst>
    </p:cSldViewPr>
  </p:slideViewPr>
  <p:notesTextViewPr>
    <p:cViewPr>
      <p:scale>
        <a:sx n="1" d="1"/>
        <a:sy n="1" d="1"/>
      </p:scale>
      <p:origin x="0" y="0"/>
    </p:cViewPr>
  </p:notesTextViewPr>
  <p:notesViewPr>
    <p:cSldViewPr>
      <p:cViewPr varScale="1">
        <p:scale>
          <a:sx n="51" d="100"/>
          <a:sy n="51" d="100"/>
        </p:scale>
        <p:origin x="2692"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na Cabrejo" userId="12b79d93-d27a-4ef0-829f-d561c40b4dd4" providerId="ADAL" clId="{926DCA4A-CD05-441F-B6E8-A96C294220A7}"/>
    <pc:docChg chg="custSel delSld modSld">
      <pc:chgData name="Gina Cabrejo" userId="12b79d93-d27a-4ef0-829f-d561c40b4dd4" providerId="ADAL" clId="{926DCA4A-CD05-441F-B6E8-A96C294220A7}" dt="2019-09-16T01:37:36.841" v="21" actId="2696"/>
      <pc:docMkLst>
        <pc:docMk/>
      </pc:docMkLst>
      <pc:sldChg chg="del">
        <pc:chgData name="Gina Cabrejo" userId="12b79d93-d27a-4ef0-829f-d561c40b4dd4" providerId="ADAL" clId="{926DCA4A-CD05-441F-B6E8-A96C294220A7}" dt="2019-09-16T01:37:15.434" v="20" actId="2696"/>
        <pc:sldMkLst>
          <pc:docMk/>
          <pc:sldMk cId="2470904181" sldId="350"/>
        </pc:sldMkLst>
      </pc:sldChg>
      <pc:sldChg chg="modSp">
        <pc:chgData name="Gina Cabrejo" userId="12b79d93-d27a-4ef0-829f-d561c40b4dd4" providerId="ADAL" clId="{926DCA4A-CD05-441F-B6E8-A96C294220A7}" dt="2019-09-16T01:37:09.781" v="19" actId="27636"/>
        <pc:sldMkLst>
          <pc:docMk/>
          <pc:sldMk cId="2719420317" sldId="351"/>
        </pc:sldMkLst>
        <pc:spChg chg="mod">
          <ac:chgData name="Gina Cabrejo" userId="12b79d93-d27a-4ef0-829f-d561c40b4dd4" providerId="ADAL" clId="{926DCA4A-CD05-441F-B6E8-A96C294220A7}" dt="2019-09-16T01:37:09.781" v="19" actId="27636"/>
          <ac:spMkLst>
            <pc:docMk/>
            <pc:sldMk cId="2719420317" sldId="351"/>
            <ac:spMk id="2" creationId="{79979999-3230-40B0-9D5A-32FA29BE2F4C}"/>
          </ac:spMkLst>
        </pc:spChg>
        <pc:picChg chg="mod">
          <ac:chgData name="Gina Cabrejo" userId="12b79d93-d27a-4ef0-829f-d561c40b4dd4" providerId="ADAL" clId="{926DCA4A-CD05-441F-B6E8-A96C294220A7}" dt="2019-09-16T01:36:09.993" v="0" actId="1076"/>
          <ac:picMkLst>
            <pc:docMk/>
            <pc:sldMk cId="2719420317" sldId="351"/>
            <ac:picMk id="3" creationId="{C7BA8521-61DF-4E04-98C3-5D6D1F8856DD}"/>
          </ac:picMkLst>
        </pc:picChg>
      </pc:sldChg>
      <pc:sldChg chg="del">
        <pc:chgData name="Gina Cabrejo" userId="12b79d93-d27a-4ef0-829f-d561c40b4dd4" providerId="ADAL" clId="{926DCA4A-CD05-441F-B6E8-A96C294220A7}" dt="2019-09-16T01:37:36.841" v="21" actId="2696"/>
        <pc:sldMkLst>
          <pc:docMk/>
          <pc:sldMk cId="1565475285" sldId="352"/>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8.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9D7C1-35BF-469E-92A7-13402DDFCEF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D7A66BD-ED1A-4C32-8A3C-B9BB4896C175}">
      <dgm:prSet custT="1"/>
      <dgm:spPr/>
      <dgm:t>
        <a:bodyPr/>
        <a:lstStyle/>
        <a:p>
          <a:pPr>
            <a:defRPr cap="all"/>
          </a:pPr>
          <a:r>
            <a:rPr lang="en-US" sz="2200" dirty="0"/>
            <a:t>Odebrecht as a company and its origin </a:t>
          </a:r>
        </a:p>
      </dgm:t>
    </dgm:pt>
    <dgm:pt modelId="{3383C8F0-64B0-4B33-8F97-47E0DC8C9C3F}" type="parTrans" cxnId="{725A9253-2FCE-4F85-A33B-2B62C6091232}">
      <dgm:prSet/>
      <dgm:spPr/>
      <dgm:t>
        <a:bodyPr/>
        <a:lstStyle/>
        <a:p>
          <a:endParaRPr lang="en-US"/>
        </a:p>
      </dgm:t>
    </dgm:pt>
    <dgm:pt modelId="{B1EF3745-78B2-4C43-A8F1-2581158B9697}" type="sibTrans" cxnId="{725A9253-2FCE-4F85-A33B-2B62C6091232}">
      <dgm:prSet/>
      <dgm:spPr/>
      <dgm:t>
        <a:bodyPr/>
        <a:lstStyle/>
        <a:p>
          <a:endParaRPr lang="en-US"/>
        </a:p>
      </dgm:t>
    </dgm:pt>
    <dgm:pt modelId="{2E68DE12-4925-49F1-817F-9F5023AC7E67}">
      <dgm:prSet custT="1"/>
      <dgm:spPr/>
      <dgm:t>
        <a:bodyPr/>
        <a:lstStyle/>
        <a:p>
          <a:pPr>
            <a:defRPr cap="all"/>
          </a:pPr>
          <a:r>
            <a:rPr lang="en-US" sz="2200" dirty="0"/>
            <a:t>Odebrecht Largest foreign bribery in Latin America </a:t>
          </a:r>
        </a:p>
      </dgm:t>
    </dgm:pt>
    <dgm:pt modelId="{F7F33FF1-B762-45A8-8EE9-FD2E7067DBC8}" type="parTrans" cxnId="{BA49CA59-96FC-487A-9DB6-B639B20F90F1}">
      <dgm:prSet/>
      <dgm:spPr/>
      <dgm:t>
        <a:bodyPr/>
        <a:lstStyle/>
        <a:p>
          <a:endParaRPr lang="en-US"/>
        </a:p>
      </dgm:t>
    </dgm:pt>
    <dgm:pt modelId="{FADCD6C2-00F2-4E5A-8063-B924D721E8D3}" type="sibTrans" cxnId="{BA49CA59-96FC-487A-9DB6-B639B20F90F1}">
      <dgm:prSet/>
      <dgm:spPr/>
      <dgm:t>
        <a:bodyPr/>
        <a:lstStyle/>
        <a:p>
          <a:endParaRPr lang="en-US"/>
        </a:p>
      </dgm:t>
    </dgm:pt>
    <dgm:pt modelId="{DFC48150-A08F-41EE-B22B-E13E4585F43C}">
      <dgm:prSet custT="1"/>
      <dgm:spPr/>
      <dgm:t>
        <a:bodyPr/>
        <a:lstStyle/>
        <a:p>
          <a:pPr>
            <a:defRPr cap="all"/>
          </a:pPr>
          <a:r>
            <a:rPr lang="en-US" sz="2200" dirty="0"/>
            <a:t>Odebrecht case &amp; international judicial cooperation </a:t>
          </a:r>
        </a:p>
      </dgm:t>
    </dgm:pt>
    <dgm:pt modelId="{FA7FC3CA-9582-41B4-9F36-0F82BE476DEB}" type="parTrans" cxnId="{C90F476D-4AE3-49EC-A193-FAD05B0CAA36}">
      <dgm:prSet/>
      <dgm:spPr/>
      <dgm:t>
        <a:bodyPr/>
        <a:lstStyle/>
        <a:p>
          <a:endParaRPr lang="en-US"/>
        </a:p>
      </dgm:t>
    </dgm:pt>
    <dgm:pt modelId="{8EE836FF-FD38-4845-B23E-DCF18A65545E}" type="sibTrans" cxnId="{C90F476D-4AE3-49EC-A193-FAD05B0CAA36}">
      <dgm:prSet/>
      <dgm:spPr/>
      <dgm:t>
        <a:bodyPr/>
        <a:lstStyle/>
        <a:p>
          <a:endParaRPr lang="en-US"/>
        </a:p>
      </dgm:t>
    </dgm:pt>
    <dgm:pt modelId="{734B1391-93C7-4C6A-8760-CB28E4038BF2}">
      <dgm:prSet custT="1"/>
      <dgm:spPr/>
      <dgm:t>
        <a:bodyPr/>
        <a:lstStyle/>
        <a:p>
          <a:pPr>
            <a:defRPr cap="all"/>
          </a:pPr>
          <a:r>
            <a:rPr lang="en-US" sz="2200" dirty="0"/>
            <a:t>Why international </a:t>
          </a:r>
          <a:r>
            <a:rPr lang="en-US" sz="2200"/>
            <a:t>cooperation matters </a:t>
          </a:r>
          <a:r>
            <a:rPr lang="en-US" sz="2200" dirty="0"/>
            <a:t>and recommendations </a:t>
          </a:r>
        </a:p>
      </dgm:t>
    </dgm:pt>
    <dgm:pt modelId="{FF9CF5B7-E999-44A9-8FD7-66546C8BC44C}" type="parTrans" cxnId="{4B00D009-97EA-4A1B-8299-F77B5A15048B}">
      <dgm:prSet/>
      <dgm:spPr/>
      <dgm:t>
        <a:bodyPr/>
        <a:lstStyle/>
        <a:p>
          <a:endParaRPr lang="en-US"/>
        </a:p>
      </dgm:t>
    </dgm:pt>
    <dgm:pt modelId="{99754FE7-B7BF-4A2F-A477-AEDD215C0D67}" type="sibTrans" cxnId="{4B00D009-97EA-4A1B-8299-F77B5A15048B}">
      <dgm:prSet/>
      <dgm:spPr/>
      <dgm:t>
        <a:bodyPr/>
        <a:lstStyle/>
        <a:p>
          <a:endParaRPr lang="en-US"/>
        </a:p>
      </dgm:t>
    </dgm:pt>
    <dgm:pt modelId="{879E88C2-E2B3-448D-9A4A-3CE1CC522FE8}" type="pres">
      <dgm:prSet presAssocID="{DC49D7C1-35BF-469E-92A7-13402DDFCEF0}" presName="root" presStyleCnt="0">
        <dgm:presLayoutVars>
          <dgm:dir/>
          <dgm:resizeHandles val="exact"/>
        </dgm:presLayoutVars>
      </dgm:prSet>
      <dgm:spPr/>
      <dgm:t>
        <a:bodyPr/>
        <a:lstStyle/>
        <a:p>
          <a:endParaRPr lang="en-US"/>
        </a:p>
      </dgm:t>
    </dgm:pt>
    <dgm:pt modelId="{068584D6-FF3E-48A7-BF80-F6F95DCDE27E}" type="pres">
      <dgm:prSet presAssocID="{CD7A66BD-ED1A-4C32-8A3C-B9BB4896C175}" presName="compNode" presStyleCnt="0"/>
      <dgm:spPr/>
    </dgm:pt>
    <dgm:pt modelId="{AD760887-2F88-4777-A662-09F83B148953}" type="pres">
      <dgm:prSet presAssocID="{CD7A66BD-ED1A-4C32-8A3C-B9BB4896C175}" presName="iconBgRect" presStyleLbl="bgShp" presStyleIdx="0" presStyleCnt="4"/>
      <dgm:spPr/>
    </dgm:pt>
    <dgm:pt modelId="{377EBEA6-F3B8-44EB-BC14-E703EEA060B9}" type="pres">
      <dgm:prSet presAssocID="{CD7A66BD-ED1A-4C32-8A3C-B9BB4896C17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Bitcoin"/>
        </a:ext>
      </dgm:extLst>
    </dgm:pt>
    <dgm:pt modelId="{7E15A1B3-1FBF-46BB-82F1-F93B593DAAD5}" type="pres">
      <dgm:prSet presAssocID="{CD7A66BD-ED1A-4C32-8A3C-B9BB4896C175}" presName="spaceRect" presStyleCnt="0"/>
      <dgm:spPr/>
    </dgm:pt>
    <dgm:pt modelId="{199509A6-4A4F-4746-A455-37B0AADB1741}" type="pres">
      <dgm:prSet presAssocID="{CD7A66BD-ED1A-4C32-8A3C-B9BB4896C175}" presName="textRect" presStyleLbl="revTx" presStyleIdx="0" presStyleCnt="4">
        <dgm:presLayoutVars>
          <dgm:chMax val="1"/>
          <dgm:chPref val="1"/>
        </dgm:presLayoutVars>
      </dgm:prSet>
      <dgm:spPr/>
      <dgm:t>
        <a:bodyPr/>
        <a:lstStyle/>
        <a:p>
          <a:endParaRPr lang="en-US"/>
        </a:p>
      </dgm:t>
    </dgm:pt>
    <dgm:pt modelId="{6FD33020-6B9B-4763-81FA-F8F79E32DD17}" type="pres">
      <dgm:prSet presAssocID="{B1EF3745-78B2-4C43-A8F1-2581158B9697}" presName="sibTrans" presStyleCnt="0"/>
      <dgm:spPr/>
    </dgm:pt>
    <dgm:pt modelId="{4C15914B-90F4-4D47-B18A-0B8D01749B65}" type="pres">
      <dgm:prSet presAssocID="{2E68DE12-4925-49F1-817F-9F5023AC7E67}" presName="compNode" presStyleCnt="0"/>
      <dgm:spPr/>
    </dgm:pt>
    <dgm:pt modelId="{746FDD2F-9D46-431D-BF14-0D3FF3BDDD70}" type="pres">
      <dgm:prSet presAssocID="{2E68DE12-4925-49F1-817F-9F5023AC7E67}" presName="iconBgRect" presStyleLbl="bgShp" presStyleIdx="1" presStyleCnt="4"/>
      <dgm:spPr/>
    </dgm:pt>
    <dgm:pt modelId="{3E8EF78D-B0CF-4B97-ACA2-2F27BD1793E0}" type="pres">
      <dgm:prSet presAssocID="{2E68DE12-4925-49F1-817F-9F5023AC7E67}"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Earth Globe Americas"/>
        </a:ext>
      </dgm:extLst>
    </dgm:pt>
    <dgm:pt modelId="{58FAA815-626D-4904-9147-230D929E9961}" type="pres">
      <dgm:prSet presAssocID="{2E68DE12-4925-49F1-817F-9F5023AC7E67}" presName="spaceRect" presStyleCnt="0"/>
      <dgm:spPr/>
    </dgm:pt>
    <dgm:pt modelId="{11C6C535-4896-41D6-AD62-D2FF43E8206D}" type="pres">
      <dgm:prSet presAssocID="{2E68DE12-4925-49F1-817F-9F5023AC7E67}" presName="textRect" presStyleLbl="revTx" presStyleIdx="1" presStyleCnt="4">
        <dgm:presLayoutVars>
          <dgm:chMax val="1"/>
          <dgm:chPref val="1"/>
        </dgm:presLayoutVars>
      </dgm:prSet>
      <dgm:spPr/>
      <dgm:t>
        <a:bodyPr/>
        <a:lstStyle/>
        <a:p>
          <a:endParaRPr lang="en-US"/>
        </a:p>
      </dgm:t>
    </dgm:pt>
    <dgm:pt modelId="{E5E745FB-8A9E-46A6-BDCF-B6AE955982A9}" type="pres">
      <dgm:prSet presAssocID="{FADCD6C2-00F2-4E5A-8063-B924D721E8D3}" presName="sibTrans" presStyleCnt="0"/>
      <dgm:spPr/>
    </dgm:pt>
    <dgm:pt modelId="{CE91615A-F4D3-4042-B083-A8D398C94868}" type="pres">
      <dgm:prSet presAssocID="{DFC48150-A08F-41EE-B22B-E13E4585F43C}" presName="compNode" presStyleCnt="0"/>
      <dgm:spPr/>
    </dgm:pt>
    <dgm:pt modelId="{4150F1FD-1812-4DC0-8180-BCDB8CA64D5E}" type="pres">
      <dgm:prSet presAssocID="{DFC48150-A08F-41EE-B22B-E13E4585F43C}" presName="iconBgRect" presStyleLbl="bgShp" presStyleIdx="2" presStyleCnt="4"/>
      <dgm:spPr/>
    </dgm:pt>
    <dgm:pt modelId="{7C543C63-6EEE-45F9-AB1B-D4475FF16EEE}" type="pres">
      <dgm:prSet presAssocID="{DFC48150-A08F-41EE-B22B-E13E4585F43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Judge"/>
        </a:ext>
      </dgm:extLst>
    </dgm:pt>
    <dgm:pt modelId="{F71B5478-0837-4493-8788-3EF7F0ABCD9F}" type="pres">
      <dgm:prSet presAssocID="{DFC48150-A08F-41EE-B22B-E13E4585F43C}" presName="spaceRect" presStyleCnt="0"/>
      <dgm:spPr/>
    </dgm:pt>
    <dgm:pt modelId="{06444AD3-EAA7-4B86-BBD2-96A51F18EBC4}" type="pres">
      <dgm:prSet presAssocID="{DFC48150-A08F-41EE-B22B-E13E4585F43C}" presName="textRect" presStyleLbl="revTx" presStyleIdx="2" presStyleCnt="4" custScaleX="125133" custScaleY="118061">
        <dgm:presLayoutVars>
          <dgm:chMax val="1"/>
          <dgm:chPref val="1"/>
        </dgm:presLayoutVars>
      </dgm:prSet>
      <dgm:spPr/>
      <dgm:t>
        <a:bodyPr/>
        <a:lstStyle/>
        <a:p>
          <a:endParaRPr lang="en-US"/>
        </a:p>
      </dgm:t>
    </dgm:pt>
    <dgm:pt modelId="{C6B6996E-933B-48E0-8335-74E6F23D3BBD}" type="pres">
      <dgm:prSet presAssocID="{8EE836FF-FD38-4845-B23E-DCF18A65545E}" presName="sibTrans" presStyleCnt="0"/>
      <dgm:spPr/>
    </dgm:pt>
    <dgm:pt modelId="{C1A3517A-FAD9-4A0B-B0E3-D995446E8934}" type="pres">
      <dgm:prSet presAssocID="{734B1391-93C7-4C6A-8760-CB28E4038BF2}" presName="compNode" presStyleCnt="0"/>
      <dgm:spPr/>
    </dgm:pt>
    <dgm:pt modelId="{2C2831A3-51D9-4783-89CC-AAA29967A177}" type="pres">
      <dgm:prSet presAssocID="{734B1391-93C7-4C6A-8760-CB28E4038BF2}" presName="iconBgRect" presStyleLbl="bgShp" presStyleIdx="3" presStyleCnt="4"/>
      <dgm:spPr/>
    </dgm:pt>
    <dgm:pt modelId="{28583103-2039-4AB7-A241-2B20736E5EC8}" type="pres">
      <dgm:prSet presAssocID="{734B1391-93C7-4C6A-8760-CB28E4038BF2}"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895924B5-D542-49DB-909B-67ABC925FBA2}" type="pres">
      <dgm:prSet presAssocID="{734B1391-93C7-4C6A-8760-CB28E4038BF2}" presName="spaceRect" presStyleCnt="0"/>
      <dgm:spPr/>
    </dgm:pt>
    <dgm:pt modelId="{CF7CE5B3-1D90-4ADD-89B7-E3BCF24AE7BC}" type="pres">
      <dgm:prSet presAssocID="{734B1391-93C7-4C6A-8760-CB28E4038BF2}" presName="textRect" presStyleLbl="revTx" presStyleIdx="3" presStyleCnt="4" custScaleX="189860" custScaleY="114927">
        <dgm:presLayoutVars>
          <dgm:chMax val="1"/>
          <dgm:chPref val="1"/>
        </dgm:presLayoutVars>
      </dgm:prSet>
      <dgm:spPr/>
      <dgm:t>
        <a:bodyPr/>
        <a:lstStyle/>
        <a:p>
          <a:endParaRPr lang="en-US"/>
        </a:p>
      </dgm:t>
    </dgm:pt>
  </dgm:ptLst>
  <dgm:cxnLst>
    <dgm:cxn modelId="{55DDDA4C-9E30-4E0F-A1FA-400AAD916461}" type="presOf" srcId="{734B1391-93C7-4C6A-8760-CB28E4038BF2}" destId="{CF7CE5B3-1D90-4ADD-89B7-E3BCF24AE7BC}" srcOrd="0" destOrd="0" presId="urn:microsoft.com/office/officeart/2018/5/layout/IconCircleLabelList"/>
    <dgm:cxn modelId="{DB084C3F-E5E4-429E-B86A-AE5BA5A2B991}" type="presOf" srcId="{DC49D7C1-35BF-469E-92A7-13402DDFCEF0}" destId="{879E88C2-E2B3-448D-9A4A-3CE1CC522FE8}" srcOrd="0" destOrd="0" presId="urn:microsoft.com/office/officeart/2018/5/layout/IconCircleLabelList"/>
    <dgm:cxn modelId="{C90F476D-4AE3-49EC-A193-FAD05B0CAA36}" srcId="{DC49D7C1-35BF-469E-92A7-13402DDFCEF0}" destId="{DFC48150-A08F-41EE-B22B-E13E4585F43C}" srcOrd="2" destOrd="0" parTransId="{FA7FC3CA-9582-41B4-9F36-0F82BE476DEB}" sibTransId="{8EE836FF-FD38-4845-B23E-DCF18A65545E}"/>
    <dgm:cxn modelId="{4B00D009-97EA-4A1B-8299-F77B5A15048B}" srcId="{DC49D7C1-35BF-469E-92A7-13402DDFCEF0}" destId="{734B1391-93C7-4C6A-8760-CB28E4038BF2}" srcOrd="3" destOrd="0" parTransId="{FF9CF5B7-E999-44A9-8FD7-66546C8BC44C}" sibTransId="{99754FE7-B7BF-4A2F-A477-AEDD215C0D67}"/>
    <dgm:cxn modelId="{725A9253-2FCE-4F85-A33B-2B62C6091232}" srcId="{DC49D7C1-35BF-469E-92A7-13402DDFCEF0}" destId="{CD7A66BD-ED1A-4C32-8A3C-B9BB4896C175}" srcOrd="0" destOrd="0" parTransId="{3383C8F0-64B0-4B33-8F97-47E0DC8C9C3F}" sibTransId="{B1EF3745-78B2-4C43-A8F1-2581158B9697}"/>
    <dgm:cxn modelId="{C2B3810F-EA1F-476D-B4F9-54C7EA930955}" type="presOf" srcId="{CD7A66BD-ED1A-4C32-8A3C-B9BB4896C175}" destId="{199509A6-4A4F-4746-A455-37B0AADB1741}" srcOrd="0" destOrd="0" presId="urn:microsoft.com/office/officeart/2018/5/layout/IconCircleLabelList"/>
    <dgm:cxn modelId="{1034328C-6DC2-46CE-9F83-69A89F2EFAD2}" type="presOf" srcId="{2E68DE12-4925-49F1-817F-9F5023AC7E67}" destId="{11C6C535-4896-41D6-AD62-D2FF43E8206D}" srcOrd="0" destOrd="0" presId="urn:microsoft.com/office/officeart/2018/5/layout/IconCircleLabelList"/>
    <dgm:cxn modelId="{BA49CA59-96FC-487A-9DB6-B639B20F90F1}" srcId="{DC49D7C1-35BF-469E-92A7-13402DDFCEF0}" destId="{2E68DE12-4925-49F1-817F-9F5023AC7E67}" srcOrd="1" destOrd="0" parTransId="{F7F33FF1-B762-45A8-8EE9-FD2E7067DBC8}" sibTransId="{FADCD6C2-00F2-4E5A-8063-B924D721E8D3}"/>
    <dgm:cxn modelId="{EAC7C309-6DD5-4DE9-8338-F65F9281C232}" type="presOf" srcId="{DFC48150-A08F-41EE-B22B-E13E4585F43C}" destId="{06444AD3-EAA7-4B86-BBD2-96A51F18EBC4}" srcOrd="0" destOrd="0" presId="urn:microsoft.com/office/officeart/2018/5/layout/IconCircleLabelList"/>
    <dgm:cxn modelId="{C32FED72-466A-4F3D-8049-DBBFE414D005}" type="presParOf" srcId="{879E88C2-E2B3-448D-9A4A-3CE1CC522FE8}" destId="{068584D6-FF3E-48A7-BF80-F6F95DCDE27E}" srcOrd="0" destOrd="0" presId="urn:microsoft.com/office/officeart/2018/5/layout/IconCircleLabelList"/>
    <dgm:cxn modelId="{2E7FFEC4-4E81-4827-9247-59B2A9D4E6A2}" type="presParOf" srcId="{068584D6-FF3E-48A7-BF80-F6F95DCDE27E}" destId="{AD760887-2F88-4777-A662-09F83B148953}" srcOrd="0" destOrd="0" presId="urn:microsoft.com/office/officeart/2018/5/layout/IconCircleLabelList"/>
    <dgm:cxn modelId="{B5E5B61D-8C4A-459A-A252-F143C74DAD8D}" type="presParOf" srcId="{068584D6-FF3E-48A7-BF80-F6F95DCDE27E}" destId="{377EBEA6-F3B8-44EB-BC14-E703EEA060B9}" srcOrd="1" destOrd="0" presId="urn:microsoft.com/office/officeart/2018/5/layout/IconCircleLabelList"/>
    <dgm:cxn modelId="{9D6B3851-4008-48F4-8071-FD1DB005511B}" type="presParOf" srcId="{068584D6-FF3E-48A7-BF80-F6F95DCDE27E}" destId="{7E15A1B3-1FBF-46BB-82F1-F93B593DAAD5}" srcOrd="2" destOrd="0" presId="urn:microsoft.com/office/officeart/2018/5/layout/IconCircleLabelList"/>
    <dgm:cxn modelId="{CDB0490F-2599-47A1-AB6C-89E2A7C81470}" type="presParOf" srcId="{068584D6-FF3E-48A7-BF80-F6F95DCDE27E}" destId="{199509A6-4A4F-4746-A455-37B0AADB1741}" srcOrd="3" destOrd="0" presId="urn:microsoft.com/office/officeart/2018/5/layout/IconCircleLabelList"/>
    <dgm:cxn modelId="{F705455D-DEF0-4A79-959D-4491A50790B5}" type="presParOf" srcId="{879E88C2-E2B3-448D-9A4A-3CE1CC522FE8}" destId="{6FD33020-6B9B-4763-81FA-F8F79E32DD17}" srcOrd="1" destOrd="0" presId="urn:microsoft.com/office/officeart/2018/5/layout/IconCircleLabelList"/>
    <dgm:cxn modelId="{8D1AB862-682A-4371-A9A6-778D39DFCCBD}" type="presParOf" srcId="{879E88C2-E2B3-448D-9A4A-3CE1CC522FE8}" destId="{4C15914B-90F4-4D47-B18A-0B8D01749B65}" srcOrd="2" destOrd="0" presId="urn:microsoft.com/office/officeart/2018/5/layout/IconCircleLabelList"/>
    <dgm:cxn modelId="{BACDF235-88D7-43D5-BBFD-21263C55ED3F}" type="presParOf" srcId="{4C15914B-90F4-4D47-B18A-0B8D01749B65}" destId="{746FDD2F-9D46-431D-BF14-0D3FF3BDDD70}" srcOrd="0" destOrd="0" presId="urn:microsoft.com/office/officeart/2018/5/layout/IconCircleLabelList"/>
    <dgm:cxn modelId="{DD1AE5E4-6CAD-4C70-A585-EECD95562ED1}" type="presParOf" srcId="{4C15914B-90F4-4D47-B18A-0B8D01749B65}" destId="{3E8EF78D-B0CF-4B97-ACA2-2F27BD1793E0}" srcOrd="1" destOrd="0" presId="urn:microsoft.com/office/officeart/2018/5/layout/IconCircleLabelList"/>
    <dgm:cxn modelId="{AE3C38B6-5558-460F-BC4D-8D9B0BFE91ED}" type="presParOf" srcId="{4C15914B-90F4-4D47-B18A-0B8D01749B65}" destId="{58FAA815-626D-4904-9147-230D929E9961}" srcOrd="2" destOrd="0" presId="urn:microsoft.com/office/officeart/2018/5/layout/IconCircleLabelList"/>
    <dgm:cxn modelId="{13B98E16-77E6-4492-AE60-977AC1866685}" type="presParOf" srcId="{4C15914B-90F4-4D47-B18A-0B8D01749B65}" destId="{11C6C535-4896-41D6-AD62-D2FF43E8206D}" srcOrd="3" destOrd="0" presId="urn:microsoft.com/office/officeart/2018/5/layout/IconCircleLabelList"/>
    <dgm:cxn modelId="{1A16DDDF-D97A-49F4-A384-E14C6889D271}" type="presParOf" srcId="{879E88C2-E2B3-448D-9A4A-3CE1CC522FE8}" destId="{E5E745FB-8A9E-46A6-BDCF-B6AE955982A9}" srcOrd="3" destOrd="0" presId="urn:microsoft.com/office/officeart/2018/5/layout/IconCircleLabelList"/>
    <dgm:cxn modelId="{546AEE27-DBCF-451B-9350-043889C790CB}" type="presParOf" srcId="{879E88C2-E2B3-448D-9A4A-3CE1CC522FE8}" destId="{CE91615A-F4D3-4042-B083-A8D398C94868}" srcOrd="4" destOrd="0" presId="urn:microsoft.com/office/officeart/2018/5/layout/IconCircleLabelList"/>
    <dgm:cxn modelId="{97C3596F-DF72-4803-93D7-B07BD66095C8}" type="presParOf" srcId="{CE91615A-F4D3-4042-B083-A8D398C94868}" destId="{4150F1FD-1812-4DC0-8180-BCDB8CA64D5E}" srcOrd="0" destOrd="0" presId="urn:microsoft.com/office/officeart/2018/5/layout/IconCircleLabelList"/>
    <dgm:cxn modelId="{5ADD377E-11C4-4A1B-8737-4AEBA6D81BB3}" type="presParOf" srcId="{CE91615A-F4D3-4042-B083-A8D398C94868}" destId="{7C543C63-6EEE-45F9-AB1B-D4475FF16EEE}" srcOrd="1" destOrd="0" presId="urn:microsoft.com/office/officeart/2018/5/layout/IconCircleLabelList"/>
    <dgm:cxn modelId="{078A05DA-79D4-4ABC-A653-D37AFBD9822A}" type="presParOf" srcId="{CE91615A-F4D3-4042-B083-A8D398C94868}" destId="{F71B5478-0837-4493-8788-3EF7F0ABCD9F}" srcOrd="2" destOrd="0" presId="urn:microsoft.com/office/officeart/2018/5/layout/IconCircleLabelList"/>
    <dgm:cxn modelId="{B6427C99-5FEB-42A7-BBCE-DABDEEF5CC76}" type="presParOf" srcId="{CE91615A-F4D3-4042-B083-A8D398C94868}" destId="{06444AD3-EAA7-4B86-BBD2-96A51F18EBC4}" srcOrd="3" destOrd="0" presId="urn:microsoft.com/office/officeart/2018/5/layout/IconCircleLabelList"/>
    <dgm:cxn modelId="{638E3C3D-A0F8-4BBA-9CDB-4147338746DD}" type="presParOf" srcId="{879E88C2-E2B3-448D-9A4A-3CE1CC522FE8}" destId="{C6B6996E-933B-48E0-8335-74E6F23D3BBD}" srcOrd="5" destOrd="0" presId="urn:microsoft.com/office/officeart/2018/5/layout/IconCircleLabelList"/>
    <dgm:cxn modelId="{B91B1FEB-A177-461E-A59A-112B6CE76452}" type="presParOf" srcId="{879E88C2-E2B3-448D-9A4A-3CE1CC522FE8}" destId="{C1A3517A-FAD9-4A0B-B0E3-D995446E8934}" srcOrd="6" destOrd="0" presId="urn:microsoft.com/office/officeart/2018/5/layout/IconCircleLabelList"/>
    <dgm:cxn modelId="{9809D052-5E5E-4D22-940A-42461D1C6F44}" type="presParOf" srcId="{C1A3517A-FAD9-4A0B-B0E3-D995446E8934}" destId="{2C2831A3-51D9-4783-89CC-AAA29967A177}" srcOrd="0" destOrd="0" presId="urn:microsoft.com/office/officeart/2018/5/layout/IconCircleLabelList"/>
    <dgm:cxn modelId="{116559D3-0408-4DBF-8A4A-67F13D6CBE08}" type="presParOf" srcId="{C1A3517A-FAD9-4A0B-B0E3-D995446E8934}" destId="{28583103-2039-4AB7-A241-2B20736E5EC8}" srcOrd="1" destOrd="0" presId="urn:microsoft.com/office/officeart/2018/5/layout/IconCircleLabelList"/>
    <dgm:cxn modelId="{4D12F1F0-461E-41E5-A26B-472CFDB8B891}" type="presParOf" srcId="{C1A3517A-FAD9-4A0B-B0E3-D995446E8934}" destId="{895924B5-D542-49DB-909B-67ABC925FBA2}" srcOrd="2" destOrd="0" presId="urn:microsoft.com/office/officeart/2018/5/layout/IconCircleLabelList"/>
    <dgm:cxn modelId="{4A9C1330-2CB7-42CA-BD14-004DD30B521F}" type="presParOf" srcId="{C1A3517A-FAD9-4A0B-B0E3-D995446E8934}" destId="{CF7CE5B3-1D90-4ADD-89B7-E3BCF24AE7B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60887-2F88-4777-A662-09F83B148953}">
      <dsp:nvSpPr>
        <dsp:cNvPr id="0" name=""/>
        <dsp:cNvSpPr/>
      </dsp:nvSpPr>
      <dsp:spPr>
        <a:xfrm>
          <a:off x="351492" y="294249"/>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7EBEA6-F3B8-44EB-BC14-E703EEA060B9}">
      <dsp:nvSpPr>
        <dsp:cNvPr id="0" name=""/>
        <dsp:cNvSpPr/>
      </dsp:nvSpPr>
      <dsp:spPr>
        <a:xfrm>
          <a:off x="585492" y="528249"/>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509A6-4A4F-4746-A455-37B0AADB1741}">
      <dsp:nvSpPr>
        <dsp:cNvPr id="0" name=""/>
        <dsp:cNvSpPr/>
      </dsp:nvSpPr>
      <dsp:spPr>
        <a:xfrm>
          <a:off x="492" y="1734249"/>
          <a:ext cx="1800000" cy="17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dirty="0"/>
            <a:t>Odebrecht as a company and its origin </a:t>
          </a:r>
        </a:p>
      </dsp:txBody>
      <dsp:txXfrm>
        <a:off x="492" y="1734249"/>
        <a:ext cx="1800000" cy="1782675"/>
      </dsp:txXfrm>
    </dsp:sp>
    <dsp:sp modelId="{746FDD2F-9D46-431D-BF14-0D3FF3BDDD70}">
      <dsp:nvSpPr>
        <dsp:cNvPr id="0" name=""/>
        <dsp:cNvSpPr/>
      </dsp:nvSpPr>
      <dsp:spPr>
        <a:xfrm>
          <a:off x="2466492" y="294249"/>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8EF78D-B0CF-4B97-ACA2-2F27BD1793E0}">
      <dsp:nvSpPr>
        <dsp:cNvPr id="0" name=""/>
        <dsp:cNvSpPr/>
      </dsp:nvSpPr>
      <dsp:spPr>
        <a:xfrm>
          <a:off x="2700492" y="528249"/>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C6C535-4896-41D6-AD62-D2FF43E8206D}">
      <dsp:nvSpPr>
        <dsp:cNvPr id="0" name=""/>
        <dsp:cNvSpPr/>
      </dsp:nvSpPr>
      <dsp:spPr>
        <a:xfrm>
          <a:off x="2115492" y="1734249"/>
          <a:ext cx="1800000" cy="1782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dirty="0"/>
            <a:t>Odebrecht Largest foreign bribery in Latin America </a:t>
          </a:r>
        </a:p>
      </dsp:txBody>
      <dsp:txXfrm>
        <a:off x="2115492" y="1734249"/>
        <a:ext cx="1800000" cy="1782675"/>
      </dsp:txXfrm>
    </dsp:sp>
    <dsp:sp modelId="{4150F1FD-1812-4DC0-8180-BCDB8CA64D5E}">
      <dsp:nvSpPr>
        <dsp:cNvPr id="0" name=""/>
        <dsp:cNvSpPr/>
      </dsp:nvSpPr>
      <dsp:spPr>
        <a:xfrm>
          <a:off x="4807689" y="213757"/>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43C63-6EEE-45F9-AB1B-D4475FF16EEE}">
      <dsp:nvSpPr>
        <dsp:cNvPr id="0" name=""/>
        <dsp:cNvSpPr/>
      </dsp:nvSpPr>
      <dsp:spPr>
        <a:xfrm>
          <a:off x="5041689" y="447757"/>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444AD3-EAA7-4B86-BBD2-96A51F18EBC4}">
      <dsp:nvSpPr>
        <dsp:cNvPr id="0" name=""/>
        <dsp:cNvSpPr/>
      </dsp:nvSpPr>
      <dsp:spPr>
        <a:xfrm>
          <a:off x="4230492" y="1492772"/>
          <a:ext cx="2252394" cy="2104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dirty="0"/>
            <a:t>Odebrecht case &amp; international judicial cooperation </a:t>
          </a:r>
        </a:p>
      </dsp:txBody>
      <dsp:txXfrm>
        <a:off x="4230492" y="1492772"/>
        <a:ext cx="2252394" cy="2104644"/>
      </dsp:txXfrm>
    </dsp:sp>
    <dsp:sp modelId="{2C2831A3-51D9-4783-89CC-AAA29967A177}">
      <dsp:nvSpPr>
        <dsp:cNvPr id="0" name=""/>
        <dsp:cNvSpPr/>
      </dsp:nvSpPr>
      <dsp:spPr>
        <a:xfrm>
          <a:off x="7957626" y="207466"/>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583103-2039-4AB7-A241-2B20736E5EC8}">
      <dsp:nvSpPr>
        <dsp:cNvPr id="0" name=""/>
        <dsp:cNvSpPr/>
      </dsp:nvSpPr>
      <dsp:spPr>
        <a:xfrm>
          <a:off x="8191626" y="441466"/>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F7CE5B3-1D90-4ADD-89B7-E3BCF24AE7BC}">
      <dsp:nvSpPr>
        <dsp:cNvPr id="0" name=""/>
        <dsp:cNvSpPr/>
      </dsp:nvSpPr>
      <dsp:spPr>
        <a:xfrm>
          <a:off x="6797886" y="1511602"/>
          <a:ext cx="3417480" cy="20921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cap="all"/>
          </a:pPr>
          <a:r>
            <a:rPr lang="en-US" sz="2200" kern="1200" dirty="0"/>
            <a:t>Why international </a:t>
          </a:r>
          <a:r>
            <a:rPr lang="en-US" sz="2200" kern="1200"/>
            <a:t>cooperation matters </a:t>
          </a:r>
          <a:r>
            <a:rPr lang="en-US" sz="2200" kern="1200" dirty="0"/>
            <a:t>and recommendations </a:t>
          </a:r>
        </a:p>
      </dsp:txBody>
      <dsp:txXfrm>
        <a:off x="6797886" y="1511602"/>
        <a:ext cx="3417480" cy="209210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01.10.2019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01.10.2019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4136793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175682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150" y="802299"/>
            <a:ext cx="8634824" cy="2541431"/>
          </a:xfrm>
        </p:spPr>
        <p:txBody>
          <a:bodyPr bIns="0" anchor="b">
            <a:normAutofit/>
          </a:bodyPr>
          <a:lstStyle>
            <a:lvl1pPr algn="l">
              <a:defRPr sz="6598"/>
            </a:lvl1pPr>
          </a:lstStyle>
          <a:p>
            <a:r>
              <a:rPr lang="en-US"/>
              <a:t>Click to edit Master title style</a:t>
            </a:r>
            <a:endParaRPr lang="en-US" dirty="0"/>
          </a:p>
        </p:txBody>
      </p:sp>
      <p:sp>
        <p:nvSpPr>
          <p:cNvPr id="3" name="Subtitle 2"/>
          <p:cNvSpPr>
            <a:spLocks noGrp="1"/>
          </p:cNvSpPr>
          <p:nvPr>
            <p:ph type="subTitle" idx="1"/>
          </p:nvPr>
        </p:nvSpPr>
        <p:spPr>
          <a:xfrm>
            <a:off x="2417150" y="3531205"/>
            <a:ext cx="8634823" cy="977621"/>
          </a:xfrm>
        </p:spPr>
        <p:txBody>
          <a:bodyPr tIns="91440" bIns="91440">
            <a:normAutofit/>
          </a:bodyPr>
          <a:lstStyle>
            <a:lvl1pPr marL="0" indent="0" algn="l">
              <a:buNone/>
              <a:defRPr sz="1799" b="0" cap="all" baseline="0">
                <a:solidFill>
                  <a:schemeClr val="tx1"/>
                </a:solidFill>
              </a:defRPr>
            </a:lvl1pPr>
            <a:lvl2pPr marL="457063" indent="0" algn="ctr">
              <a:buNone/>
              <a:defRPr sz="17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01.10.2019</a:t>
            </a:fld>
            <a:endParaRPr lang="en-US" dirty="0"/>
          </a:p>
        </p:txBody>
      </p:sp>
      <p:sp>
        <p:nvSpPr>
          <p:cNvPr id="5" name="Footer Placeholder 4"/>
          <p:cNvSpPr>
            <a:spLocks noGrp="1"/>
          </p:cNvSpPr>
          <p:nvPr>
            <p:ph type="ftr" sz="quarter" idx="11"/>
          </p:nvPr>
        </p:nvSpPr>
        <p:spPr>
          <a:xfrm>
            <a:off x="2415871" y="329308"/>
            <a:ext cx="4972620" cy="309201"/>
          </a:xfrm>
        </p:spPr>
        <p:txBody>
          <a:bodyPr/>
          <a:lstStyle/>
          <a:p>
            <a:endParaRPr lang="en-US" dirty="0"/>
          </a:p>
        </p:txBody>
      </p:sp>
      <p:sp>
        <p:nvSpPr>
          <p:cNvPr id="6" name="Slide Number Placeholder 5"/>
          <p:cNvSpPr>
            <a:spLocks noGrp="1"/>
          </p:cNvSpPr>
          <p:nvPr>
            <p:ph type="sldNum" sz="quarter" idx="12"/>
          </p:nvPr>
        </p:nvSpPr>
        <p:spPr>
          <a:xfrm>
            <a:off x="1437290" y="798973"/>
            <a:ext cx="810808"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517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01.10.2019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cxnSp>
        <p:nvCxnSpPr>
          <p:cNvPr id="26" name="Straight Connector 25"/>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931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6653" y="798974"/>
            <a:ext cx="1615321"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296" y="798974"/>
            <a:ext cx="7826791"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01.10.2019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cxnSp>
        <p:nvCxnSpPr>
          <p:cNvPr id="15" name="Straight Connector 14"/>
          <p:cNvCxnSpPr/>
          <p:nvPr/>
        </p:nvCxnSpPr>
        <p:spPr>
          <a:xfrm>
            <a:off x="9436653"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2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01.10.2019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cxnSp>
        <p:nvCxnSpPr>
          <p:cNvPr id="33" name="Straight Connector 32"/>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183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3860" y="1756130"/>
            <a:ext cx="8640903" cy="1887950"/>
          </a:xfrm>
        </p:spPr>
        <p:txBody>
          <a:bodyPr anchor="b">
            <a:normAutofit/>
          </a:bodyPr>
          <a:lstStyle>
            <a:lvl1pPr algn="l">
              <a:defRPr sz="3599"/>
            </a:lvl1pPr>
          </a:lstStyle>
          <a:p>
            <a:r>
              <a:rPr lang="en-US"/>
              <a:t>Click to edit Master title style</a:t>
            </a:r>
            <a:endParaRPr lang="en-US" dirty="0"/>
          </a:p>
        </p:txBody>
      </p:sp>
      <p:sp>
        <p:nvSpPr>
          <p:cNvPr id="3" name="Text Placeholder 2"/>
          <p:cNvSpPr>
            <a:spLocks noGrp="1"/>
          </p:cNvSpPr>
          <p:nvPr>
            <p:ph type="body" idx="1"/>
          </p:nvPr>
        </p:nvSpPr>
        <p:spPr>
          <a:xfrm>
            <a:off x="1453861" y="3806196"/>
            <a:ext cx="8628198" cy="1012929"/>
          </a:xfrm>
        </p:spPr>
        <p:txBody>
          <a:bodyPr tIns="91440">
            <a:normAutofit/>
          </a:bodyPr>
          <a:lstStyle>
            <a:lvl1pPr marL="0" indent="0" algn="l">
              <a:buNone/>
              <a:defRPr sz="1799">
                <a:solidFill>
                  <a:schemeClr val="tx1"/>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t>01.10.2019</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cxnSp>
        <p:nvCxnSpPr>
          <p:cNvPr id="15" name="Straight Connector 14"/>
          <p:cNvCxnSpPr/>
          <p:nvPr/>
        </p:nvCxnSpPr>
        <p:spPr>
          <a:xfrm>
            <a:off x="1453861" y="3804985"/>
            <a:ext cx="86281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1427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8840" y="804890"/>
            <a:ext cx="9603134"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6954" y="2010879"/>
            <a:ext cx="464394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2101" y="2017343"/>
            <a:ext cx="464394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01.10.2019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35" name="Straight Connector 3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5124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6815" y="804164"/>
            <a:ext cx="9605159"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6814" y="2019550"/>
            <a:ext cx="4643942" cy="801943"/>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446814" y="2824270"/>
            <a:ext cx="464394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0692" y="2023004"/>
            <a:ext cx="4643942" cy="802237"/>
          </a:xfrm>
        </p:spPr>
        <p:txBody>
          <a:bodyPr anchor="b">
            <a:normAutofit/>
          </a:bodyPr>
          <a:lstStyle>
            <a:lvl1pPr marL="0" indent="0">
              <a:lnSpc>
                <a:spcPct val="100000"/>
              </a:lnSpc>
              <a:buNone/>
              <a:defRPr sz="2199" b="0" cap="all" baseline="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0692" y="2821491"/>
            <a:ext cx="464394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F33987-6305-4E2A-BF18-EF013ECE927B}" type="datetimeFigureOut">
              <a:rPr lang="en-US" smtClean="0"/>
              <a:t>01.10.2019</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cxnSp>
        <p:nvCxnSpPr>
          <p:cNvPr id="29" name="Straight Connector 28"/>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50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F33987-6305-4E2A-BF18-EF013ECE927B}" type="datetimeFigureOut">
              <a:rPr lang="en-US" smtClean="0"/>
              <a:t>01.10.2019</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cxnSp>
        <p:nvCxnSpPr>
          <p:cNvPr id="25" name="Straight Connector 24"/>
          <p:cNvCxnSpPr/>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976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01.10.2019</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08891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295" y="798973"/>
            <a:ext cx="3272247" cy="2247117"/>
          </a:xfrm>
        </p:spPr>
        <p:txBody>
          <a:bodyPr anchor="b">
            <a:normAutofit/>
          </a:bodyPr>
          <a:lstStyle>
            <a:lvl1pPr algn="l">
              <a:defRPr sz="2399"/>
            </a:lvl1pPr>
          </a:lstStyle>
          <a:p>
            <a:r>
              <a:rPr lang="en-US"/>
              <a:t>Click to edit Master title style</a:t>
            </a:r>
            <a:endParaRPr lang="en-US" dirty="0"/>
          </a:p>
        </p:txBody>
      </p:sp>
      <p:sp>
        <p:nvSpPr>
          <p:cNvPr id="3" name="Content Placeholder 2"/>
          <p:cNvSpPr>
            <a:spLocks noGrp="1"/>
          </p:cNvSpPr>
          <p:nvPr>
            <p:ph idx="1"/>
          </p:nvPr>
        </p:nvSpPr>
        <p:spPr>
          <a:xfrm>
            <a:off x="5042401" y="798974"/>
            <a:ext cx="6010904"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295" y="3205492"/>
            <a:ext cx="3274160" cy="2248181"/>
          </a:xfrm>
        </p:spPr>
        <p:txBody>
          <a:bodyPr/>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01.10.2019</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17" name="Straight Connector 16"/>
          <p:cNvCxnSpPr/>
          <p:nvPr/>
        </p:nvCxnSpPr>
        <p:spPr>
          <a:xfrm>
            <a:off x="1447903" y="3205491"/>
            <a:ext cx="326863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7778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5440" y="482171"/>
            <a:ext cx="4073472"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0828" y="1129513"/>
            <a:ext cx="5530887" cy="1830584"/>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2274" y="1122543"/>
            <a:ext cx="2790444" cy="3866327"/>
          </a:xfrm>
          <a:solidFill>
            <a:schemeClr val="bg1">
              <a:lumMod val="85000"/>
            </a:schemeClr>
          </a:solidFill>
          <a:ln w="9525" cap="sq">
            <a:noFill/>
            <a:miter lim="800000"/>
          </a:ln>
          <a:effectLst/>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449951" y="3145992"/>
            <a:ext cx="5522965" cy="2003742"/>
          </a:xfrm>
        </p:spPr>
        <p:txBody>
          <a:bodyPr>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005" y="5469857"/>
            <a:ext cx="5525912" cy="320123"/>
          </a:xfrm>
        </p:spPr>
        <p:txBody>
          <a:bodyPr/>
          <a:lstStyle>
            <a:lvl1pPr algn="l">
              <a:defRPr/>
            </a:lvl1pPr>
          </a:lstStyle>
          <a:p>
            <a:fld id="{EDF33987-6305-4E2A-BF18-EF013ECE927B}" type="datetimeFigureOut">
              <a:rPr lang="en-US" smtClean="0"/>
              <a:t>01.10.2019</a:t>
            </a:fld>
            <a:endParaRPr lang="en-US"/>
          </a:p>
        </p:txBody>
      </p:sp>
      <p:sp>
        <p:nvSpPr>
          <p:cNvPr id="6" name="Footer Placeholder 5"/>
          <p:cNvSpPr>
            <a:spLocks noGrp="1"/>
          </p:cNvSpPr>
          <p:nvPr>
            <p:ph type="ftr" sz="quarter" idx="11"/>
          </p:nvPr>
        </p:nvSpPr>
        <p:spPr>
          <a:xfrm>
            <a:off x="1447005" y="318641"/>
            <a:ext cx="5539561" cy="320931"/>
          </a:xfrm>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cxnSp>
        <p:nvCxnSpPr>
          <p:cNvPr id="31" name="Straight Connector 30"/>
          <p:cNvCxnSpPr/>
          <p:nvPr/>
        </p:nvCxnSpPr>
        <p:spPr>
          <a:xfrm>
            <a:off x="1447005" y="3143605"/>
            <a:ext cx="552591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26727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7"/>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sp>
        <p:nvSpPr>
          <p:cNvPr id="2" name="Title Placeholder 1"/>
          <p:cNvSpPr>
            <a:spLocks noGrp="1"/>
          </p:cNvSpPr>
          <p:nvPr>
            <p:ph type="title"/>
          </p:nvPr>
        </p:nvSpPr>
        <p:spPr>
          <a:xfrm>
            <a:off x="1451202" y="804520"/>
            <a:ext cx="9600774"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202" y="2015733"/>
            <a:ext cx="9600774"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2171" y="330370"/>
            <a:ext cx="3499803"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F33987-6305-4E2A-BF18-EF013ECE927B}" type="datetimeFigureOut">
              <a:rPr lang="en-US" smtClean="0"/>
              <a:pPr/>
              <a:t>01.10.2019</a:t>
            </a:fld>
            <a:endParaRPr lang="en-US"/>
          </a:p>
        </p:txBody>
      </p:sp>
      <p:sp>
        <p:nvSpPr>
          <p:cNvPr id="5" name="Footer Placeholder 4"/>
          <p:cNvSpPr>
            <a:spLocks noGrp="1"/>
          </p:cNvSpPr>
          <p:nvPr>
            <p:ph type="ftr" sz="quarter" idx="3"/>
          </p:nvPr>
        </p:nvSpPr>
        <p:spPr>
          <a:xfrm>
            <a:off x="1451201" y="329308"/>
            <a:ext cx="5937289"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479935" y="798973"/>
            <a:ext cx="810808" cy="503578"/>
          </a:xfrm>
          <a:prstGeom prst="rect">
            <a:avLst/>
          </a:prstGeom>
        </p:spPr>
        <p:txBody>
          <a:bodyPr vert="horz" lIns="91440" tIns="45720" rIns="91440" bIns="45720" rtlCol="0" anchor="t"/>
          <a:lstStyle>
            <a:lvl1pPr algn="r">
              <a:defRPr sz="2799">
                <a:solidFill>
                  <a:schemeClr val="accent1"/>
                </a:solidFill>
              </a:defRPr>
            </a:lvl1pPr>
          </a:lstStyle>
          <a:p>
            <a:fld id="{F36C87F6-986D-49E6-AF40-1B3A1EE8064D}" type="slidenum">
              <a:rPr lang="en-US" smtClean="0"/>
              <a:pPr/>
              <a:t>‹#›</a:t>
            </a:fld>
            <a:endParaRPr lang="en-US"/>
          </a:p>
        </p:txBody>
      </p:sp>
      <p:cxnSp>
        <p:nvCxnSpPr>
          <p:cNvPr id="10" name="Straight Connector 9"/>
          <p:cNvCxnSpPr/>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4364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199" b="0" i="0" kern="1200" cap="all">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00000"/>
        <a:buFont typeface="Arial" panose="020B0604020202020204" pitchFamily="34" charset="0"/>
        <a:buChar char="•"/>
        <a:defRPr sz="1999" kern="120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799" kern="1200" cap="none"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tmp"/><Relationship Id="rId7" Type="http://schemas.openxmlformats.org/officeDocument/2006/relationships/image" Target="../media/image24.png"/><Relationship Id="rId2" Type="http://schemas.openxmlformats.org/officeDocument/2006/relationships/image" Target="../media/image20.tmp"/><Relationship Id="rId1" Type="http://schemas.openxmlformats.org/officeDocument/2006/relationships/slideLayout" Target="../slideLayouts/slideLayout7.xml"/><Relationship Id="rId6" Type="http://schemas.openxmlformats.org/officeDocument/2006/relationships/image" Target="../media/image33.svg"/><Relationship Id="rId5" Type="http://schemas.openxmlformats.org/officeDocument/2006/relationships/image" Target="../media/image23.png"/><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WNWZLldPfDU" TargetMode="External"/><Relationship Id="rId2" Type="http://schemas.openxmlformats.org/officeDocument/2006/relationships/slideLayout" Target="../slideLayouts/slideLayout6.xml"/><Relationship Id="rId1" Type="http://schemas.openxmlformats.org/officeDocument/2006/relationships/video" Target="https://www.youtube.com/embed/WNWZLldPfDU?feature=oembed"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tiff"/><Relationship Id="rId1" Type="http://schemas.openxmlformats.org/officeDocument/2006/relationships/slideLayout" Target="../slideLayouts/slideLayout1.xml"/><Relationship Id="rId5" Type="http://schemas.openxmlformats.org/officeDocument/2006/relationships/hyperlink" Target="https://commons.wikimedia.org/wiki/File:Sur_am%C3%A9rica..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culturacientifica.com/2017/01/01/casos-de-corrupcion/"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File:LA_Live_Construction_May_2007.jpg" TargetMode="External"/><Relationship Id="rId3" Type="http://schemas.openxmlformats.org/officeDocument/2006/relationships/hyperlink" Target="http://aniceplaceinthesun.blogspot.com/2008/11/if-i-was-handywoman-i-wouldnt-need.html" TargetMode="External"/><Relationship Id="rId7" Type="http://schemas.openxmlformats.org/officeDocument/2006/relationships/hyperlink" Target="http://presencianoticias.com/2017/06/06/sobornos-de-35-mdd-de-odebrecht-en-argentina-provocan-disputas/" TargetMode="External"/><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hyperlink" Target="http://ampaalgazara.blogspot.com/2011/12/concurso-postales-navidenas.html" TargetMode="External"/><Relationship Id="rId10" Type="http://schemas.openxmlformats.org/officeDocument/2006/relationships/hyperlink" Target="https://creativecommons.org/licenses/by/3.0/" TargetMode="External"/><Relationship Id="rId4" Type="http://schemas.openxmlformats.org/officeDocument/2006/relationships/image" Target="../media/image11.gif"/><Relationship Id="rId9"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s://creativecommons.org/licenses/by-nc-sa/3.0/" TargetMode="External"/><Relationship Id="rId4" Type="http://schemas.openxmlformats.org/officeDocument/2006/relationships/hyperlink" Target="https://thefactcoalition.org/congress-votes-to-kill-anti-corruption-safeguar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hyperlink" Target="https://creativecommons.org/licenses/by-sa/3.0/"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hyperlink" Target="https://www.npla.de/poonal/besitzer-der-firma-jbs-gegenueber-justiz-bestechungsgeldern-an-temer-seit-2010/" TargetMode="External"/><Relationship Id="rId5" Type="http://schemas.openxmlformats.org/officeDocument/2006/relationships/image" Target="../media/image15.jpg"/><Relationship Id="rId4" Type="http://schemas.openxmlformats.org/officeDocument/2006/relationships/hyperlink" Target="https://en.wikipedia.org/wiki/Ethano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jpg"/><Relationship Id="rId1" Type="http://schemas.openxmlformats.org/officeDocument/2006/relationships/slideLayout" Target="../slideLayouts/slideLayout8.xml"/><Relationship Id="rId5" Type="http://schemas.openxmlformats.org/officeDocument/2006/relationships/hyperlink" Target="https://creativecommons.org/licenses/by/3.0/" TargetMode="External"/><Relationship Id="rId4" Type="http://schemas.openxmlformats.org/officeDocument/2006/relationships/hyperlink" Target="http://dret.net/lectures/web-fall08/security"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igloscuriosos.blogspot.com/2012/04/nombrando-los-paises-de-sudamerica.html" TargetMode="External"/><Relationship Id="rId3" Type="http://schemas.openxmlformats.org/officeDocument/2006/relationships/image" Target="../media/image17.png"/><Relationship Id="rId7" Type="http://schemas.openxmlformats.org/officeDocument/2006/relationships/image" Target="../media/image19.jpg"/><Relationship Id="rId12" Type="http://schemas.openxmlformats.org/officeDocument/2006/relationships/hyperlink" Target="https://creativecommons.org/licenses/by-nc-nd/3.0/" TargetMode="External"/><Relationship Id="rId2" Type="http://schemas.openxmlformats.org/officeDocument/2006/relationships/image" Target="../media/image1.jpg"/><Relationship Id="rId1" Type="http://schemas.openxmlformats.org/officeDocument/2006/relationships/slideLayout" Target="../slideLayouts/slideLayout4.xml"/><Relationship Id="rId6" Type="http://schemas.openxmlformats.org/officeDocument/2006/relationships/image" Target="../media/image27.svg"/><Relationship Id="rId11" Type="http://schemas.openxmlformats.org/officeDocument/2006/relationships/hyperlink" Target="https://creativecommons.org/licenses/by/3.0/" TargetMode="External"/><Relationship Id="rId5" Type="http://schemas.openxmlformats.org/officeDocument/2006/relationships/image" Target="../media/image18.png"/><Relationship Id="rId10" Type="http://schemas.openxmlformats.org/officeDocument/2006/relationships/hyperlink" Target="https://creativecommons.org/licenses/by-sa/3.0/" TargetMode="External"/><Relationship Id="rId4" Type="http://schemas.openxmlformats.org/officeDocument/2006/relationships/hyperlink" Target="http://myedmondsnews.com/2017/09/justice-department-settles-lawsuit-alleging-edmonds-landlords-discriminated-families/" TargetMode="External"/><Relationship Id="rId9" Type="http://schemas.openxmlformats.org/officeDocument/2006/relationships/hyperlink" Target="http://www.entropiaplanets.com/threads/the-number-game.6495/page-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C6F198E-F7A1-4125-910D-641C0C2A76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825" cy="6858000"/>
          </a:xfrm>
          <a:prstGeom prst="rect">
            <a:avLst/>
          </a:prstGeom>
          <a:solidFill>
            <a:srgbClr val="2E4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07C3A25-D9A7-4F2D-B44C-FA8EB24C7A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98" y="643467"/>
            <a:ext cx="10902227" cy="5566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2">
            <a:extLst>
              <a:ext uri="{FF2B5EF4-FFF2-40B4-BE49-F238E27FC236}">
                <a16:creationId xmlns:a16="http://schemas.microsoft.com/office/drawing/2014/main" xmlns="" id="{D4129066-4E58-4AFB-A5EC-0A2C04634529}"/>
              </a:ext>
            </a:extLst>
          </p:cNvPr>
          <p:cNvPicPr>
            <a:picLocks noChangeAspect="1"/>
          </p:cNvPicPr>
          <p:nvPr/>
        </p:nvPicPr>
        <p:blipFill rotWithShape="1">
          <a:blip r:embed="rId2">
            <a:extLst>
              <a:ext uri="{28A0092B-C50C-407E-A947-70E740481C1C}">
                <a14:useLocalDpi xmlns:a14="http://schemas.microsoft.com/office/drawing/2010/main" val="0"/>
              </a:ext>
            </a:extLst>
          </a:blip>
          <a:srcRect l="9334" r="1802"/>
          <a:stretch/>
        </p:blipFill>
        <p:spPr>
          <a:xfrm>
            <a:off x="2012118" y="1128098"/>
            <a:ext cx="8171952" cy="4598011"/>
          </a:xfrm>
          <a:prstGeom prst="rect">
            <a:avLst/>
          </a:prstGeom>
        </p:spPr>
      </p:pic>
      <p:sp>
        <p:nvSpPr>
          <p:cNvPr id="11" name="Rectangle 10">
            <a:extLst>
              <a:ext uri="{FF2B5EF4-FFF2-40B4-BE49-F238E27FC236}">
                <a16:creationId xmlns:a16="http://schemas.microsoft.com/office/drawing/2014/main" xmlns="" id="{18E8515E-B8C8-482A-A9B5-CE57BC080A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6887" y="480060"/>
            <a:ext cx="11235050"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3272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21B17-EAE7-43AF-9B28-152B724601F1}"/>
              </a:ext>
            </a:extLst>
          </p:cNvPr>
          <p:cNvSpPr>
            <a:spLocks noGrp="1"/>
          </p:cNvSpPr>
          <p:nvPr>
            <p:ph type="title"/>
          </p:nvPr>
        </p:nvSpPr>
        <p:spPr/>
        <p:txBody>
          <a:bodyPr/>
          <a:lstStyle/>
          <a:p>
            <a:pPr algn="ctr"/>
            <a:r>
              <a:rPr lang="en-US" dirty="0"/>
              <a:t>International cooperation in the car wash case</a:t>
            </a:r>
          </a:p>
        </p:txBody>
      </p:sp>
      <p:sp>
        <p:nvSpPr>
          <p:cNvPr id="3" name="Content Placeholder 2">
            <a:extLst>
              <a:ext uri="{FF2B5EF4-FFF2-40B4-BE49-F238E27FC236}">
                <a16:creationId xmlns:a16="http://schemas.microsoft.com/office/drawing/2014/main" xmlns="" id="{C1C9E6EE-CD03-4F42-9847-9D27A16B0F7A}"/>
              </a:ext>
            </a:extLst>
          </p:cNvPr>
          <p:cNvSpPr>
            <a:spLocks noGrp="1"/>
          </p:cNvSpPr>
          <p:nvPr>
            <p:ph sz="half" idx="1"/>
          </p:nvPr>
        </p:nvSpPr>
        <p:spPr/>
        <p:txBody>
          <a:bodyPr>
            <a:normAutofit fontScale="92500"/>
          </a:bodyPr>
          <a:lstStyle/>
          <a:p>
            <a:r>
              <a:rPr lang="en-US" dirty="0"/>
              <a:t>Multinational agreements have been signed:</a:t>
            </a:r>
          </a:p>
          <a:p>
            <a:r>
              <a:rPr lang="en-US" dirty="0"/>
              <a:t>2017 The Brasilia Declaration for International Judicial Cooperation was signed by the countries involved in the scheme, to permit additional cross jurisdictional cooperation in investigating and prosecuting bribery, money laundering and corruption involving government officials. In the broadest, fastest and most efficient way.</a:t>
            </a:r>
          </a:p>
          <a:p>
            <a:endParaRPr lang="en-US" dirty="0"/>
          </a:p>
        </p:txBody>
      </p:sp>
      <p:sp>
        <p:nvSpPr>
          <p:cNvPr id="4" name="Content Placeholder 3">
            <a:extLst>
              <a:ext uri="{FF2B5EF4-FFF2-40B4-BE49-F238E27FC236}">
                <a16:creationId xmlns:a16="http://schemas.microsoft.com/office/drawing/2014/main" xmlns="" id="{670EDD1D-3B5E-4663-80C7-A5BE85E7CFBE}"/>
              </a:ext>
            </a:extLst>
          </p:cNvPr>
          <p:cNvSpPr>
            <a:spLocks noGrp="1"/>
          </p:cNvSpPr>
          <p:nvPr>
            <p:ph sz="half" idx="2"/>
          </p:nvPr>
        </p:nvSpPr>
        <p:spPr/>
        <p:txBody>
          <a:bodyPr>
            <a:normAutofit fontScale="92500"/>
          </a:bodyPr>
          <a:lstStyle/>
          <a:p>
            <a:r>
              <a:rPr lang="en-US" dirty="0"/>
              <a:t>2018 an Agreement between Brazil and Argentina was signed to share evidence.</a:t>
            </a:r>
          </a:p>
          <a:p>
            <a:r>
              <a:rPr lang="en-US" dirty="0"/>
              <a:t>2018 in Lima Peru at the Eighth Summit of the Americas the Lima Commitment was signed by various representatives of the countries that participated  in the Summit. To promote coordination and the  exchange of information and evidence in the investigations within Latin America countries. </a:t>
            </a:r>
          </a:p>
        </p:txBody>
      </p:sp>
    </p:spTree>
    <p:extLst>
      <p:ext uri="{BB962C8B-B14F-4D97-AF65-F5344CB8AC3E}">
        <p14:creationId xmlns:p14="http://schemas.microsoft.com/office/powerpoint/2010/main" val="39739241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0FB9F-DB23-4B47-8D08-85E29EB7A3BA}"/>
              </a:ext>
            </a:extLst>
          </p:cNvPr>
          <p:cNvSpPr>
            <a:spLocks noGrp="1"/>
          </p:cNvSpPr>
          <p:nvPr>
            <p:ph type="title"/>
          </p:nvPr>
        </p:nvSpPr>
        <p:spPr/>
        <p:txBody>
          <a:bodyPr/>
          <a:lstStyle/>
          <a:p>
            <a:pPr algn="ctr"/>
            <a:r>
              <a:rPr lang="en-US" dirty="0"/>
              <a:t>Individual Country Responses </a:t>
            </a:r>
            <a:br>
              <a:rPr lang="en-US" dirty="0"/>
            </a:br>
            <a:r>
              <a:rPr lang="en-US" dirty="0"/>
              <a:t>in the car wash case</a:t>
            </a:r>
          </a:p>
        </p:txBody>
      </p:sp>
      <p:sp>
        <p:nvSpPr>
          <p:cNvPr id="3" name="Content Placeholder 2">
            <a:extLst>
              <a:ext uri="{FF2B5EF4-FFF2-40B4-BE49-F238E27FC236}">
                <a16:creationId xmlns:a16="http://schemas.microsoft.com/office/drawing/2014/main" xmlns="" id="{5D491375-97C8-4273-999B-3B81C9C5DD60}"/>
              </a:ext>
            </a:extLst>
          </p:cNvPr>
          <p:cNvSpPr>
            <a:spLocks noGrp="1"/>
          </p:cNvSpPr>
          <p:nvPr>
            <p:ph sz="half" idx="1"/>
          </p:nvPr>
        </p:nvSpPr>
        <p:spPr/>
        <p:txBody>
          <a:bodyPr>
            <a:normAutofit fontScale="92500" lnSpcReduction="10000"/>
          </a:bodyPr>
          <a:lstStyle/>
          <a:p>
            <a:r>
              <a:rPr lang="en-US" dirty="0"/>
              <a:t>Peru: in 2018 issued Law 30424 which provides civil penalties, suspension, dissolution of companies involved in public corruption and corporate fines.</a:t>
            </a:r>
          </a:p>
          <a:p>
            <a:r>
              <a:rPr lang="en-US" dirty="0"/>
              <a:t>Argentina: issued a similar regulation, Law 27.401, which provides not only corporate liability to both domestic and foreign companies involved in domestic or international bribery but also vicarious liability and corporate fines.</a:t>
            </a:r>
          </a:p>
          <a:p>
            <a:endParaRPr lang="en-US" dirty="0"/>
          </a:p>
        </p:txBody>
      </p:sp>
      <p:sp>
        <p:nvSpPr>
          <p:cNvPr id="4" name="Content Placeholder 3">
            <a:extLst>
              <a:ext uri="{FF2B5EF4-FFF2-40B4-BE49-F238E27FC236}">
                <a16:creationId xmlns:a16="http://schemas.microsoft.com/office/drawing/2014/main" xmlns="" id="{64FA9DC0-3852-4149-A440-68DEF2FE2AD5}"/>
              </a:ext>
            </a:extLst>
          </p:cNvPr>
          <p:cNvSpPr>
            <a:spLocks noGrp="1"/>
          </p:cNvSpPr>
          <p:nvPr>
            <p:ph sz="half" idx="2"/>
          </p:nvPr>
        </p:nvSpPr>
        <p:spPr/>
        <p:txBody>
          <a:bodyPr>
            <a:normAutofit fontScale="92500" lnSpcReduction="10000"/>
          </a:bodyPr>
          <a:lstStyle/>
          <a:p>
            <a:r>
              <a:rPr lang="en-US" dirty="0"/>
              <a:t>Uruguay: Issued Law 19,574 to consolidate different regulations and laws in the country regarding money laundering and terrorism financing</a:t>
            </a:r>
          </a:p>
          <a:p>
            <a:endParaRPr lang="en-US" dirty="0"/>
          </a:p>
        </p:txBody>
      </p:sp>
    </p:spTree>
    <p:extLst>
      <p:ext uri="{BB962C8B-B14F-4D97-AF65-F5344CB8AC3E}">
        <p14:creationId xmlns:p14="http://schemas.microsoft.com/office/powerpoint/2010/main" val="340024083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DFF1E9-01FC-4C7F-81FE-C3B9144B9432}"/>
              </a:ext>
            </a:extLst>
          </p:cNvPr>
          <p:cNvSpPr>
            <a:spLocks noGrp="1"/>
          </p:cNvSpPr>
          <p:nvPr>
            <p:ph type="title"/>
          </p:nvPr>
        </p:nvSpPr>
        <p:spPr/>
        <p:txBody>
          <a:bodyPr/>
          <a:lstStyle/>
          <a:p>
            <a:pPr algn="ctr"/>
            <a:r>
              <a:rPr lang="en-US" dirty="0"/>
              <a:t>Why international cooperation matters &amp; Recommendations  </a:t>
            </a:r>
          </a:p>
        </p:txBody>
      </p:sp>
      <p:sp>
        <p:nvSpPr>
          <p:cNvPr id="3" name="Content Placeholder 2">
            <a:extLst>
              <a:ext uri="{FF2B5EF4-FFF2-40B4-BE49-F238E27FC236}">
                <a16:creationId xmlns:a16="http://schemas.microsoft.com/office/drawing/2014/main" xmlns="" id="{A45E0627-27F4-4A41-A09B-FA66D61B0EAF}"/>
              </a:ext>
            </a:extLst>
          </p:cNvPr>
          <p:cNvSpPr>
            <a:spLocks noGrp="1"/>
          </p:cNvSpPr>
          <p:nvPr>
            <p:ph sz="half" idx="1"/>
          </p:nvPr>
        </p:nvSpPr>
        <p:spPr/>
        <p:txBody>
          <a:bodyPr>
            <a:normAutofit lnSpcReduction="10000"/>
          </a:bodyPr>
          <a:lstStyle/>
          <a:p>
            <a:r>
              <a:rPr lang="en-US" dirty="0"/>
              <a:t>Data Analysis to increase transparency.</a:t>
            </a:r>
          </a:p>
          <a:p>
            <a:r>
              <a:rPr lang="en-US" dirty="0"/>
              <a:t> The importance of monitoring financial transactions </a:t>
            </a:r>
          </a:p>
          <a:p>
            <a:r>
              <a:rPr lang="en-US" dirty="0"/>
              <a:t>Monitor irregularities in transactions and payments to government officials when dealing with contracts </a:t>
            </a:r>
          </a:p>
          <a:p>
            <a:r>
              <a:rPr lang="en-US" dirty="0"/>
              <a:t>Discretionary principle, principio de </a:t>
            </a:r>
            <a:r>
              <a:rPr lang="en-US" dirty="0" err="1"/>
              <a:t>oportunidad</a:t>
            </a:r>
            <a:r>
              <a:rPr lang="en-US" dirty="0"/>
              <a:t> </a:t>
            </a:r>
            <a:r>
              <a:rPr lang="en-US" dirty="0" err="1"/>
              <a:t>criterio</a:t>
            </a:r>
            <a:r>
              <a:rPr lang="en-US" dirty="0"/>
              <a:t> de </a:t>
            </a:r>
            <a:r>
              <a:rPr lang="en-US" dirty="0" err="1"/>
              <a:t>oportunidad</a:t>
            </a:r>
            <a:r>
              <a:rPr lang="en-US" dirty="0"/>
              <a:t> </a:t>
            </a:r>
          </a:p>
          <a:p>
            <a:endParaRPr lang="en-US" dirty="0"/>
          </a:p>
        </p:txBody>
      </p:sp>
      <p:sp>
        <p:nvSpPr>
          <p:cNvPr id="4" name="Content Placeholder 3">
            <a:extLst>
              <a:ext uri="{FF2B5EF4-FFF2-40B4-BE49-F238E27FC236}">
                <a16:creationId xmlns:a16="http://schemas.microsoft.com/office/drawing/2014/main" xmlns="" id="{5C18D90C-899C-40A0-9B09-37699B377544}"/>
              </a:ext>
            </a:extLst>
          </p:cNvPr>
          <p:cNvSpPr>
            <a:spLocks noGrp="1"/>
          </p:cNvSpPr>
          <p:nvPr>
            <p:ph sz="half" idx="2"/>
          </p:nvPr>
        </p:nvSpPr>
        <p:spPr/>
        <p:txBody>
          <a:bodyPr>
            <a:normAutofit lnSpcReduction="10000"/>
          </a:bodyPr>
          <a:lstStyle/>
          <a:p>
            <a:r>
              <a:rPr lang="en-US" dirty="0"/>
              <a:t>Compliance programs, Urge the companies to assess their compliance programs, to have a mechanism of verification and transparency of their internal regulations and procedures.</a:t>
            </a:r>
          </a:p>
          <a:p>
            <a:r>
              <a:rPr lang="en-US" dirty="0"/>
              <a:t>Request the support of investigators from other jurisdictions who are accountants, experts in budget and credit analysis.</a:t>
            </a:r>
          </a:p>
        </p:txBody>
      </p:sp>
    </p:spTree>
    <p:extLst>
      <p:ext uri="{BB962C8B-B14F-4D97-AF65-F5344CB8AC3E}">
        <p14:creationId xmlns:p14="http://schemas.microsoft.com/office/powerpoint/2010/main" val="3634865301"/>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A00C07-7A7A-4745-9874-BADE92132CDB}"/>
              </a:ext>
            </a:extLst>
          </p:cNvPr>
          <p:cNvSpPr>
            <a:spLocks noGrp="1"/>
          </p:cNvSpPr>
          <p:nvPr>
            <p:ph type="title"/>
          </p:nvPr>
        </p:nvSpPr>
        <p:spPr/>
        <p:txBody>
          <a:bodyPr/>
          <a:lstStyle/>
          <a:p>
            <a:pPr algn="ctr"/>
            <a:r>
              <a:rPr lang="en-US" dirty="0"/>
              <a:t>Why international cooperation matters &amp; Recommendations </a:t>
            </a:r>
          </a:p>
        </p:txBody>
      </p:sp>
      <p:sp>
        <p:nvSpPr>
          <p:cNvPr id="3" name="Content Placeholder 2">
            <a:extLst>
              <a:ext uri="{FF2B5EF4-FFF2-40B4-BE49-F238E27FC236}">
                <a16:creationId xmlns:a16="http://schemas.microsoft.com/office/drawing/2014/main" xmlns="" id="{B84E4E82-8198-4884-98D1-AE710C1C991A}"/>
              </a:ext>
            </a:extLst>
          </p:cNvPr>
          <p:cNvSpPr>
            <a:spLocks noGrp="1"/>
          </p:cNvSpPr>
          <p:nvPr>
            <p:ph sz="half" idx="1"/>
          </p:nvPr>
        </p:nvSpPr>
        <p:spPr/>
        <p:txBody>
          <a:bodyPr>
            <a:normAutofit fontScale="92500" lnSpcReduction="20000"/>
          </a:bodyPr>
          <a:lstStyle/>
          <a:p>
            <a:r>
              <a:rPr lang="en-US" dirty="0"/>
              <a:t>Mutual Legal Assistance MLA works but there are challenges (long process, authorizations)</a:t>
            </a:r>
          </a:p>
          <a:p>
            <a:r>
              <a:rPr lang="en-US" dirty="0"/>
              <a:t>Bilateral agreements allow prosecutors to take testimony and statements, request documents and records, request search and seizures, seek assistance in forfeiture of assets, fines, restitutions.</a:t>
            </a:r>
          </a:p>
          <a:p>
            <a:r>
              <a:rPr lang="en-US" dirty="0"/>
              <a:t>Counterparts in foreign jurisdictions, law enforcement officials, to maintain channels of communications as pre- MLA assistance  </a:t>
            </a:r>
          </a:p>
        </p:txBody>
      </p:sp>
      <p:sp>
        <p:nvSpPr>
          <p:cNvPr id="4" name="Content Placeholder 3">
            <a:extLst>
              <a:ext uri="{FF2B5EF4-FFF2-40B4-BE49-F238E27FC236}">
                <a16:creationId xmlns:a16="http://schemas.microsoft.com/office/drawing/2014/main" xmlns="" id="{7AEFF8BE-B84D-4418-B0AC-8A5BB4CC8BB3}"/>
              </a:ext>
            </a:extLst>
          </p:cNvPr>
          <p:cNvSpPr>
            <a:spLocks noGrp="1"/>
          </p:cNvSpPr>
          <p:nvPr>
            <p:ph sz="half" idx="2"/>
          </p:nvPr>
        </p:nvSpPr>
        <p:spPr/>
        <p:txBody>
          <a:bodyPr>
            <a:normAutofit fontScale="92500" lnSpcReduction="20000"/>
          </a:bodyPr>
          <a:lstStyle/>
          <a:p>
            <a:r>
              <a:rPr lang="en-US" dirty="0"/>
              <a:t>Networks bring together practitioners specialized in corruption </a:t>
            </a:r>
          </a:p>
          <a:p>
            <a:r>
              <a:rPr lang="en-US" dirty="0"/>
              <a:t>Use of liaison officers in foreign jurisdictions </a:t>
            </a:r>
          </a:p>
          <a:p>
            <a:r>
              <a:rPr lang="en-US" dirty="0"/>
              <a:t>Meetings with colleagues, exchange of knowledge, skills and recommendations</a:t>
            </a:r>
          </a:p>
          <a:p>
            <a:r>
              <a:rPr lang="en-US" dirty="0"/>
              <a:t>Flexibility and adaptability to change, new data and ways to commit crimes, and if necessary, familiarity with judicial practices in other countries.</a:t>
            </a:r>
          </a:p>
          <a:p>
            <a:endParaRPr lang="en-US" dirty="0"/>
          </a:p>
        </p:txBody>
      </p:sp>
    </p:spTree>
    <p:extLst>
      <p:ext uri="{BB962C8B-B14F-4D97-AF65-F5344CB8AC3E}">
        <p14:creationId xmlns:p14="http://schemas.microsoft.com/office/powerpoint/2010/main" val="399112672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2" descr="A screenshot of a cell phone&#10;&#10;Description automatically generated">
            <a:extLst>
              <a:ext uri="{FF2B5EF4-FFF2-40B4-BE49-F238E27FC236}">
                <a16:creationId xmlns:a16="http://schemas.microsoft.com/office/drawing/2014/main" xmlns="" id="{D74AB857-ED2E-43EE-96DC-F64BAC2C4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925444"/>
            <a:ext cx="3703013" cy="3589075"/>
          </a:xfrm>
          <a:prstGeom prst="rect">
            <a:avLst/>
          </a:prstGeom>
        </p:spPr>
      </p:pic>
      <p:pic>
        <p:nvPicPr>
          <p:cNvPr id="3" name="Picture 2">
            <a:extLst>
              <a:ext uri="{FF2B5EF4-FFF2-40B4-BE49-F238E27FC236}">
                <a16:creationId xmlns:a16="http://schemas.microsoft.com/office/drawing/2014/main" xmlns="" id="{C4101CF2-26EC-423D-A219-A06AF3CDCB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9576" y="2541527"/>
            <a:ext cx="5382297" cy="2819505"/>
          </a:xfrm>
          <a:prstGeom prst="rect">
            <a:avLst/>
          </a:prstGeom>
        </p:spPr>
      </p:pic>
      <p:pic>
        <p:nvPicPr>
          <p:cNvPr id="4" name="Content Placeholder 2" descr="A screenshot of a cell phone&#10;&#10;Description automatically generated">
            <a:extLst>
              <a:ext uri="{FF2B5EF4-FFF2-40B4-BE49-F238E27FC236}">
                <a16:creationId xmlns:a16="http://schemas.microsoft.com/office/drawing/2014/main" xmlns="" id="{C0E2B229-C55D-47D2-87B6-E25E8F4D30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66213" y="766322"/>
            <a:ext cx="2694222" cy="4041334"/>
          </a:xfrm>
          <a:prstGeom prst="rect">
            <a:avLst/>
          </a:prstGeom>
        </p:spPr>
      </p:pic>
      <p:pic>
        <p:nvPicPr>
          <p:cNvPr id="14" name="Graphic 13" descr="Graduation cap">
            <a:extLst>
              <a:ext uri="{FF2B5EF4-FFF2-40B4-BE49-F238E27FC236}">
                <a16:creationId xmlns:a16="http://schemas.microsoft.com/office/drawing/2014/main" xmlns="" id="{11A0F4C4-7A80-4A4A-A629-A096D6F101C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113212" y="239644"/>
            <a:ext cx="1722442" cy="1722442"/>
          </a:xfrm>
          <a:prstGeom prst="rect">
            <a:avLst/>
          </a:prstGeom>
        </p:spPr>
      </p:pic>
      <p:pic>
        <p:nvPicPr>
          <p:cNvPr id="17" name="Graphic 16" descr="Books">
            <a:extLst>
              <a:ext uri="{FF2B5EF4-FFF2-40B4-BE49-F238E27FC236}">
                <a16:creationId xmlns:a16="http://schemas.microsoft.com/office/drawing/2014/main" xmlns="" id="{6E4B0022-3E31-43A3-AEA0-B606585B641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749425" y="376511"/>
            <a:ext cx="1585575" cy="1585575"/>
          </a:xfrm>
          <a:prstGeom prst="rect">
            <a:avLst/>
          </a:prstGeom>
        </p:spPr>
      </p:pic>
    </p:spTree>
    <p:extLst>
      <p:ext uri="{BB962C8B-B14F-4D97-AF65-F5344CB8AC3E}">
        <p14:creationId xmlns:p14="http://schemas.microsoft.com/office/powerpoint/2010/main" val="57286692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785F1D78-FD9F-4432-B90E-00D863D4F3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xmlns="" id="{0F47C422-E141-4484-A58E-A1A3B656C56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9" name="Straight Connector 18">
            <a:extLst>
              <a:ext uri="{FF2B5EF4-FFF2-40B4-BE49-F238E27FC236}">
                <a16:creationId xmlns:a16="http://schemas.microsoft.com/office/drawing/2014/main" xmlns="" id="{36A0C8A2-5797-403D-A628-7C98BC65B0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8AB1130-8367-405F-A4A7-3CBD2F2E1D6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xmlns="" id="{00F52BA6-94C5-41C9-BCF7-D168FB94ED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EF472CB7-87EB-45F0-874A-5CDE34C708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xmlns="" id="{407CA007-550E-43B8-9B9D-988C3A77E472}"/>
              </a:ext>
            </a:extLst>
          </p:cNvPr>
          <p:cNvSpPr>
            <a:spLocks noGrp="1"/>
          </p:cNvSpPr>
          <p:nvPr>
            <p:ph type="title"/>
          </p:nvPr>
        </p:nvSpPr>
        <p:spPr>
          <a:xfrm>
            <a:off x="1776266" y="4459039"/>
            <a:ext cx="8640760" cy="551528"/>
          </a:xfrm>
        </p:spPr>
        <p:txBody>
          <a:bodyPr vert="horz" lIns="91440" tIns="45720" rIns="91440" bIns="0" rtlCol="0" anchor="b">
            <a:normAutofit/>
          </a:bodyPr>
          <a:lstStyle/>
          <a:p>
            <a:pPr defTabSz="914400"/>
            <a:r>
              <a:rPr lang="en-US" sz="3600"/>
              <a:t>Continuing education </a:t>
            </a:r>
          </a:p>
        </p:txBody>
      </p:sp>
      <p:grpSp>
        <p:nvGrpSpPr>
          <p:cNvPr id="27" name="Group 26">
            <a:extLst>
              <a:ext uri="{FF2B5EF4-FFF2-40B4-BE49-F238E27FC236}">
                <a16:creationId xmlns:a16="http://schemas.microsoft.com/office/drawing/2014/main" xmlns="" id="{5359AF68-FAEA-4797-B8EB-6B34206F5D8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445295" y="323838"/>
            <a:ext cx="9297543" cy="3652791"/>
            <a:chOff x="7639235" y="600024"/>
            <a:chExt cx="3898557" cy="5222486"/>
          </a:xfrm>
        </p:grpSpPr>
        <p:sp>
          <p:nvSpPr>
            <p:cNvPr id="28" name="Rectangle 27">
              <a:extLst>
                <a:ext uri="{FF2B5EF4-FFF2-40B4-BE49-F238E27FC236}">
                  <a16:creationId xmlns:a16="http://schemas.microsoft.com/office/drawing/2014/main" xmlns="" id="{5033F40A-21D1-4F1C-A7FC-7C2D7214BD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639235" y="600024"/>
              <a:ext cx="3898557" cy="522248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4500866B-DA8F-490F-9BC8-02C47E7D88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0263" y="1062693"/>
              <a:ext cx="3635738" cy="429234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Content Placeholder 5" descr="A close up of a sign&#10;&#10;Description automatically generated">
            <a:extLst>
              <a:ext uri="{FF2B5EF4-FFF2-40B4-BE49-F238E27FC236}">
                <a16:creationId xmlns:a16="http://schemas.microsoft.com/office/drawing/2014/main" xmlns="" id="{CE32D7FC-EAEB-4BEE-9D5B-38400104D5D6}"/>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r="-2" b="7438"/>
          <a:stretch/>
        </p:blipFill>
        <p:spPr>
          <a:xfrm>
            <a:off x="2079391" y="963739"/>
            <a:ext cx="2559653" cy="2369223"/>
          </a:xfrm>
          <a:prstGeom prst="rect">
            <a:avLst/>
          </a:prstGeom>
        </p:spPr>
      </p:pic>
      <p:pic>
        <p:nvPicPr>
          <p:cNvPr id="10" name="Picture 9" descr="A close up of a sign&#10;&#10;Description automatically generated">
            <a:extLst>
              <a:ext uri="{FF2B5EF4-FFF2-40B4-BE49-F238E27FC236}">
                <a16:creationId xmlns:a16="http://schemas.microsoft.com/office/drawing/2014/main" xmlns="" id="{8A53A7F1-DE13-4BB5-86D3-012600969C80}"/>
              </a:ext>
            </a:extLst>
          </p:cNvPr>
          <p:cNvPicPr>
            <a:picLocks noChangeAspect="1"/>
          </p:cNvPicPr>
          <p:nvPr/>
        </p:nvPicPr>
        <p:blipFill rotWithShape="1">
          <a:blip r:embed="rId4">
            <a:extLst>
              <a:ext uri="{28A0092B-C50C-407E-A947-70E740481C1C}">
                <a14:useLocalDpi xmlns:a14="http://schemas.microsoft.com/office/drawing/2010/main" val="0"/>
              </a:ext>
            </a:extLst>
          </a:blip>
          <a:srcRect t="12248" r="1" b="1"/>
          <a:stretch/>
        </p:blipFill>
        <p:spPr>
          <a:xfrm>
            <a:off x="4811427" y="963739"/>
            <a:ext cx="2559653" cy="2369223"/>
          </a:xfrm>
          <a:prstGeom prst="rect">
            <a:avLst/>
          </a:prstGeom>
        </p:spPr>
      </p:pic>
      <p:pic>
        <p:nvPicPr>
          <p:cNvPr id="8" name="Content Placeholder 7" descr="A group of people sitting at a table&#10;&#10;Description automatically generated">
            <a:extLst>
              <a:ext uri="{FF2B5EF4-FFF2-40B4-BE49-F238E27FC236}">
                <a16:creationId xmlns:a16="http://schemas.microsoft.com/office/drawing/2014/main" xmlns="" id="{CAA5D62E-83E4-4E45-9BA0-B777D11FA303}"/>
              </a:ext>
            </a:extLst>
          </p:cNvPr>
          <p:cNvPicPr>
            <a:picLocks noGrp="1" noChangeAspect="1"/>
          </p:cNvPicPr>
          <p:nvPr>
            <p:ph sz="half" idx="2"/>
          </p:nvPr>
        </p:nvPicPr>
        <p:blipFill rotWithShape="1">
          <a:blip r:embed="rId5" cstate="print">
            <a:extLst>
              <a:ext uri="{28A0092B-C50C-407E-A947-70E740481C1C}">
                <a14:useLocalDpi xmlns:a14="http://schemas.microsoft.com/office/drawing/2010/main" val="0"/>
              </a:ext>
            </a:extLst>
          </a:blip>
          <a:srcRect t="3583" r="-2" b="-2"/>
          <a:stretch/>
        </p:blipFill>
        <p:spPr>
          <a:xfrm>
            <a:off x="7536937" y="963739"/>
            <a:ext cx="2559653" cy="2369223"/>
          </a:xfrm>
          <a:prstGeom prst="rect">
            <a:avLst/>
          </a:prstGeom>
        </p:spPr>
      </p:pic>
      <p:cxnSp>
        <p:nvCxnSpPr>
          <p:cNvPr id="31" name="Straight Connector 30">
            <a:extLst>
              <a:ext uri="{FF2B5EF4-FFF2-40B4-BE49-F238E27FC236}">
                <a16:creationId xmlns:a16="http://schemas.microsoft.com/office/drawing/2014/main" xmlns="" id="{7367CDB9-59A0-4E3D-88A0-5790014060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265" y="5027185"/>
            <a:ext cx="864076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3" name="Picture 32">
            <a:extLst>
              <a:ext uri="{FF2B5EF4-FFF2-40B4-BE49-F238E27FC236}">
                <a16:creationId xmlns:a16="http://schemas.microsoft.com/office/drawing/2014/main" xmlns="" id="{9FC7D97F-772D-41D6-BE6B-4AA67F53804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5" name="Straight Connector 34">
            <a:extLst>
              <a:ext uri="{FF2B5EF4-FFF2-40B4-BE49-F238E27FC236}">
                <a16:creationId xmlns:a16="http://schemas.microsoft.com/office/drawing/2014/main" xmlns="" id="{5E248CB1-4448-44AA-AD19-368B9316A4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50167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979999-3230-40B0-9D5A-32FA29BE2F4C}"/>
              </a:ext>
            </a:extLst>
          </p:cNvPr>
          <p:cNvSpPr>
            <a:spLocks noGrp="1"/>
          </p:cNvSpPr>
          <p:nvPr>
            <p:ph type="title"/>
          </p:nvPr>
        </p:nvSpPr>
        <p:spPr>
          <a:xfrm>
            <a:off x="1065212" y="533400"/>
            <a:ext cx="9600774" cy="1049235"/>
          </a:xfrm>
        </p:spPr>
        <p:txBody>
          <a:bodyPr>
            <a:normAutofit/>
          </a:bodyPr>
          <a:lstStyle/>
          <a:p>
            <a:pPr algn="ctr"/>
            <a:r>
              <a:rPr lang="en-US" dirty="0"/>
              <a:t>Video</a:t>
            </a:r>
            <a:br>
              <a:rPr lang="en-US" dirty="0"/>
            </a:br>
            <a:r>
              <a:rPr lang="en-US" sz="1100" dirty="0">
                <a:hlinkClick r:id="rId3"/>
              </a:rPr>
              <a:t>https://www.youtube.com/watch?v=WNWZLldPfDU</a:t>
            </a:r>
            <a:endParaRPr lang="en-US" sz="1100" dirty="0"/>
          </a:p>
        </p:txBody>
      </p:sp>
      <p:pic>
        <p:nvPicPr>
          <p:cNvPr id="3" name="Online Media 2" title="Best video for corruption">
            <a:hlinkClick r:id="" action="ppaction://media"/>
            <a:extLst>
              <a:ext uri="{FF2B5EF4-FFF2-40B4-BE49-F238E27FC236}">
                <a16:creationId xmlns:a16="http://schemas.microsoft.com/office/drawing/2014/main" xmlns="" id="{C7BA8521-61DF-4E04-98C3-5D6D1F8856DD}"/>
              </a:ext>
            </a:extLst>
          </p:cNvPr>
          <p:cNvPicPr>
            <a:picLocks noRot="1" noChangeAspect="1"/>
          </p:cNvPicPr>
          <p:nvPr>
            <a:videoFile r:link="rId1"/>
          </p:nvPr>
        </p:nvPicPr>
        <p:blipFill>
          <a:blip r:embed="rId4"/>
          <a:stretch>
            <a:fillRect/>
          </a:stretch>
        </p:blipFill>
        <p:spPr>
          <a:xfrm>
            <a:off x="2741612" y="2133600"/>
            <a:ext cx="6096000" cy="3429000"/>
          </a:xfrm>
          <a:prstGeom prst="rect">
            <a:avLst/>
          </a:prstGeom>
        </p:spPr>
      </p:pic>
    </p:spTree>
    <p:extLst>
      <p:ext uri="{BB962C8B-B14F-4D97-AF65-F5344CB8AC3E}">
        <p14:creationId xmlns:p14="http://schemas.microsoft.com/office/powerpoint/2010/main" val="271942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0CABCAE3-64FC-4149-819F-2C1812824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9" name="Picture 28">
            <a:extLst>
              <a:ext uri="{FF2B5EF4-FFF2-40B4-BE49-F238E27FC236}">
                <a16:creationId xmlns:a16="http://schemas.microsoft.com/office/drawing/2014/main" xmlns="" id="{012FDCFE-9AD2-4D8A-8CBF-B3AA37EBF6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1" name="Straight Connector 30">
            <a:extLst>
              <a:ext uri="{FF2B5EF4-FFF2-40B4-BE49-F238E27FC236}">
                <a16:creationId xmlns:a16="http://schemas.microsoft.com/office/drawing/2014/main" xmlns="" id="{FBD463FC-4CA8-4FF4-85A3-AF9F4B98D2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BECF35C3-8B44-4F4B-BD25-4C01823DB22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17150" y="3528542"/>
            <a:ext cx="8634823"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5" name="Rectangle 34">
            <a:extLst>
              <a:ext uri="{FF2B5EF4-FFF2-40B4-BE49-F238E27FC236}">
                <a16:creationId xmlns:a16="http://schemas.microsoft.com/office/drawing/2014/main" xmlns="" id="{11587617-1CD9-4BB4-8FDB-02547523FB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xmlns="" id="{B2359BEA-F467-446B-9ED2-7DE4AE3940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itle 4"/>
          <p:cNvSpPr>
            <a:spLocks noGrp="1"/>
          </p:cNvSpPr>
          <p:nvPr>
            <p:ph type="title"/>
          </p:nvPr>
        </p:nvSpPr>
        <p:spPr>
          <a:xfrm>
            <a:off x="1776266" y="4459039"/>
            <a:ext cx="8640760" cy="551528"/>
          </a:xfrm>
        </p:spPr>
        <p:txBody>
          <a:bodyPr vert="horz" lIns="91440" tIns="45720" rIns="91440" bIns="0" rtlCol="0" anchor="b">
            <a:normAutofit/>
          </a:bodyPr>
          <a:lstStyle/>
          <a:p>
            <a:pPr algn="ctr" defTabSz="914400"/>
            <a:r>
              <a:rPr lang="en-US" sz="3600" dirty="0"/>
              <a:t>Thank you, GRACIAS, OBRIGADO. </a:t>
            </a:r>
          </a:p>
        </p:txBody>
      </p:sp>
      <p:pic>
        <p:nvPicPr>
          <p:cNvPr id="3" name="Content Placeholder 2">
            <a:extLst>
              <a:ext uri="{FF2B5EF4-FFF2-40B4-BE49-F238E27FC236}">
                <a16:creationId xmlns:a16="http://schemas.microsoft.com/office/drawing/2014/main" xmlns="" id="{C345E686-A940-4D66-9C05-1331551012E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334" r="1802"/>
          <a:stretch/>
        </p:blipFill>
        <p:spPr>
          <a:xfrm>
            <a:off x="1449875" y="40777"/>
            <a:ext cx="9826137" cy="4401636"/>
          </a:xfrm>
          <a:prstGeom prst="rect">
            <a:avLst/>
          </a:prstGeom>
        </p:spPr>
      </p:pic>
      <p:cxnSp>
        <p:nvCxnSpPr>
          <p:cNvPr id="39" name="Straight Connector 38">
            <a:extLst>
              <a:ext uri="{FF2B5EF4-FFF2-40B4-BE49-F238E27FC236}">
                <a16:creationId xmlns:a16="http://schemas.microsoft.com/office/drawing/2014/main" xmlns="" id="{07C4A58F-EDCB-42E6-BB21-2D410EF078C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776265" y="5027185"/>
            <a:ext cx="864076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41" name="Picture 40">
            <a:extLst>
              <a:ext uri="{FF2B5EF4-FFF2-40B4-BE49-F238E27FC236}">
                <a16:creationId xmlns:a16="http://schemas.microsoft.com/office/drawing/2014/main" xmlns="" id="{CEF18BD6-B169-4CEE-BB3D-71DFD6A8334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3" name="Straight Connector 42">
            <a:extLst>
              <a:ext uri="{FF2B5EF4-FFF2-40B4-BE49-F238E27FC236}">
                <a16:creationId xmlns:a16="http://schemas.microsoft.com/office/drawing/2014/main" xmlns="" id="{0C253CD2-F713-407C-B979-22CDBA5319B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49053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useBgFill="1">
        <p:nvSpPr>
          <p:cNvPr id="43" name="Rectangle 24">
            <a:extLst>
              <a:ext uri="{FF2B5EF4-FFF2-40B4-BE49-F238E27FC236}">
                <a16:creationId xmlns:a16="http://schemas.microsoft.com/office/drawing/2014/main" xmlns="" id="{60B71149-EF12-409B-9E8F-12D4AD678E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6">
            <a:extLst>
              <a:ext uri="{FF2B5EF4-FFF2-40B4-BE49-F238E27FC236}">
                <a16:creationId xmlns:a16="http://schemas.microsoft.com/office/drawing/2014/main" xmlns="" id="{66C566F3-C07E-4D3A-BBEB-E92FCDC708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ctrTitle"/>
          </p:nvPr>
        </p:nvSpPr>
        <p:spPr>
          <a:xfrm>
            <a:off x="1522412" y="152408"/>
            <a:ext cx="5461738" cy="3191322"/>
          </a:xfrm>
        </p:spPr>
        <p:txBody>
          <a:bodyPr>
            <a:normAutofit/>
          </a:bodyPr>
          <a:lstStyle/>
          <a:p>
            <a:pPr algn="ctr"/>
            <a:r>
              <a:rPr lang="en-US" sz="4500" b="1" dirty="0"/>
              <a:t>       </a:t>
            </a:r>
            <a:br>
              <a:rPr lang="en-US" sz="4500" b="1" dirty="0"/>
            </a:br>
            <a:r>
              <a:rPr lang="en-US" sz="4500" b="1" dirty="0"/>
              <a:t>  corruption:    the thorn in Latin America’s side </a:t>
            </a:r>
          </a:p>
        </p:txBody>
      </p:sp>
      <p:cxnSp>
        <p:nvCxnSpPr>
          <p:cNvPr id="45" name="Straight Connector 28">
            <a:extLst>
              <a:ext uri="{FF2B5EF4-FFF2-40B4-BE49-F238E27FC236}">
                <a16:creationId xmlns:a16="http://schemas.microsoft.com/office/drawing/2014/main" xmlns="" id="{D4628083-088A-4340-9F78-79BB3B772BF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2548" y="3526496"/>
            <a:ext cx="5534677"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Subtitle 2"/>
          <p:cNvSpPr>
            <a:spLocks noGrp="1"/>
          </p:cNvSpPr>
          <p:nvPr>
            <p:ph type="subTitle" idx="1"/>
          </p:nvPr>
        </p:nvSpPr>
        <p:spPr>
          <a:xfrm>
            <a:off x="1444091" y="3531204"/>
            <a:ext cx="5540059" cy="977621"/>
          </a:xfrm>
        </p:spPr>
        <p:txBody>
          <a:bodyPr>
            <a:normAutofit/>
          </a:bodyPr>
          <a:lstStyle/>
          <a:p>
            <a:r>
              <a:rPr lang="en-US" dirty="0"/>
              <a:t>By Gina Cabrejo. </a:t>
            </a:r>
          </a:p>
        </p:txBody>
      </p:sp>
      <p:pic>
        <p:nvPicPr>
          <p:cNvPr id="4" name="Picture 3">
            <a:extLst>
              <a:ext uri="{FF2B5EF4-FFF2-40B4-BE49-F238E27FC236}">
                <a16:creationId xmlns:a16="http://schemas.microsoft.com/office/drawing/2014/main" xmlns="" id="{CA270EEF-A2DA-4BDA-B189-8F12B633014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198812" y="4413323"/>
            <a:ext cx="6172200" cy="1257757"/>
          </a:xfrm>
          <a:prstGeom prst="rect">
            <a:avLst/>
          </a:prstGeom>
        </p:spPr>
      </p:pic>
      <p:pic>
        <p:nvPicPr>
          <p:cNvPr id="46" name="Picture 30">
            <a:extLst>
              <a:ext uri="{FF2B5EF4-FFF2-40B4-BE49-F238E27FC236}">
                <a16:creationId xmlns:a16="http://schemas.microsoft.com/office/drawing/2014/main" xmlns="" id="{219E7FDC-6797-4817-820D-2594ED9389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7" name="Straight Connector 32">
            <a:extLst>
              <a:ext uri="{FF2B5EF4-FFF2-40B4-BE49-F238E27FC236}">
                <a16:creationId xmlns:a16="http://schemas.microsoft.com/office/drawing/2014/main" xmlns="" id="{C9DF5848-4888-4C68-B050-02B3D1032A3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aircraft, balloon, transport, building&#10;&#10;Description automatically generated">
            <a:extLst>
              <a:ext uri="{FF2B5EF4-FFF2-40B4-BE49-F238E27FC236}">
                <a16:creationId xmlns:a16="http://schemas.microsoft.com/office/drawing/2014/main" xmlns="" id="{492F4EBB-59FB-4FA5-98FE-82D292A0189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466012" y="620303"/>
            <a:ext cx="3429446" cy="3429446"/>
          </a:xfrm>
          <a:prstGeom prst="rect">
            <a:avLst/>
          </a:prstGeom>
        </p:spPr>
      </p:pic>
    </p:spTree>
    <p:extLst>
      <p:ext uri="{BB962C8B-B14F-4D97-AF65-F5344CB8AC3E}">
        <p14:creationId xmlns:p14="http://schemas.microsoft.com/office/powerpoint/2010/main" val="402501354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412596"/>
            <a:ext cx="9753600" cy="689608"/>
          </a:xfrm>
          <a:noFill/>
        </p:spPr>
        <p:txBody>
          <a:bodyPr>
            <a:normAutofit/>
          </a:bodyPr>
          <a:lstStyle/>
          <a:p>
            <a:pPr algn="ctr"/>
            <a:r>
              <a:rPr lang="en-US"/>
              <a:t>corruption</a:t>
            </a:r>
            <a:endParaRPr lang="en-US" dirty="0"/>
          </a:p>
        </p:txBody>
      </p:sp>
      <p:sp>
        <p:nvSpPr>
          <p:cNvPr id="3" name="Content Placeholder 2"/>
          <p:cNvSpPr>
            <a:spLocks noGrp="1"/>
          </p:cNvSpPr>
          <p:nvPr>
            <p:ph idx="1"/>
          </p:nvPr>
        </p:nvSpPr>
        <p:spPr>
          <a:xfrm>
            <a:off x="307336" y="1936595"/>
            <a:ext cx="5525293" cy="4191000"/>
          </a:xfrm>
          <a:noFill/>
        </p:spPr>
        <p:txBody>
          <a:bodyPr>
            <a:noAutofit/>
          </a:bodyPr>
          <a:lstStyle/>
          <a:p>
            <a:r>
              <a:rPr lang="en-US" sz="2800" dirty="0"/>
              <a:t>Breach of public trust.</a:t>
            </a:r>
          </a:p>
          <a:p>
            <a:r>
              <a:rPr lang="en-US" sz="2800" dirty="0"/>
              <a:t>Abuse of discretion or position.</a:t>
            </a:r>
          </a:p>
          <a:p>
            <a:r>
              <a:rPr lang="en-US" sz="2800" dirty="0"/>
              <a:t>Obtain a pecuniary benefit or any advantage.</a:t>
            </a:r>
          </a:p>
          <a:p>
            <a:r>
              <a:rPr lang="en-US" sz="2800" dirty="0"/>
              <a:t>Using private sector accomplices to obtain bribes .</a:t>
            </a:r>
          </a:p>
        </p:txBody>
      </p:sp>
      <p:pic>
        <p:nvPicPr>
          <p:cNvPr id="5" name="Picture 4" descr="A drawing of a person&#10;&#10;Description automatically generated">
            <a:extLst>
              <a:ext uri="{FF2B5EF4-FFF2-40B4-BE49-F238E27FC236}">
                <a16:creationId xmlns:a16="http://schemas.microsoft.com/office/drawing/2014/main" xmlns="" id="{F90996FA-5327-4654-A1B3-F07915F022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713412" y="2027850"/>
            <a:ext cx="6096000" cy="3486150"/>
          </a:xfrm>
          <a:prstGeom prst="rect">
            <a:avLst/>
          </a:prstGeom>
        </p:spPr>
      </p:pic>
      <p:sp>
        <p:nvSpPr>
          <p:cNvPr id="6" name="TextBox 5">
            <a:extLst>
              <a:ext uri="{FF2B5EF4-FFF2-40B4-BE49-F238E27FC236}">
                <a16:creationId xmlns:a16="http://schemas.microsoft.com/office/drawing/2014/main" xmlns="" id="{E9923E22-2CC0-4C47-9E4C-7AA8A842473C}"/>
              </a:ext>
            </a:extLst>
          </p:cNvPr>
          <p:cNvSpPr txBox="1"/>
          <p:nvPr/>
        </p:nvSpPr>
        <p:spPr>
          <a:xfrm>
            <a:off x="5865812" y="5391150"/>
            <a:ext cx="6096000" cy="230832"/>
          </a:xfrm>
          <a:prstGeom prst="rect">
            <a:avLst/>
          </a:prstGeom>
          <a:noFill/>
        </p:spPr>
        <p:txBody>
          <a:bodyPr wrap="square" rtlCol="0">
            <a:spAutoFit/>
          </a:bodyPr>
          <a:lstStyle/>
          <a:p>
            <a:r>
              <a:rPr lang="en-US" sz="900">
                <a:hlinkClick r:id="rId4" tooltip="http://culturacientifica.com/2017/01/01/casos-de-corrupcion/"/>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5028011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DC8FD1-F4D6-494B-B9BF-7B00368CD079}"/>
              </a:ext>
            </a:extLst>
          </p:cNvPr>
          <p:cNvSpPr>
            <a:spLocks noGrp="1"/>
          </p:cNvSpPr>
          <p:nvPr>
            <p:ph type="title"/>
          </p:nvPr>
        </p:nvSpPr>
        <p:spPr>
          <a:xfrm>
            <a:off x="1451200" y="804519"/>
            <a:ext cx="9600775" cy="1049235"/>
          </a:xfrm>
        </p:spPr>
        <p:txBody>
          <a:bodyPr>
            <a:normAutofit/>
          </a:bodyPr>
          <a:lstStyle/>
          <a:p>
            <a:pPr algn="ctr"/>
            <a:r>
              <a:rPr lang="en-US" dirty="0"/>
              <a:t>Main Topics </a:t>
            </a:r>
          </a:p>
        </p:txBody>
      </p:sp>
      <p:graphicFrame>
        <p:nvGraphicFramePr>
          <p:cNvPr id="5" name="Content Placeholder 2">
            <a:extLst>
              <a:ext uri="{FF2B5EF4-FFF2-40B4-BE49-F238E27FC236}">
                <a16:creationId xmlns:a16="http://schemas.microsoft.com/office/drawing/2014/main" xmlns="" id="{629F423C-42AB-43DD-8876-FEBAF8540AC6}"/>
              </a:ext>
            </a:extLst>
          </p:cNvPr>
          <p:cNvGraphicFramePr>
            <a:graphicFrameLocks noGrp="1"/>
          </p:cNvGraphicFramePr>
          <p:nvPr>
            <p:ph idx="1"/>
            <p:extLst>
              <p:ext uri="{D42A27DB-BD31-4B8C-83A1-F6EECF244321}">
                <p14:modId xmlns:p14="http://schemas.microsoft.com/office/powerpoint/2010/main" val="2444243479"/>
              </p:ext>
            </p:extLst>
          </p:nvPr>
        </p:nvGraphicFramePr>
        <p:xfrm>
          <a:off x="836612" y="1853754"/>
          <a:ext cx="10215859" cy="381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999961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3" name="Picture 2" descr="A drawing of a person&#10;&#10;Description automatically generated">
            <a:extLst>
              <a:ext uri="{FF2B5EF4-FFF2-40B4-BE49-F238E27FC236}">
                <a16:creationId xmlns:a16="http://schemas.microsoft.com/office/drawing/2014/main" xmlns="" id="{4044299F-7859-4E86-A30F-679C6B47E2C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9446" r="10742"/>
          <a:stretch/>
        </p:blipFill>
        <p:spPr>
          <a:xfrm>
            <a:off x="227012" y="0"/>
            <a:ext cx="3613728" cy="6100356"/>
          </a:xfrm>
          <a:prstGeom prst="rect">
            <a:avLst/>
          </a:prstGeom>
        </p:spPr>
      </p:pic>
      <p:pic>
        <p:nvPicPr>
          <p:cNvPr id="17" name="Picture 16" descr="A close up of a logo&#10;&#10;Description automatically generated">
            <a:extLst>
              <a:ext uri="{FF2B5EF4-FFF2-40B4-BE49-F238E27FC236}">
                <a16:creationId xmlns:a16="http://schemas.microsoft.com/office/drawing/2014/main" xmlns="" id="{32AEF156-AAB8-4919-AC0F-A2560127ED0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1032" r="19730"/>
          <a:stretch/>
        </p:blipFill>
        <p:spPr>
          <a:xfrm>
            <a:off x="3840740" y="-34555"/>
            <a:ext cx="3800792" cy="6100356"/>
          </a:xfrm>
          <a:prstGeom prst="rect">
            <a:avLst/>
          </a:prstGeom>
        </p:spPr>
      </p:pic>
      <p:pic>
        <p:nvPicPr>
          <p:cNvPr id="4" name="Content Placeholder 3" descr="A sign in front of a building&#10;&#10;Description automatically generated">
            <a:extLst>
              <a:ext uri="{FF2B5EF4-FFF2-40B4-BE49-F238E27FC236}">
                <a16:creationId xmlns:a16="http://schemas.microsoft.com/office/drawing/2014/main" xmlns="" id="{086ADBCA-8F51-4BD2-80D7-39B4E5A52A16}"/>
              </a:ext>
            </a:extLst>
          </p:cNvPr>
          <p:cNvPicPr>
            <a:picLocks noGrp="1" noChangeAspect="1"/>
          </p:cNvPicPr>
          <p:nvPr>
            <p:ph idx="4294967295"/>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rcRect l="14055" r="54845"/>
          <a:stretch/>
        </p:blipFill>
        <p:spPr>
          <a:xfrm>
            <a:off x="7702274" y="55590"/>
            <a:ext cx="3954738" cy="5920067"/>
          </a:xfrm>
          <a:prstGeom prst="rect">
            <a:avLst/>
          </a:prstGeom>
        </p:spPr>
      </p:pic>
      <p:sp>
        <p:nvSpPr>
          <p:cNvPr id="32" name="Rectangle 31">
            <a:extLst>
              <a:ext uri="{FF2B5EF4-FFF2-40B4-BE49-F238E27FC236}">
                <a16:creationId xmlns:a16="http://schemas.microsoft.com/office/drawing/2014/main" xmlns="" id="{030FB4E9-4A39-4A2F-B431-463D1E7CE0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287423" y="4411985"/>
            <a:ext cx="9613980" cy="1728068"/>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xmlns="" id="{AE719104-2FE0-4857-AC7F-FBD188A73AA5}"/>
              </a:ext>
            </a:extLst>
          </p:cNvPr>
          <p:cNvSpPr>
            <a:spLocks noGrp="1"/>
          </p:cNvSpPr>
          <p:nvPr>
            <p:ph type="ctrTitle"/>
          </p:nvPr>
        </p:nvSpPr>
        <p:spPr>
          <a:xfrm>
            <a:off x="1448486" y="4642083"/>
            <a:ext cx="9286466" cy="763516"/>
          </a:xfrm>
        </p:spPr>
        <p:txBody>
          <a:bodyPr>
            <a:normAutofit/>
          </a:bodyPr>
          <a:lstStyle/>
          <a:p>
            <a:pPr algn="ctr"/>
            <a:r>
              <a:rPr lang="en-US" sz="4400">
                <a:solidFill>
                  <a:srgbClr val="FFFFFE"/>
                </a:solidFill>
              </a:rPr>
              <a:t>Odebrecht origin</a:t>
            </a:r>
            <a:endParaRPr lang="en-US" sz="4400" dirty="0">
              <a:solidFill>
                <a:srgbClr val="FFFFFE"/>
              </a:solidFill>
            </a:endParaRPr>
          </a:p>
        </p:txBody>
      </p:sp>
      <p:sp>
        <p:nvSpPr>
          <p:cNvPr id="20" name="Subtitle 19">
            <a:extLst>
              <a:ext uri="{FF2B5EF4-FFF2-40B4-BE49-F238E27FC236}">
                <a16:creationId xmlns:a16="http://schemas.microsoft.com/office/drawing/2014/main" xmlns="" id="{519EDA3C-81C1-4724-AD38-6A52F1A7E891}"/>
              </a:ext>
            </a:extLst>
          </p:cNvPr>
          <p:cNvSpPr>
            <a:spLocks noGrp="1"/>
          </p:cNvSpPr>
          <p:nvPr>
            <p:ph type="subTitle" idx="1"/>
          </p:nvPr>
        </p:nvSpPr>
        <p:spPr>
          <a:xfrm>
            <a:off x="1448486" y="5507201"/>
            <a:ext cx="9286466" cy="468456"/>
          </a:xfrm>
        </p:spPr>
        <p:txBody>
          <a:bodyPr>
            <a:normAutofit/>
          </a:bodyPr>
          <a:lstStyle/>
          <a:p>
            <a:pPr algn="ctr"/>
            <a:r>
              <a:rPr lang="en-US" sz="1600">
                <a:solidFill>
                  <a:srgbClr val="FFFFFE"/>
                </a:solidFill>
              </a:rPr>
              <a:t>The Americas, the Caribbean, Africa, Europe and middle east </a:t>
            </a:r>
            <a:endParaRPr lang="en-US" sz="1600" dirty="0">
              <a:solidFill>
                <a:srgbClr val="FFFFFE"/>
              </a:solidFill>
            </a:endParaRPr>
          </a:p>
        </p:txBody>
      </p:sp>
      <p:cxnSp>
        <p:nvCxnSpPr>
          <p:cNvPr id="34" name="Straight Connector 33">
            <a:extLst>
              <a:ext uri="{FF2B5EF4-FFF2-40B4-BE49-F238E27FC236}">
                <a16:creationId xmlns:a16="http://schemas.microsoft.com/office/drawing/2014/main" xmlns="" id="{3BFA02F7-35F6-420F-AE3E-2A575D6C6F2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48487" y="5439466"/>
            <a:ext cx="9286466" cy="0"/>
          </a:xfrm>
          <a:prstGeom prst="line">
            <a:avLst/>
          </a:prstGeom>
          <a:ln w="31750">
            <a:solidFill>
              <a:srgbClr val="F15733"/>
            </a:solidFill>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xmlns="" id="{B4A90FF0-1FA8-47DD-93B5-5917070DD934}"/>
              </a:ext>
            </a:extLst>
          </p:cNvPr>
          <p:cNvSpPr txBox="1"/>
          <p:nvPr/>
        </p:nvSpPr>
        <p:spPr>
          <a:xfrm>
            <a:off x="9767970" y="6870700"/>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en.wikipedia.org/wiki/File:LA_Live_Construction_May_2007.jpg">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5" name="TextBox 4">
            <a:extLst>
              <a:ext uri="{FF2B5EF4-FFF2-40B4-BE49-F238E27FC236}">
                <a16:creationId xmlns:a16="http://schemas.microsoft.com/office/drawing/2014/main" xmlns="" id="{034894AA-00F3-440E-B674-4C82B7341E9D}"/>
              </a:ext>
            </a:extLst>
          </p:cNvPr>
          <p:cNvSpPr txBox="1"/>
          <p:nvPr/>
        </p:nvSpPr>
        <p:spPr>
          <a:xfrm>
            <a:off x="9897813"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presencianoticias.com/2017/06/06/sobornos-de-35-mdd-de-odebrecht-en-argentina-provocan-disputas/">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
        <p:nvSpPr>
          <p:cNvPr id="18" name="TextBox 17">
            <a:extLst>
              <a:ext uri="{FF2B5EF4-FFF2-40B4-BE49-F238E27FC236}">
                <a16:creationId xmlns:a16="http://schemas.microsoft.com/office/drawing/2014/main" xmlns="" id="{2D97F99C-C46A-4063-A33A-799B12F17485}"/>
              </a:ext>
            </a:extLst>
          </p:cNvPr>
          <p:cNvSpPr txBox="1"/>
          <p:nvPr/>
        </p:nvSpPr>
        <p:spPr>
          <a:xfrm>
            <a:off x="5834668" y="6657945"/>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ampaalgazara.blogspot.com/2011/12/concurso-postales-navidenas.htm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a:t>Largest foreign bribery </a:t>
            </a:r>
            <a:r>
              <a:rPr lang="en-US" dirty="0" err="1"/>
              <a:t>ScanDAL</a:t>
            </a:r>
            <a:r>
              <a:rPr lang="en-US" dirty="0"/>
              <a:t> in </a:t>
            </a:r>
            <a:br>
              <a:rPr lang="en-US" dirty="0"/>
            </a:br>
            <a:r>
              <a:rPr lang="en-US" dirty="0" err="1"/>
              <a:t>latin</a:t>
            </a:r>
            <a:r>
              <a:rPr lang="en-US" dirty="0"/>
              <a:t> </a:t>
            </a:r>
            <a:r>
              <a:rPr lang="en-US" dirty="0" err="1"/>
              <a:t>america</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3248846655"/>
              </p:ext>
            </p:extLst>
          </p:nvPr>
        </p:nvGraphicFramePr>
        <p:xfrm>
          <a:off x="227012" y="1864194"/>
          <a:ext cx="3341688" cy="3850806"/>
        </p:xfrm>
        <a:graphic>
          <a:graphicData uri="http://schemas.openxmlformats.org/drawingml/2006/table">
            <a:tbl>
              <a:tblPr firstRow="1" bandRow="1">
                <a:tableStyleId>{073A0DAA-6AF3-43AB-8588-CEC1D06C72B9}</a:tableStyleId>
              </a:tblPr>
              <a:tblGrid>
                <a:gridCol w="1670844">
                  <a:extLst>
                    <a:ext uri="{9D8B030D-6E8A-4147-A177-3AD203B41FA5}">
                      <a16:colId xmlns:a16="http://schemas.microsoft.com/office/drawing/2014/main" xmlns="" val="20000"/>
                    </a:ext>
                  </a:extLst>
                </a:gridCol>
                <a:gridCol w="1670844">
                  <a:extLst>
                    <a:ext uri="{9D8B030D-6E8A-4147-A177-3AD203B41FA5}">
                      <a16:colId xmlns:a16="http://schemas.microsoft.com/office/drawing/2014/main" xmlns="" val="20001"/>
                    </a:ext>
                  </a:extLst>
                </a:gridCol>
              </a:tblGrid>
              <a:tr h="641801">
                <a:tc>
                  <a:txBody>
                    <a:bodyPr/>
                    <a:lstStyle/>
                    <a:p>
                      <a:r>
                        <a:rPr lang="en-US" dirty="0"/>
                        <a:t>Country</a:t>
                      </a:r>
                    </a:p>
                  </a:txBody>
                  <a:tcPr marL="90207" marR="90207" anchor="ctr"/>
                </a:tc>
                <a:tc>
                  <a:txBody>
                    <a:bodyPr/>
                    <a:lstStyle/>
                    <a:p>
                      <a:pPr algn="ctr"/>
                      <a:r>
                        <a:rPr lang="en-US" dirty="0"/>
                        <a:t>US $ Bribes</a:t>
                      </a:r>
                    </a:p>
                  </a:txBody>
                  <a:tcPr marL="90207" marR="90207" anchor="ctr"/>
                </a:tc>
                <a:extLst>
                  <a:ext uri="{0D108BD9-81ED-4DB2-BD59-A6C34878D82A}">
                    <a16:rowId xmlns:a16="http://schemas.microsoft.com/office/drawing/2014/main" xmlns="" val="10000"/>
                  </a:ext>
                </a:extLst>
              </a:tr>
              <a:tr h="641801">
                <a:tc>
                  <a:txBody>
                    <a:bodyPr/>
                    <a:lstStyle/>
                    <a:p>
                      <a:r>
                        <a:rPr lang="en-US" dirty="0"/>
                        <a:t>Argentina</a:t>
                      </a:r>
                    </a:p>
                  </a:txBody>
                  <a:tcPr marL="90207" marR="90207" anchor="ctr"/>
                </a:tc>
                <a:tc>
                  <a:txBody>
                    <a:bodyPr/>
                    <a:lstStyle/>
                    <a:p>
                      <a:pPr algn="ctr"/>
                      <a:r>
                        <a:rPr lang="en-US" dirty="0"/>
                        <a:t>35 million</a:t>
                      </a:r>
                    </a:p>
                  </a:txBody>
                  <a:tcPr marL="90207" marR="90207" anchor="ctr"/>
                </a:tc>
                <a:extLst>
                  <a:ext uri="{0D108BD9-81ED-4DB2-BD59-A6C34878D82A}">
                    <a16:rowId xmlns:a16="http://schemas.microsoft.com/office/drawing/2014/main" xmlns="" val="10001"/>
                  </a:ext>
                </a:extLst>
              </a:tr>
              <a:tr h="641801">
                <a:tc>
                  <a:txBody>
                    <a:bodyPr/>
                    <a:lstStyle/>
                    <a:p>
                      <a:r>
                        <a:rPr lang="en-US" dirty="0"/>
                        <a:t>Brazil</a:t>
                      </a:r>
                    </a:p>
                  </a:txBody>
                  <a:tcPr marL="90207" marR="90207" anchor="ctr"/>
                </a:tc>
                <a:tc>
                  <a:txBody>
                    <a:bodyPr/>
                    <a:lstStyle/>
                    <a:p>
                      <a:pPr algn="ctr"/>
                      <a:r>
                        <a:rPr lang="en-US" dirty="0"/>
                        <a:t>349 million </a:t>
                      </a:r>
                    </a:p>
                  </a:txBody>
                  <a:tcPr marL="90207" marR="90207" anchor="ctr"/>
                </a:tc>
                <a:extLst>
                  <a:ext uri="{0D108BD9-81ED-4DB2-BD59-A6C34878D82A}">
                    <a16:rowId xmlns:a16="http://schemas.microsoft.com/office/drawing/2014/main" xmlns="" val="10002"/>
                  </a:ext>
                </a:extLst>
              </a:tr>
              <a:tr h="641801">
                <a:tc>
                  <a:txBody>
                    <a:bodyPr/>
                    <a:lstStyle/>
                    <a:p>
                      <a:r>
                        <a:rPr lang="en-US" dirty="0"/>
                        <a:t>Colombia </a:t>
                      </a:r>
                    </a:p>
                  </a:txBody>
                  <a:tcPr marL="90207" marR="90207" anchor="ctr"/>
                </a:tc>
                <a:tc>
                  <a:txBody>
                    <a:bodyPr/>
                    <a:lstStyle/>
                    <a:p>
                      <a:pPr algn="ctr"/>
                      <a:r>
                        <a:rPr lang="en-US" dirty="0"/>
                        <a:t>12 million</a:t>
                      </a:r>
                    </a:p>
                  </a:txBody>
                  <a:tcPr marL="90207" marR="90207" anchor="ctr"/>
                </a:tc>
                <a:extLst>
                  <a:ext uri="{0D108BD9-81ED-4DB2-BD59-A6C34878D82A}">
                    <a16:rowId xmlns:a16="http://schemas.microsoft.com/office/drawing/2014/main" xmlns="" val="10003"/>
                  </a:ext>
                </a:extLst>
              </a:tr>
              <a:tr h="641801">
                <a:tc>
                  <a:txBody>
                    <a:bodyPr/>
                    <a:lstStyle/>
                    <a:p>
                      <a:r>
                        <a:rPr lang="en-US" dirty="0"/>
                        <a:t>Ecuador</a:t>
                      </a:r>
                    </a:p>
                  </a:txBody>
                  <a:tcPr marL="90207" marR="90207" anchor="ctr">
                    <a:lnB w="12700" cmpd="sng">
                      <a:noFill/>
                    </a:lnB>
                  </a:tcPr>
                </a:tc>
                <a:tc>
                  <a:txBody>
                    <a:bodyPr/>
                    <a:lstStyle/>
                    <a:p>
                      <a:pPr algn="ctr"/>
                      <a:r>
                        <a:rPr lang="en-US" dirty="0"/>
                        <a:t>33,5 million</a:t>
                      </a:r>
                    </a:p>
                  </a:txBody>
                  <a:tcPr marL="90207" marR="90207" anchor="ctr">
                    <a:lnB w="12700" cmpd="sng">
                      <a:noFill/>
                    </a:lnB>
                  </a:tcPr>
                </a:tc>
                <a:extLst>
                  <a:ext uri="{0D108BD9-81ED-4DB2-BD59-A6C34878D82A}">
                    <a16:rowId xmlns:a16="http://schemas.microsoft.com/office/drawing/2014/main" xmlns="" val="63762671"/>
                  </a:ext>
                </a:extLst>
              </a:tr>
              <a:tr h="641801">
                <a:tc>
                  <a:txBody>
                    <a:bodyPr/>
                    <a:lstStyle/>
                    <a:p>
                      <a:r>
                        <a:rPr lang="en-US" dirty="0"/>
                        <a:t>Guatemala</a:t>
                      </a:r>
                    </a:p>
                  </a:txBody>
                  <a:tcPr marL="90207" marR="902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18 million</a:t>
                      </a:r>
                    </a:p>
                  </a:txBody>
                  <a:tcPr marL="90207" marR="902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056239859"/>
                  </a:ext>
                </a:extLst>
              </a:tr>
            </a:tbl>
          </a:graphicData>
        </a:graphic>
      </p:graphicFrame>
      <p:graphicFrame>
        <p:nvGraphicFramePr>
          <p:cNvPr id="7" name="Table 6">
            <a:extLst>
              <a:ext uri="{FF2B5EF4-FFF2-40B4-BE49-F238E27FC236}">
                <a16:creationId xmlns:a16="http://schemas.microsoft.com/office/drawing/2014/main" xmlns="" id="{DB46DAE8-5A2B-4FE6-9987-818EA6691BE5}"/>
              </a:ext>
            </a:extLst>
          </p:cNvPr>
          <p:cNvGraphicFramePr>
            <a:graphicFrameLocks noGrp="1"/>
          </p:cNvGraphicFramePr>
          <p:nvPr>
            <p:extLst>
              <p:ext uri="{D42A27DB-BD31-4B8C-83A1-F6EECF244321}">
                <p14:modId xmlns:p14="http://schemas.microsoft.com/office/powerpoint/2010/main" val="3349228403"/>
              </p:ext>
            </p:extLst>
          </p:nvPr>
        </p:nvGraphicFramePr>
        <p:xfrm>
          <a:off x="8609012" y="1832460"/>
          <a:ext cx="3352800" cy="3806339"/>
        </p:xfrm>
        <a:graphic>
          <a:graphicData uri="http://schemas.openxmlformats.org/drawingml/2006/table">
            <a:tbl>
              <a:tblPr firstRow="1" bandRow="1">
                <a:tableStyleId>{073A0DAA-6AF3-43AB-8588-CEC1D06C72B9}</a:tableStyleId>
              </a:tblPr>
              <a:tblGrid>
                <a:gridCol w="1676400">
                  <a:extLst>
                    <a:ext uri="{9D8B030D-6E8A-4147-A177-3AD203B41FA5}">
                      <a16:colId xmlns:a16="http://schemas.microsoft.com/office/drawing/2014/main" xmlns="" val="1069337995"/>
                    </a:ext>
                  </a:extLst>
                </a:gridCol>
                <a:gridCol w="1676400">
                  <a:extLst>
                    <a:ext uri="{9D8B030D-6E8A-4147-A177-3AD203B41FA5}">
                      <a16:colId xmlns:a16="http://schemas.microsoft.com/office/drawing/2014/main" xmlns="" val="3579393511"/>
                    </a:ext>
                  </a:extLst>
                </a:gridCol>
              </a:tblGrid>
              <a:tr h="659153">
                <a:tc>
                  <a:txBody>
                    <a:bodyPr/>
                    <a:lstStyle/>
                    <a:p>
                      <a:r>
                        <a:rPr lang="en-US" dirty="0"/>
                        <a:t>Country</a:t>
                      </a:r>
                    </a:p>
                  </a:txBody>
                  <a:tcPr marL="90207" marR="90207" anchor="ctr"/>
                </a:tc>
                <a:tc>
                  <a:txBody>
                    <a:bodyPr/>
                    <a:lstStyle/>
                    <a:p>
                      <a:pPr algn="ctr"/>
                      <a:r>
                        <a:rPr lang="en-US" dirty="0"/>
                        <a:t>US $ Bribes</a:t>
                      </a:r>
                    </a:p>
                  </a:txBody>
                  <a:tcPr marL="90207" marR="90207" anchor="ctr"/>
                </a:tc>
                <a:extLst>
                  <a:ext uri="{0D108BD9-81ED-4DB2-BD59-A6C34878D82A}">
                    <a16:rowId xmlns:a16="http://schemas.microsoft.com/office/drawing/2014/main" xmlns="" val="2961141324"/>
                  </a:ext>
                </a:extLst>
              </a:tr>
              <a:tr h="692064">
                <a:tc>
                  <a:txBody>
                    <a:bodyPr/>
                    <a:lstStyle/>
                    <a:p>
                      <a:r>
                        <a:rPr lang="en-US" dirty="0"/>
                        <a:t>Mexico</a:t>
                      </a:r>
                    </a:p>
                  </a:txBody>
                  <a:tcPr marL="90207" marR="90207" anchor="ctr"/>
                </a:tc>
                <a:tc>
                  <a:txBody>
                    <a:bodyPr/>
                    <a:lstStyle/>
                    <a:p>
                      <a:pPr algn="ctr"/>
                      <a:r>
                        <a:rPr lang="en-US" dirty="0"/>
                        <a:t>39 million</a:t>
                      </a:r>
                    </a:p>
                  </a:txBody>
                  <a:tcPr marL="90207" marR="90207" anchor="ctr"/>
                </a:tc>
                <a:extLst>
                  <a:ext uri="{0D108BD9-81ED-4DB2-BD59-A6C34878D82A}">
                    <a16:rowId xmlns:a16="http://schemas.microsoft.com/office/drawing/2014/main" xmlns="" val="587270210"/>
                  </a:ext>
                </a:extLst>
              </a:tr>
              <a:tr h="554773">
                <a:tc>
                  <a:txBody>
                    <a:bodyPr/>
                    <a:lstStyle/>
                    <a:p>
                      <a:r>
                        <a:rPr lang="en-US" dirty="0"/>
                        <a:t>Panama</a:t>
                      </a:r>
                    </a:p>
                  </a:txBody>
                  <a:tcPr marL="90207" marR="90207" anchor="ctr"/>
                </a:tc>
                <a:tc>
                  <a:txBody>
                    <a:bodyPr/>
                    <a:lstStyle/>
                    <a:p>
                      <a:pPr algn="ctr"/>
                      <a:r>
                        <a:rPr lang="en-US" dirty="0"/>
                        <a:t>60 million </a:t>
                      </a:r>
                    </a:p>
                  </a:txBody>
                  <a:tcPr marL="90207" marR="90207" anchor="ctr"/>
                </a:tc>
                <a:extLst>
                  <a:ext uri="{0D108BD9-81ED-4DB2-BD59-A6C34878D82A}">
                    <a16:rowId xmlns:a16="http://schemas.microsoft.com/office/drawing/2014/main" xmlns="" val="2220315097"/>
                  </a:ext>
                </a:extLst>
              </a:tr>
              <a:tr h="708477">
                <a:tc>
                  <a:txBody>
                    <a:bodyPr/>
                    <a:lstStyle/>
                    <a:p>
                      <a:r>
                        <a:rPr lang="en-US" dirty="0"/>
                        <a:t>Peru</a:t>
                      </a:r>
                    </a:p>
                  </a:txBody>
                  <a:tcPr marL="90207" marR="90207" anchor="ctr"/>
                </a:tc>
                <a:tc>
                  <a:txBody>
                    <a:bodyPr/>
                    <a:lstStyle/>
                    <a:p>
                      <a:pPr algn="ctr"/>
                      <a:r>
                        <a:rPr lang="en-US" dirty="0"/>
                        <a:t>29 million</a:t>
                      </a:r>
                    </a:p>
                  </a:txBody>
                  <a:tcPr marL="90207" marR="90207" anchor="ctr"/>
                </a:tc>
                <a:extLst>
                  <a:ext uri="{0D108BD9-81ED-4DB2-BD59-A6C34878D82A}">
                    <a16:rowId xmlns:a16="http://schemas.microsoft.com/office/drawing/2014/main" xmlns="" val="1732150434"/>
                  </a:ext>
                </a:extLst>
              </a:tr>
              <a:tr h="660984">
                <a:tc>
                  <a:txBody>
                    <a:bodyPr/>
                    <a:lstStyle/>
                    <a:p>
                      <a:r>
                        <a:rPr lang="en-US" dirty="0"/>
                        <a:t>Dominican Republic</a:t>
                      </a:r>
                    </a:p>
                  </a:txBody>
                  <a:tcPr marL="90207" marR="90207" anchor="ctr">
                    <a:lnB w="12700" cmpd="sng">
                      <a:noFill/>
                    </a:lnB>
                  </a:tcPr>
                </a:tc>
                <a:tc>
                  <a:txBody>
                    <a:bodyPr/>
                    <a:lstStyle/>
                    <a:p>
                      <a:pPr algn="ctr"/>
                      <a:r>
                        <a:rPr lang="en-US" dirty="0"/>
                        <a:t>92 million</a:t>
                      </a:r>
                    </a:p>
                  </a:txBody>
                  <a:tcPr marL="90207" marR="90207" anchor="ctr">
                    <a:lnB w="12700" cmpd="sng">
                      <a:noFill/>
                    </a:lnB>
                  </a:tcPr>
                </a:tc>
                <a:extLst>
                  <a:ext uri="{0D108BD9-81ED-4DB2-BD59-A6C34878D82A}">
                    <a16:rowId xmlns:a16="http://schemas.microsoft.com/office/drawing/2014/main" xmlns="" val="1400866519"/>
                  </a:ext>
                </a:extLst>
              </a:tr>
              <a:tr h="530888">
                <a:tc>
                  <a:txBody>
                    <a:bodyPr/>
                    <a:lstStyle/>
                    <a:p>
                      <a:r>
                        <a:rPr lang="en-US" dirty="0"/>
                        <a:t>Venezuela</a:t>
                      </a:r>
                    </a:p>
                  </a:txBody>
                  <a:tcPr marL="90207" marR="902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dirty="0"/>
                        <a:t>98  million</a:t>
                      </a:r>
                    </a:p>
                  </a:txBody>
                  <a:tcPr marL="90207" marR="90207"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240564187"/>
                  </a:ext>
                </a:extLst>
              </a:tr>
            </a:tbl>
          </a:graphicData>
        </a:graphic>
      </p:graphicFrame>
      <p:pic>
        <p:nvPicPr>
          <p:cNvPr id="10" name="Picture 9" descr="A green and white street sign in front of a building&#10;&#10;Description automatically generated">
            <a:extLst>
              <a:ext uri="{FF2B5EF4-FFF2-40B4-BE49-F238E27FC236}">
                <a16:creationId xmlns:a16="http://schemas.microsoft.com/office/drawing/2014/main" xmlns="" id="{5E4DEAD1-83F3-4AE6-8AA8-C6E7C4DF93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713197" y="1832460"/>
            <a:ext cx="4751317" cy="3193080"/>
          </a:xfrm>
          <a:prstGeom prst="rect">
            <a:avLst/>
          </a:prstGeom>
        </p:spPr>
      </p:pic>
      <p:sp>
        <p:nvSpPr>
          <p:cNvPr id="11" name="TextBox 10">
            <a:extLst>
              <a:ext uri="{FF2B5EF4-FFF2-40B4-BE49-F238E27FC236}">
                <a16:creationId xmlns:a16="http://schemas.microsoft.com/office/drawing/2014/main" xmlns="" id="{B4B32872-F044-4C50-BCED-54190156336B}"/>
              </a:ext>
            </a:extLst>
          </p:cNvPr>
          <p:cNvSpPr txBox="1"/>
          <p:nvPr/>
        </p:nvSpPr>
        <p:spPr>
          <a:xfrm>
            <a:off x="4113212" y="4878390"/>
            <a:ext cx="3581400" cy="230832"/>
          </a:xfrm>
          <a:prstGeom prst="rect">
            <a:avLst/>
          </a:prstGeom>
          <a:noFill/>
        </p:spPr>
        <p:txBody>
          <a:bodyPr wrap="square" rtlCol="0">
            <a:spAutoFit/>
          </a:bodyPr>
          <a:lstStyle/>
          <a:p>
            <a:r>
              <a:rPr lang="en-US" sz="900">
                <a:hlinkClick r:id="rId4" tooltip="https://thefactcoalition.org/congress-votes-to-kill-anti-corruption-safeguard"/>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E02DA677-C58A-4FCE-A9A0-E66A42EBD9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xmlns="" id="{9D85B319-9C30-4D92-B664-CA444ECD79B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19" name="Straight Connector 18">
            <a:extLst>
              <a:ext uri="{FF2B5EF4-FFF2-40B4-BE49-F238E27FC236}">
                <a16:creationId xmlns:a16="http://schemas.microsoft.com/office/drawing/2014/main" xmlns="" id="{D7573C1E-3785-43C9-A262-1DA9DF97F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885D4A50-6846-431E-A61E-5C6DC099CF0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6" name="Content Placeholder 5" descr="A store inside of a building&#10;&#10;Description automatically generated">
            <a:extLst>
              <a:ext uri="{FF2B5EF4-FFF2-40B4-BE49-F238E27FC236}">
                <a16:creationId xmlns:a16="http://schemas.microsoft.com/office/drawing/2014/main" xmlns="" id="{78CA2567-0E16-4C2E-910A-3C8CEE55A57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13199" r="27497" b="-1"/>
          <a:stretch/>
        </p:blipFill>
        <p:spPr>
          <a:xfrm>
            <a:off x="1" y="10"/>
            <a:ext cx="6092822" cy="6857990"/>
          </a:xfrm>
          <a:prstGeom prst="rect">
            <a:avLst/>
          </a:prstGeom>
        </p:spPr>
      </p:pic>
      <p:pic>
        <p:nvPicPr>
          <p:cNvPr id="9" name="Picture 8" descr="A sign on the side of a building&#10;&#10;Description automatically generated">
            <a:extLst>
              <a:ext uri="{FF2B5EF4-FFF2-40B4-BE49-F238E27FC236}">
                <a16:creationId xmlns:a16="http://schemas.microsoft.com/office/drawing/2014/main" xmlns="" id="{3C3B8F66-3F4D-44EF-9A0D-B966469F4EC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l="14987" r="18381"/>
          <a:stretch/>
        </p:blipFill>
        <p:spPr>
          <a:xfrm>
            <a:off x="6094463" y="10"/>
            <a:ext cx="6092822" cy="6857990"/>
          </a:xfrm>
          <a:prstGeom prst="rect">
            <a:avLst/>
          </a:prstGeom>
        </p:spPr>
      </p:pic>
      <p:sp>
        <p:nvSpPr>
          <p:cNvPr id="23" name="Rectangle 22">
            <a:extLst>
              <a:ext uri="{FF2B5EF4-FFF2-40B4-BE49-F238E27FC236}">
                <a16:creationId xmlns:a16="http://schemas.microsoft.com/office/drawing/2014/main" xmlns="" id="{D3356D18-B5E6-44B1-ADBC-7094E0DCC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86179" y="1353662"/>
            <a:ext cx="4413291" cy="4150676"/>
          </a:xfrm>
          <a:prstGeom prst="rect">
            <a:avLst/>
          </a:prstGeom>
          <a:solidFill>
            <a:srgbClr val="000001">
              <a:alpha val="8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BE7A374D-06C5-4ECA-9F91-7183DD3D8A8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52071" y="2579935"/>
            <a:ext cx="4069519" cy="0"/>
          </a:xfrm>
          <a:prstGeom prst="line">
            <a:avLst/>
          </a:prstGeom>
          <a:ln w="31750">
            <a:solidFill>
              <a:srgbClr val="86D9E4"/>
            </a:solidFill>
          </a:ln>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2F92A7C1-7050-42B0-AA16-C81B9B864DC2}"/>
              </a:ext>
            </a:extLst>
          </p:cNvPr>
          <p:cNvSpPr>
            <a:spLocks noGrp="1"/>
          </p:cNvSpPr>
          <p:nvPr>
            <p:ph type="title"/>
          </p:nvPr>
        </p:nvSpPr>
        <p:spPr>
          <a:xfrm>
            <a:off x="4052072" y="1530700"/>
            <a:ext cx="4069518" cy="1049235"/>
          </a:xfrm>
        </p:spPr>
        <p:txBody>
          <a:bodyPr vert="horz" lIns="91440" tIns="45720" rIns="91440" bIns="45720" rtlCol="0" anchor="ctr">
            <a:normAutofit/>
          </a:bodyPr>
          <a:lstStyle/>
          <a:p>
            <a:pPr algn="ctr" defTabSz="914400"/>
            <a:r>
              <a:rPr lang="en-US" sz="3200" dirty="0">
                <a:solidFill>
                  <a:srgbClr val="FFFFFE"/>
                </a:solidFill>
              </a:rPr>
              <a:t>Car wash lava </a:t>
            </a:r>
            <a:r>
              <a:rPr lang="en-US" sz="3200" dirty="0" err="1">
                <a:solidFill>
                  <a:srgbClr val="FFFFFE"/>
                </a:solidFill>
              </a:rPr>
              <a:t>jato</a:t>
            </a:r>
            <a:r>
              <a:rPr lang="en-US" sz="3200" dirty="0">
                <a:solidFill>
                  <a:srgbClr val="FFFFFE"/>
                </a:solidFill>
              </a:rPr>
              <a:t>:  The case </a:t>
            </a:r>
          </a:p>
        </p:txBody>
      </p:sp>
      <p:sp>
        <p:nvSpPr>
          <p:cNvPr id="3" name="Content Placeholder 2">
            <a:extLst>
              <a:ext uri="{FF2B5EF4-FFF2-40B4-BE49-F238E27FC236}">
                <a16:creationId xmlns:a16="http://schemas.microsoft.com/office/drawing/2014/main" xmlns="" id="{17994CC2-D55A-405A-A066-28715352A4AD}"/>
              </a:ext>
            </a:extLst>
          </p:cNvPr>
          <p:cNvSpPr>
            <a:spLocks noGrp="1"/>
          </p:cNvSpPr>
          <p:nvPr>
            <p:ph sz="half" idx="1"/>
          </p:nvPr>
        </p:nvSpPr>
        <p:spPr>
          <a:xfrm>
            <a:off x="4052072" y="2723314"/>
            <a:ext cx="4069518" cy="2613612"/>
          </a:xfrm>
        </p:spPr>
        <p:txBody>
          <a:bodyPr vert="horz" lIns="91440" tIns="45720" rIns="91440" bIns="45720" rtlCol="0" anchor="t">
            <a:normAutofit/>
          </a:bodyPr>
          <a:lstStyle/>
          <a:p>
            <a:pPr indent="-228600" defTabSz="914400">
              <a:lnSpc>
                <a:spcPct val="110000"/>
              </a:lnSpc>
              <a:buClr>
                <a:srgbClr val="86D9E4"/>
              </a:buClr>
            </a:pPr>
            <a:r>
              <a:rPr lang="en-US" sz="1500" dirty="0">
                <a:solidFill>
                  <a:srgbClr val="FFFFFE"/>
                </a:solidFill>
              </a:rPr>
              <a:t>Gas Station and car wash where payoffs were laundered</a:t>
            </a:r>
          </a:p>
          <a:p>
            <a:pPr indent="-228600" defTabSz="914400">
              <a:lnSpc>
                <a:spcPct val="110000"/>
              </a:lnSpc>
              <a:buClr>
                <a:srgbClr val="86D9E4"/>
              </a:buClr>
            </a:pPr>
            <a:r>
              <a:rPr lang="en-US" sz="1500" dirty="0">
                <a:solidFill>
                  <a:srgbClr val="FFFFFE"/>
                </a:solidFill>
              </a:rPr>
              <a:t>Ongoing investigation by the Federal Police of Brazil</a:t>
            </a:r>
          </a:p>
          <a:p>
            <a:pPr indent="-228600" defTabSz="914400">
              <a:lnSpc>
                <a:spcPct val="110000"/>
              </a:lnSpc>
              <a:buClr>
                <a:srgbClr val="86D9E4"/>
              </a:buClr>
            </a:pPr>
            <a:r>
              <a:rPr lang="en-US" sz="1500" dirty="0">
                <a:solidFill>
                  <a:srgbClr val="FFFFFE"/>
                </a:solidFill>
              </a:rPr>
              <a:t>Money laundering lead to corruption</a:t>
            </a:r>
          </a:p>
          <a:p>
            <a:pPr indent="-228600" defTabSz="914400">
              <a:lnSpc>
                <a:spcPct val="110000"/>
              </a:lnSpc>
              <a:buClr>
                <a:srgbClr val="86D9E4"/>
              </a:buClr>
            </a:pPr>
            <a:r>
              <a:rPr lang="en-US" sz="1500" dirty="0">
                <a:solidFill>
                  <a:srgbClr val="FFFFFE"/>
                </a:solidFill>
              </a:rPr>
              <a:t>US $ 788 million in bribes </a:t>
            </a:r>
          </a:p>
          <a:p>
            <a:pPr indent="-228600" defTabSz="914400">
              <a:lnSpc>
                <a:spcPct val="110000"/>
              </a:lnSpc>
              <a:buClr>
                <a:srgbClr val="86D9E4"/>
              </a:buClr>
            </a:pPr>
            <a:r>
              <a:rPr lang="en-US" sz="1500" dirty="0">
                <a:solidFill>
                  <a:srgbClr val="FFFFFE"/>
                </a:solidFill>
              </a:rPr>
              <a:t>Won contracts and other benefits around $3,34 billion</a:t>
            </a:r>
          </a:p>
        </p:txBody>
      </p:sp>
      <p:sp>
        <p:nvSpPr>
          <p:cNvPr id="7" name="TextBox 6">
            <a:extLst>
              <a:ext uri="{FF2B5EF4-FFF2-40B4-BE49-F238E27FC236}">
                <a16:creationId xmlns:a16="http://schemas.microsoft.com/office/drawing/2014/main" xmlns="" id="{AEDF720F-B681-48B9-B795-EC5FB06AEB20}"/>
              </a:ext>
            </a:extLst>
          </p:cNvPr>
          <p:cNvSpPr txBox="1"/>
          <p:nvPr/>
        </p:nvSpPr>
        <p:spPr>
          <a:xfrm>
            <a:off x="3671967" y="6657945"/>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Ethanol">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10" name="TextBox 9">
            <a:extLst>
              <a:ext uri="{FF2B5EF4-FFF2-40B4-BE49-F238E27FC236}">
                <a16:creationId xmlns:a16="http://schemas.microsoft.com/office/drawing/2014/main" xmlns="" id="{1F3C8F53-CBCF-47FD-AFAC-C014569D047C}"/>
              </a:ext>
            </a:extLst>
          </p:cNvPr>
          <p:cNvSpPr txBox="1"/>
          <p:nvPr/>
        </p:nvSpPr>
        <p:spPr>
          <a:xfrm>
            <a:off x="9766430" y="6657945"/>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6" tooltip="https://www.npla.de/poonal/besitzer-der-firma-jbs-gegenueber-justiz-bestechungsgeldern-an-temer-seit-2010/">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Tree>
    <p:extLst>
      <p:ext uri="{BB962C8B-B14F-4D97-AF65-F5344CB8AC3E}">
        <p14:creationId xmlns:p14="http://schemas.microsoft.com/office/powerpoint/2010/main" val="2834124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6" name="Rectangle 14">
            <a:extLst>
              <a:ext uri="{FF2B5EF4-FFF2-40B4-BE49-F238E27FC236}">
                <a16:creationId xmlns:a16="http://schemas.microsoft.com/office/drawing/2014/main" xmlns="" id="{0CABCAE3-64FC-4149-819F-2C18128241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8" name="Picture 16">
            <a:extLst>
              <a:ext uri="{FF2B5EF4-FFF2-40B4-BE49-F238E27FC236}">
                <a16:creationId xmlns:a16="http://schemas.microsoft.com/office/drawing/2014/main" xmlns="" id="{012FDCFE-9AD2-4D8A-8CBF-B3AA37EBF6D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2" name="Straight Connector 18">
            <a:extLst>
              <a:ext uri="{FF2B5EF4-FFF2-40B4-BE49-F238E27FC236}">
                <a16:creationId xmlns:a16="http://schemas.microsoft.com/office/drawing/2014/main" xmlns="" id="{FBD463FC-4CA8-4FF4-85A3-AF9F4B98D21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20">
            <a:extLst>
              <a:ext uri="{FF2B5EF4-FFF2-40B4-BE49-F238E27FC236}">
                <a16:creationId xmlns:a16="http://schemas.microsoft.com/office/drawing/2014/main" xmlns="" id="{A56012FD-74A8-4C91-B318-435CF2B719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6" name="Rectangle 22">
            <a:extLst>
              <a:ext uri="{FF2B5EF4-FFF2-40B4-BE49-F238E27FC236}">
                <a16:creationId xmlns:a16="http://schemas.microsoft.com/office/drawing/2014/main" xmlns="" id="{3193BA5C-B8F3-4972-BA54-014C48FAFA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xmlns="" id="{D7162BAB-C25E-4CE9-B87C-F118DC7E7C2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517" y="1847088"/>
            <a:ext cx="352996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D3FA8A2C-682A-4C2D-858C-1A5C7BD27A77}"/>
              </a:ext>
            </a:extLst>
          </p:cNvPr>
          <p:cNvSpPr>
            <a:spLocks noGrp="1"/>
          </p:cNvSpPr>
          <p:nvPr>
            <p:ph type="title"/>
          </p:nvPr>
        </p:nvSpPr>
        <p:spPr>
          <a:xfrm>
            <a:off x="1451201" y="804520"/>
            <a:ext cx="3529238" cy="1049235"/>
          </a:xfrm>
        </p:spPr>
        <p:txBody>
          <a:bodyPr vert="horz" lIns="91440" tIns="45720" rIns="91440" bIns="45720" rtlCol="0" anchor="t">
            <a:normAutofit/>
          </a:bodyPr>
          <a:lstStyle/>
          <a:p>
            <a:pPr defTabSz="914400"/>
            <a:r>
              <a:rPr lang="en-US" sz="3200"/>
              <a:t>The SCheme</a:t>
            </a:r>
          </a:p>
        </p:txBody>
      </p:sp>
      <p:sp>
        <p:nvSpPr>
          <p:cNvPr id="27" name="Rectangle 26">
            <a:extLst>
              <a:ext uri="{FF2B5EF4-FFF2-40B4-BE49-F238E27FC236}">
                <a16:creationId xmlns:a16="http://schemas.microsoft.com/office/drawing/2014/main" xmlns="" id="{05B93327-222A-4DAC-9163-371BF44CD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a:extLst>
              <a:ext uri="{FF2B5EF4-FFF2-40B4-BE49-F238E27FC236}">
                <a16:creationId xmlns:a16="http://schemas.microsoft.com/office/drawing/2014/main" xmlns="" id="{2495D229-B7A1-40C4-AB5C-31BC44380C37}"/>
              </a:ext>
            </a:extLst>
          </p:cNvPr>
          <p:cNvSpPr>
            <a:spLocks noGrp="1"/>
          </p:cNvSpPr>
          <p:nvPr>
            <p:ph type="body" sz="half" idx="2"/>
          </p:nvPr>
        </p:nvSpPr>
        <p:spPr>
          <a:xfrm>
            <a:off x="1451202" y="2015732"/>
            <a:ext cx="3525605" cy="3450613"/>
          </a:xfrm>
        </p:spPr>
        <p:txBody>
          <a:bodyPr vert="horz" lIns="91440" tIns="45720" rIns="91440" bIns="45720" rtlCol="0" anchor="t">
            <a:normAutofit fontScale="92500" lnSpcReduction="20000"/>
          </a:bodyPr>
          <a:lstStyle/>
          <a:p>
            <a:pPr indent="-228600" defTabSz="914400">
              <a:buFont typeface="Arial" panose="020B0604020202020204" pitchFamily="34" charset="0"/>
              <a:buChar char="•"/>
            </a:pPr>
            <a:r>
              <a:rPr lang="en-US" sz="1900" dirty="0"/>
              <a:t>Highest Level within Odebrecht, </a:t>
            </a:r>
          </a:p>
          <a:p>
            <a:pPr indent="-228600" defTabSz="914400">
              <a:buFont typeface="Arial" panose="020B0604020202020204" pitchFamily="34" charset="0"/>
              <a:buChar char="•"/>
            </a:pPr>
            <a:r>
              <a:rPr lang="en-US" sz="1900" dirty="0"/>
              <a:t>Secret Financial Structure “Division of Structured Operations” = Bribery Department</a:t>
            </a:r>
          </a:p>
          <a:p>
            <a:pPr indent="-228600" defTabSz="914400">
              <a:buFont typeface="Arial" panose="020B0604020202020204" pitchFamily="34" charset="0"/>
              <a:buChar char="•"/>
            </a:pPr>
            <a:r>
              <a:rPr lang="en-US" sz="1900" dirty="0"/>
              <a:t>Wire transfers, cash payments</a:t>
            </a:r>
          </a:p>
          <a:p>
            <a:pPr indent="-228600" defTabSz="914400">
              <a:buFont typeface="Arial" panose="020B0604020202020204" pitchFamily="34" charset="0"/>
              <a:buChar char="•"/>
            </a:pPr>
            <a:r>
              <a:rPr lang="en-US" sz="1900" dirty="0"/>
              <a:t>Off-shore entities, off-shore bank accounts and off-shore book transactions</a:t>
            </a:r>
          </a:p>
          <a:p>
            <a:pPr indent="-228600" defTabSz="914400">
              <a:buFont typeface="Arial" panose="020B0604020202020204" pitchFamily="34" charset="0"/>
              <a:buChar char="•"/>
            </a:pPr>
            <a:r>
              <a:rPr lang="en-US" sz="1900" dirty="0"/>
              <a:t>2014-2015 Meetings in MIA, movement of criminal proceeds </a:t>
            </a:r>
          </a:p>
          <a:p>
            <a:pPr indent="-228600" defTabSz="914400">
              <a:buFont typeface="Arial" panose="020B0604020202020204" pitchFamily="34" charset="0"/>
              <a:buChar char="•"/>
            </a:pPr>
            <a:endParaRPr lang="en-US" dirty="0"/>
          </a:p>
          <a:p>
            <a:pPr indent="-228600" defTabSz="914400">
              <a:buFont typeface="Arial" panose="020B0604020202020204" pitchFamily="34" charset="0"/>
              <a:buChar char="•"/>
            </a:pPr>
            <a:endParaRPr lang="en-US" dirty="0"/>
          </a:p>
        </p:txBody>
      </p:sp>
      <p:grpSp>
        <p:nvGrpSpPr>
          <p:cNvPr id="29" name="Group 28">
            <a:extLst>
              <a:ext uri="{FF2B5EF4-FFF2-40B4-BE49-F238E27FC236}">
                <a16:creationId xmlns:a16="http://schemas.microsoft.com/office/drawing/2014/main" xmlns="" id="{14EE34E3-F117-4487-8ACF-33DA65FA11B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5458709" y="482171"/>
            <a:ext cx="6090204" cy="5149101"/>
            <a:chOff x="5460131" y="482171"/>
            <a:chExt cx="6091791" cy="5149101"/>
          </a:xfrm>
        </p:grpSpPr>
        <p:sp>
          <p:nvSpPr>
            <p:cNvPr id="30" name="Rectangle 29">
              <a:extLst>
                <a:ext uri="{FF2B5EF4-FFF2-40B4-BE49-F238E27FC236}">
                  <a16:creationId xmlns:a16="http://schemas.microsoft.com/office/drawing/2014/main" xmlns="" id="{39ACC02C-6424-4165-93C4-E83C8E81D46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C182CB9C-C978-4C9B-9AAD-8B134189755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xmlns="" id="{56388820-A63D-463C-9DBC-060A5ABE33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40831" y="977965"/>
            <a:ext cx="513329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xmlns="" id="{BB06522D-6067-4805-92C6-67DF5D7AF6B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092339" y="2185795"/>
            <a:ext cx="4820295" cy="1727272"/>
          </a:xfrm>
          <a:prstGeom prst="rect">
            <a:avLst/>
          </a:prstGeom>
        </p:spPr>
      </p:pic>
      <p:pic>
        <p:nvPicPr>
          <p:cNvPr id="35" name="Picture 34">
            <a:extLst>
              <a:ext uri="{FF2B5EF4-FFF2-40B4-BE49-F238E27FC236}">
                <a16:creationId xmlns:a16="http://schemas.microsoft.com/office/drawing/2014/main" xmlns="" id="{C04ED70F-D6FD-4EB1-A171-D30F885FE73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37" name="Straight Connector 36">
            <a:extLst>
              <a:ext uri="{FF2B5EF4-FFF2-40B4-BE49-F238E27FC236}">
                <a16:creationId xmlns:a16="http://schemas.microsoft.com/office/drawing/2014/main" xmlns="" id="{DA26CAE9-74C4-4EDD-8A80-77F79EAA86F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7F785A44-6D40-452E-BAA5-D1807CC1D512}"/>
              </a:ext>
            </a:extLst>
          </p:cNvPr>
          <p:cNvSpPr txBox="1"/>
          <p:nvPr/>
        </p:nvSpPr>
        <p:spPr>
          <a:xfrm>
            <a:off x="8767525" y="5161659"/>
            <a:ext cx="2291012"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dret.net/lectures/web-fall08/security">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xmlns=""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2157460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xmlns="" id="{E724B9E8-02C8-4B2E-8770-A00A67760D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7" name="Picture 26">
            <a:extLst>
              <a:ext uri="{FF2B5EF4-FFF2-40B4-BE49-F238E27FC236}">
                <a16:creationId xmlns:a16="http://schemas.microsoft.com/office/drawing/2014/main" xmlns="" id="{7B8AE548-0BFA-4792-9962-3375923C763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29" name="Straight Connector 28">
            <a:extLst>
              <a:ext uri="{FF2B5EF4-FFF2-40B4-BE49-F238E27FC236}">
                <a16:creationId xmlns:a16="http://schemas.microsoft.com/office/drawing/2014/main" xmlns="" id="{67639EF4-FA83-4D85-90FE-B831AF2838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77F5183C-A26A-4229-984A-7FCEB7EE2D1A}"/>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453517" y="1847088"/>
            <a:ext cx="9605020"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32">
            <a:extLst>
              <a:ext uri="{FF2B5EF4-FFF2-40B4-BE49-F238E27FC236}">
                <a16:creationId xmlns:a16="http://schemas.microsoft.com/office/drawing/2014/main" xmlns="" id="{143CD6E8-2E43-4178-90E2-DD4723306C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52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xmlns="" id="{6E7C047F-7462-454D-B542-9FB83DD5534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67158" y="1847088"/>
            <a:ext cx="28640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xmlns="" id="{5BCB8483-F782-4367-9D65-15488E44A4A5}"/>
              </a:ext>
            </a:extLst>
          </p:cNvPr>
          <p:cNvSpPr>
            <a:spLocks noGrp="1"/>
          </p:cNvSpPr>
          <p:nvPr>
            <p:ph type="title"/>
          </p:nvPr>
        </p:nvSpPr>
        <p:spPr>
          <a:xfrm>
            <a:off x="8352377" y="804520"/>
            <a:ext cx="3178855" cy="1049235"/>
          </a:xfrm>
        </p:spPr>
        <p:txBody>
          <a:bodyPr vert="horz" lIns="91440" tIns="45720" rIns="91440" bIns="45720" rtlCol="0" anchor="t">
            <a:noAutofit/>
          </a:bodyPr>
          <a:lstStyle/>
          <a:p>
            <a:pPr algn="ctr" defTabSz="914400"/>
            <a:r>
              <a:rPr lang="en-US" sz="1800" dirty="0"/>
              <a:t>Largest foreign bribery in </a:t>
            </a:r>
            <a:r>
              <a:rPr lang="en-US" sz="1800" dirty="0" err="1"/>
              <a:t>latin</a:t>
            </a:r>
            <a:r>
              <a:rPr lang="en-US" sz="1800" dirty="0"/>
              <a:t> America</a:t>
            </a:r>
            <a:br>
              <a:rPr lang="en-US" sz="1800" dirty="0"/>
            </a:br>
            <a:r>
              <a:rPr lang="en-US" sz="1800" dirty="0"/>
              <a:t/>
            </a:r>
            <a:br>
              <a:rPr lang="en-US" sz="1800" dirty="0"/>
            </a:br>
            <a:endParaRPr lang="en-US" sz="1800" dirty="0"/>
          </a:p>
        </p:txBody>
      </p:sp>
      <p:sp>
        <p:nvSpPr>
          <p:cNvPr id="37" name="Rectangle 36">
            <a:extLst>
              <a:ext uri="{FF2B5EF4-FFF2-40B4-BE49-F238E27FC236}">
                <a16:creationId xmlns:a16="http://schemas.microsoft.com/office/drawing/2014/main" xmlns="" id="{82FE87A8-EEA8-4C5A-8567-3ED50A977F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9476"/>
            <a:ext cx="12188825"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9" name="Group 38">
            <a:extLst>
              <a:ext uri="{FF2B5EF4-FFF2-40B4-BE49-F238E27FC236}">
                <a16:creationId xmlns:a16="http://schemas.microsoft.com/office/drawing/2014/main" xmlns="" id="{38AC7332-35F9-4DA3-A5EB-C9312A8933A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632072" y="482171"/>
            <a:ext cx="7558146" cy="5149101"/>
            <a:chOff x="7463258" y="583365"/>
            <a:chExt cx="7560115" cy="5181928"/>
          </a:xfrm>
        </p:grpSpPr>
        <p:sp>
          <p:nvSpPr>
            <p:cNvPr id="40" name="Rectangle 39">
              <a:extLst>
                <a:ext uri="{FF2B5EF4-FFF2-40B4-BE49-F238E27FC236}">
                  <a16:creationId xmlns:a16="http://schemas.microsoft.com/office/drawing/2014/main" xmlns="" id="{4C594269-28AC-41E0-AB17-DD5A225214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xmlns="" id="{3C83FFF6-8EB3-4136-A4C9-C670D0C149E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xmlns="" id="{69BEE78F-A169-48D3-BFAE-C710A2D95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07208" y="977099"/>
            <a:ext cx="6596007" cy="4136205"/>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bottle, text&#10;&#10;Description automatically generated">
            <a:extLst>
              <a:ext uri="{FF2B5EF4-FFF2-40B4-BE49-F238E27FC236}">
                <a16:creationId xmlns:a16="http://schemas.microsoft.com/office/drawing/2014/main" xmlns="" id="{43179394-0627-4D5C-9634-69C86C50E97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541166" y="1123507"/>
            <a:ext cx="2153073" cy="2153073"/>
          </a:xfrm>
          <a:prstGeom prst="rect">
            <a:avLst/>
          </a:prstGeom>
        </p:spPr>
      </p:pic>
      <p:pic>
        <p:nvPicPr>
          <p:cNvPr id="15" name="Graphic 14" descr="Handshake">
            <a:extLst>
              <a:ext uri="{FF2B5EF4-FFF2-40B4-BE49-F238E27FC236}">
                <a16:creationId xmlns:a16="http://schemas.microsoft.com/office/drawing/2014/main" xmlns="" id="{210791B7-DB6B-4C2D-AF88-148FBBD995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899700" y="3153767"/>
            <a:ext cx="1847389" cy="1847389"/>
          </a:xfrm>
          <a:prstGeom prst="rect">
            <a:avLst/>
          </a:prstGeom>
        </p:spPr>
      </p:pic>
      <p:pic>
        <p:nvPicPr>
          <p:cNvPr id="9" name="Content Placeholder 8" descr="A close up of a map&#10;&#10;Description automatically generated">
            <a:extLst>
              <a:ext uri="{FF2B5EF4-FFF2-40B4-BE49-F238E27FC236}">
                <a16:creationId xmlns:a16="http://schemas.microsoft.com/office/drawing/2014/main" xmlns="" id="{56D80272-EBEE-4806-BA98-EF378902C0A2}"/>
              </a:ext>
            </a:extLst>
          </p:cNvPr>
          <p:cNvPicPr>
            <a:picLocks noGrp="1" noChangeAspect="1"/>
          </p:cNvPicPr>
          <p:nvPr>
            <p:ph sz="half" idx="2"/>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4722812" y="1191849"/>
            <a:ext cx="2494146" cy="3464093"/>
          </a:xfrm>
          <a:prstGeom prst="rect">
            <a:avLst/>
          </a:prstGeom>
        </p:spPr>
      </p:pic>
      <p:sp>
        <p:nvSpPr>
          <p:cNvPr id="22" name="Content Placeholder 21">
            <a:extLst>
              <a:ext uri="{FF2B5EF4-FFF2-40B4-BE49-F238E27FC236}">
                <a16:creationId xmlns:a16="http://schemas.microsoft.com/office/drawing/2014/main" xmlns="" id="{E16B38B6-6F2D-4FF2-852E-853657DF6279}"/>
              </a:ext>
            </a:extLst>
          </p:cNvPr>
          <p:cNvSpPr>
            <a:spLocks noGrp="1"/>
          </p:cNvSpPr>
          <p:nvPr>
            <p:ph sz="half" idx="1"/>
          </p:nvPr>
        </p:nvSpPr>
        <p:spPr>
          <a:xfrm>
            <a:off x="8667158" y="2015732"/>
            <a:ext cx="2864074" cy="4037748"/>
          </a:xfrm>
          <a:noFill/>
        </p:spPr>
        <p:txBody>
          <a:bodyPr vert="horz" lIns="91440" tIns="45720" rIns="91440" bIns="45720" rtlCol="0" anchor="t">
            <a:noAutofit/>
          </a:bodyPr>
          <a:lstStyle/>
          <a:p>
            <a:pPr marL="228600" indent="-228600" defTabSz="914400">
              <a:lnSpc>
                <a:spcPct val="100000"/>
              </a:lnSpc>
              <a:spcBef>
                <a:spcPts val="0"/>
              </a:spcBef>
            </a:pPr>
            <a:r>
              <a:rPr lang="en-US" sz="1900" dirty="0"/>
              <a:t>USDOJ Criminal Division Fraud Section &amp; the U.S Attorney's office in the U.S. District Court for the Eastern District of NY</a:t>
            </a:r>
          </a:p>
          <a:p>
            <a:pPr marL="228600" indent="-228600" defTabSz="914400">
              <a:lnSpc>
                <a:spcPct val="100000"/>
              </a:lnSpc>
              <a:spcBef>
                <a:spcPts val="0"/>
              </a:spcBef>
            </a:pPr>
            <a:endParaRPr lang="en-US" sz="1900" dirty="0"/>
          </a:p>
          <a:p>
            <a:pPr indent="-228600" defTabSz="914400">
              <a:lnSpc>
                <a:spcPct val="100000"/>
              </a:lnSpc>
              <a:spcBef>
                <a:spcPts val="0"/>
              </a:spcBef>
            </a:pPr>
            <a:r>
              <a:rPr lang="en-US" sz="1900" dirty="0"/>
              <a:t>Criminal Division Office of International Affairs</a:t>
            </a:r>
          </a:p>
          <a:p>
            <a:pPr indent="-228600" defTabSz="914400">
              <a:lnSpc>
                <a:spcPct val="100000"/>
              </a:lnSpc>
              <a:spcBef>
                <a:spcPts val="0"/>
              </a:spcBef>
            </a:pPr>
            <a:endParaRPr lang="en-US" sz="1900" dirty="0"/>
          </a:p>
          <a:p>
            <a:pPr indent="-228600" defTabSz="914400">
              <a:lnSpc>
                <a:spcPct val="100000"/>
              </a:lnSpc>
              <a:spcBef>
                <a:spcPts val="0"/>
              </a:spcBef>
            </a:pPr>
            <a:r>
              <a:rPr lang="en-US" sz="1900" dirty="0"/>
              <a:t>AGO Brazil and Switzerland</a:t>
            </a:r>
          </a:p>
        </p:txBody>
      </p:sp>
      <p:pic>
        <p:nvPicPr>
          <p:cNvPr id="45" name="Picture 44">
            <a:extLst>
              <a:ext uri="{FF2B5EF4-FFF2-40B4-BE49-F238E27FC236}">
                <a16:creationId xmlns:a16="http://schemas.microsoft.com/office/drawing/2014/main" xmlns="" id="{6ACC4EA8-710C-48CF-9C68-94358C9F030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88825" cy="742950"/>
          </a:xfrm>
          <a:prstGeom prst="rect">
            <a:avLst/>
          </a:prstGeom>
        </p:spPr>
      </p:pic>
      <p:cxnSp>
        <p:nvCxnSpPr>
          <p:cNvPr id="47" name="Straight Connector 46">
            <a:extLst>
              <a:ext uri="{FF2B5EF4-FFF2-40B4-BE49-F238E27FC236}">
                <a16:creationId xmlns:a16="http://schemas.microsoft.com/office/drawing/2014/main" xmlns="" id="{30B96792-043D-454C-A15D-A447F9278CC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28413"/>
            <a:ext cx="12188825"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1C010BBE-5A9B-4766-B454-CA8646BE3077}"/>
              </a:ext>
            </a:extLst>
          </p:cNvPr>
          <p:cNvSpPr txBox="1"/>
          <p:nvPr/>
        </p:nvSpPr>
        <p:spPr>
          <a:xfrm>
            <a:off x="9767969" y="6870700"/>
            <a:ext cx="242085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9" tooltip="http://www.entropiaplanets.com/threads/the-number-game.6495/page-16">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0" tooltip="https://creativecommons.org/licenses/by-sa/3.0/">
                  <a:extLst>
                    <a:ext uri="{A12FA001-AC4F-418D-AE19-62706E023703}">
                      <ahyp:hlinkClr xmlns:ahyp="http://schemas.microsoft.com/office/drawing/2018/hyperlinkcolor" xmlns="" val="tx"/>
                    </a:ext>
                  </a:extLst>
                </a:hlinkClick>
              </a:rPr>
              <a:t>CC BY-SA</a:t>
            </a:r>
            <a:endParaRPr lang="en-US" sz="700">
              <a:solidFill>
                <a:srgbClr val="FFFFFF"/>
              </a:solidFill>
            </a:endParaRPr>
          </a:p>
        </p:txBody>
      </p:sp>
      <p:sp>
        <p:nvSpPr>
          <p:cNvPr id="7" name="TextBox 6">
            <a:extLst>
              <a:ext uri="{FF2B5EF4-FFF2-40B4-BE49-F238E27FC236}">
                <a16:creationId xmlns:a16="http://schemas.microsoft.com/office/drawing/2014/main" xmlns="" id="{4847FC29-551F-4FC5-A6E4-127065C3E57E}"/>
              </a:ext>
            </a:extLst>
          </p:cNvPr>
          <p:cNvSpPr txBox="1"/>
          <p:nvPr/>
        </p:nvSpPr>
        <p:spPr>
          <a:xfrm>
            <a:off x="7464257" y="6870700"/>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myedmondsnews.com/2017/09/justice-department-settles-lawsuit-alleging-edmonds-landlords-discriminated-families/">
                  <a:extLst>
                    <a:ext uri="{A12FA001-AC4F-418D-AE19-62706E023703}">
                      <ahyp:hlinkClr xmlns:ahyp="http://schemas.microsoft.com/office/drawing/2018/hyperlinkcolor" xmlns="" val="tx"/>
                    </a:ext>
                  </a:extLst>
                </a:hlinkClick>
              </a:rPr>
              <a:t>This Photo</a:t>
            </a:r>
            <a:r>
              <a:rPr lang="en-US" sz="700">
                <a:solidFill>
                  <a:srgbClr val="FFFFFF"/>
                </a:solidFill>
              </a:rPr>
              <a:t> by Unknown Author is licensed under </a:t>
            </a:r>
            <a:r>
              <a:rPr lang="en-US" sz="700">
                <a:solidFill>
                  <a:srgbClr val="FFFFFF"/>
                </a:solidFill>
                <a:hlinkClick r:id="rId11" tooltip="https://creativecommons.org/licenses/by/3.0/">
                  <a:extLst>
                    <a:ext uri="{A12FA001-AC4F-418D-AE19-62706E023703}">
                      <ahyp:hlinkClr xmlns:ahyp="http://schemas.microsoft.com/office/drawing/2018/hyperlinkcolor" xmlns="" val="tx"/>
                    </a:ext>
                  </a:extLst>
                </a:hlinkClick>
              </a:rPr>
              <a:t>CC BY</a:t>
            </a:r>
            <a:endParaRPr lang="en-US" sz="700">
              <a:solidFill>
                <a:srgbClr val="FFFFFF"/>
              </a:solidFill>
            </a:endParaRPr>
          </a:p>
        </p:txBody>
      </p:sp>
      <p:sp>
        <p:nvSpPr>
          <p:cNvPr id="10" name="TextBox 9">
            <a:extLst>
              <a:ext uri="{FF2B5EF4-FFF2-40B4-BE49-F238E27FC236}">
                <a16:creationId xmlns:a16="http://schemas.microsoft.com/office/drawing/2014/main" xmlns="" id="{57822BDD-ABE6-4D27-BEB5-BAA1585A2628}"/>
              </a:ext>
            </a:extLst>
          </p:cNvPr>
          <p:cNvSpPr txBox="1"/>
          <p:nvPr/>
        </p:nvSpPr>
        <p:spPr>
          <a:xfrm>
            <a:off x="4496842" y="4901129"/>
            <a:ext cx="2621231" cy="200055"/>
          </a:xfrm>
          <a:prstGeom prst="rect">
            <a:avLst/>
          </a:prstGeom>
          <a:noFill/>
        </p:spPr>
        <p:txBody>
          <a:bodyPr wrap="none" rtlCol="0">
            <a:spAutoFit/>
          </a:bodyPr>
          <a:lstStyle/>
          <a:p>
            <a:pPr algn="r">
              <a:spcAft>
                <a:spcPts val="600"/>
              </a:spcAft>
            </a:pPr>
            <a:r>
              <a:rPr lang="en-US" sz="700" dirty="0">
                <a:solidFill>
                  <a:srgbClr val="FFFFFF"/>
                </a:solidFill>
                <a:hlinkClick r:id="rId8" tooltip="http://sigloscuriosos.blogspot.com/2012/04/nombrando-los-paises-de-sudamerica.html">
                  <a:extLst>
                    <a:ext uri="{A12FA001-AC4F-418D-AE19-62706E023703}">
                      <ahyp:hlinkClr xmlns:ahyp="http://schemas.microsoft.com/office/drawing/2018/hyperlinkcolor" xmlns="" val="tx"/>
                    </a:ext>
                  </a:extLst>
                </a:hlinkClick>
              </a:rPr>
              <a:t>This Photo</a:t>
            </a:r>
            <a:r>
              <a:rPr lang="en-US" sz="700" dirty="0">
                <a:solidFill>
                  <a:srgbClr val="FFFFFF"/>
                </a:solidFill>
              </a:rPr>
              <a:t> by Unknown Author is licensed under </a:t>
            </a:r>
            <a:r>
              <a:rPr lang="en-US" sz="700" dirty="0">
                <a:solidFill>
                  <a:srgbClr val="FFFFFF"/>
                </a:solidFill>
                <a:hlinkClick r:id="rId12" tooltip="https://creativecommons.org/licenses/by-nc-nd/3.0/">
                  <a:extLst>
                    <a:ext uri="{A12FA001-AC4F-418D-AE19-62706E023703}">
                      <ahyp:hlinkClr xmlns:ahyp="http://schemas.microsoft.com/office/drawing/2018/hyperlinkcolor" xmlns="" val="tx"/>
                    </a:ext>
                  </a:extLst>
                </a:hlinkClick>
              </a:rPr>
              <a:t>CC BY-NC-ND</a:t>
            </a:r>
            <a:endParaRPr lang="en-US" sz="700" dirty="0">
              <a:solidFill>
                <a:srgbClr val="FFFFFF"/>
              </a:solidFill>
            </a:endParaRPr>
          </a:p>
        </p:txBody>
      </p:sp>
    </p:spTree>
    <p:extLst>
      <p:ext uri="{BB962C8B-B14F-4D97-AF65-F5344CB8AC3E}">
        <p14:creationId xmlns:p14="http://schemas.microsoft.com/office/powerpoint/2010/main" val="40218761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91AB38CECE794EB89F65B933444974" ma:contentTypeVersion="10" ma:contentTypeDescription="Create a new document." ma:contentTypeScope="" ma:versionID="f84e9119127de7d159298346f2bbd854">
  <xsd:schema xmlns:xsd="http://www.w3.org/2001/XMLSchema" xmlns:xs="http://www.w3.org/2001/XMLSchema" xmlns:p="http://schemas.microsoft.com/office/2006/metadata/properties" xmlns:ns3="acdb7317-3faf-49c2-941c-fbbc644f5666" targetNamespace="http://schemas.microsoft.com/office/2006/metadata/properties" ma:root="true" ma:fieldsID="233a37860e2a9307c53c9662714c2fcc" ns3:_="">
    <xsd:import namespace="acdb7317-3faf-49c2-941c-fbbc644f566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db7317-3faf-49c2-941c-fbbc644f56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0D6C03-C8A6-4BD8-92A4-7217255F52D1}">
  <ds:schemaRefs>
    <ds:schemaRef ds:uri="http://purl.org/dc/elements/1.1/"/>
    <ds:schemaRef ds:uri="http://purl.org/dc/dcmitype/"/>
    <ds:schemaRef ds:uri="http://schemas.microsoft.com/office/2006/metadata/properties"/>
    <ds:schemaRef ds:uri="acdb7317-3faf-49c2-941c-fbbc644f566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CC999E7-3CBA-4439-8745-0B546D4FB0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db7317-3faf-49c2-941c-fbbc644f56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2F2D80-6076-443B-AA6E-0E815CD2F8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6276</TotalTime>
  <Words>778</Words>
  <Application>Microsoft Office PowerPoint</Application>
  <PresentationFormat>Custom</PresentationFormat>
  <Paragraphs>97</Paragraphs>
  <Slides>17</Slides>
  <Notes>2</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Gallery</vt:lpstr>
      <vt:lpstr>PowerPoint Presentation</vt:lpstr>
      <vt:lpstr>          corruption:    the thorn in Latin America’s side </vt:lpstr>
      <vt:lpstr>corruption</vt:lpstr>
      <vt:lpstr>Main Topics </vt:lpstr>
      <vt:lpstr>Odebrecht origin</vt:lpstr>
      <vt:lpstr>Largest foreign bribery ScanDAL in  latin america</vt:lpstr>
      <vt:lpstr>Car wash lava jato:  The case </vt:lpstr>
      <vt:lpstr>The SCheme</vt:lpstr>
      <vt:lpstr>Largest foreign bribery in latin America  </vt:lpstr>
      <vt:lpstr>International cooperation in the car wash case</vt:lpstr>
      <vt:lpstr>Individual Country Responses  in the car wash case</vt:lpstr>
      <vt:lpstr>Why international cooperation matters &amp; Recommendations  </vt:lpstr>
      <vt:lpstr>Why international cooperation matters &amp; Recommendations </vt:lpstr>
      <vt:lpstr>PowerPoint Presentation</vt:lpstr>
      <vt:lpstr>Continuing education </vt:lpstr>
      <vt:lpstr>Video https://www.youtube.com/watch?v=WNWZLldPfDU</vt:lpstr>
      <vt:lpstr>Thank you, GRACIAS, OBRIGADO.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Cabrejo</dc:creator>
  <cp:lastModifiedBy>Nino Siradze</cp:lastModifiedBy>
  <cp:revision>15</cp:revision>
  <dcterms:created xsi:type="dcterms:W3CDTF">2019-09-11T15:49:02Z</dcterms:created>
  <dcterms:modified xsi:type="dcterms:W3CDTF">2019-10-01T11:20:17Z</dcterms:modified>
</cp:coreProperties>
</file>