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7" r:id="rId5"/>
    <p:sldId id="265" r:id="rId6"/>
    <p:sldId id="266" r:id="rId7"/>
    <p:sldId id="267" r:id="rId8"/>
    <p:sldId id="268" r:id="rId9"/>
    <p:sldId id="258" r:id="rId10"/>
    <p:sldId id="269" r:id="rId11"/>
    <p:sldId id="270" r:id="rId12"/>
    <p:sldId id="271" r:id="rId13"/>
    <p:sldId id="272" r:id="rId14"/>
    <p:sldId id="273" r:id="rId15"/>
    <p:sldId id="274" r:id="rId16"/>
  </p:sldIdLst>
  <p:sldSz cx="12192000" cy="6858000"/>
  <p:notesSz cx="6858000" cy="9144000"/>
  <p:defaultTextStyle>
    <a:defPPr rtl="0"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ção Predefinida" id="{CA9B8FCC-F641-4051-8952-4158CBDACBBA}">
          <p14:sldIdLst>
            <p14:sldId id="257"/>
            <p14:sldId id="265"/>
            <p14:sldId id="266"/>
            <p14:sldId id="267"/>
            <p14:sldId id="268"/>
            <p14:sldId id="258"/>
            <p14:sldId id="269"/>
            <p14:sldId id="270"/>
            <p14:sldId id="271"/>
            <p14:sldId id="272"/>
          </p14:sldIdLst>
        </p14:section>
        <p14:section name="Secção Sem Título" id="{CB57FE96-56F3-43F5-99DE-74E9AD3F466F}">
          <p14:sldIdLst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>
      <p:cViewPr>
        <p:scale>
          <a:sx n="89" d="100"/>
          <a:sy n="89" d="100"/>
        </p:scale>
        <p:origin x="-126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256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EF0179B-3E91-47C1-9837-CA04A6A5DD61}" type="datetime1">
              <a:rPr lang="pt-PT" smtClean="0"/>
              <a:t>01-10-2019</a:t>
            </a:fld>
            <a:endParaRPr lang="pt-PT" dirty="0"/>
          </a:p>
        </p:txBody>
      </p:sp>
      <p:sp>
        <p:nvSpPr>
          <p:cNvPr id="4" name="Marcador de Posição de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1754308-372C-4744-A8F6-9534190EB1CD}" type="datetime1">
              <a:rPr lang="pt-PT" smtClean="0"/>
              <a:t>01-10-2019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dirty="0" smtClean="0"/>
              <a:t>Editar os estilos de texto do Modelo Global</a:t>
            </a:r>
          </a:p>
          <a:p>
            <a:pPr lvl="1" rtl="0"/>
            <a:r>
              <a:rPr lang="pt-PT" dirty="0" smtClean="0"/>
              <a:t>Segundo nível</a:t>
            </a:r>
          </a:p>
          <a:p>
            <a:pPr lvl="2" rtl="0"/>
            <a:r>
              <a:rPr lang="pt-PT" dirty="0" smtClean="0"/>
              <a:t>Terceiro nível</a:t>
            </a:r>
          </a:p>
          <a:p>
            <a:pPr lvl="3" rtl="0"/>
            <a:r>
              <a:rPr lang="pt-PT" dirty="0" smtClean="0"/>
              <a:t>Quarto nível</a:t>
            </a:r>
          </a:p>
          <a:p>
            <a:pPr lvl="4" rtl="0"/>
            <a:r>
              <a:rPr lang="pt-PT" dirty="0" smtClean="0"/>
              <a:t>Quinto nível</a:t>
            </a:r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79449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6612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PT" dirty="0" smtClean="0"/>
              <a:t>NOTA: para alterar uma imagem neste diapositivo, selecione a imagem e elimine-a. Em seguida, clique no ícone Inserir Imagem no marcador de posição para inserir a sua imagem.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PT" dirty="0" smtClean="0"/>
              <a:t>NOTA: para alterar uma imagem neste diapositivo, selecione a imagem e elimine-a. Em seguida, clique no ícone Inserir Imagem no marcador de posição para inserir a sua imagem.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27004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PT" dirty="0" smtClean="0"/>
              <a:t>NOTA: para alterar uma imagem neste diapositivo, selecione a imagem e elimine-a. Em seguida, clique no ícone Inserir Imagem no marcador de posição para inserir a sua imagem.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35521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PT" dirty="0" smtClean="0"/>
              <a:t>NOTA: para alterar uma imagem neste diapositivo, selecione a imagem e elimine-a. Em seguida, clique no ícone Inserir Imagem no marcador de posição para inserir a sua imagem.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53265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59354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66588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49076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61290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pt-PT" dirty="0" smtClean="0"/>
              <a:t>Clique para editar o estilo do título do Modelo Global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PT" smtClean="0"/>
              <a:t>Clique para editar o estilo do subtítulo do Modelo Global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uas 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pt-PT" dirty="0" smtClean="0"/>
              <a:t>Clique para editar o estilo do título do Modelo Global</a:t>
            </a:r>
            <a:endParaRPr lang="pt-PT" dirty="0"/>
          </a:p>
        </p:txBody>
      </p:sp>
      <p:sp>
        <p:nvSpPr>
          <p:cNvPr id="7" name="Forma Livre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PT" dirty="0"/>
          </a:p>
        </p:txBody>
      </p:sp>
      <p:sp>
        <p:nvSpPr>
          <p:cNvPr id="15" name="Marcador de Posição de Imagem 14" descr="Um marcador de posição vazio para adicionar uma imagem. Clique no marcador de posição e selecione a imagem que pretende adicionar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PT" smtClean="0"/>
              <a:t>Clique no ícone para adicionar uma imagem</a:t>
            </a:r>
            <a:endParaRPr lang="pt-PT" dirty="0"/>
          </a:p>
        </p:txBody>
      </p:sp>
      <p:sp>
        <p:nvSpPr>
          <p:cNvPr id="17" name="Marcador de Posição de Texto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 rtl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18" name="Forma Livre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PT" dirty="0"/>
          </a:p>
        </p:txBody>
      </p:sp>
      <p:sp>
        <p:nvSpPr>
          <p:cNvPr id="19" name="Marcador de Posição de Imagem 18" descr="Um marcador de posição vazio para adicionar uma imagem. Clique no marcador de posição e selecione a imagem que pretende adicionar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PT" smtClean="0"/>
              <a:t>Clique no ícone para adicionar uma imagem</a:t>
            </a:r>
            <a:endParaRPr lang="pt-PT" dirty="0"/>
          </a:p>
        </p:txBody>
      </p:sp>
      <p:sp>
        <p:nvSpPr>
          <p:cNvPr id="20" name="Marcador de Posição de Texto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 rtl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ês Imagens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 rtl="0"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pt-PT" dirty="0" smtClean="0"/>
              <a:t>Clique para editar o estilo do título do Modelo Global</a:t>
            </a:r>
            <a:endParaRPr lang="pt-PT" dirty="0"/>
          </a:p>
        </p:txBody>
      </p:sp>
      <p:sp>
        <p:nvSpPr>
          <p:cNvPr id="7" name="Forma Livre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PT" dirty="0"/>
          </a:p>
        </p:txBody>
      </p:sp>
      <p:sp>
        <p:nvSpPr>
          <p:cNvPr id="15" name="Marcador de Posição de Imagem 14" descr="Um marcador de posição vazio para adicionar uma imagem. Clique no marcador de posição e selecione a imagem que pretende adicionar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PT" smtClean="0"/>
              <a:t>Clique no ícone para adicionar uma imagem</a:t>
            </a:r>
            <a:endParaRPr lang="pt-PT" dirty="0"/>
          </a:p>
        </p:txBody>
      </p:sp>
      <p:sp>
        <p:nvSpPr>
          <p:cNvPr id="18" name="Forma Livre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PT" dirty="0"/>
          </a:p>
        </p:txBody>
      </p:sp>
      <p:sp>
        <p:nvSpPr>
          <p:cNvPr id="19" name="Marcador de Posição de Imagem 18" descr="Um marcador de posição vazio para adicionar uma imagem. Clique no marcador de posição e selecione a imagem que pretende adicionar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PT" smtClean="0"/>
              <a:t>Clique no ícone para adicionar uma imagem</a:t>
            </a:r>
            <a:endParaRPr lang="pt-PT" dirty="0"/>
          </a:p>
        </p:txBody>
      </p:sp>
      <p:sp>
        <p:nvSpPr>
          <p:cNvPr id="12" name="Forma Livre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PT" dirty="0"/>
          </a:p>
        </p:txBody>
      </p:sp>
      <p:sp>
        <p:nvSpPr>
          <p:cNvPr id="13" name="Marcador de Posição de Imagem 12" descr="Um marcador de posição vazio para adicionar uma imagem. Clique no marcador de posição e selecione a imagem que pretende adicionar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PT" smtClean="0"/>
              <a:t>Clique no ícone para adicionar uma imagem</a:t>
            </a:r>
            <a:endParaRPr lang="pt-PT" dirty="0"/>
          </a:p>
        </p:txBody>
      </p:sp>
      <p:sp>
        <p:nvSpPr>
          <p:cNvPr id="17" name="Marcador de Posição de Texto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 rtl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nco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pt-PT" dirty="0" smtClean="0"/>
              <a:t>Clique para editar o estilo do título do Modelo Global</a:t>
            </a:r>
            <a:endParaRPr lang="pt-PT" dirty="0"/>
          </a:p>
        </p:txBody>
      </p:sp>
      <p:sp>
        <p:nvSpPr>
          <p:cNvPr id="8" name="Forma Livre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PT" dirty="0"/>
          </a:p>
        </p:txBody>
      </p:sp>
      <p:sp>
        <p:nvSpPr>
          <p:cNvPr id="9" name="Marcador de Posição de Imagem 8" descr="Um marcador de posição vazio para adicionar uma imagem. Clique no marcador de posição e selecione a imagem que pretende adicionar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PT" smtClean="0"/>
              <a:t>Clique no ícone para adicionar uma imagem</a:t>
            </a:r>
            <a:endParaRPr lang="pt-PT" dirty="0"/>
          </a:p>
        </p:txBody>
      </p:sp>
      <p:sp>
        <p:nvSpPr>
          <p:cNvPr id="10" name="Forma Livre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PT" dirty="0"/>
          </a:p>
        </p:txBody>
      </p:sp>
      <p:sp>
        <p:nvSpPr>
          <p:cNvPr id="11" name="Marcador de Posição de Imagem 10" descr="Um marcador de posição vazio para adicionar uma imagem. Clique no marcador de posição e selecione a imagem que pretende adicionar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PT" smtClean="0"/>
              <a:t>Clique no ícone para adicionar uma imagem</a:t>
            </a:r>
            <a:endParaRPr lang="pt-PT" dirty="0"/>
          </a:p>
        </p:txBody>
      </p:sp>
      <p:sp>
        <p:nvSpPr>
          <p:cNvPr id="12" name="Forma Livre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PT" dirty="0"/>
          </a:p>
        </p:txBody>
      </p:sp>
      <p:sp>
        <p:nvSpPr>
          <p:cNvPr id="13" name="Marcador de Posição de Imagem 12" descr="Um marcador de posição vazio para adicionar uma imagem. Clique no marcador de posição e selecione a imagem que pretende adicionar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PT" smtClean="0"/>
              <a:t>Clique no ícone para adicionar uma imagem</a:t>
            </a:r>
            <a:endParaRPr lang="pt-PT" dirty="0"/>
          </a:p>
        </p:txBody>
      </p:sp>
      <p:sp>
        <p:nvSpPr>
          <p:cNvPr id="14" name="Forma Livre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PT" dirty="0"/>
          </a:p>
        </p:txBody>
      </p:sp>
      <p:sp>
        <p:nvSpPr>
          <p:cNvPr id="15" name="Marcador de Posição de Imagem 14" descr="Um marcador de posição vazio para adicionar uma imagem. Clique no marcador de posição e selecione a imagem que pretende adicionar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PT" smtClean="0"/>
              <a:t>Clique no ícone para adicionar uma imagem</a:t>
            </a:r>
            <a:endParaRPr lang="pt-PT" dirty="0"/>
          </a:p>
        </p:txBody>
      </p:sp>
      <p:sp>
        <p:nvSpPr>
          <p:cNvPr id="20" name="Forma Livre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PT" dirty="0"/>
          </a:p>
        </p:txBody>
      </p:sp>
      <p:sp>
        <p:nvSpPr>
          <p:cNvPr id="21" name="Marcador de Posição da Imagem 20" descr="Um marcador de posição vazio para adicionar uma imagem. Clique no marcador de posição e selecione a imagem que pretende adicionar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PT" smtClean="0"/>
              <a:t>Clique no ícone para adicionar uma imagem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PT" dirty="0" smtClean="0"/>
              <a:t>Clique para editar o estilo do título do Modelo Global</a:t>
            </a:r>
            <a:endParaRPr lang="pt-PT" dirty="0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 dirty="0"/>
          </a:p>
        </p:txBody>
      </p:sp>
      <p:sp>
        <p:nvSpPr>
          <p:cNvPr id="5" name="Marcador de Posição de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 dirty="0" smtClean="0"/>
              <a:t>Adicionar um rodapé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14892A-B747-47F3-B165-65EBCBE32E7E}" type="datetime1">
              <a:rPr lang="pt-PT" smtClean="0"/>
              <a:t>01-10-2019</a:t>
            </a:fld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pt-PT" dirty="0" smtClean="0"/>
              <a:t>Clique para editar o estilo do título do Modelo Global</a:t>
            </a:r>
            <a:endParaRPr lang="pt-PT" dirty="0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 dirty="0"/>
          </a:p>
        </p:txBody>
      </p:sp>
      <p:sp>
        <p:nvSpPr>
          <p:cNvPr id="5" name="Marcador de Posição de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 dirty="0" smtClean="0"/>
              <a:t>Adicionar um rodapé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795D1A-15C2-45E9-98DB-4AEECB845EFD}" type="datetime1">
              <a:rPr lang="pt-PT" smtClean="0"/>
              <a:t>01-10-2019</a:t>
            </a:fld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PT" dirty="0" smtClean="0"/>
              <a:t>Clique para editar o estilo do título do Modelo Global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 dirty="0"/>
          </a:p>
        </p:txBody>
      </p:sp>
      <p:sp>
        <p:nvSpPr>
          <p:cNvPr id="5" name="Marcador de Posição de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 dirty="0" smtClean="0"/>
              <a:t>Adicionar um rodapé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BCECA1-E955-4E46-AE07-055023BD45BD}" type="datetime1">
              <a:rPr lang="pt-PT" smtClean="0"/>
              <a:t>01-10-2019</a:t>
            </a:fld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 rtl="0">
              <a:defRPr sz="4400"/>
            </a:lvl1pPr>
          </a:lstStyle>
          <a:p>
            <a:pPr rtl="0"/>
            <a:r>
              <a:rPr lang="pt-PT" dirty="0" smtClean="0"/>
              <a:t>Clique para editar o estilo do título do Modelo Global</a:t>
            </a:r>
            <a:endParaRPr lang="pt-PT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PT" dirty="0" smtClean="0"/>
              <a:t>Clique para editar o estilo do título do Modelo Global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>
            <a:lvl1pPr rtl="0">
              <a:defRPr/>
            </a:lvl1pPr>
          </a:lstStyle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>
            <a:lvl1pPr rtl="0">
              <a:defRPr/>
            </a:lvl1pPr>
          </a:lstStyle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 dirty="0" smtClean="0"/>
              <a:t>Adicionar um rodapé</a:t>
            </a:r>
            <a:endParaRPr lang="pt-PT" dirty="0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1CE6AB-03D4-48E8-BF85-C87B7E257EC0}" type="datetime1">
              <a:rPr lang="pt-PT" smtClean="0"/>
              <a:t>01-10-2019</a:t>
            </a:fld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PT" dirty="0" smtClean="0"/>
              <a:t>Clique para editar o estilo do título do Modelo Global</a:t>
            </a:r>
            <a:endParaRPr lang="pt-PT" dirty="0"/>
          </a:p>
        </p:txBody>
      </p:sp>
      <p:sp>
        <p:nvSpPr>
          <p:cNvPr id="3" name="Marcador de Posição de Texto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>
            <a:lvl1pPr rtl="0">
              <a:defRPr/>
            </a:lvl1pPr>
          </a:lstStyle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 dirty="0"/>
          </a:p>
        </p:txBody>
      </p:sp>
      <p:sp>
        <p:nvSpPr>
          <p:cNvPr id="5" name="Marcador de Posição de Texto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>
            <a:lvl1pPr rtl="0">
              <a:defRPr/>
            </a:lvl1pPr>
          </a:lstStyle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 dirty="0"/>
          </a:p>
        </p:txBody>
      </p:sp>
      <p:sp>
        <p:nvSpPr>
          <p:cNvPr id="8" name="Marcador de Posição de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 dirty="0" smtClean="0"/>
              <a:t>Adicionar um rodapé</a:t>
            </a:r>
            <a:endParaRPr lang="pt-PT" dirty="0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A868B8-1ADC-492E-9ED0-F4286473349F}" type="datetime1">
              <a:rPr lang="pt-PT" smtClean="0"/>
              <a:t>01-10-2019</a:t>
            </a:fld>
            <a:endParaRPr lang="pt-PT" dirty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PT" dirty="0" smtClean="0"/>
              <a:t>Clique para editar o estilo do título do Modelo Global</a:t>
            </a:r>
            <a:endParaRPr lang="pt-PT" dirty="0"/>
          </a:p>
        </p:txBody>
      </p:sp>
      <p:sp>
        <p:nvSpPr>
          <p:cNvPr id="4" name="Marcador de Posição de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 dirty="0" smtClean="0"/>
              <a:t>Adicionar um rodapé</a:t>
            </a:r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091B92-A16E-483F-B0B9-0EDEAF2F3850}" type="datetime1">
              <a:rPr lang="pt-PT" smtClean="0"/>
              <a:t>01-10-2019</a:t>
            </a:fld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 dirty="0" smtClean="0"/>
              <a:t>Adicionar um rodapé</a:t>
            </a:r>
            <a:endParaRPr lang="pt-PT" dirty="0"/>
          </a:p>
        </p:txBody>
      </p:sp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13DB8B-4D3A-4431-B210-E00DCBD6F30D}" type="datetime1">
              <a:rPr lang="pt-PT" smtClean="0"/>
              <a:t>01-10-2019</a:t>
            </a:fld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pt-PT" dirty="0" smtClean="0"/>
              <a:t>Clique para editar o estilo do título do Modelo Global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 dirty="0" smtClean="0"/>
              <a:t>Adicionar um rodapé</a:t>
            </a:r>
            <a:endParaRPr lang="pt-PT" dirty="0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F54283-DFCF-4373-951C-A245D9D8373F}" type="datetime1">
              <a:rPr lang="pt-PT" smtClean="0"/>
              <a:t>01-10-2019</a:t>
            </a:fld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vre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pt-PT" dirty="0" smtClean="0"/>
              <a:t>Clique para editar o estilo do título do Modelo Global</a:t>
            </a:r>
            <a:endParaRPr lang="pt-PT" dirty="0"/>
          </a:p>
        </p:txBody>
      </p:sp>
      <p:sp>
        <p:nvSpPr>
          <p:cNvPr id="12" name="Marcador de Posição da Imagem 11" descr="Um marcador de posição vazio para adicionar uma imagem. Clique no marcador de posição e selecione a imagem que pretende adicionar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PT" smtClean="0"/>
              <a:t>Clique no ícone para adicionar uma imagem</a:t>
            </a:r>
            <a:endParaRPr lang="pt-PT" dirty="0"/>
          </a:p>
        </p:txBody>
      </p:sp>
      <p:sp>
        <p:nvSpPr>
          <p:cNvPr id="4" name="Marcador de Posição de Texto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 dirty="0" smtClean="0"/>
              <a:t>Adicionar um rodapé</a:t>
            </a:r>
            <a:endParaRPr lang="pt-PT" dirty="0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0DF9179-F335-4C86-B204-570B91E49280}" type="datetime1">
              <a:rPr lang="pt-PT" smtClean="0"/>
              <a:t>01-10-2019</a:t>
            </a:fld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Marcador de Posição de 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PT" dirty="0" smtClean="0"/>
              <a:t>Clique para editar o estilo do título do Modelo Global</a:t>
            </a:r>
            <a:endParaRPr lang="pt-PT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dirty="0" smtClean="0"/>
              <a:t>Editar os estilos de texto do Modelo Global</a:t>
            </a:r>
          </a:p>
          <a:p>
            <a:pPr lvl="1" rtl="0"/>
            <a:r>
              <a:rPr lang="pt-PT" dirty="0" smtClean="0"/>
              <a:t>Segundo nível</a:t>
            </a:r>
          </a:p>
          <a:p>
            <a:pPr lvl="2" rtl="0"/>
            <a:r>
              <a:rPr lang="pt-PT" dirty="0" smtClean="0"/>
              <a:t>Terceiro nível</a:t>
            </a:r>
          </a:p>
          <a:p>
            <a:pPr lvl="3" rtl="0"/>
            <a:r>
              <a:rPr lang="pt-PT" dirty="0" smtClean="0"/>
              <a:t>Quarto nível</a:t>
            </a:r>
          </a:p>
          <a:p>
            <a:pPr lvl="4" rtl="0"/>
            <a:r>
              <a:rPr lang="pt-PT" dirty="0" smtClean="0"/>
              <a:t>Quinto nível</a:t>
            </a:r>
            <a:endParaRPr lang="pt-PT" dirty="0"/>
          </a:p>
        </p:txBody>
      </p:sp>
      <p:sp>
        <p:nvSpPr>
          <p:cNvPr id="5" name="Marcador de Posição de Rodapé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pt-PT" dirty="0" smtClean="0"/>
              <a:t>Adicionar um rodapé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30A4E44-A6BF-4DF9-89D2-C0DFFBEB31C5}" type="datetime1">
              <a:rPr lang="pt-PT" smtClean="0"/>
              <a:t>01-10-2019</a:t>
            </a:fld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pt-PT" smtClean="0"/>
              <a:pPr rtl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pt-PT" dirty="0" smtClean="0"/>
              <a:t>DIREITOS DAS CRIANÇAS NA ERA DOS MEIOS DE COMUNICAÇÃO SOCIAL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pt-PT" dirty="0" smtClean="0"/>
              <a:t>A REALIDADE ANGOLANA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pt-PT" dirty="0" smtClean="0">
                <a:solidFill>
                  <a:srgbClr val="FF0000"/>
                </a:solidFill>
              </a:rPr>
              <a:t>Linhas mestras de protecção sobre reportagens de crianças em situação de risco – UNICEF</a:t>
            </a:r>
            <a:br>
              <a:rPr lang="pt-PT" dirty="0" smtClean="0">
                <a:solidFill>
                  <a:srgbClr val="FF0000"/>
                </a:solidFill>
              </a:rPr>
            </a:b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Princípios</a:t>
            </a:r>
            <a:endParaRPr lang="en-US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PT" dirty="0" smtClean="0"/>
              <a:t>Respeito pela dignidade e pelos direitos das crianças.</a:t>
            </a:r>
          </a:p>
          <a:p>
            <a:r>
              <a:rPr lang="pt-PT" dirty="0" smtClean="0"/>
              <a:t>Ao entrevistar e efectuar reportagens sobre crianças deve ser assegurado o direito à privacidade e a confidencialidade.</a:t>
            </a:r>
          </a:p>
          <a:p>
            <a:r>
              <a:rPr lang="pt-PT" dirty="0" smtClean="0"/>
              <a:t>Não publicação de imagem.</a:t>
            </a:r>
            <a:endParaRPr lang="en-US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PT" dirty="0" smtClean="0"/>
              <a:t>Linhas mestras para entrevistar crianças</a:t>
            </a:r>
            <a:endParaRPr lang="en-US" dirty="0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PT" dirty="0" smtClean="0"/>
              <a:t>Não maltratar nenhuma criança.</a:t>
            </a:r>
          </a:p>
          <a:p>
            <a:r>
              <a:rPr lang="pt-PT" dirty="0" smtClean="0"/>
              <a:t>Evitar perguntas, atitudes e comentários insensíveis, colocando a criança em perigo ou exposta a humilhações.</a:t>
            </a:r>
          </a:p>
          <a:p>
            <a:r>
              <a:rPr lang="pt-PT" dirty="0" smtClean="0"/>
              <a:t>Não discriminação.</a:t>
            </a:r>
          </a:p>
          <a:p>
            <a:r>
              <a:rPr lang="pt-PT" dirty="0" smtClean="0"/>
              <a:t>Objectivo da entrevista.</a:t>
            </a:r>
          </a:p>
          <a:p>
            <a:r>
              <a:rPr lang="pt-PT" dirty="0" smtClean="0"/>
              <a:t>Local e modo de entrevista.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57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Nota de Orientação do Secretário Geral das Nações Unidas – Comunicação Social (Setembro de 2008)</a:t>
            </a:r>
            <a:endParaRPr lang="en-US" dirty="0"/>
          </a:p>
        </p:txBody>
      </p:sp>
      <p:sp>
        <p:nvSpPr>
          <p:cNvPr id="7" name="Retângulo 6"/>
          <p:cNvSpPr/>
          <p:nvPr/>
        </p:nvSpPr>
        <p:spPr>
          <a:xfrm>
            <a:off x="2567608" y="206084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PT" dirty="0" smtClean="0"/>
              <a:t>(Re) construir a capacidade das organizações locais de protecção de direitos humanos e direitos da criança, instituições e agências, </a:t>
            </a:r>
            <a:r>
              <a:rPr lang="pt-PT" dirty="0" smtClean="0">
                <a:solidFill>
                  <a:srgbClr val="FF0000"/>
                </a:solidFill>
              </a:rPr>
              <a:t>meios de comunicação social </a:t>
            </a:r>
            <a:r>
              <a:rPr lang="pt-PT" dirty="0" smtClean="0"/>
              <a:t>e grupos comunitários para advogar a favor das crianças bem como acompanhar o cumprimento dos seus direitos.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99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3472" y="4797152"/>
            <a:ext cx="9829800" cy="1082674"/>
          </a:xfrm>
        </p:spPr>
        <p:txBody>
          <a:bodyPr/>
          <a:lstStyle/>
          <a:p>
            <a:r>
              <a:rPr lang="pt-PT" dirty="0" smtClean="0"/>
              <a:t>                     MUCHAS GRACIAS!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19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dirty="0" smtClean="0"/>
              <a:t>Esquema de imagem com legenda</a:t>
            </a:r>
            <a:endParaRPr lang="pt-PT" dirty="0"/>
          </a:p>
        </p:txBody>
      </p:sp>
      <p:pic>
        <p:nvPicPr>
          <p:cNvPr id="8" name="Marcador de Posição de Imagem 7" descr="Uma mulher e uma menina a fazer jardinagem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3" name="Marcador de Posição do Texto 2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pt-PT" dirty="0" smtClean="0"/>
              <a:t>“Ensinai a criança o caminho que ela deve andar que até na velhice ela jamais se irá esquecer”</a:t>
            </a:r>
          </a:p>
          <a:p>
            <a:pPr rtl="0"/>
            <a:r>
              <a:rPr lang="pt-PT" dirty="0" smtClean="0"/>
              <a:t>Prov. 22:6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pt-PT" dirty="0"/>
          </a:p>
        </p:txBody>
      </p:sp>
      <p:pic>
        <p:nvPicPr>
          <p:cNvPr id="6" name="Marcador de Posição da Imagem 5" descr="Uma menina a segurar um cone de gelado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" r="165"/>
          <a:stretch/>
        </p:blipFill>
        <p:spPr>
          <a:xfrm flipH="1">
            <a:off x="911424" y="850036"/>
            <a:ext cx="3888432" cy="4007997"/>
          </a:xfrm>
        </p:spPr>
      </p:pic>
      <p:sp>
        <p:nvSpPr>
          <p:cNvPr id="4" name="Marcador de Posição de Texto 3"/>
          <p:cNvSpPr>
            <a:spLocks noGrp="1"/>
          </p:cNvSpPr>
          <p:nvPr>
            <p:ph type="body" sz="quarter" idx="14"/>
          </p:nvPr>
        </p:nvSpPr>
        <p:spPr/>
        <p:txBody>
          <a:bodyPr rtlCol="0">
            <a:normAutofit fontScale="62500" lnSpcReduction="20000"/>
          </a:bodyPr>
          <a:lstStyle/>
          <a:p>
            <a:pPr rtl="0"/>
            <a:r>
              <a:rPr lang="pt-PT" dirty="0" smtClean="0"/>
              <a:t>Criança – todo o ser humano menor de 18 anos, salvo se, nos termos da lei que lhe for aplicável, atingir a maioridade mais cedo. C.D.C </a:t>
            </a:r>
            <a:endParaRPr lang="pt-PT" dirty="0"/>
          </a:p>
        </p:txBody>
      </p:sp>
      <p:pic>
        <p:nvPicPr>
          <p:cNvPr id="3" name="Marcador de Posição de Imagem 2" descr="Balões a voar no céu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" r="1502"/>
          <a:stretch>
            <a:fillRect/>
          </a:stretch>
        </p:blipFill>
        <p:spPr/>
      </p:pic>
      <p:sp>
        <p:nvSpPr>
          <p:cNvPr id="5" name="Marcador de Posição de Texto 4"/>
          <p:cNvSpPr>
            <a:spLocks noGrp="1"/>
          </p:cNvSpPr>
          <p:nvPr>
            <p:ph type="body" sz="quarter" idx="16"/>
          </p:nvPr>
        </p:nvSpPr>
        <p:spPr/>
        <p:txBody>
          <a:bodyPr rtlCol="0">
            <a:normAutofit/>
          </a:bodyPr>
          <a:lstStyle/>
          <a:p>
            <a:pPr rtl="0"/>
            <a:r>
              <a:rPr lang="pt-PT" sz="1400" dirty="0" smtClean="0"/>
              <a:t>Interesse Superior da Criança em todas as decisões</a:t>
            </a:r>
            <a:endParaRPr lang="pt-PT" sz="1400" dirty="0"/>
          </a:p>
        </p:txBody>
      </p:sp>
    </p:spTree>
    <p:extLst>
      <p:ext uri="{BB962C8B-B14F-4D97-AF65-F5344CB8AC3E}">
        <p14:creationId xmlns:p14="http://schemas.microsoft.com/office/powerpoint/2010/main" val="38644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199456" y="5013177"/>
            <a:ext cx="7940079" cy="720080"/>
          </a:xfrm>
        </p:spPr>
        <p:txBody>
          <a:bodyPr rtlCol="0">
            <a:normAutofit fontScale="90000"/>
          </a:bodyPr>
          <a:lstStyle/>
          <a:p>
            <a:pPr rtl="0"/>
            <a:r>
              <a:rPr lang="pt-PT" dirty="0" smtClean="0"/>
              <a:t>A legislação angolana adoptou princípios e normas fundamentais no que toca a criança e a comunicação social.</a:t>
            </a:r>
            <a:endParaRPr lang="pt-PT" dirty="0"/>
          </a:p>
        </p:txBody>
      </p:sp>
      <p:pic>
        <p:nvPicPr>
          <p:cNvPr id="7" name="Marcador de Posição de Imagem 6" descr="Labrador retriever amarelo num rio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8" name="Marcador de Posição de Imagem 7" descr="Duas meninas na praia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9" name="Marcador de Posição de Imagem 8" descr="Uma menina a soprar bolas de sabão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4" name="Marcador de Posição de Texto 3"/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pt-PT" b="1" dirty="0" smtClean="0"/>
              <a:t>Criança prioridade absoluta – art. 35.º/6 da Constituição da República de Angola</a:t>
            </a:r>
          </a:p>
        </p:txBody>
      </p:sp>
    </p:spTree>
    <p:extLst>
      <p:ext uri="{BB962C8B-B14F-4D97-AF65-F5344CB8AC3E}">
        <p14:creationId xmlns:p14="http://schemas.microsoft.com/office/powerpoint/2010/main" val="256055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9480376" y="365126"/>
            <a:ext cx="2448272" cy="1539874"/>
          </a:xfrm>
        </p:spPr>
        <p:txBody>
          <a:bodyPr rtlCol="0"/>
          <a:lstStyle/>
          <a:p>
            <a:pPr rtl="0"/>
            <a:r>
              <a:rPr lang="pt-PT" dirty="0" smtClean="0"/>
              <a:t>Confidencialidade</a:t>
            </a:r>
            <a:endParaRPr lang="pt-PT" dirty="0"/>
          </a:p>
        </p:txBody>
      </p:sp>
      <p:pic>
        <p:nvPicPr>
          <p:cNvPr id="10" name="Marcador de Posição de Imagem 9" descr="Uma menina a comer mirtilos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" b="109"/>
          <a:stretch>
            <a:fillRect/>
          </a:stretch>
        </p:blipFill>
        <p:spPr/>
      </p:pic>
      <p:pic>
        <p:nvPicPr>
          <p:cNvPr id="7" name="Marcador de Posição de Imagem 6" descr="Uma menina e um menino com impermeáveis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" b="209"/>
          <a:stretch/>
        </p:blipFill>
        <p:spPr/>
      </p:pic>
      <p:pic>
        <p:nvPicPr>
          <p:cNvPr id="8" name="Marcador de Posição de Imagem 7" descr="Fatias de melancia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" r="143"/>
          <a:stretch>
            <a:fillRect/>
          </a:stretch>
        </p:blipFill>
        <p:spPr/>
      </p:pic>
      <p:pic>
        <p:nvPicPr>
          <p:cNvPr id="9" name="Marcador de Posição de Imagem 8" descr="Uma menina com um impermeável azul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" r="37"/>
          <a:stretch/>
        </p:blipFill>
        <p:spPr/>
      </p:pic>
      <p:pic>
        <p:nvPicPr>
          <p:cNvPr id="11" name="Marcador de Posição de Imagem 10" descr="Um menino numa cama de rede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/>
        </p:blipFill>
        <p:spPr/>
      </p:pic>
    </p:spTree>
    <p:extLst>
      <p:ext uri="{BB962C8B-B14F-4D97-AF65-F5344CB8AC3E}">
        <p14:creationId xmlns:p14="http://schemas.microsoft.com/office/powerpoint/2010/main" val="80796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dirty="0" smtClean="0"/>
              <a:t>O Ordenamento </a:t>
            </a:r>
            <a:r>
              <a:rPr lang="pt-PT" dirty="0"/>
              <a:t>J</a:t>
            </a:r>
            <a:r>
              <a:rPr lang="pt-PT" dirty="0" smtClean="0"/>
              <a:t>urídico </a:t>
            </a:r>
            <a:r>
              <a:rPr lang="pt-PT" dirty="0"/>
              <a:t>A</a:t>
            </a:r>
            <a:r>
              <a:rPr lang="pt-PT" dirty="0" smtClean="0"/>
              <a:t>ngolano</a:t>
            </a:r>
            <a:endParaRPr lang="pt-PT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1638672"/>
          </a:xfrm>
        </p:spPr>
        <p:txBody>
          <a:bodyPr rtlCol="0">
            <a:normAutofit fontScale="70000" lnSpcReduction="20000"/>
          </a:bodyPr>
          <a:lstStyle/>
          <a:p>
            <a:pPr rtl="0"/>
            <a:r>
              <a:rPr lang="pt-PT" dirty="0" smtClean="0"/>
              <a:t>A Lei 9/96 de 19 de Abril – Lei do Julgado de Menores.</a:t>
            </a:r>
          </a:p>
          <a:p>
            <a:pPr rtl="0"/>
            <a:r>
              <a:rPr lang="pt-PT" dirty="0" smtClean="0"/>
              <a:t>» Art. 18.º - Violação do Dever de Protecção Social ao menor constitui contravenção administrativa.</a:t>
            </a:r>
          </a:p>
          <a:p>
            <a:pPr rtl="0"/>
            <a:r>
              <a:rPr lang="pt-PT" dirty="0" smtClean="0"/>
              <a:t>» Art. 25.º - Confidencialidade</a:t>
            </a:r>
          </a:p>
          <a:p>
            <a:pPr rtl="0"/>
            <a:r>
              <a:rPr lang="pt-PT" dirty="0" smtClean="0"/>
              <a:t>» Art. 25.º e seguintes do Código do Processo do Julgado de Menores – julgamento.</a:t>
            </a:r>
          </a:p>
          <a:p>
            <a:pPr rtl="0"/>
            <a:endParaRPr lang="pt-PT" dirty="0" smtClean="0"/>
          </a:p>
          <a:p>
            <a:pPr rtl="0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dirty="0" smtClean="0"/>
              <a:t>Lei sobre a Protecção e Desenvolvimento Integral da Criança – Lei 25/12 de 22 de Agosto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pt-PT" dirty="0" smtClean="0"/>
              <a:t>Art. 30.º</a:t>
            </a:r>
          </a:p>
          <a:p>
            <a:pPr marL="457200" indent="-457200" rtl="0">
              <a:buAutoNum type="arabicPeriod"/>
            </a:pPr>
            <a:r>
              <a:rPr lang="pt-PT" dirty="0" smtClean="0"/>
              <a:t>O estado, a família e a comunidade devem assegurar que a utilização das novas tecnologias de informação seja feita com a salvaguarda do </a:t>
            </a:r>
            <a:r>
              <a:rPr lang="pt-PT" dirty="0"/>
              <a:t>S</a:t>
            </a:r>
            <a:r>
              <a:rPr lang="pt-PT" dirty="0" smtClean="0"/>
              <a:t>uperior Interesse da Criança.</a:t>
            </a:r>
          </a:p>
          <a:p>
            <a:pPr marL="457200" indent="-457200" rtl="0">
              <a:buAutoNum type="arabicPeriod"/>
            </a:pPr>
            <a:r>
              <a:rPr lang="pt-PT" dirty="0" smtClean="0"/>
              <a:t>A família, as escolas, as bibliotecas e outras entidades que disponibilizem informação à criança através da internet devem assegurar-se de que os equipamentos utilizados estão dotados das melhores medidas tecnológicas para a protecção da criança…</a:t>
            </a:r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dirty="0" smtClean="0"/>
              <a:t>Os 11 compromissos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20000"/>
          </a:bodyPr>
          <a:lstStyle/>
          <a:p>
            <a:pPr marL="0" indent="0" rtl="0">
              <a:buNone/>
            </a:pPr>
            <a:r>
              <a:rPr lang="pt-PT" dirty="0" smtClean="0"/>
              <a:t>1. Esperança de Vida ao Nascer;</a:t>
            </a:r>
          </a:p>
          <a:p>
            <a:pPr marL="0" indent="0" rtl="0">
              <a:buNone/>
            </a:pPr>
            <a:r>
              <a:rPr lang="pt-PT" dirty="0" smtClean="0"/>
              <a:t>2. Segurança Alimentar e Nutrição;</a:t>
            </a:r>
          </a:p>
          <a:p>
            <a:pPr marL="0" indent="0" rtl="0">
              <a:buNone/>
            </a:pPr>
            <a:r>
              <a:rPr lang="pt-PT" dirty="0" smtClean="0"/>
              <a:t>3. Registo de Nascimento;</a:t>
            </a:r>
          </a:p>
          <a:p>
            <a:pPr marL="0" indent="0" rtl="0">
              <a:buNone/>
            </a:pPr>
            <a:r>
              <a:rPr lang="pt-PT" dirty="0" smtClean="0"/>
              <a:t>4. Educação da Primeira Infância;</a:t>
            </a:r>
          </a:p>
          <a:p>
            <a:pPr marL="0" indent="0" rtl="0">
              <a:buNone/>
            </a:pPr>
            <a:r>
              <a:rPr lang="pt-PT" dirty="0" smtClean="0"/>
              <a:t>5. Educação Primária e Formação Profissional;</a:t>
            </a:r>
          </a:p>
          <a:p>
            <a:pPr marL="0" indent="0" rtl="0">
              <a:buNone/>
            </a:pPr>
            <a:r>
              <a:rPr lang="pt-PT" dirty="0" smtClean="0"/>
              <a:t>6. Justiça Juvenil;</a:t>
            </a:r>
            <a:endParaRPr lang="pt-PT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20000"/>
          </a:bodyPr>
          <a:lstStyle/>
          <a:p>
            <a:pPr marL="0" indent="0" rtl="0">
              <a:buNone/>
            </a:pPr>
            <a:r>
              <a:rPr lang="pt-PT" dirty="0" smtClean="0"/>
              <a:t>7. Prevenção e Redução do Impacto do VIH/Sida nas Famílias e nas Crianças;</a:t>
            </a:r>
          </a:p>
          <a:p>
            <a:pPr marL="0" indent="0" rtl="0">
              <a:buNone/>
            </a:pPr>
            <a:r>
              <a:rPr lang="pt-PT" dirty="0" smtClean="0"/>
              <a:t>8. Prevenção e Combate à violência contra a criança;</a:t>
            </a:r>
          </a:p>
          <a:p>
            <a:pPr marL="0" indent="0" rtl="0">
              <a:buNone/>
            </a:pPr>
            <a:r>
              <a:rPr lang="pt-PT" dirty="0" smtClean="0"/>
              <a:t>9. Protecção Social e Competências Familiares;</a:t>
            </a:r>
          </a:p>
          <a:p>
            <a:pPr marL="0" indent="0" rtl="0">
              <a:buNone/>
            </a:pPr>
            <a:r>
              <a:rPr lang="pt-PT" dirty="0" smtClean="0"/>
              <a:t>10. </a:t>
            </a:r>
            <a:r>
              <a:rPr lang="pt-PT" b="1" dirty="0" smtClean="0">
                <a:solidFill>
                  <a:srgbClr val="FF0000"/>
                </a:solidFill>
              </a:rPr>
              <a:t>A Criança e a Comunicação Social</a:t>
            </a:r>
            <a:r>
              <a:rPr lang="pt-PT" dirty="0" smtClean="0"/>
              <a:t>, a Cultura e o Desporto;</a:t>
            </a:r>
          </a:p>
          <a:p>
            <a:pPr marL="0" indent="0" rtl="0">
              <a:buNone/>
            </a:pPr>
            <a:r>
              <a:rPr lang="pt-PT" dirty="0" smtClean="0"/>
              <a:t>11. A Criança no Plano Nacional e no Orçamento Geral do Estado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dirty="0" smtClean="0"/>
              <a:t>A COMUNICAÇÃO SOCIAL</a:t>
            </a:r>
            <a:endParaRPr lang="pt-PT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PT" dirty="0" smtClean="0"/>
              <a:t>OS MASS MEDIA</a:t>
            </a:r>
            <a:endParaRPr lang="pt-PT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r>
              <a:rPr lang="pt-PT" dirty="0" smtClean="0"/>
              <a:t>A televisão</a:t>
            </a:r>
          </a:p>
          <a:p>
            <a:pPr rtl="0"/>
            <a:r>
              <a:rPr lang="pt-PT" dirty="0" smtClean="0"/>
              <a:t>A rádio</a:t>
            </a:r>
          </a:p>
          <a:p>
            <a:pPr rtl="0"/>
            <a:r>
              <a:rPr lang="pt-PT" dirty="0" smtClean="0"/>
              <a:t>A imprensa</a:t>
            </a:r>
          </a:p>
          <a:p>
            <a:pPr rtl="0"/>
            <a:r>
              <a:rPr lang="pt-PT" dirty="0" smtClean="0"/>
              <a:t>O cinema</a:t>
            </a:r>
          </a:p>
          <a:p>
            <a:pPr rtl="0"/>
            <a:r>
              <a:rPr lang="pt-PT" dirty="0" smtClean="0"/>
              <a:t>Internet </a:t>
            </a:r>
            <a:endParaRPr lang="pt-PT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r>
              <a:rPr lang="pt-PT" dirty="0" smtClean="0"/>
              <a:t>A CRIANÇA</a:t>
            </a:r>
            <a:endParaRPr lang="pt-PT" dirty="0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/>
        <p:txBody>
          <a:bodyPr rtlCol="0"/>
          <a:lstStyle/>
          <a:p>
            <a:pPr rtl="0"/>
            <a:r>
              <a:rPr lang="pt-PT" dirty="0" smtClean="0"/>
              <a:t>A Imagem </a:t>
            </a:r>
          </a:p>
          <a:p>
            <a:pPr rtl="0"/>
            <a:r>
              <a:rPr lang="pt-PT" dirty="0" smtClean="0"/>
              <a:t>A comunicação social</a:t>
            </a:r>
          </a:p>
          <a:p>
            <a:pPr rtl="0"/>
            <a:r>
              <a:rPr lang="pt-PT" dirty="0" smtClean="0"/>
              <a:t>A escassez de tempo das famílias</a:t>
            </a:r>
          </a:p>
          <a:p>
            <a:pPr rtl="0"/>
            <a:r>
              <a:rPr lang="pt-PT" dirty="0" smtClean="0"/>
              <a:t>A protecção da criança como ser vulnerável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577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rianças Amiga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3246690_TF03896101" id="{B70A125B-1340-4B3A-A004-D73868F4B9D2}" vid="{F102F012-C7D1-471C-8A2C-76F9C8080613}"/>
    </a:ext>
  </a:extLst>
</a:theme>
</file>

<file path=ppt/theme/theme2.xml><?xml version="1.0" encoding="utf-8"?>
<a:theme xmlns:a="http://schemas.openxmlformats.org/drawingml/2006/main" name="Tema do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A15C6C-6BB6-4DB6-B7D6-7F14EAB2CC5C}">
  <ds:schemaRefs>
    <ds:schemaRef ds:uri="http://schemas.microsoft.com/office/2006/metadata/properties"/>
    <ds:schemaRef ds:uri="a4f35948-e619-41b3-aa29-22878b09cfd2"/>
    <ds:schemaRef ds:uri="40262f94-9f35-4ac3-9a90-690165a166b7"/>
    <ds:schemaRef ds:uri="http://purl.org/dc/elements/1.1/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educativa de crianças no recreio, álbum (ecrã panorâmico)</Template>
  <TotalTime>102</TotalTime>
  <Words>692</Words>
  <Application>Microsoft Office PowerPoint</Application>
  <PresentationFormat>Custom</PresentationFormat>
  <Paragraphs>71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Crianças Amigas 16x9</vt:lpstr>
      <vt:lpstr>DIREITOS DAS CRIANÇAS NA ERA DOS MEIOS DE COMUNICAÇÃO SOCIAL</vt:lpstr>
      <vt:lpstr>Esquema de imagem com legenda</vt:lpstr>
      <vt:lpstr>PowerPoint Presentation</vt:lpstr>
      <vt:lpstr>A legislação angolana adoptou princípios e normas fundamentais no que toca a criança e a comunicação social.</vt:lpstr>
      <vt:lpstr>Confidencialidade</vt:lpstr>
      <vt:lpstr>O Ordenamento Jurídico Angolano</vt:lpstr>
      <vt:lpstr>Lei sobre a Protecção e Desenvolvimento Integral da Criança – Lei 25/12 de 22 de Agosto</vt:lpstr>
      <vt:lpstr>Os 11 compromissos </vt:lpstr>
      <vt:lpstr>A COMUNICAÇÃO SOCIAL</vt:lpstr>
      <vt:lpstr>Linhas mestras de protecção sobre reportagens de crianças em situação de risco – UNICEF </vt:lpstr>
      <vt:lpstr>Nota de Orientação do Secretário Geral das Nações Unidas – Comunicação Social (Setembro de 2008)</vt:lpstr>
      <vt:lpstr>                     MUCHAS GRACIAS!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DIREITOS DAS CRIANÇAS NA ERA DOS MEIOS DE COMUNICAÇÃO SOCIAL</dc:title>
  <dc:creator>Carla Patricia Correia</dc:creator>
  <cp:lastModifiedBy>Nino Siradze</cp:lastModifiedBy>
  <cp:revision>13</cp:revision>
  <dcterms:created xsi:type="dcterms:W3CDTF">2019-08-20T22:39:00Z</dcterms:created>
  <dcterms:modified xsi:type="dcterms:W3CDTF">2019-10-01T11:44:01Z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