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5" r:id="rId4"/>
    <p:sldId id="268" r:id="rId5"/>
    <p:sldId id="264" r:id="rId6"/>
    <p:sldId id="269" r:id="rId7"/>
    <p:sldId id="267" r:id="rId8"/>
    <p:sldId id="270" r:id="rId9"/>
    <p:sldId id="271" r:id="rId10"/>
    <p:sldId id="272" r:id="rId11"/>
    <p:sldId id="274" r:id="rId12"/>
    <p:sldId id="273" r:id="rId13"/>
    <p:sldId id="276" r:id="rId14"/>
    <p:sldId id="275" r:id="rId15"/>
    <p:sldId id="279" r:id="rId16"/>
    <p:sldId id="277" r:id="rId17"/>
    <p:sldId id="278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Goldberg" initials="RG" lastIdx="2" clrIdx="0">
    <p:extLst>
      <p:ext uri="{19B8F6BF-5375-455C-9EA6-DF929625EA0E}">
        <p15:presenceInfo xmlns:p15="http://schemas.microsoft.com/office/powerpoint/2012/main" xmlns="" userId="S-1-5-21-1208777988-1753638760-1845911597-6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01T09:10:42.538" idx="1">
    <p:pos x="10" y="10"/>
    <p:text>Maybe add:  How does this affect methods for cross-border cooperation?</p:text>
    <p:extLst>
      <p:ext uri="{C676402C-5697-4E1C-873F-D02D1690AC5C}">
        <p15:threadingInfo xmlns:p15="http://schemas.microsoft.com/office/powerpoint/2012/main" xmlns="" timeZoneBias="240"/>
      </p:ext>
    </p:extLst>
  </p:cm>
  <p:cm authorId="1" dt="2019-08-01T09:11:41.174" idx="2">
    <p:pos x="106" y="106"/>
    <p:text>Maybe add a slide:  How can the IAP provide a platform for cross-border cooperation in TMMF investigations?</p:text>
    <p:extLst>
      <p:ext uri="{C676402C-5697-4E1C-873F-D02D1690AC5C}">
        <p15:threadingInfo xmlns:p15="http://schemas.microsoft.com/office/powerpoint/2012/main" xmlns="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51A3ACB-F58B-4067-9A56-8EFDEA73317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B18F352-CEA9-4AF3-9797-7FDDF40CE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8F6CACA-A592-4ABC-B647-7B7D381810CE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144DF27-0D0A-4E95-A8E3-D5F68C4A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4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5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4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94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5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6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2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77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40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3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55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84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5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4DF27-0D0A-4E95-A8E3-D5F68C4AFA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0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4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0C7323-FFA1-48B1-B699-ECB2C8ACC968}" type="datetimeFigureOut">
              <a:rPr lang="en-US" smtClean="0"/>
              <a:t>01.10.2019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7B056B2-A922-4B8C-9A4F-E150C771E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6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ap-association.org/PCPN/Hom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cpn@iap-association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13" y="609600"/>
            <a:ext cx="9201513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7443" y="3380125"/>
            <a:ext cx="8991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Satyajit Boolell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SC, Director, Office of the Director of Public Prosecutions – Mauritius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Rich Goldberg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Senior Counsel for Complex Litigation, U.S. Department of Justice-United States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Laura Alejandra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Perugin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Prosecutor in Contentious and Administrative Matters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Sidney Rosa da Silva Junior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Coordinator, Prosecutor's Offices in Consumer Protection Matters, Public Prosecution of the State of Rio de Janeiro - Brazil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Abigail Stempson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Director, NAGTRI Center for Consumer Protection, NAAG-United States</a:t>
            </a:r>
          </a:p>
        </p:txBody>
      </p:sp>
    </p:spTree>
    <p:extLst>
      <p:ext uri="{BB962C8B-B14F-4D97-AF65-F5344CB8AC3E}">
        <p14:creationId xmlns:p14="http://schemas.microsoft.com/office/powerpoint/2010/main" val="2532487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04800" y="22860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schemes are the most prevalent in your country?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Domestic schemes victimizing consumers abroad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International fraudsters victimizing consumers at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81000" y="2895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techniques do you use to identify and investigate fraudsters outside of your country?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6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04800" y="2286000"/>
            <a:ext cx="822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 you working with law enforcement from other countries?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Successes?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Failures?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1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455112" y="2869912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 you engage in bilateral or multilateral groups that help facilitate cooperation in these cases?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19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04800" y="2286000"/>
            <a:ext cx="822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are fraudsters being prosecuted?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Civilly?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Criminally?</a:t>
            </a: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does this affect methods for cross-border cooperation?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0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81000" y="3008412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can IAP provide a platform for cross-border cooperation in TMMF investigations?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04800" y="3276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 or comments?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7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PCPN Roundtable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304800" y="1828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 consumer protection enforcement typically civil or criminal?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remedies are available?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Who is the enforcing body?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Good laws vs. laws that need improvement?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are the biggest issues facing consumers in your country?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can PCPN help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8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CAEB08-E0D2-44B4-8DCB-F481411A39B0}"/>
              </a:ext>
            </a:extLst>
          </p:cNvPr>
          <p:cNvSpPr txBox="1"/>
          <p:nvPr/>
        </p:nvSpPr>
        <p:spPr>
          <a:xfrm>
            <a:off x="457200" y="1447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IAP network focused on civil and criminal prosecution of consumer protection law violators across the globe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PCPN will work to provide a much-needed forum for practitioners to communicate, exchange ideas and experiences, stay informed and collectively innovate and problem solve to advance approaches and techniques, and undermine fraudulent enterprises that harm consumers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leadership group currently consists of IAP members from Argentina, Brazil, Mauritius, and the United States </a:t>
            </a:r>
          </a:p>
        </p:txBody>
      </p:sp>
    </p:spTree>
    <p:extLst>
      <p:ext uri="{BB962C8B-B14F-4D97-AF65-F5344CB8AC3E}">
        <p14:creationId xmlns:p14="http://schemas.microsoft.com/office/powerpoint/2010/main" val="108079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457200" y="1736229"/>
            <a:ext cx="8229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of a webpage containing information about current trends in schemes, investigations, court cases, legislation, media coverage, and other relevant issues</a:t>
            </a:r>
          </a:p>
          <a:p>
            <a:pPr fontAlgn="base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discussion board for exchanging questions, ideas, and precedents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457200" y="1524000"/>
            <a:ext cx="8229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Creation and maintenance of a database/contact list of: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Enforcers to facilitate international inter-agency cooperation and long-lasting professional partnerships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Experts for use in investigations and cases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Private industry representatives with resources available to assist in protecting the public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Periodic specialized conferences, webinars, and workshops addressing transnational investigations and cooperation, mutual legal assistance, emerging trends, and other relevant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9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38674C-27DE-4362-8215-433D13A65C81}"/>
              </a:ext>
            </a:extLst>
          </p:cNvPr>
          <p:cNvSpPr/>
          <p:nvPr/>
        </p:nvSpPr>
        <p:spPr>
          <a:xfrm>
            <a:off x="445655" y="1371600"/>
            <a:ext cx="8229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hlinkClick r:id="rId4"/>
              </a:rPr>
              <a:t>https://www.iap-association.org/PCPN/Home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General information about the PCPN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 of leadership group and others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Events/Meetings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Discussion 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PCPN Publications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Country Factsheets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2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Country Factsheets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5D9D0C5-1B3D-48D4-9BE9-617361844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556" y="1447800"/>
            <a:ext cx="7100888" cy="45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6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8C0809-B147-45C2-813D-FCBFF4EBEA81}"/>
              </a:ext>
            </a:extLst>
          </p:cNvPr>
          <p:cNvSpPr txBox="1"/>
          <p:nvPr/>
        </p:nvSpPr>
        <p:spPr>
          <a:xfrm>
            <a:off x="533400" y="19812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Prosecutors Consumer Protection Network</a:t>
            </a:r>
          </a:p>
          <a:p>
            <a:pPr algn="ctr" fontAlgn="base"/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pcpn@iap-association.org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8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1447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Combatting Transnational Mass Marketing Fraud</a:t>
            </a:r>
          </a:p>
        </p:txBody>
      </p:sp>
    </p:spTree>
    <p:extLst>
      <p:ext uri="{BB962C8B-B14F-4D97-AF65-F5344CB8AC3E}">
        <p14:creationId xmlns:p14="http://schemas.microsoft.com/office/powerpoint/2010/main" val="18700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7CE645-50F1-4D7C-A508-ADF9A43A4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91200"/>
            <a:ext cx="3555391" cy="942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BCD524-5261-4A73-BD52-778955F8818D}"/>
              </a:ext>
            </a:extLst>
          </p:cNvPr>
          <p:cNvSpPr txBox="1"/>
          <p:nvPr/>
        </p:nvSpPr>
        <p:spPr>
          <a:xfrm>
            <a:off x="457200" y="533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Transnational Mass Marketing Fraud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908A82-E1A5-474F-9348-0D43ECC37C3E}"/>
              </a:ext>
            </a:extLst>
          </p:cNvPr>
          <p:cNvSpPr txBox="1"/>
          <p:nvPr/>
        </p:nvSpPr>
        <p:spPr>
          <a:xfrm>
            <a:off x="804884" y="3394553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does this encompass?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06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AC2D6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1350</TotalTime>
  <Words>510</Words>
  <Application>Microsoft Office PowerPoint</Application>
  <PresentationFormat>On-screen Show (4:3)</PresentationFormat>
  <Paragraphs>101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Stempson</dc:creator>
  <cp:lastModifiedBy>Nino Siradze</cp:lastModifiedBy>
  <cp:revision>26</cp:revision>
  <dcterms:created xsi:type="dcterms:W3CDTF">2018-08-30T16:48:12Z</dcterms:created>
  <dcterms:modified xsi:type="dcterms:W3CDTF">2019-10-01T12:02:30Z</dcterms:modified>
</cp:coreProperties>
</file>