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1"/>
  </p:notesMasterIdLst>
  <p:sldIdLst>
    <p:sldId id="256" r:id="rId2"/>
    <p:sldId id="586" r:id="rId3"/>
    <p:sldId id="604" r:id="rId4"/>
    <p:sldId id="605" r:id="rId5"/>
    <p:sldId id="606" r:id="rId6"/>
    <p:sldId id="610" r:id="rId7"/>
    <p:sldId id="607" r:id="rId8"/>
    <p:sldId id="608" r:id="rId9"/>
    <p:sldId id="609" r:id="rId10"/>
    <p:sldId id="611" r:id="rId11"/>
    <p:sldId id="620" r:id="rId12"/>
    <p:sldId id="621" r:id="rId13"/>
    <p:sldId id="624" r:id="rId14"/>
    <p:sldId id="659" r:id="rId15"/>
    <p:sldId id="661" r:id="rId16"/>
    <p:sldId id="613" r:id="rId17"/>
    <p:sldId id="626" r:id="rId18"/>
    <p:sldId id="627" r:id="rId19"/>
    <p:sldId id="666" r:id="rId20"/>
    <p:sldId id="667" r:id="rId21"/>
    <p:sldId id="668" r:id="rId22"/>
    <p:sldId id="669" r:id="rId23"/>
    <p:sldId id="670" r:id="rId24"/>
    <p:sldId id="671" r:id="rId25"/>
    <p:sldId id="672" r:id="rId26"/>
    <p:sldId id="673" r:id="rId27"/>
    <p:sldId id="674" r:id="rId28"/>
    <p:sldId id="675" r:id="rId29"/>
    <p:sldId id="676" r:id="rId30"/>
    <p:sldId id="677" r:id="rId31"/>
    <p:sldId id="678" r:id="rId32"/>
    <p:sldId id="679" r:id="rId33"/>
    <p:sldId id="680" r:id="rId34"/>
    <p:sldId id="681" r:id="rId35"/>
    <p:sldId id="682" r:id="rId36"/>
    <p:sldId id="683" r:id="rId37"/>
    <p:sldId id="684" r:id="rId38"/>
    <p:sldId id="685" r:id="rId39"/>
    <p:sldId id="686"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095" autoAdjust="0"/>
  </p:normalViewPr>
  <p:slideViewPr>
    <p:cSldViewPr>
      <p:cViewPr varScale="1">
        <p:scale>
          <a:sx n="62" d="100"/>
          <a:sy n="62" d="100"/>
        </p:scale>
        <p:origin x="66" y="66"/>
      </p:cViewPr>
      <p:guideLst>
        <p:guide orient="horz" pos="2160"/>
        <p:guide pos="2880"/>
      </p:guideLst>
    </p:cSldViewPr>
  </p:slideViewPr>
  <p:outlineViewPr>
    <p:cViewPr>
      <p:scale>
        <a:sx n="33" d="100"/>
        <a:sy n="33" d="100"/>
      </p:scale>
      <p:origin x="0" y="163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C446B-8ED6-4721-A87D-06FF22753BE2}" type="datetimeFigureOut">
              <a:rPr lang="fr-FR" smtClean="0"/>
              <a:pPr/>
              <a:t>22/09/2022</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F70E6-2AC8-4837-A63A-893ECF840D84}" type="slidenum">
              <a:rPr lang="fr-FR" smtClean="0"/>
              <a:pPr/>
              <a:t>‹#›</a:t>
            </a:fld>
            <a:endParaRPr lang="fr-FR" dirty="0"/>
          </a:p>
        </p:txBody>
      </p:sp>
    </p:spTree>
    <p:extLst>
      <p:ext uri="{BB962C8B-B14F-4D97-AF65-F5344CB8AC3E}">
        <p14:creationId xmlns:p14="http://schemas.microsoft.com/office/powerpoint/2010/main" val="78382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20BF70E6-2AC8-4837-A63A-893ECF840D84}" type="slidenum">
              <a:rPr lang="fr-FR" smtClean="0"/>
              <a:pPr/>
              <a:t>2</a:t>
            </a:fld>
            <a:endParaRPr lang="fr-FR" dirty="0"/>
          </a:p>
        </p:txBody>
      </p:sp>
    </p:spTree>
    <p:extLst>
      <p:ext uri="{BB962C8B-B14F-4D97-AF65-F5344CB8AC3E}">
        <p14:creationId xmlns:p14="http://schemas.microsoft.com/office/powerpoint/2010/main" val="57800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F70E6-2AC8-4837-A63A-893ECF840D84}" type="slidenum">
              <a:rPr lang="fr-FR" smtClean="0"/>
              <a:pPr/>
              <a:t>27</a:t>
            </a:fld>
            <a:endParaRPr lang="fr-FR" dirty="0"/>
          </a:p>
        </p:txBody>
      </p:sp>
    </p:spTree>
    <p:extLst>
      <p:ext uri="{BB962C8B-B14F-4D97-AF65-F5344CB8AC3E}">
        <p14:creationId xmlns:p14="http://schemas.microsoft.com/office/powerpoint/2010/main" val="173680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EAF65563-8663-4EAD-B006-288B0FD6F1E2}" type="datetime1">
              <a:rPr lang="fr-FR" smtClean="0"/>
              <a:pPr/>
              <a:t>22/09/2022</a:t>
            </a:fld>
            <a:endParaRPr lang="fr-FR" dirty="0"/>
          </a:p>
        </p:txBody>
      </p:sp>
      <p:sp>
        <p:nvSpPr>
          <p:cNvPr id="19" name="Espace réservé du pied de page 18"/>
          <p:cNvSpPr>
            <a:spLocks noGrp="1"/>
          </p:cNvSpPr>
          <p:nvPr>
            <p:ph type="ftr" sz="quarter" idx="11"/>
          </p:nvPr>
        </p:nvSpPr>
        <p:spPr/>
        <p:txBody>
          <a:bodyPr/>
          <a:lstStyle/>
          <a:p>
            <a:endParaRPr lang="fr-FR" dirty="0"/>
          </a:p>
        </p:txBody>
      </p:sp>
      <p:sp>
        <p:nvSpPr>
          <p:cNvPr id="27" name="Espace réservé du numéro de diapositive 26"/>
          <p:cNvSpPr>
            <a:spLocks noGrp="1"/>
          </p:cNvSpPr>
          <p:nvPr>
            <p:ph type="sldNum" sz="quarter" idx="12"/>
          </p:nvPr>
        </p:nvSpPr>
        <p:spPr/>
        <p:txBody>
          <a:bodyPr/>
          <a:lstStyle/>
          <a:p>
            <a:fld id="{2A105A9E-4AA1-4E34-9516-B0BC91B7099A}" type="slidenum">
              <a:rPr lang="fr-FR" smtClean="0"/>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763E7E8-D797-4CFD-9C50-99EDF6F95BDD}" type="datetime1">
              <a:rPr lang="fr-FR" smtClean="0"/>
              <a:pPr/>
              <a:t>22/09/2022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A105A9E-4AA1-4E34-9516-B0BC91B7099A}" type="slidenum">
              <a:rPr lang="fr-FR" smtClean="0"/>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FE1AA30-ADD5-4C38-87C2-D6547EC0600E}" type="datetime1">
              <a:rPr lang="fr-FR" smtClean="0"/>
              <a:pPr/>
              <a:t>22/09/2022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A105A9E-4AA1-4E34-9516-B0BC91B7099A}" type="slidenum">
              <a:rPr lang="fr-FR" smtClean="0"/>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9F0A6A4-9619-4CE7-A1ED-D02B57CF2EB6}" type="datetime1">
              <a:rPr lang="fr-FR" smtClean="0"/>
              <a:pPr/>
              <a:t>22/09/2022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A105A9E-4AA1-4E34-9516-B0BC91B7099A}" type="slidenum">
              <a:rPr lang="fr-FR" smtClean="0"/>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3FC54C61-D4FA-42F9-B8FE-31D5FB1905B6}" type="datetime1">
              <a:rPr lang="fr-FR" smtClean="0"/>
              <a:pPr/>
              <a:t>22/09/2022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A105A9E-4AA1-4E34-9516-B0BC91B7099A}" type="slidenum">
              <a:rPr lang="fr-FR" smtClean="0"/>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DDA0C3A-7548-4D16-802A-7FE79557C2F0}" type="datetime1">
              <a:rPr lang="fr-FR" smtClean="0"/>
              <a:pPr/>
              <a:t>22/09/2022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A105A9E-4AA1-4E34-9516-B0BC91B7099A}" type="slidenum">
              <a:rPr lang="fr-FR" smtClean="0"/>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E66490EB-13CB-4CB7-B0A5-831066D08A54}" type="datetime1">
              <a:rPr lang="fr-FR" smtClean="0"/>
              <a:pPr/>
              <a:t>22/09/2022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A105A9E-4AA1-4E34-9516-B0BC91B7099A}" type="slidenum">
              <a:rPr lang="fr-FR" smtClean="0"/>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4A1467E2-08ED-479E-8307-195B588F7F7A}" type="datetime1">
              <a:rPr lang="fr-FR" smtClean="0"/>
              <a:pPr/>
              <a:t>22/09/2022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A105A9E-4AA1-4E34-9516-B0BC91B7099A}" type="slidenum">
              <a:rPr lang="fr-FR" smtClean="0"/>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1903AF5-8DAA-469D-8C27-EC6FE9AA6958}" type="datetime1">
              <a:rPr lang="fr-FR" smtClean="0"/>
              <a:pPr/>
              <a:t>22/09/2022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A105A9E-4AA1-4E34-9516-B0BC91B7099A}" type="slidenum">
              <a:rPr lang="fr-FR" smtClean="0"/>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D89260CA-4738-44D0-82F9-5CB61F958A53}" type="datetime1">
              <a:rPr lang="fr-FR" smtClean="0"/>
              <a:pPr/>
              <a:t>22/09/2022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A105A9E-4AA1-4E34-9516-B0BC91B7099A}" type="slidenum">
              <a:rPr lang="fr-FR" smtClean="0"/>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667FC3FA-A053-497C-AEFE-3A66202EF6D4}" type="datetime1">
              <a:rPr lang="fr-FR" smtClean="0"/>
              <a:pPr/>
              <a:t>22/09/2022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077200" y="6356350"/>
            <a:ext cx="609600" cy="365125"/>
          </a:xfrm>
        </p:spPr>
        <p:txBody>
          <a:bodyPr/>
          <a:lstStyle/>
          <a:p>
            <a:fld id="{2A105A9E-4AA1-4E34-9516-B0BC91B7099A}" type="slidenum">
              <a:rPr lang="fr-FR" smtClean="0"/>
              <a:pPr/>
              <a:t>‹#›</a:t>
            </a:fld>
            <a:endParaRPr lang="fr-FR" dirty="0"/>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dirty="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DFF7709-7DAA-4A39-98F1-BB5C42EF94EB}" type="datetime1">
              <a:rPr lang="fr-FR" smtClean="0"/>
              <a:pPr/>
              <a:t>22/09/2022</a:t>
            </a:fld>
            <a:endParaRPr lang="fr-FR" dirty="0"/>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dirty="0"/>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105A9E-4AA1-4E34-9516-B0BC91B7099A}" type="slidenum">
              <a:rPr lang="fr-FR" smtClean="0"/>
              <a:pPr/>
              <a:t>‹#›</a:t>
            </a:fld>
            <a:endParaRPr lang="fr-FR" dirty="0"/>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251520" y="1772816"/>
            <a:ext cx="8712968" cy="489654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SA" sz="2400" b="1" dirty="0">
                <a:solidFill>
                  <a:srgbClr val="0070C0"/>
                </a:solidFill>
                <a:effectLst/>
                <a:ea typeface="Calibri" panose="020F0502020204030204" pitchFamily="34" charset="0"/>
                <a:cs typeface="Simple Indust Shaded" panose="02010400000000000000" pitchFamily="2" charset="-78"/>
              </a:rPr>
              <a:t>كوفيد (19): التحديات والاستجابة المؤسسية</a:t>
            </a:r>
          </a:p>
          <a:p>
            <a:pPr algn="ctr" rtl="1">
              <a:lnSpc>
                <a:spcPct val="107000"/>
              </a:lnSpc>
              <a:spcAft>
                <a:spcPts val="800"/>
              </a:spcAft>
            </a:pPr>
            <a:endParaRPr lang="ar-SA" sz="2400" b="1" dirty="0">
              <a:solidFill>
                <a:srgbClr val="0070C0"/>
              </a:solidFill>
              <a:effectLst/>
              <a:ea typeface="Calibri" panose="020F0502020204030204" pitchFamily="34" charset="0"/>
              <a:cs typeface="Simple Indust Shaded" panose="02010400000000000000" pitchFamily="2" charset="-78"/>
            </a:endParaRPr>
          </a:p>
          <a:p>
            <a:pPr algn="ctr" rtl="1">
              <a:lnSpc>
                <a:spcPct val="107000"/>
              </a:lnSpc>
              <a:spcAft>
                <a:spcPts val="800"/>
              </a:spcAft>
            </a:pPr>
            <a:r>
              <a:rPr lang="en-US" sz="2400" b="1" dirty="0">
                <a:solidFill>
                  <a:srgbClr val="0070C0"/>
                </a:solidFill>
                <a:ea typeface="Calibri" panose="020F0502020204030204" pitchFamily="34" charset="0"/>
                <a:cs typeface="Simple Indust Shaded" panose="02010400000000000000" pitchFamily="2" charset="-78"/>
              </a:rPr>
              <a:t>COVID-19 : Challenges &amp; Institutional Response</a:t>
            </a:r>
            <a:endParaRPr lang="ar-SA" sz="2400" b="1" dirty="0">
              <a:solidFill>
                <a:srgbClr val="0070C0"/>
              </a:solidFill>
              <a:ea typeface="Calibri" panose="020F0502020204030204" pitchFamily="34" charset="0"/>
              <a:cs typeface="Simple Indust Shaded" panose="02010400000000000000" pitchFamily="2" charset="-78"/>
            </a:endParaRPr>
          </a:p>
          <a:p>
            <a:pPr algn="ctr" rtl="1">
              <a:lnSpc>
                <a:spcPct val="107000"/>
              </a:lnSpc>
              <a:spcAft>
                <a:spcPts val="800"/>
              </a:spcAft>
            </a:pPr>
            <a:endParaRPr lang="ar-SA" sz="2000" b="1" dirty="0">
              <a:solidFill>
                <a:srgbClr val="FF0000"/>
              </a:solidFill>
              <a:effectLst/>
              <a:ea typeface="Calibri" panose="020F0502020204030204" pitchFamily="34" charset="0"/>
              <a:cs typeface="Simple Indust Shaded" panose="02010400000000000000" pitchFamily="2" charset="-78"/>
            </a:endParaRPr>
          </a:p>
          <a:p>
            <a:pPr algn="ctr" rtl="1">
              <a:lnSpc>
                <a:spcPct val="107000"/>
              </a:lnSpc>
              <a:spcAft>
                <a:spcPts val="800"/>
              </a:spcAft>
            </a:pPr>
            <a:r>
              <a:rPr lang="ar-SA" sz="2000" b="1" dirty="0">
                <a:solidFill>
                  <a:srgbClr val="FF0000"/>
                </a:solidFill>
                <a:effectLst/>
                <a:ea typeface="Calibri" panose="020F0502020204030204" pitchFamily="34" charset="0"/>
                <a:cs typeface="Simple Indust Shaded" panose="02010400000000000000" pitchFamily="2" charset="-78"/>
              </a:rPr>
              <a:t>الدكتور : ناصر الحاشدي</a:t>
            </a:r>
          </a:p>
          <a:p>
            <a:pPr algn="ctr" rtl="1">
              <a:lnSpc>
                <a:spcPct val="107000"/>
              </a:lnSpc>
              <a:spcAft>
                <a:spcPts val="800"/>
              </a:spcAft>
            </a:pPr>
            <a:r>
              <a:rPr lang="ar-SA" sz="2000" b="1" dirty="0">
                <a:solidFill>
                  <a:srgbClr val="FF0000"/>
                </a:solidFill>
                <a:ea typeface="Calibri" panose="020F0502020204030204" pitchFamily="34" charset="0"/>
                <a:cs typeface="Simple Indust Shaded" panose="02010400000000000000" pitchFamily="2" charset="-78"/>
              </a:rPr>
              <a:t>عضو النيابة العامة</a:t>
            </a:r>
          </a:p>
          <a:p>
            <a:pPr algn="ctr" rtl="1">
              <a:lnSpc>
                <a:spcPct val="107000"/>
              </a:lnSpc>
              <a:spcAft>
                <a:spcPts val="800"/>
              </a:spcAft>
            </a:pPr>
            <a:r>
              <a:rPr lang="en-US" sz="2000" b="1" dirty="0">
                <a:solidFill>
                  <a:srgbClr val="FF0000"/>
                </a:solidFill>
                <a:effectLst/>
                <a:ea typeface="Calibri" panose="020F0502020204030204" pitchFamily="34" charset="0"/>
                <a:cs typeface="Simple Indust Shaded" panose="02010400000000000000" pitchFamily="2" charset="-78"/>
              </a:rPr>
              <a:t>PHD : Naser Hashdi </a:t>
            </a:r>
          </a:p>
          <a:p>
            <a:pPr algn="ctr" rtl="1">
              <a:lnSpc>
                <a:spcPct val="107000"/>
              </a:lnSpc>
              <a:spcAft>
                <a:spcPts val="800"/>
              </a:spcAft>
            </a:pPr>
            <a:r>
              <a:rPr lang="en-US" sz="2000" b="1" dirty="0">
                <a:solidFill>
                  <a:srgbClr val="FF0000"/>
                </a:solidFill>
                <a:ea typeface="Calibri" panose="020F0502020204030204" pitchFamily="34" charset="0"/>
                <a:cs typeface="Simple Indust Shaded" panose="02010400000000000000" pitchFamily="2" charset="-78"/>
              </a:rPr>
              <a:t>Public Prosecutor </a:t>
            </a:r>
            <a:endParaRPr lang="en-US" sz="1400" dirty="0">
              <a:solidFill>
                <a:srgbClr val="FF0000"/>
              </a:solidFill>
              <a:effectLst/>
              <a:ea typeface="Calibri" panose="020F050202020403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1" y="0"/>
            <a:ext cx="9143999" cy="1585097"/>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1979712" y="116632"/>
            <a:ext cx="6840760" cy="1440160"/>
          </a:xfrm>
          <a:prstGeom prst="accentBorderCallout1">
            <a:avLst>
              <a:gd name="adj1" fmla="val 18750"/>
              <a:gd name="adj2" fmla="val -8333"/>
              <a:gd name="adj3" fmla="val 109298"/>
              <a:gd name="adj4" fmla="val -23572"/>
            </a:avLst>
          </a:prstGeom>
          <a:solidFill>
            <a:srgbClr val="5B9BD5"/>
          </a:solidFill>
          <a:ln w="1270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R="0" lvl="0" algn="ctr" rtl="1">
              <a:lnSpc>
                <a:spcPct val="150000"/>
              </a:lnSpc>
              <a:spcBef>
                <a:spcPts val="0"/>
              </a:spcBef>
              <a:spcAft>
                <a:spcPts val="800"/>
              </a:spcAft>
              <a:buClrTx/>
              <a:buSzTx/>
            </a:pPr>
            <a:r>
              <a:rPr lang="ar-SA" sz="2000" b="1" kern="0" dirty="0">
                <a:latin typeface="Calibri" panose="020F0502020204030204"/>
                <a:ea typeface="Calibri" panose="020F0502020204030204" pitchFamily="34" charset="0"/>
                <a:cs typeface="Simplified Arabic" panose="02020603050405020304" pitchFamily="18" charset="-78"/>
              </a:rPr>
              <a:t>نظام المراقبة الصحية في منافذ الدخول لعام 1433هـ </a:t>
            </a:r>
            <a:r>
              <a:rPr kumimoji="0" lang="en-US" sz="14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 </a:t>
            </a:r>
            <a:r>
              <a:rPr lang="ar-SA" sz="2000" b="1" kern="0" dirty="0">
                <a:solidFill>
                  <a:srgbClr val="FF0000"/>
                </a:solidFill>
                <a:latin typeface="Calibri" panose="020F0502020204030204"/>
                <a:ea typeface="Calibri" panose="020F0502020204030204" pitchFamily="34" charset="0"/>
                <a:cs typeface="Simplified Arabic" panose="02020603050405020304" pitchFamily="18" charset="-78"/>
              </a:rPr>
              <a:t>( 27 يونيو2012م)</a:t>
            </a:r>
          </a:p>
          <a:p>
            <a:pPr marR="0" lvl="0" algn="ctr" rtl="1">
              <a:lnSpc>
                <a:spcPct val="150000"/>
              </a:lnSpc>
              <a:spcBef>
                <a:spcPts val="0"/>
              </a:spcBef>
              <a:spcAft>
                <a:spcPts val="800"/>
              </a:spcAft>
              <a:buClrTx/>
              <a:buSzTx/>
            </a:pPr>
            <a:r>
              <a:rPr lang="en-US" sz="2000" b="1" kern="0" dirty="0">
                <a:solidFill>
                  <a:srgbClr val="FFC000"/>
                </a:solidFill>
                <a:latin typeface="Calibri" panose="020F0502020204030204"/>
                <a:cs typeface="Simplified Arabic" panose="02020603050405020304" pitchFamily="18" charset="-78"/>
              </a:rPr>
              <a:t>The health monitoring system at the entry poin.1433 AH(2012 )</a:t>
            </a:r>
          </a:p>
        </p:txBody>
      </p:sp>
      <p:sp>
        <p:nvSpPr>
          <p:cNvPr id="2" name="مستطيل 1"/>
          <p:cNvSpPr/>
          <p:nvPr/>
        </p:nvSpPr>
        <p:spPr>
          <a:xfrm>
            <a:off x="1619672" y="1772816"/>
            <a:ext cx="7416824" cy="5088444"/>
          </a:xfrm>
          <a:prstGeom prst="rect">
            <a:avLst/>
          </a:prstGeom>
        </p:spPr>
        <p:txBody>
          <a:bodyPr wrap="square">
            <a:spAutoFit/>
          </a:bodyPr>
          <a:lstStyle/>
          <a:p>
            <a:pPr marL="342900" indent="-342900" algn="just" rtl="1">
              <a:buFont typeface="Arial" panose="020B0604020202020204" pitchFamily="34" charset="0"/>
              <a:buChar char="•"/>
            </a:pPr>
            <a:r>
              <a:rPr lang="ar-SA" sz="2000" b="1" dirty="0">
                <a:ea typeface="Calibri" panose="020F0502020204030204" pitchFamily="34" charset="0"/>
                <a:cs typeface="Simplified Arabic" panose="02020603050405020304" pitchFamily="18" charset="-78"/>
              </a:rPr>
              <a:t>جاء النظام سابقاً لعصره في مجال الإجراءات الوقائية والتدابير والإحترازية التي تم اتخاذها للتعامل مع جائحة كورونا. </a:t>
            </a:r>
            <a:r>
              <a:rPr lang="ar-SA" sz="1600" b="1" dirty="0">
                <a:ea typeface="Calibri" panose="020F0502020204030204" pitchFamily="34" charset="0"/>
                <a:cs typeface="Simplified Arabic" panose="02020603050405020304" pitchFamily="18" charset="-78"/>
              </a:rPr>
              <a:t>(صدر قبل تسعة أعوام من الجائحة).</a:t>
            </a:r>
          </a:p>
          <a:p>
            <a:pPr algn="just">
              <a:lnSpc>
                <a:spcPct val="107000"/>
              </a:lnSpc>
              <a:spcAft>
                <a:spcPts val="800"/>
              </a:spcAft>
              <a:defRPr/>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The Law came ahead of its era in the area of preventive measures and precautionary measures taken to deal with Covid-19. (Issued nine years before the pandemic).</a:t>
            </a:r>
            <a:endParaRPr lang="ar-SA"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342900" indent="-342900" algn="just" rtl="1">
              <a:buFont typeface="Arial" panose="020B0604020202020204" pitchFamily="34" charset="0"/>
              <a:buChar char="•"/>
            </a:pPr>
            <a:r>
              <a:rPr lang="ar-SA" sz="2000" b="1" dirty="0">
                <a:ea typeface="Calibri" panose="020F0502020204030204" pitchFamily="34" charset="0"/>
                <a:cs typeface="Simplified Arabic" panose="02020603050405020304" pitchFamily="18" charset="-78"/>
              </a:rPr>
              <a:t>ورد في المادة الأولى من النظام أن المقصود بالمنطقة </a:t>
            </a:r>
            <a:r>
              <a:rPr lang="ar-JO" sz="2000" b="1" dirty="0">
                <a:ea typeface="Calibri" panose="020F0502020204030204" pitchFamily="34" charset="0"/>
                <a:cs typeface="Simplified Arabic" panose="02020603050405020304" pitchFamily="18" charset="-78"/>
              </a:rPr>
              <a:t>المتضررة أو الموبوءة </a:t>
            </a:r>
            <a:r>
              <a:rPr lang="ar-SA" sz="2000" b="1" dirty="0">
                <a:ea typeface="Calibri" panose="020F0502020204030204" pitchFamily="34" charset="0"/>
                <a:cs typeface="Simplified Arabic" panose="02020603050405020304" pitchFamily="18" charset="-78"/>
              </a:rPr>
              <a:t>:</a:t>
            </a:r>
            <a:r>
              <a:rPr lang="ar-JO" sz="2000" b="1" dirty="0">
                <a:ea typeface="Calibri" panose="020F0502020204030204" pitchFamily="34" charset="0"/>
                <a:cs typeface="Simplified Arabic" panose="02020603050405020304" pitchFamily="18" charset="-78"/>
              </a:rPr>
              <a:t> أي موقع جغرافي توصي منظمة الصحة العالمية باتخاذ تدابير في شأنه</a:t>
            </a:r>
            <a:r>
              <a:rPr lang="en-GB" sz="2000" b="1" dirty="0">
                <a:latin typeface="Simplified Arabic" panose="02020603050405020304" pitchFamily="18" charset="-78"/>
                <a:ea typeface="Calibri" panose="020F0502020204030204" pitchFamily="34" charset="0"/>
              </a:rPr>
              <a:t>.</a:t>
            </a:r>
            <a:r>
              <a:rPr lang="ar-JO" sz="2000" b="1" dirty="0">
                <a:ea typeface="Calibri" panose="020F0502020204030204" pitchFamily="34" charset="0"/>
                <a:cs typeface="Simplified Arabic" panose="02020603050405020304" pitchFamily="18" charset="-78"/>
              </a:rPr>
              <a:t> </a:t>
            </a:r>
            <a:endParaRPr lang="en-US" sz="2000" b="1" dirty="0">
              <a:ea typeface="Calibri" panose="020F0502020204030204" pitchFamily="34" charset="0"/>
              <a:cs typeface="Simplified Arabic" panose="02020603050405020304" pitchFamily="18" charset="-78"/>
            </a:endParaRPr>
          </a:p>
          <a:p>
            <a:pPr algn="just">
              <a:lnSpc>
                <a:spcPct val="107000"/>
              </a:lnSpc>
              <a:spcAft>
                <a:spcPts val="800"/>
              </a:spcAft>
              <a:defRPr/>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Article 1 states that "the affected or infested area means any geographical location in which the World Health Organization recommends measures".</a:t>
            </a:r>
          </a:p>
          <a:p>
            <a:pPr marL="342900" indent="-342900" algn="just" rtl="1">
              <a:buFont typeface="Arial" panose="020B0604020202020204" pitchFamily="34" charset="0"/>
              <a:buChar char="•"/>
            </a:pPr>
            <a:r>
              <a:rPr lang="ar-JO" sz="2000" b="1" dirty="0">
                <a:ea typeface="Calibri" panose="020F0502020204030204" pitchFamily="34" charset="0"/>
                <a:cs typeface="Simplified Arabic" panose="02020603050405020304" pitchFamily="18" charset="-78"/>
              </a:rPr>
              <a:t>كما جاء في ذات المادة </a:t>
            </a:r>
            <a:r>
              <a:rPr lang="ar-SA" sz="2000" b="1" dirty="0">
                <a:ea typeface="Calibri" panose="020F0502020204030204" pitchFamily="34" charset="0"/>
                <a:cs typeface="Simplified Arabic" panose="02020603050405020304" pitchFamily="18" charset="-78"/>
              </a:rPr>
              <a:t>أ</a:t>
            </a:r>
            <a:r>
              <a:rPr lang="ar-JO" sz="2000" b="1" dirty="0">
                <a:ea typeface="Calibri" panose="020F0502020204030204" pitchFamily="34" charset="0"/>
                <a:cs typeface="Simplified Arabic" panose="02020603050405020304" pitchFamily="18" charset="-78"/>
              </a:rPr>
              <a:t>ن المقصود بالحالة </a:t>
            </a:r>
            <a:r>
              <a:rPr lang="ar-JO" sz="2000" b="1" dirty="0">
                <a:solidFill>
                  <a:srgbClr val="FF0000"/>
                </a:solidFill>
                <a:ea typeface="Calibri" panose="020F0502020204030204" pitchFamily="34" charset="0"/>
                <a:cs typeface="Simplified Arabic" panose="02020603050405020304" pitchFamily="18" charset="-78"/>
              </a:rPr>
              <a:t>الطارئة الصحية العامة </a:t>
            </a:r>
            <a:r>
              <a:rPr lang="ar-JO" sz="2000" b="1" dirty="0">
                <a:ea typeface="Calibri" panose="020F0502020204030204" pitchFamily="34" charset="0"/>
                <a:cs typeface="Simplified Arabic" panose="02020603050405020304" pitchFamily="18" charset="-78"/>
              </a:rPr>
              <a:t>التي تسبب قلقاً دوليًّا </a:t>
            </a:r>
            <a:r>
              <a:rPr lang="ar-JO" b="1" dirty="0">
                <a:ea typeface="Calibri" panose="020F0502020204030204" pitchFamily="34" charset="0"/>
                <a:cs typeface="Simplified Arabic" panose="02020603050405020304" pitchFamily="18" charset="-78"/>
              </a:rPr>
              <a:t>(حدث استثنائي يشكل خطراً محتملاً على الصحة العامة بسبب انتشار المرض دولياً، وقد يقتضي </a:t>
            </a:r>
            <a:r>
              <a:rPr lang="ar-SA" b="1" dirty="0">
                <a:ea typeface="Calibri" panose="020F0502020204030204" pitchFamily="34" charset="0"/>
                <a:cs typeface="Simplified Arabic" panose="02020603050405020304" pitchFamily="18" charset="-78"/>
              </a:rPr>
              <a:t>إ</a:t>
            </a:r>
            <a:r>
              <a:rPr lang="ar-JO" b="1" dirty="0">
                <a:ea typeface="Calibri" panose="020F0502020204030204" pitchFamily="34" charset="0"/>
                <a:cs typeface="Simplified Arabic" panose="02020603050405020304" pitchFamily="18" charset="-78"/>
              </a:rPr>
              <a:t>ستجابة دولية منسقة</a:t>
            </a:r>
            <a:r>
              <a:rPr lang="ar-SA" b="1" dirty="0">
                <a:ea typeface="Calibri" panose="020F0502020204030204" pitchFamily="34" charset="0"/>
                <a:cs typeface="Simplified Arabic" panose="02020603050405020304" pitchFamily="18" charset="-78"/>
              </a:rPr>
              <a:t>).</a:t>
            </a:r>
          </a:p>
          <a:p>
            <a:pPr algn="just">
              <a:lnSpc>
                <a:spcPct val="107000"/>
              </a:lnSpc>
              <a:spcAft>
                <a:spcPts val="800"/>
              </a:spcAft>
              <a:defRPr/>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The same article also defines </a:t>
            </a:r>
            <a:r>
              <a:rPr lang="en-US" b="1" dirty="0">
                <a:latin typeface="Calibri" panose="020F0502020204030204" pitchFamily="34" charset="0"/>
                <a:ea typeface="Calibri" panose="020F0502020204030204" pitchFamily="34" charset="0"/>
                <a:cs typeface="Simplified Arabic" panose="02020603050405020304" pitchFamily="18" charset="-78"/>
              </a:rPr>
              <a:t>public health emergency of international concern</a:t>
            </a: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 : (an extraordinary event poses a potential risk to public health due to the spread of the disease internationally, and may require a coordinated international response).</a:t>
            </a:r>
            <a:endParaRPr lang="ar-SA"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70330718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1907704" y="332656"/>
            <a:ext cx="6408712" cy="1872208"/>
          </a:xfrm>
          <a:prstGeom prst="accentBorderCallout1">
            <a:avLst>
              <a:gd name="adj1" fmla="val 18750"/>
              <a:gd name="adj2" fmla="val -8333"/>
              <a:gd name="adj3" fmla="val 109298"/>
              <a:gd name="adj4" fmla="val -23572"/>
            </a:avLst>
          </a:prstGeom>
          <a:solidFill>
            <a:srgbClr val="5B9BD5"/>
          </a:solidFill>
          <a:ln w="1270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R="0" lvl="0" algn="ctr" rtl="1">
              <a:spcBef>
                <a:spcPts val="0"/>
              </a:spcBef>
              <a:spcAft>
                <a:spcPts val="800"/>
              </a:spcAft>
              <a:buClrTx/>
              <a:buSzTx/>
            </a:pPr>
            <a:r>
              <a:rPr lang="ar-SA" sz="2400" b="1" kern="0" dirty="0">
                <a:latin typeface="Calibri" panose="020F0502020204030204"/>
                <a:ea typeface="Calibri" panose="020F0502020204030204" pitchFamily="34" charset="0"/>
                <a:cs typeface="Simplified Arabic" panose="02020603050405020304" pitchFamily="18" charset="-78"/>
              </a:rPr>
              <a:t>نظام الإجراءات الجزائية لعام 1435هـ </a:t>
            </a:r>
            <a:r>
              <a:rPr kumimoji="0" lang="en-US" sz="16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 </a:t>
            </a:r>
            <a:r>
              <a:rPr lang="ar-SA" sz="2400" b="1" kern="0" dirty="0">
                <a:solidFill>
                  <a:srgbClr val="FF0000"/>
                </a:solidFill>
                <a:latin typeface="Calibri" panose="020F0502020204030204"/>
                <a:ea typeface="Calibri" panose="020F0502020204030204" pitchFamily="34" charset="0"/>
                <a:cs typeface="Simplified Arabic" panose="02020603050405020304" pitchFamily="18" charset="-78"/>
              </a:rPr>
              <a:t>( 25 نوفمبر 2013م)</a:t>
            </a:r>
          </a:p>
          <a:p>
            <a:pPr marR="0" lvl="0" algn="ctr" rtl="1">
              <a:spcBef>
                <a:spcPts val="0"/>
              </a:spcBef>
              <a:spcAft>
                <a:spcPts val="800"/>
              </a:spcAft>
              <a:buClrTx/>
              <a:buSzTx/>
            </a:pPr>
            <a:r>
              <a:rPr lang="ar-SA" sz="2400" b="1" kern="0" dirty="0">
                <a:latin typeface="Calibri" panose="020F0502020204030204"/>
                <a:ea typeface="Calibri" panose="020F0502020204030204" pitchFamily="34" charset="0"/>
                <a:cs typeface="Simplified Arabic" panose="02020603050405020304" pitchFamily="18" charset="-78"/>
              </a:rPr>
              <a:t>ولائحته التنفيذية لعام 1436 هـ </a:t>
            </a:r>
            <a:r>
              <a:rPr lang="ar-SA" sz="2400" b="1" kern="0" dirty="0">
                <a:solidFill>
                  <a:srgbClr val="FF0000"/>
                </a:solidFill>
                <a:latin typeface="Calibri" panose="020F0502020204030204"/>
                <a:ea typeface="Calibri" panose="020F0502020204030204" pitchFamily="34" charset="0"/>
                <a:cs typeface="Simplified Arabic" panose="02020603050405020304" pitchFamily="18" charset="-78"/>
              </a:rPr>
              <a:t>( 12 يناير 2015م).</a:t>
            </a:r>
          </a:p>
          <a:p>
            <a:pPr marR="0" lvl="0" algn="ctr">
              <a:lnSpc>
                <a:spcPct val="107000"/>
              </a:lnSpc>
              <a:spcBef>
                <a:spcPts val="0"/>
              </a:spcBef>
              <a:spcAft>
                <a:spcPts val="800"/>
              </a:spcAft>
              <a:buClrTx/>
              <a:buSzTx/>
              <a:defRPr/>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Code of Criminal Procedure of 1435 AH (25 November 2013)</a:t>
            </a:r>
          </a:p>
          <a:p>
            <a:pPr marR="0" lvl="0" algn="ctr">
              <a:lnSpc>
                <a:spcPct val="107000"/>
              </a:lnSpc>
              <a:spcBef>
                <a:spcPts val="0"/>
              </a:spcBef>
              <a:spcAft>
                <a:spcPts val="800"/>
              </a:spcAft>
              <a:buClrTx/>
              <a:buSzTx/>
              <a:defRPr/>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The Executive Regulation of 1436 A.H. (January 12, 2015).</a:t>
            </a:r>
          </a:p>
        </p:txBody>
      </p:sp>
      <p:sp>
        <p:nvSpPr>
          <p:cNvPr id="3" name="مستطيل 2"/>
          <p:cNvSpPr/>
          <p:nvPr/>
        </p:nvSpPr>
        <p:spPr>
          <a:xfrm>
            <a:off x="1907704" y="3068960"/>
            <a:ext cx="6408712" cy="165618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800" b="1" dirty="0">
                <a:solidFill>
                  <a:schemeClr val="bg1"/>
                </a:solidFill>
                <a:ea typeface="Calibri" panose="020F0502020204030204" pitchFamily="34" charset="0"/>
                <a:cs typeface="Simplified Arabic" panose="02020603050405020304" pitchFamily="18" charset="-78"/>
              </a:rPr>
              <a:t>مباشرة التحقيق في غير مقار النيابة</a:t>
            </a:r>
            <a:endParaRPr lang="en-US" sz="2800" b="1" dirty="0">
              <a:solidFill>
                <a:schemeClr val="bg1"/>
              </a:solidFill>
              <a:ea typeface="Calibri" panose="020F0502020204030204" pitchFamily="34" charset="0"/>
              <a:cs typeface="Simplified Arabic" panose="02020603050405020304" pitchFamily="18" charset="-78"/>
            </a:endParaRPr>
          </a:p>
          <a:p>
            <a:pPr algn="ctr"/>
            <a:endParaRPr lang="en-US" sz="2800" b="1" dirty="0">
              <a:solidFill>
                <a:schemeClr val="bg1"/>
              </a:solidFill>
              <a:ea typeface="Calibri" panose="020F0502020204030204" pitchFamily="34" charset="0"/>
              <a:cs typeface="Simplified Arabic" panose="02020603050405020304" pitchFamily="18" charset="-78"/>
            </a:endParaRPr>
          </a:p>
          <a:p>
            <a:pPr algn="ctr">
              <a:lnSpc>
                <a:spcPct val="107000"/>
              </a:lnSpc>
              <a:spcAft>
                <a:spcPts val="800"/>
              </a:spcAft>
              <a:defRPr/>
            </a:pPr>
            <a:r>
              <a:rPr lang="en-US" sz="2000" b="1" dirty="0">
                <a:solidFill>
                  <a:schemeClr val="accent1">
                    <a:lumMod val="75000"/>
                  </a:schemeClr>
                </a:solidFill>
                <a:latin typeface="Calibri" panose="020F0502020204030204" pitchFamily="34" charset="0"/>
                <a:ea typeface="Calibri" panose="020F0502020204030204" pitchFamily="34" charset="0"/>
                <a:cs typeface="Simplified Arabic" panose="02020603050405020304" pitchFamily="18" charset="-78"/>
              </a:rPr>
              <a:t>Initiate investigation at non-prosecutor's offices</a:t>
            </a:r>
          </a:p>
        </p:txBody>
      </p:sp>
    </p:spTree>
    <p:extLst>
      <p:ext uri="{BB962C8B-B14F-4D97-AF65-F5344CB8AC3E}">
        <p14:creationId xmlns:p14="http://schemas.microsoft.com/office/powerpoint/2010/main" val="87350044"/>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مستطيل 2"/>
          <p:cNvSpPr/>
          <p:nvPr/>
        </p:nvSpPr>
        <p:spPr>
          <a:xfrm>
            <a:off x="961864" y="0"/>
            <a:ext cx="7560840" cy="31409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sz="2400" b="1" dirty="0">
              <a:solidFill>
                <a:schemeClr val="bg1"/>
              </a:solidFill>
            </a:endParaRPr>
          </a:p>
          <a:p>
            <a:pPr algn="ctr" rtl="1"/>
            <a:endParaRPr lang="ar-SA" sz="2400" b="1" dirty="0">
              <a:solidFill>
                <a:schemeClr val="bg1"/>
              </a:solidFill>
            </a:endParaRPr>
          </a:p>
          <a:p>
            <a:pPr algn="ctr" rtl="1"/>
            <a:endParaRPr lang="ar-SA" sz="2400" b="1" dirty="0">
              <a:solidFill>
                <a:schemeClr val="bg1"/>
              </a:solidFill>
            </a:endParaRPr>
          </a:p>
          <a:p>
            <a:pPr algn="ctr" rtl="1"/>
            <a:r>
              <a:rPr lang="ar-SA" sz="2400" b="1" dirty="0">
                <a:solidFill>
                  <a:schemeClr val="bg1"/>
                </a:solidFill>
              </a:rPr>
              <a:t>تقديم الخدمات المطلوبة عن بعد</a:t>
            </a:r>
          </a:p>
          <a:p>
            <a:pPr algn="just" rtl="1"/>
            <a:r>
              <a:rPr lang="ar-SA" sz="2400" dirty="0">
                <a:solidFill>
                  <a:schemeClr val="bg1"/>
                </a:solidFill>
              </a:rPr>
              <a:t>قامت النيابة العامة بتقديم خدماتها عن بُعد لجميع المستفيدين والمراجعين من خلال قنوات متنوعة عبر الموقع الإلكتروني للنيابة العامة على الشبكة المعلوماتية.</a:t>
            </a:r>
          </a:p>
          <a:p>
            <a:pPr algn="ctr">
              <a:lnSpc>
                <a:spcPct val="107000"/>
              </a:lnSpc>
              <a:spcAft>
                <a:spcPts val="800"/>
              </a:spcAft>
              <a:defRPr/>
            </a:pPr>
            <a:r>
              <a:rPr lang="en-US" b="1" dirty="0">
                <a:solidFill>
                  <a:schemeClr val="accent1">
                    <a:lumMod val="75000"/>
                  </a:schemeClr>
                </a:solidFill>
                <a:latin typeface="Calibri" panose="020F0502020204030204" pitchFamily="34" charset="0"/>
                <a:ea typeface="Calibri" panose="020F0502020204030204" pitchFamily="34" charset="0"/>
                <a:cs typeface="Simplified Arabic" panose="02020603050405020304" pitchFamily="18" charset="-78"/>
              </a:rPr>
              <a:t>Remote delivery of judicial services</a:t>
            </a:r>
          </a:p>
          <a:p>
            <a:pPr algn="just">
              <a:lnSpc>
                <a:spcPct val="107000"/>
              </a:lnSpc>
              <a:spcAft>
                <a:spcPts val="800"/>
              </a:spcAft>
              <a:defRPr/>
            </a:pPr>
            <a:r>
              <a:rPr lang="en-US" b="1" dirty="0">
                <a:solidFill>
                  <a:schemeClr val="accent1">
                    <a:lumMod val="75000"/>
                  </a:schemeClr>
                </a:solidFill>
                <a:latin typeface="Calibri" panose="020F0502020204030204" pitchFamily="34" charset="0"/>
                <a:ea typeface="Calibri" panose="020F0502020204030204" pitchFamily="34" charset="0"/>
                <a:cs typeface="Simplified Arabic" panose="02020603050405020304" pitchFamily="18" charset="-78"/>
              </a:rPr>
              <a:t>The Public Prosecution provided its services remotely to all beneficiaries and auditors through various channels such as website of the Public Prosecution.</a:t>
            </a:r>
            <a:endParaRPr lang="ar-SA" b="1" dirty="0">
              <a:solidFill>
                <a:schemeClr val="accent1">
                  <a:lumMod val="75000"/>
                </a:schemeClr>
              </a:solidFill>
              <a:latin typeface="Calibri" panose="020F0502020204030204" pitchFamily="34" charset="0"/>
              <a:ea typeface="Calibri" panose="020F0502020204030204" pitchFamily="34" charset="0"/>
              <a:cs typeface="Simplified Arabic" panose="02020603050405020304" pitchFamily="18" charset="-78"/>
            </a:endParaRPr>
          </a:p>
          <a:p>
            <a:pPr algn="just" rtl="1"/>
            <a:endParaRPr lang="ar-SA" sz="2400" dirty="0">
              <a:solidFill>
                <a:schemeClr val="bg1"/>
              </a:solidFill>
            </a:endParaRPr>
          </a:p>
          <a:p>
            <a:pPr algn="just" rtl="1"/>
            <a:endParaRPr lang="ar-SA" sz="2400" dirty="0">
              <a:solidFill>
                <a:schemeClr val="bg1"/>
              </a:solidFill>
            </a:endParaRPr>
          </a:p>
        </p:txBody>
      </p:sp>
      <p:sp>
        <p:nvSpPr>
          <p:cNvPr id="6" name="مستطيل 5"/>
          <p:cNvSpPr/>
          <p:nvPr/>
        </p:nvSpPr>
        <p:spPr>
          <a:xfrm>
            <a:off x="961864" y="3356992"/>
            <a:ext cx="7560840" cy="338437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50000"/>
              </a:lnSpc>
            </a:pPr>
            <a:r>
              <a:rPr lang="ar-SA" sz="2000" b="1" dirty="0">
                <a:solidFill>
                  <a:schemeClr val="bg1"/>
                </a:solidFill>
              </a:rPr>
              <a:t>تقنية التحقيق المرئي</a:t>
            </a:r>
            <a:endParaRPr lang="ar-SA" sz="2000" dirty="0">
              <a:solidFill>
                <a:schemeClr val="bg1"/>
              </a:solidFill>
            </a:endParaRPr>
          </a:p>
          <a:p>
            <a:pPr algn="just" rtl="1"/>
            <a:r>
              <a:rPr lang="ar-SA" sz="2000" dirty="0">
                <a:solidFill>
                  <a:schemeClr val="bg1"/>
                </a:solidFill>
              </a:rPr>
              <a:t> </a:t>
            </a:r>
            <a:r>
              <a:rPr lang="ar-SA" sz="2400" dirty="0">
                <a:solidFill>
                  <a:schemeClr val="bg1"/>
                </a:solidFill>
              </a:rPr>
              <a:t>تم تطبيق منظومة التحقيق المرئي عن بُعد مع بعض المتهمين ودون حاجة الى حضورهم الى مقر النيابة العامة. حيث تم التحقيق معهم في أماكن تواجدهم من مكان توقيفهم، عبر بيئة تقنية آمنة ومشفرة.</a:t>
            </a:r>
          </a:p>
          <a:p>
            <a:pPr algn="ctr">
              <a:lnSpc>
                <a:spcPct val="107000"/>
              </a:lnSpc>
              <a:spcAft>
                <a:spcPts val="800"/>
              </a:spcAft>
              <a:defRPr/>
            </a:pPr>
            <a:r>
              <a:rPr lang="en-US" b="1" dirty="0">
                <a:solidFill>
                  <a:schemeClr val="accent1">
                    <a:lumMod val="75000"/>
                  </a:schemeClr>
                </a:solidFill>
                <a:latin typeface="Calibri" panose="020F0502020204030204" pitchFamily="34" charset="0"/>
                <a:ea typeface="Calibri" panose="020F0502020204030204" pitchFamily="34" charset="0"/>
                <a:cs typeface="Simplified Arabic" panose="02020603050405020304" pitchFamily="18" charset="-78"/>
              </a:rPr>
              <a:t>Visual Investigation Technique</a:t>
            </a:r>
          </a:p>
          <a:p>
            <a:pPr algn="just">
              <a:lnSpc>
                <a:spcPct val="107000"/>
              </a:lnSpc>
              <a:spcAft>
                <a:spcPts val="800"/>
              </a:spcAft>
              <a:defRPr/>
            </a:pPr>
            <a:r>
              <a:rPr lang="en-US" b="1" dirty="0">
                <a:solidFill>
                  <a:schemeClr val="accent1">
                    <a:lumMod val="75000"/>
                  </a:schemeClr>
                </a:solidFill>
                <a:latin typeface="Calibri" panose="020F0502020204030204" pitchFamily="34" charset="0"/>
                <a:ea typeface="Calibri" panose="020F0502020204030204" pitchFamily="34" charset="0"/>
                <a:cs typeface="Simplified Arabic" panose="02020603050405020304" pitchFamily="18" charset="-78"/>
              </a:rPr>
              <a:t>The visual investigation system was implemented remotely with some of the accused and without the need to be present at the prosecutor's office. They were investigated from the scene of their arrest through a secure and encrypted technical environment.</a:t>
            </a:r>
            <a:endParaRPr lang="ar-SA" b="1" dirty="0">
              <a:solidFill>
                <a:schemeClr val="accent1">
                  <a:lumMod val="75000"/>
                </a:schemeClr>
              </a:solidFill>
              <a:latin typeface="Calibri" panose="020F0502020204030204" pitchFamily="34"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338772636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مستطيل 2"/>
          <p:cNvSpPr/>
          <p:nvPr/>
        </p:nvSpPr>
        <p:spPr>
          <a:xfrm>
            <a:off x="539552" y="188640"/>
            <a:ext cx="8280920" cy="63367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ar-SA" sz="2400" b="1" dirty="0">
              <a:solidFill>
                <a:schemeClr val="bg1"/>
              </a:solidFill>
            </a:endParaRPr>
          </a:p>
          <a:p>
            <a:pPr lvl="0" algn="ctr" rtl="1"/>
            <a:endParaRPr lang="ar-SA" sz="2400" b="1" dirty="0">
              <a:solidFill>
                <a:schemeClr val="bg1"/>
              </a:solidFill>
            </a:endParaRPr>
          </a:p>
          <a:p>
            <a:pPr lvl="0" algn="ctr" rtl="1"/>
            <a:endParaRPr lang="ar-SA" sz="2400" b="1" dirty="0">
              <a:solidFill>
                <a:schemeClr val="bg1"/>
              </a:solidFill>
            </a:endParaRPr>
          </a:p>
          <a:p>
            <a:pPr lvl="0" algn="ctr" rtl="1"/>
            <a:endParaRPr lang="ar-SA" sz="2400" b="1" dirty="0">
              <a:solidFill>
                <a:schemeClr val="bg1"/>
              </a:solidFill>
            </a:endParaRPr>
          </a:p>
          <a:p>
            <a:pPr lvl="0" algn="ctr" rtl="1"/>
            <a:r>
              <a:rPr lang="ar-SA" sz="2400" b="1" dirty="0">
                <a:solidFill>
                  <a:schemeClr val="bg1"/>
                </a:solidFill>
              </a:rPr>
              <a:t>في مجال السجون</a:t>
            </a:r>
          </a:p>
          <a:p>
            <a:pPr lvl="0" algn="ctr" rtl="1"/>
            <a:endParaRPr lang="ar-SA" sz="2400" dirty="0">
              <a:solidFill>
                <a:schemeClr val="bg1"/>
              </a:solidFill>
            </a:endParaRPr>
          </a:p>
          <a:p>
            <a:pPr marL="285750" lvl="0" indent="-285750" algn="just" rtl="1">
              <a:buFont typeface="Arial" panose="020B0604020202020204" pitchFamily="34" charset="0"/>
              <a:buChar char="•"/>
            </a:pPr>
            <a:r>
              <a:rPr lang="ar-SA" sz="2000" dirty="0">
                <a:solidFill>
                  <a:schemeClr val="bg1"/>
                </a:solidFill>
              </a:rPr>
              <a:t>منح النظام المحققين سلطة الإفراج عن الموقوفين وفق ضوابط نظامية تتسم بالمرونة. </a:t>
            </a:r>
          </a:p>
          <a:p>
            <a:pPr lvl="0" algn="just" rtl="1"/>
            <a:endParaRPr lang="ar-SA" sz="2000" dirty="0">
              <a:solidFill>
                <a:schemeClr val="bg1"/>
              </a:solidFill>
            </a:endParaRPr>
          </a:p>
          <a:p>
            <a:pPr marL="285750" lvl="0" indent="-285750" algn="just" rtl="1">
              <a:buFont typeface="Arial" panose="020B0604020202020204" pitchFamily="34" charset="0"/>
              <a:buChar char="•"/>
            </a:pPr>
            <a:r>
              <a:rPr lang="ar-SA" sz="2000" dirty="0">
                <a:solidFill>
                  <a:schemeClr val="bg1"/>
                </a:solidFill>
              </a:rPr>
              <a:t>هذا النص النظامي بصياغته المرنة مكَّن أعضاء النيابة العامة والمحققين من </a:t>
            </a:r>
            <a:r>
              <a:rPr lang="ar-SA" sz="2000" dirty="0">
                <a:solidFill>
                  <a:prstClr val="black"/>
                </a:solidFill>
              </a:rPr>
              <a:t>الإفراج</a:t>
            </a:r>
            <a:r>
              <a:rPr lang="ar-SA" sz="2000" dirty="0">
                <a:solidFill>
                  <a:schemeClr val="bg1"/>
                </a:solidFill>
              </a:rPr>
              <a:t> عن بعض المسجونين والموقوفين، وبالشكل الذي يؤدي الى التخفيف من عدد نزلاء السجون ومراكز التوقيف، وبالتالي تحقيق التباعد الاجتماعي المطلوب الذي تم فرضه من قبل الدولة خلال جائحة كورونا.</a:t>
            </a:r>
          </a:p>
          <a:p>
            <a:pPr marL="285750" lvl="0" indent="-285750" algn="just" rtl="1">
              <a:buFont typeface="Arial" panose="020B0604020202020204" pitchFamily="34" charset="0"/>
              <a:buChar char="•"/>
            </a:pPr>
            <a:endParaRPr lang="ar-SA" sz="2000" dirty="0">
              <a:solidFill>
                <a:schemeClr val="bg1"/>
              </a:solidFill>
            </a:endParaRPr>
          </a:p>
          <a:p>
            <a:pPr lvl="0" algn="ctr" rtl="1"/>
            <a:r>
              <a:rPr lang="en-US" sz="2000" b="1" dirty="0">
                <a:solidFill>
                  <a:schemeClr val="accent1">
                    <a:lumMod val="75000"/>
                  </a:schemeClr>
                </a:solidFill>
              </a:rPr>
              <a:t>In the field of prisons</a:t>
            </a:r>
          </a:p>
          <a:p>
            <a:pPr lvl="0" algn="just" rtl="1"/>
            <a:endParaRPr lang="en-US" sz="2000" dirty="0">
              <a:solidFill>
                <a:schemeClr val="bg1"/>
              </a:solidFill>
            </a:endParaRPr>
          </a:p>
          <a:p>
            <a:pPr lvl="0" algn="just">
              <a:lnSpc>
                <a:spcPct val="107000"/>
              </a:lnSpc>
              <a:spcAft>
                <a:spcPts val="800"/>
              </a:spcAft>
              <a:defRPr/>
            </a:pPr>
            <a:r>
              <a:rPr lang="en-US" b="1" dirty="0">
                <a:solidFill>
                  <a:schemeClr val="accent1">
                    <a:lumMod val="75000"/>
                  </a:schemeClr>
                </a:solidFill>
                <a:latin typeface="Calibri" panose="020F0502020204030204" pitchFamily="34" charset="0"/>
                <a:ea typeface="Calibri" panose="020F0502020204030204" pitchFamily="34" charset="0"/>
                <a:cs typeface="Simplified Arabic" panose="02020603050405020304" pitchFamily="18" charset="-78"/>
              </a:rPr>
              <a:t>The system empowers investigators to release detainees under flexible regulations.</a:t>
            </a:r>
          </a:p>
          <a:p>
            <a:pPr lvl="0" algn="just">
              <a:lnSpc>
                <a:spcPct val="107000"/>
              </a:lnSpc>
              <a:spcAft>
                <a:spcPts val="800"/>
              </a:spcAft>
              <a:defRPr/>
            </a:pPr>
            <a:endParaRPr lang="en-US" b="1" dirty="0">
              <a:solidFill>
                <a:schemeClr val="accent1">
                  <a:lumMod val="75000"/>
                </a:schemeClr>
              </a:solidFill>
              <a:latin typeface="Calibri" panose="020F0502020204030204" pitchFamily="34" charset="0"/>
              <a:ea typeface="Calibri" panose="020F0502020204030204" pitchFamily="34" charset="0"/>
              <a:cs typeface="Simplified Arabic" panose="02020603050405020304" pitchFamily="18" charset="-78"/>
            </a:endParaRPr>
          </a:p>
          <a:p>
            <a:pPr lvl="0" algn="just">
              <a:lnSpc>
                <a:spcPct val="107000"/>
              </a:lnSpc>
              <a:spcAft>
                <a:spcPts val="800"/>
              </a:spcAft>
              <a:defRPr/>
            </a:pPr>
            <a:r>
              <a:rPr lang="en-US" b="1" dirty="0">
                <a:solidFill>
                  <a:schemeClr val="accent1">
                    <a:lumMod val="75000"/>
                  </a:schemeClr>
                </a:solidFill>
                <a:latin typeface="Calibri" panose="020F0502020204030204" pitchFamily="34" charset="0"/>
                <a:ea typeface="Calibri" panose="020F0502020204030204" pitchFamily="34" charset="0"/>
                <a:cs typeface="Simplified Arabic" panose="02020603050405020304" pitchFamily="18" charset="-78"/>
              </a:rPr>
              <a:t>This flexible text enabled prosecutors and investigators to release some prisoners and detainees, to reduce the number of prisoners in prisons and detention centers, thereby achieving the social distancing required by the state during the coronavirus pandemic.</a:t>
            </a:r>
            <a:endParaRPr lang="ar-SA" sz="2000" dirty="0">
              <a:solidFill>
                <a:schemeClr val="bg1"/>
              </a:solidFill>
            </a:endParaRPr>
          </a:p>
          <a:p>
            <a:pPr marL="285750" lvl="0" indent="-285750" algn="just" rtl="1">
              <a:buFont typeface="Arial" panose="020B0604020202020204" pitchFamily="34" charset="0"/>
              <a:buChar char="•"/>
            </a:pPr>
            <a:endParaRPr lang="ar-SA" sz="2000" dirty="0">
              <a:solidFill>
                <a:schemeClr val="bg1"/>
              </a:solidFill>
            </a:endParaRPr>
          </a:p>
          <a:p>
            <a:pPr marL="285750" lvl="0" indent="-285750" algn="just" rtl="1">
              <a:buFont typeface="Arial" panose="020B0604020202020204" pitchFamily="34" charset="0"/>
              <a:buChar char="•"/>
            </a:pPr>
            <a:endParaRPr lang="ar-SA" sz="2000" dirty="0">
              <a:solidFill>
                <a:schemeClr val="bg1"/>
              </a:solidFill>
            </a:endParaRPr>
          </a:p>
          <a:p>
            <a:pPr marL="285750" lvl="0" indent="-285750" algn="just" rtl="1">
              <a:buFont typeface="Arial" panose="020B0604020202020204" pitchFamily="34" charset="0"/>
              <a:buChar char="•"/>
            </a:pPr>
            <a:endParaRPr lang="ar-SA" sz="2000" dirty="0">
              <a:solidFill>
                <a:schemeClr val="bg1"/>
              </a:solidFill>
            </a:endParaRPr>
          </a:p>
        </p:txBody>
      </p:sp>
    </p:spTree>
    <p:extLst>
      <p:ext uri="{BB962C8B-B14F-4D97-AF65-F5344CB8AC3E}">
        <p14:creationId xmlns:p14="http://schemas.microsoft.com/office/powerpoint/2010/main" val="408025097"/>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1994114" y="116632"/>
            <a:ext cx="6408712" cy="1599574"/>
          </a:xfrm>
          <a:prstGeom prst="accentBorderCallout1">
            <a:avLst>
              <a:gd name="adj1" fmla="val 18750"/>
              <a:gd name="adj2" fmla="val -8333"/>
              <a:gd name="adj3" fmla="val 109298"/>
              <a:gd name="adj4" fmla="val -23572"/>
            </a:avLst>
          </a:prstGeom>
          <a:solidFill>
            <a:srgbClr val="5B9BD5"/>
          </a:solidFill>
          <a:ln w="1270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R="0" lvl="0" algn="ctr" rtl="1">
              <a:lnSpc>
                <a:spcPct val="200000"/>
              </a:lnSpc>
              <a:spcBef>
                <a:spcPts val="0"/>
              </a:spcBef>
              <a:spcAft>
                <a:spcPts val="800"/>
              </a:spcAft>
              <a:buClrTx/>
              <a:buSzTx/>
            </a:pPr>
            <a:r>
              <a:rPr lang="ar-SA" sz="2400" b="1" kern="0" dirty="0">
                <a:latin typeface="Calibri" panose="020F0502020204030204"/>
                <a:ea typeface="Calibri" panose="020F0502020204030204" pitchFamily="34" charset="0"/>
                <a:cs typeface="Simplified Arabic" panose="02020603050405020304" pitchFamily="18" charset="-78"/>
              </a:rPr>
              <a:t>التشريعات الجنائية المستحدثة للتعامل مع الجائحة</a:t>
            </a:r>
          </a:p>
          <a:p>
            <a:pPr marR="0" algn="ctr" rtl="1">
              <a:spcBef>
                <a:spcPts val="0"/>
              </a:spcBef>
              <a:spcAft>
                <a:spcPts val="800"/>
              </a:spcAft>
              <a:buClrTx/>
              <a:buSzTx/>
            </a:pPr>
            <a:r>
              <a:rPr lang="en-US" sz="2000" b="1" dirty="0">
                <a:solidFill>
                  <a:srgbClr val="FFC000"/>
                </a:solidFill>
              </a:rPr>
              <a:t>Criminal legislations created to deal with the pandemic</a:t>
            </a:r>
          </a:p>
        </p:txBody>
      </p:sp>
      <p:sp>
        <p:nvSpPr>
          <p:cNvPr id="3" name="مستطيل 2"/>
          <p:cNvSpPr/>
          <p:nvPr/>
        </p:nvSpPr>
        <p:spPr>
          <a:xfrm>
            <a:off x="1967542" y="1988840"/>
            <a:ext cx="6408712" cy="20162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just" rtl="1">
              <a:buFont typeface="Arial" panose="020B0604020202020204" pitchFamily="34" charset="0"/>
              <a:buChar char="•"/>
            </a:pPr>
            <a:r>
              <a:rPr lang="ar-JO" sz="2000" b="1" dirty="0">
                <a:solidFill>
                  <a:schemeClr val="bg1"/>
                </a:solidFill>
                <a:ea typeface="Calibri" panose="020F0502020204030204" pitchFamily="34" charset="0"/>
                <a:cs typeface="Simplified Arabic" panose="02020603050405020304" pitchFamily="18" charset="-78"/>
              </a:rPr>
              <a:t>صدور الأوامر الملكية السامية </a:t>
            </a:r>
            <a:r>
              <a:rPr lang="ar-SA" sz="2000" b="1" dirty="0">
                <a:solidFill>
                  <a:schemeClr val="bg1"/>
                </a:solidFill>
                <a:ea typeface="Calibri" panose="020F0502020204030204" pitchFamily="34" charset="0"/>
                <a:cs typeface="Simplified Arabic" panose="02020603050405020304" pitchFamily="18" charset="-78"/>
              </a:rPr>
              <a:t>ل</a:t>
            </a:r>
            <a:r>
              <a:rPr lang="ar-JO" sz="2000" b="1" dirty="0">
                <a:solidFill>
                  <a:schemeClr val="bg1"/>
                </a:solidFill>
                <a:ea typeface="Calibri" panose="020F0502020204030204" pitchFamily="34" charset="0"/>
                <a:cs typeface="Simplified Arabic" panose="02020603050405020304" pitchFamily="18" charset="-78"/>
              </a:rPr>
              <a:t>وزير الداخلية باتخاذ الإجراءات الاحترازية والتدابير الوقائية للتصدي للجائحة. </a:t>
            </a:r>
            <a:endParaRPr lang="ar-SA" sz="2000" b="1" dirty="0">
              <a:solidFill>
                <a:schemeClr val="bg1"/>
              </a:solidFill>
              <a:ea typeface="Calibri" panose="020F0502020204030204" pitchFamily="34" charset="0"/>
              <a:cs typeface="Simplified Arabic" panose="02020603050405020304" pitchFamily="18" charset="-78"/>
            </a:endParaRPr>
          </a:p>
          <a:p>
            <a:pPr indent="-285750" algn="just">
              <a:lnSpc>
                <a:spcPct val="107000"/>
              </a:lnSpc>
              <a:spcAft>
                <a:spcPts val="800"/>
              </a:spcAft>
              <a:buFont typeface="Arial" panose="020B0604020202020204" pitchFamily="34" charset="0"/>
              <a:buChar char="•"/>
              <a:defRPr/>
            </a:pPr>
            <a:r>
              <a:rPr lang="en-US" b="1" dirty="0">
                <a:solidFill>
                  <a:schemeClr val="accent1">
                    <a:lumMod val="75000"/>
                  </a:schemeClr>
                </a:solidFill>
                <a:latin typeface="Calibri" panose="020F0502020204030204" pitchFamily="34" charset="0"/>
                <a:ea typeface="Calibri" panose="020F0502020204030204" pitchFamily="34" charset="0"/>
                <a:cs typeface="Simplified Arabic" panose="02020603050405020304" pitchFamily="18" charset="-78"/>
              </a:rPr>
              <a:t>The High Royal Orders issued to the Minister of the Interior to take precautionary and preventive measures to confront  the pandemic.</a:t>
            </a:r>
          </a:p>
        </p:txBody>
      </p:sp>
      <p:sp>
        <p:nvSpPr>
          <p:cNvPr id="4" name="مستطيل 3"/>
          <p:cNvSpPr/>
          <p:nvPr/>
        </p:nvSpPr>
        <p:spPr>
          <a:xfrm>
            <a:off x="2008719" y="4277698"/>
            <a:ext cx="6382140" cy="2088232"/>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lvl="0" algn="just" rtl="1"/>
            <a:r>
              <a:rPr lang="ar-JO" b="1" dirty="0">
                <a:solidFill>
                  <a:prstClr val="black"/>
                </a:solidFill>
                <a:ea typeface="Calibri" panose="020F0502020204030204" pitchFamily="34" charset="0"/>
                <a:cs typeface="Simplified Arabic" panose="02020603050405020304" pitchFamily="18" charset="-78"/>
              </a:rPr>
              <a:t>تشكل </a:t>
            </a:r>
            <a:r>
              <a:rPr lang="ar-SA" b="1" dirty="0">
                <a:solidFill>
                  <a:prstClr val="black"/>
                </a:solidFill>
                <a:ea typeface="Calibri" panose="020F0502020204030204" pitchFamily="34" charset="0"/>
                <a:cs typeface="Simplified Arabic" panose="02020603050405020304" pitchFamily="18" charset="-78"/>
              </a:rPr>
              <a:t>هذه القرارات : </a:t>
            </a:r>
            <a:r>
              <a:rPr lang="ar-JO" b="1" dirty="0">
                <a:solidFill>
                  <a:prstClr val="black"/>
                </a:solidFill>
                <a:ea typeface="Calibri" panose="020F0502020204030204" pitchFamily="34" charset="0"/>
                <a:cs typeface="Simplified Arabic" panose="02020603050405020304" pitchFamily="18" charset="-78"/>
              </a:rPr>
              <a:t>مصدرا للتجريم والعقاب لمواجهة جائحة كورونا، الى جانب مصادر التجريم الأخرى الموجودة قبل الجائحة والنافذة في المملكة.</a:t>
            </a:r>
            <a:endParaRPr lang="ar-SA" b="1" dirty="0">
              <a:solidFill>
                <a:prstClr val="black"/>
              </a:solidFill>
              <a:ea typeface="Calibri" panose="020F0502020204030204" pitchFamily="34" charset="0"/>
              <a:cs typeface="Simplified Arabic" panose="02020603050405020304" pitchFamily="18" charset="-78"/>
            </a:endParaRPr>
          </a:p>
          <a:p>
            <a:pPr lvl="0" indent="-285750" algn="just">
              <a:lnSpc>
                <a:spcPct val="107000"/>
              </a:lnSpc>
              <a:spcAft>
                <a:spcPts val="800"/>
              </a:spcAft>
              <a:buFont typeface="Arial" panose="020B0604020202020204" pitchFamily="34" charset="0"/>
              <a:buChar char="•"/>
              <a:defRPr/>
            </a:pPr>
            <a:r>
              <a:rPr lang="en-US" b="1" dirty="0">
                <a:solidFill>
                  <a:schemeClr val="accent1">
                    <a:lumMod val="75000"/>
                  </a:schemeClr>
                </a:solidFill>
                <a:latin typeface="Calibri" panose="020F0502020204030204" pitchFamily="34" charset="0"/>
                <a:ea typeface="Calibri" panose="020F0502020204030204" pitchFamily="34" charset="0"/>
                <a:cs typeface="Simplified Arabic" panose="02020603050405020304" pitchFamily="18" charset="-78"/>
              </a:rPr>
              <a:t>These decisions constitute a source of criminalization and punishment to confront the coronavirus pandemic, along with other sources of criminalization present before the pandemic and in force in the Kingdom.</a:t>
            </a:r>
          </a:p>
        </p:txBody>
      </p:sp>
    </p:spTree>
    <p:extLst>
      <p:ext uri="{BB962C8B-B14F-4D97-AF65-F5344CB8AC3E}">
        <p14:creationId xmlns:p14="http://schemas.microsoft.com/office/powerpoint/2010/main" val="297008619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1619672" y="188640"/>
            <a:ext cx="7200800" cy="6264696"/>
          </a:xfrm>
          <a:prstGeom prst="accentBorderCallout1">
            <a:avLst>
              <a:gd name="adj1" fmla="val 18750"/>
              <a:gd name="adj2" fmla="val -8333"/>
              <a:gd name="adj3" fmla="val 101470"/>
              <a:gd name="adj4" fmla="val -19872"/>
            </a:avLst>
          </a:prstGeom>
          <a:solidFill>
            <a:srgbClr val="5B9BD5"/>
          </a:solidFill>
          <a:ln w="1270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R="0" lvl="0" algn="just" rtl="1">
              <a:lnSpc>
                <a:spcPct val="150000"/>
              </a:lnSpc>
              <a:spcBef>
                <a:spcPts val="0"/>
              </a:spcBef>
              <a:spcAft>
                <a:spcPts val="800"/>
              </a:spcAft>
              <a:buClrTx/>
              <a:buSzTx/>
            </a:pPr>
            <a:r>
              <a:rPr lang="ar-SA" sz="2000" b="1" kern="0" dirty="0">
                <a:latin typeface="Calibri" panose="020F0502020204030204"/>
                <a:ea typeface="Calibri" panose="020F0502020204030204" pitchFamily="34" charset="0"/>
                <a:cs typeface="Simplified Arabic" panose="02020603050405020304" pitchFamily="18" charset="-78"/>
              </a:rPr>
              <a:t>يعاقب كل من يُخالف تعليمات العزل أو الحجْر الصحي، بغرامة لا تزيد على (200,000) مائتي ألف ريال، أو السجن لمدة لا تزيد عن سنتين، أو بالسجن والغرامة معاً.</a:t>
            </a:r>
          </a:p>
          <a:p>
            <a:pPr marR="0" lvl="0" algn="just">
              <a:spcBef>
                <a:spcPts val="0"/>
              </a:spcBef>
              <a:spcAft>
                <a:spcPts val="800"/>
              </a:spcAft>
              <a:buClrTx/>
              <a:buSzTx/>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Anyone who violates isolation or quarantine instructions shall be liable to a fine not exceeding 200,000 SR, imprisonment for a term not exceeding two years, or  imprisonment and a fine.</a:t>
            </a:r>
            <a:endParaRPr lang="ar-SA"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R="0" lvl="0" algn="just" rtl="1">
              <a:lnSpc>
                <a:spcPct val="150000"/>
              </a:lnSpc>
              <a:spcBef>
                <a:spcPts val="0"/>
              </a:spcBef>
              <a:spcAft>
                <a:spcPts val="800"/>
              </a:spcAft>
              <a:buClrTx/>
              <a:buSzTx/>
            </a:pPr>
            <a:r>
              <a:rPr lang="ar-SA" sz="2000" b="1" kern="0" dirty="0">
                <a:latin typeface="Calibri" panose="020F0502020204030204"/>
                <a:ea typeface="Calibri" panose="020F0502020204030204" pitchFamily="34" charset="0"/>
                <a:cs typeface="Simplified Arabic" panose="02020603050405020304" pitchFamily="18" charset="-78"/>
              </a:rPr>
              <a:t>2.في حال التوجه لتطبيق عقوبة السجن على أي من المخالفين، فيحال المخالف إلى </a:t>
            </a:r>
            <a:r>
              <a:rPr lang="ar-SA" sz="2000" b="1" kern="0" dirty="0">
                <a:solidFill>
                  <a:srgbClr val="FF0000"/>
                </a:solidFill>
                <a:latin typeface="Calibri" panose="020F0502020204030204"/>
                <a:ea typeface="Calibri" panose="020F0502020204030204" pitchFamily="34" charset="0"/>
                <a:cs typeface="Simplified Arabic" panose="02020603050405020304" pitchFamily="18" charset="-78"/>
              </a:rPr>
              <a:t>النيابة العامة</a:t>
            </a:r>
            <a:r>
              <a:rPr lang="ar-SA" sz="2000" b="1" kern="0" dirty="0">
                <a:latin typeface="Calibri" panose="020F0502020204030204"/>
                <a:ea typeface="Calibri" panose="020F0502020204030204" pitchFamily="34" charset="0"/>
                <a:cs typeface="Simplified Arabic" panose="02020603050405020304" pitchFamily="18" charset="-78"/>
              </a:rPr>
              <a:t> لاتخاذ ما يلزم في شأنه نظاماً وإحالته الى المحكمة المختصة</a:t>
            </a:r>
          </a:p>
          <a:p>
            <a:pPr marR="0" algn="just">
              <a:spcBef>
                <a:spcPts val="0"/>
              </a:spcBef>
              <a:spcAft>
                <a:spcPts val="800"/>
              </a:spcAft>
              <a:buClrTx/>
              <a:buSzTx/>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If the penalty of imprisonment is to be applied to any offender, the offender shall be referred to the Public Prosecutor's Office for appropriate regulation and referred to the competent court.</a:t>
            </a:r>
            <a:endParaRPr lang="ar-SA"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R="0" lvl="0" algn="just" rtl="1">
              <a:lnSpc>
                <a:spcPct val="150000"/>
              </a:lnSpc>
              <a:spcBef>
                <a:spcPts val="0"/>
              </a:spcBef>
              <a:spcAft>
                <a:spcPts val="800"/>
              </a:spcAft>
              <a:buClrTx/>
              <a:buSzTx/>
            </a:pPr>
            <a:r>
              <a:rPr lang="ar-SA" sz="2000" b="1" kern="0" dirty="0">
                <a:latin typeface="Calibri" panose="020F0502020204030204"/>
                <a:ea typeface="Calibri" panose="020F0502020204030204" pitchFamily="34" charset="0"/>
                <a:cs typeface="Simplified Arabic" panose="02020603050405020304" pitchFamily="18" charset="-78"/>
              </a:rPr>
              <a:t>3.يكون تنفيذ عقوبة السجن - المشار إليها في البنود السابقة - بحق المخالفين بعد زوال الظروف الاستثنائية للجائحة.</a:t>
            </a:r>
          </a:p>
          <a:p>
            <a:pPr marR="0" lvl="0" algn="just">
              <a:spcBef>
                <a:spcPts val="0"/>
              </a:spcBef>
              <a:spcAft>
                <a:spcPts val="800"/>
              </a:spcAft>
              <a:buClrTx/>
              <a:buSzTx/>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The penalty of imprisonment referred to in the preceding clauses shall be imposed on offenders after the exceptional circumstances of the pandemic have ceased.</a:t>
            </a:r>
            <a:endParaRPr lang="ar-SA"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993443431"/>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1619672" y="2132856"/>
            <a:ext cx="6840760" cy="1440160"/>
          </a:xfrm>
          <a:prstGeom prst="accentBorderCallout1">
            <a:avLst>
              <a:gd name="adj1" fmla="val 18750"/>
              <a:gd name="adj2" fmla="val -8333"/>
              <a:gd name="adj3" fmla="val 109298"/>
              <a:gd name="adj4" fmla="val -23572"/>
            </a:avLst>
          </a:prstGeom>
          <a:solidFill>
            <a:srgbClr val="5B9BD5"/>
          </a:solidFill>
          <a:ln w="1270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200000"/>
              </a:lnSpc>
              <a:spcBef>
                <a:spcPts val="0"/>
              </a:spcBef>
              <a:spcAft>
                <a:spcPts val="800"/>
              </a:spcAft>
              <a:buClrTx/>
              <a:buSzTx/>
              <a:buFontTx/>
              <a:buNone/>
              <a:tabLst/>
              <a:defRPr/>
            </a:pPr>
            <a:r>
              <a:rPr lang="ar-SA" sz="1400" b="1" kern="0" dirty="0">
                <a:solidFill>
                  <a:srgbClr val="FFFFFF"/>
                </a:solidFill>
                <a:latin typeface="Calibri" panose="020F0502020204030204"/>
                <a:ea typeface="Calibri" panose="020F0502020204030204" pitchFamily="34" charset="0"/>
                <a:cs typeface="Simplified Arabic" panose="02020603050405020304" pitchFamily="18" charset="-78"/>
              </a:rPr>
              <a:t> </a:t>
            </a:r>
            <a:endParaRPr lang="en-US" sz="1600" b="1" kern="0" dirty="0">
              <a:latin typeface="Calibri" panose="020F0502020204030204"/>
              <a:ea typeface="Calibri" panose="020F0502020204030204" pitchFamily="34" charset="0"/>
              <a:cs typeface="Simplified Arabic" panose="02020603050405020304" pitchFamily="18" charset="-78"/>
            </a:endParaRPr>
          </a:p>
          <a:p>
            <a:pPr marR="0" lvl="0" algn="ctr" rtl="1">
              <a:lnSpc>
                <a:spcPct val="200000"/>
              </a:lnSpc>
              <a:spcBef>
                <a:spcPts val="0"/>
              </a:spcBef>
              <a:spcAft>
                <a:spcPts val="800"/>
              </a:spcAft>
              <a:buClrTx/>
              <a:buSzTx/>
            </a:pPr>
            <a:r>
              <a:rPr lang="ar-SA" sz="2400" b="1" kern="0" dirty="0">
                <a:solidFill>
                  <a:prstClr val="white"/>
                </a:solidFill>
                <a:latin typeface="Calibri" panose="020F0502020204030204"/>
                <a:ea typeface="Calibri" panose="020F0502020204030204" pitchFamily="34" charset="0"/>
                <a:cs typeface="Simplified Arabic" panose="02020603050405020304" pitchFamily="18" charset="-78"/>
              </a:rPr>
              <a:t>المحور الثاني: آليات استجابة النيابة العامة في ظل جائحة كورونا.</a:t>
            </a:r>
          </a:p>
          <a:p>
            <a:pPr marR="0" lvl="0" algn="ctr">
              <a:spcBef>
                <a:spcPts val="0"/>
              </a:spcBef>
              <a:spcAft>
                <a:spcPts val="800"/>
              </a:spcAft>
              <a:buClrTx/>
              <a:buSzTx/>
            </a:pPr>
            <a:r>
              <a:rPr lang="en-US" sz="2400" b="1" kern="0" dirty="0">
                <a:solidFill>
                  <a:srgbClr val="FFC000"/>
                </a:solidFill>
                <a:latin typeface="Calibri" panose="020F0502020204030204"/>
                <a:ea typeface="Calibri" panose="020F0502020204030204" pitchFamily="34" charset="0"/>
                <a:cs typeface="Simplified Arabic" panose="02020603050405020304" pitchFamily="18" charset="-78"/>
              </a:rPr>
              <a:t>Mechanisms Response of the Public Prosecution during Covid-19</a:t>
            </a:r>
            <a:endParaRPr lang="ar-SA" sz="2400" b="1" kern="0" dirty="0">
              <a:solidFill>
                <a:srgbClr val="FFC000"/>
              </a:solidFill>
              <a:latin typeface="Calibri" panose="020F0502020204030204"/>
              <a:ea typeface="Calibri" panose="020F0502020204030204" pitchFamily="34" charset="0"/>
              <a:cs typeface="Simplified Arabic" panose="02020603050405020304" pitchFamily="18" charset="-78"/>
            </a:endParaRPr>
          </a:p>
          <a:p>
            <a:pPr marL="0" marR="0" lvl="0" indent="0" algn="just" defTabSz="914400" rtl="1" eaLnBrk="1" fontAlgn="auto" latinLnBrk="0" hangingPunct="1">
              <a:lnSpc>
                <a:spcPct val="200000"/>
              </a:lnSpc>
              <a:spcBef>
                <a:spcPts val="0"/>
              </a:spcBef>
              <a:spcAft>
                <a:spcPts val="80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567108462"/>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467544" y="908720"/>
            <a:ext cx="8208912" cy="5808257"/>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sz="2400" b="1" dirty="0"/>
              <a:t>استجابت النيابة العامة لتداعيات الجائحة والتخفيف من آثارها على مؤشرات العدالة الجنائية من خلال سياسات واستراتيجيات متلائمة مع معطيات وأحداث جائحة كورونا .</a:t>
            </a:r>
          </a:p>
          <a:p>
            <a:pPr algn="just">
              <a:lnSpc>
                <a:spcPct val="115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Public Prosecution has responded to the consequences of the pandemic and mitigated its effects on criminal justice indicators through policies and strategies compatible with the data and events of the coronavirus pandemic.</a:t>
            </a:r>
            <a:endParaRPr lang="ar-SA"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r>
              <a:rPr lang="ar-SA" sz="2400" b="1" dirty="0"/>
              <a:t>اعتمدت النيابة على العمل المبتكر باستخدام الذكاء الاصطناعي .</a:t>
            </a:r>
          </a:p>
          <a:p>
            <a:pPr algn="just">
              <a:lnSpc>
                <a:spcPct val="115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Public Prosecution relied on innovative work using artificial intelligence.</a:t>
            </a:r>
            <a:endParaRPr lang="ar-SA"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r>
              <a:rPr lang="ar-SA" sz="2400" b="1" dirty="0"/>
              <a:t>اجراء التحقيقات ومباشرة إجراءات الملاحقة القضائية عبر الإنترنت، وحضور جلسات الإدعاء العام عبر الصوت والصورة والفضاء الرقمي، وتقديم كافة خدماتها للمستفيدين من بُعد عبر موقعها الرسمي .</a:t>
            </a:r>
          </a:p>
          <a:p>
            <a:pPr algn="just">
              <a:lnSpc>
                <a:spcPct val="115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Conducting investigations and initiating prosecution proceedings online, attending public prosecution hearings via voice, image and digital space, and providing all its services to beneficiaries remotely through its official website</a:t>
            </a:r>
          </a:p>
        </p:txBody>
      </p:sp>
    </p:spTree>
    <p:extLst>
      <p:ext uri="{BB962C8B-B14F-4D97-AF65-F5344CB8AC3E}">
        <p14:creationId xmlns:p14="http://schemas.microsoft.com/office/powerpoint/2010/main" val="3427306690"/>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683568" y="548680"/>
            <a:ext cx="7560840" cy="5906425"/>
          </a:xfrm>
          <a:prstGeom prst="rect">
            <a:avLst/>
          </a:prstGeom>
        </p:spPr>
        <p:txBody>
          <a:bodyPr wrap="square">
            <a:spAutoFit/>
          </a:bodyPr>
          <a:lstStyle/>
          <a:p>
            <a:pPr marL="342900" indent="-342900" algn="just" rtl="1">
              <a:lnSpc>
                <a:spcPct val="107000"/>
              </a:lnSpc>
              <a:spcAft>
                <a:spcPts val="800"/>
              </a:spcAft>
              <a:buFont typeface="Arial" panose="020B0604020202020204" pitchFamily="34" charset="0"/>
              <a:buChar char="•"/>
            </a:pPr>
            <a:r>
              <a:rPr lang="ar-SA" sz="2400" b="1" dirty="0">
                <a:latin typeface="Calibri" panose="020F0502020204030204" pitchFamily="34" charset="0"/>
                <a:ea typeface="Calibri" panose="020F0502020204030204" pitchFamily="34" charset="0"/>
                <a:cs typeface="Simplified Arabic" panose="02020603050405020304" pitchFamily="18" charset="-78"/>
              </a:rPr>
              <a:t>كما اهتمت النيابة العامة بالحفاظ على سلامة المتهمين الموقوفين والسجناء.</a:t>
            </a:r>
          </a:p>
          <a:p>
            <a:pPr algn="just">
              <a:lnSpc>
                <a:spcPct val="115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Public Prosecution was also interested in preserving the safety of the arrested accused and prisoners.</a:t>
            </a:r>
          </a:p>
          <a:p>
            <a:pPr marL="342900" indent="-342900" algn="just" rtl="1">
              <a:lnSpc>
                <a:spcPct val="107000"/>
              </a:lnSpc>
              <a:spcAft>
                <a:spcPts val="800"/>
              </a:spcAft>
              <a:buFont typeface="Arial" panose="020B0604020202020204" pitchFamily="34" charset="0"/>
              <a:buChar char="•"/>
            </a:pPr>
            <a:r>
              <a:rPr lang="ar-SA" sz="2400" b="1" dirty="0">
                <a:latin typeface="Calibri" panose="020F0502020204030204" pitchFamily="34" charset="0"/>
                <a:ea typeface="Calibri" panose="020F0502020204030204" pitchFamily="34" charset="0"/>
                <a:cs typeface="Simplified Arabic" panose="02020603050405020304" pitchFamily="18" charset="-78"/>
              </a:rPr>
              <a:t>تمكين السجناء من الالتقاء بذويهم عبر الشبكة المعلوماتية</a:t>
            </a:r>
          </a:p>
          <a:p>
            <a:pPr algn="just">
              <a:lnSpc>
                <a:spcPct val="107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Enabling prisoners to contact their families via the information network</a:t>
            </a:r>
            <a:r>
              <a:rPr lang="ar-SA"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 </a:t>
            </a:r>
          </a:p>
          <a:p>
            <a:pPr marL="342900" indent="-342900" algn="just" rtl="1">
              <a:lnSpc>
                <a:spcPct val="107000"/>
              </a:lnSpc>
              <a:spcAft>
                <a:spcPts val="800"/>
              </a:spcAft>
              <a:buFont typeface="Arial" panose="020B0604020202020204" pitchFamily="34" charset="0"/>
              <a:buChar char="•"/>
            </a:pPr>
            <a:r>
              <a:rPr lang="ar-SA" sz="2400" b="1" dirty="0">
                <a:latin typeface="Calibri" panose="020F0502020204030204" pitchFamily="34" charset="0"/>
                <a:ea typeface="Calibri" panose="020F0502020204030204" pitchFamily="34" charset="0"/>
                <a:cs typeface="Simplified Arabic" panose="02020603050405020304" pitchFamily="18" charset="-78"/>
              </a:rPr>
              <a:t>رفع معايير تأمين الصحة العامة وضوابط الأمن والسلامة الصحية.</a:t>
            </a:r>
          </a:p>
          <a:p>
            <a:pPr algn="just">
              <a:lnSpc>
                <a:spcPct val="115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Raising public health insurance standards , health safety and security controls.</a:t>
            </a:r>
          </a:p>
          <a:p>
            <a:pPr marL="342900" indent="-342900" algn="just" rtl="1">
              <a:lnSpc>
                <a:spcPct val="107000"/>
              </a:lnSpc>
              <a:spcAft>
                <a:spcPts val="800"/>
              </a:spcAft>
              <a:buFont typeface="Arial" panose="020B0604020202020204" pitchFamily="34" charset="0"/>
              <a:buChar char="•"/>
            </a:pPr>
            <a:r>
              <a:rPr lang="ar-SA" sz="2400" b="1" dirty="0">
                <a:latin typeface="Calibri" panose="020F0502020204030204" pitchFamily="34" charset="0"/>
                <a:ea typeface="Calibri" panose="020F0502020204030204" pitchFamily="34" charset="0"/>
                <a:cs typeface="Simplified Arabic" panose="02020603050405020304" pitchFamily="18" charset="-78"/>
              </a:rPr>
              <a:t>خلق بيئة تقنية في متابعة أحوال السجناء .</a:t>
            </a:r>
          </a:p>
          <a:p>
            <a:pPr algn="just">
              <a:lnSpc>
                <a:spcPct val="115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Create a technical environment in monitoring prisoners' conditions.</a:t>
            </a:r>
            <a:endParaRPr lang="ar-SA"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342900" indent="-342900" algn="just" rtl="1">
              <a:lnSpc>
                <a:spcPct val="107000"/>
              </a:lnSpc>
              <a:spcAft>
                <a:spcPts val="800"/>
              </a:spcAft>
              <a:buFont typeface="Arial" panose="020B0604020202020204" pitchFamily="34" charset="0"/>
              <a:buChar char="•"/>
            </a:pPr>
            <a:r>
              <a:rPr lang="ar-SA" sz="2400" b="1" dirty="0">
                <a:latin typeface="Calibri" panose="020F0502020204030204" pitchFamily="34" charset="0"/>
                <a:ea typeface="Calibri" panose="020F0502020204030204" pitchFamily="34" charset="0"/>
                <a:cs typeface="Simplified Arabic" panose="02020603050405020304" pitchFamily="18" charset="-78"/>
              </a:rPr>
              <a:t>وفرت النيابة العامة أنظمة إلكترونية تستهدف إتمام مختلف العمليات القضائية وإنجاز جميع المعاملات المرتبطة بها عن بُعد.</a:t>
            </a:r>
            <a:endParaRPr lang="en-US" sz="2400" b="1" dirty="0">
              <a:latin typeface="Calibri" panose="020F0502020204030204" pitchFamily="34" charset="0"/>
              <a:ea typeface="Calibri" panose="020F0502020204030204" pitchFamily="34" charset="0"/>
              <a:cs typeface="Simplified Arabic" panose="02020603050405020304" pitchFamily="18" charset="-78"/>
            </a:endParaRPr>
          </a:p>
          <a:p>
            <a:pPr algn="just">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Public Prosecution has provided electronic systems aimed at completing various judicial processes and completing all related transactions remotely.</a:t>
            </a:r>
          </a:p>
        </p:txBody>
      </p:sp>
    </p:spTree>
    <p:extLst>
      <p:ext uri="{BB962C8B-B14F-4D97-AF65-F5344CB8AC3E}">
        <p14:creationId xmlns:p14="http://schemas.microsoft.com/office/powerpoint/2010/main" val="162084707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47356"/>
            <a:ext cx="9144792" cy="3010644"/>
          </a:xfrm>
          <a:prstGeom prst="rect">
            <a:avLst/>
          </a:prstGeom>
        </p:spPr>
      </p:pic>
      <p:sp>
        <p:nvSpPr>
          <p:cNvPr id="4" name="وسيلة شرح على شكل سحابة 3"/>
          <p:cNvSpPr/>
          <p:nvPr/>
        </p:nvSpPr>
        <p:spPr>
          <a:xfrm>
            <a:off x="611956" y="1196753"/>
            <a:ext cx="8280524" cy="2650604"/>
          </a:xfrm>
          <a:prstGeom prst="cloudCallou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000" b="1" dirty="0"/>
              <a:t>ما هي أهم الإجراءات التي اتبعتها النيابة العامة في الإستجابة للجائحة من ناحية جزائية ؟</a:t>
            </a:r>
            <a:endParaRPr lang="en-US" sz="2000" b="1" dirty="0"/>
          </a:p>
          <a:p>
            <a:pPr algn="ctr"/>
            <a:r>
              <a:rPr lang="en-US" sz="2000" b="1" dirty="0">
                <a:solidFill>
                  <a:srgbClr val="FF0000"/>
                </a:solidFill>
              </a:rPr>
              <a:t>The most important procedures that Public Prosecution has taken in responding to Covid-19 from a criminal perspective?</a:t>
            </a:r>
            <a:endParaRPr lang="ar-SA" sz="2000" b="1" dirty="0">
              <a:solidFill>
                <a:srgbClr val="FF0000"/>
              </a:solidFill>
            </a:endParaRPr>
          </a:p>
        </p:txBody>
      </p:sp>
      <p:pic>
        <p:nvPicPr>
          <p:cNvPr id="6" name="صورة 5"/>
          <p:cNvPicPr>
            <a:picLocks noChangeAspect="1"/>
          </p:cNvPicPr>
          <p:nvPr/>
        </p:nvPicPr>
        <p:blipFill>
          <a:blip r:embed="rId3"/>
          <a:stretch>
            <a:fillRect/>
          </a:stretch>
        </p:blipFill>
        <p:spPr>
          <a:xfrm>
            <a:off x="0" y="0"/>
            <a:ext cx="9144793" cy="1268759"/>
          </a:xfrm>
          <a:prstGeom prst="rect">
            <a:avLst/>
          </a:prstGeom>
        </p:spPr>
      </p:pic>
    </p:spTree>
    <p:extLst>
      <p:ext uri="{BB962C8B-B14F-4D97-AF65-F5344CB8AC3E}">
        <p14:creationId xmlns:p14="http://schemas.microsoft.com/office/powerpoint/2010/main" val="361119296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1105677" y="260648"/>
            <a:ext cx="8028384" cy="5760640"/>
          </a:xfrm>
          <a:prstGeom prst="accentBorderCallout1">
            <a:avLst>
              <a:gd name="adj1" fmla="val 18750"/>
              <a:gd name="adj2" fmla="val -8333"/>
              <a:gd name="adj3" fmla="val 88964"/>
              <a:gd name="adj4" fmla="val -13445"/>
            </a:avLst>
          </a:prstGeom>
          <a:solidFill>
            <a:srgbClr val="5B9BD5"/>
          </a:solidFill>
          <a:ln w="1270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200000"/>
              </a:lnSpc>
              <a:spcBef>
                <a:spcPts val="0"/>
              </a:spcBef>
              <a:spcAft>
                <a:spcPts val="800"/>
              </a:spcAft>
              <a:buClrTx/>
              <a:buSzTx/>
              <a:buFontTx/>
              <a:buNone/>
              <a:tabLst/>
              <a:defRPr/>
            </a:pPr>
            <a:r>
              <a:rPr lang="ar-SA" sz="1400" b="1" kern="0" dirty="0">
                <a:solidFill>
                  <a:srgbClr val="FFFFFF"/>
                </a:solidFill>
                <a:latin typeface="Calibri" panose="020F0502020204030204"/>
                <a:ea typeface="Calibri" panose="020F0502020204030204" pitchFamily="34" charset="0"/>
                <a:cs typeface="Simplified Arabic" panose="02020603050405020304" pitchFamily="18" charset="-78"/>
              </a:rPr>
              <a:t> </a:t>
            </a:r>
          </a:p>
          <a:p>
            <a:pPr marR="0" lvl="0" algn="ctr" rtl="1">
              <a:lnSpc>
                <a:spcPct val="200000"/>
              </a:lnSpc>
              <a:spcBef>
                <a:spcPts val="0"/>
              </a:spcBef>
              <a:spcAft>
                <a:spcPts val="800"/>
              </a:spcAft>
              <a:buClrTx/>
              <a:buSzTx/>
              <a:defRPr/>
            </a:pPr>
            <a:endParaRPr lang="ar-SA" sz="2000" b="1" kern="0" dirty="0">
              <a:latin typeface="Calibri" panose="020F0502020204030204"/>
              <a:ea typeface="Calibri" panose="020F0502020204030204" pitchFamily="34" charset="0"/>
              <a:cs typeface="Simplified Arabic" panose="02020603050405020304" pitchFamily="18" charset="-78"/>
            </a:endParaRPr>
          </a:p>
          <a:p>
            <a:pPr marR="0" lvl="0" algn="ctr" rtl="1">
              <a:lnSpc>
                <a:spcPct val="200000"/>
              </a:lnSpc>
              <a:spcBef>
                <a:spcPts val="0"/>
              </a:spcBef>
              <a:spcAft>
                <a:spcPts val="800"/>
              </a:spcAft>
              <a:buClrTx/>
              <a:buSzTx/>
              <a:defRPr/>
            </a:pPr>
            <a:endParaRPr lang="ar-SA" sz="2000" b="1" kern="0" dirty="0">
              <a:latin typeface="Calibri" panose="020F0502020204030204"/>
              <a:ea typeface="Calibri" panose="020F0502020204030204" pitchFamily="34" charset="0"/>
              <a:cs typeface="Simplified Arabic" panose="02020603050405020304" pitchFamily="18" charset="-78"/>
            </a:endParaRPr>
          </a:p>
          <a:p>
            <a:pPr marR="0" lvl="0" algn="ctr" rtl="1">
              <a:lnSpc>
                <a:spcPct val="200000"/>
              </a:lnSpc>
              <a:spcBef>
                <a:spcPts val="0"/>
              </a:spcBef>
              <a:spcAft>
                <a:spcPts val="800"/>
              </a:spcAft>
              <a:buClrTx/>
              <a:buSzTx/>
              <a:defRPr/>
            </a:pPr>
            <a:r>
              <a:rPr lang="ar-SA" sz="2000" b="1" kern="0" dirty="0">
                <a:solidFill>
                  <a:srgbClr val="FF0000"/>
                </a:solidFill>
                <a:latin typeface="Calibri" panose="020F0502020204030204"/>
                <a:ea typeface="Calibri" panose="020F0502020204030204" pitchFamily="34" charset="0"/>
                <a:cs typeface="Simplified Arabic" panose="02020603050405020304" pitchFamily="18" charset="-78"/>
              </a:rPr>
              <a:t>محاور ورقة العمل .....</a:t>
            </a:r>
            <a:r>
              <a:rPr lang="en-US" sz="2000" b="1" kern="0" dirty="0">
                <a:solidFill>
                  <a:srgbClr val="FF0000"/>
                </a:solidFill>
                <a:latin typeface="Calibri" panose="020F0502020204030204"/>
                <a:ea typeface="Calibri" panose="020F0502020204030204" pitchFamily="34" charset="0"/>
                <a:cs typeface="Simplified Arabic" panose="02020603050405020304" pitchFamily="18" charset="-78"/>
              </a:rPr>
              <a:t> Working Paper Axes</a:t>
            </a:r>
          </a:p>
          <a:p>
            <a:pPr marL="0" marR="0" lvl="0" indent="0" algn="just" defTabSz="914400" rtl="1" eaLnBrk="1" fontAlgn="auto" latinLnBrk="0" hangingPunct="1">
              <a:lnSpc>
                <a:spcPct val="200000"/>
              </a:lnSpc>
              <a:spcBef>
                <a:spcPts val="0"/>
              </a:spcBef>
              <a:spcAft>
                <a:spcPts val="800"/>
              </a:spcAft>
              <a:buClrTx/>
              <a:buSzTx/>
              <a:buFontTx/>
              <a:buNone/>
              <a:tabLst/>
              <a:defRPr/>
            </a:pPr>
            <a:r>
              <a:rPr kumimoji="0" lang="ar-SA" sz="2000" b="1" i="0" u="none" strike="noStrike" kern="0" cap="none" spc="0" normalizeH="0" baseline="0" noProof="0" dirty="0">
                <a:ln>
                  <a:noFill/>
                </a:ln>
                <a:effectLst/>
                <a:uLnTx/>
                <a:uFillTx/>
                <a:latin typeface="Calibri" panose="020F0502020204030204"/>
                <a:ea typeface="Calibri" panose="020F0502020204030204" pitchFamily="34" charset="0"/>
                <a:cs typeface="Simplified Arabic" panose="02020603050405020304" pitchFamily="18" charset="-78"/>
              </a:rPr>
              <a:t>المحور الأول: كفاءة وفاعلية التشريعات الجزائية الوطنية في الاستجابة لجائحة كورونا.</a:t>
            </a:r>
          </a:p>
          <a:p>
            <a:pPr marR="0" lvl="0" algn="just">
              <a:spcBef>
                <a:spcPts val="0"/>
              </a:spcBef>
              <a:spcAft>
                <a:spcPts val="800"/>
              </a:spcAft>
              <a:buClrTx/>
              <a:buSzTx/>
              <a:defRPr/>
            </a:pPr>
            <a:r>
              <a:rPr lang="en-US" sz="2000" b="1" kern="0" dirty="0">
                <a:latin typeface="Calibri" panose="020F0502020204030204"/>
                <a:ea typeface="Calibri" panose="020F0502020204030204" pitchFamily="34" charset="0"/>
                <a:cs typeface="Simplified Arabic" panose="02020603050405020304" pitchFamily="18" charset="-78"/>
              </a:rPr>
              <a:t>1. </a:t>
            </a:r>
            <a:r>
              <a:rPr lang="en-US" sz="2000" b="1" kern="0" dirty="0">
                <a:solidFill>
                  <a:srgbClr val="FFC000"/>
                </a:solidFill>
                <a:latin typeface="Calibri" panose="020F0502020204030204"/>
                <a:ea typeface="Calibri" panose="020F0502020204030204" pitchFamily="34" charset="0"/>
                <a:cs typeface="Simplified Arabic" panose="02020603050405020304" pitchFamily="18" charset="-78"/>
              </a:rPr>
              <a:t>The efficiency and effectiveness of national penal legislation in response to the coronavirus pandemic.</a:t>
            </a:r>
            <a:endParaRPr kumimoji="0" lang="ar-SA" sz="2000" b="1" i="0" u="none" strike="noStrike" kern="0" cap="none" spc="0" normalizeH="0" baseline="0" noProof="0" dirty="0">
              <a:ln>
                <a:noFill/>
              </a:ln>
              <a:solidFill>
                <a:srgbClr val="FFC000"/>
              </a:solidFill>
              <a:effectLst/>
              <a:uLnTx/>
              <a:uFillTx/>
              <a:latin typeface="Calibri" panose="020F0502020204030204"/>
              <a:ea typeface="Calibri" panose="020F0502020204030204" pitchFamily="34" charset="0"/>
              <a:cs typeface="Simplified Arabic" panose="02020603050405020304" pitchFamily="18" charset="-78"/>
            </a:endParaRPr>
          </a:p>
          <a:p>
            <a:pPr marR="0" algn="just" rtl="1">
              <a:lnSpc>
                <a:spcPct val="200000"/>
              </a:lnSpc>
              <a:spcBef>
                <a:spcPts val="0"/>
              </a:spcBef>
              <a:spcAft>
                <a:spcPts val="800"/>
              </a:spcAft>
              <a:buClrTx/>
              <a:buSzTx/>
            </a:pPr>
            <a:r>
              <a:rPr lang="ar-SA" sz="2000" b="1" kern="0" dirty="0">
                <a:latin typeface="Calibri" panose="020F0502020204030204"/>
                <a:ea typeface="Calibri" panose="020F0502020204030204" pitchFamily="34" charset="0"/>
                <a:cs typeface="Simplified Arabic" panose="02020603050405020304" pitchFamily="18" charset="-78"/>
              </a:rPr>
              <a:t>المحور الثاني: آليات استجابة النيابة العامة في ظل </a:t>
            </a:r>
            <a:r>
              <a:rPr lang="ar-SA" sz="1800" b="1" kern="0" dirty="0">
                <a:latin typeface="Calibri" panose="020F0502020204030204"/>
                <a:ea typeface="Calibri" panose="020F0502020204030204" pitchFamily="34" charset="0"/>
                <a:cs typeface="Simplified Arabic" panose="02020603050405020304" pitchFamily="18" charset="-78"/>
              </a:rPr>
              <a:t>جائحة كورونا.</a:t>
            </a:r>
          </a:p>
          <a:p>
            <a:pPr marR="0" algn="just">
              <a:spcBef>
                <a:spcPts val="0"/>
              </a:spcBef>
              <a:spcAft>
                <a:spcPts val="800"/>
              </a:spcAft>
              <a:buClrTx/>
              <a:buSzTx/>
              <a:defRPr/>
            </a:pPr>
            <a:r>
              <a:rPr lang="en-US" sz="1800" b="1" kern="0" dirty="0">
                <a:latin typeface="Calibri" panose="020F0502020204030204"/>
                <a:ea typeface="Calibri" panose="020F0502020204030204" pitchFamily="34" charset="0"/>
                <a:cs typeface="Simplified Arabic" panose="02020603050405020304" pitchFamily="18" charset="-78"/>
              </a:rPr>
              <a:t>2. </a:t>
            </a:r>
            <a:r>
              <a:rPr lang="en-US" sz="2000" b="1" kern="0" dirty="0">
                <a:solidFill>
                  <a:srgbClr val="FFC000"/>
                </a:solidFill>
                <a:latin typeface="Calibri" panose="020F0502020204030204"/>
                <a:ea typeface="Calibri" panose="020F0502020204030204" pitchFamily="34" charset="0"/>
                <a:cs typeface="Simplified Arabic" panose="02020603050405020304" pitchFamily="18" charset="-78"/>
              </a:rPr>
              <a:t>The response mechanisms of the Public Prosecution in the light of the Covid-19.</a:t>
            </a:r>
          </a:p>
          <a:p>
            <a:pPr marR="0" algn="just" rtl="1">
              <a:lnSpc>
                <a:spcPct val="200000"/>
              </a:lnSpc>
              <a:spcBef>
                <a:spcPts val="0"/>
              </a:spcBef>
              <a:spcAft>
                <a:spcPts val="800"/>
              </a:spcAft>
              <a:buClrTx/>
              <a:buSzTx/>
            </a:pPr>
            <a:r>
              <a:rPr lang="ar-SA" sz="1800" b="1" kern="0" dirty="0">
                <a:latin typeface="Calibri" panose="020F0502020204030204"/>
                <a:ea typeface="Calibri" panose="020F0502020204030204" pitchFamily="34" charset="0"/>
                <a:cs typeface="Simplified Arabic" panose="02020603050405020304" pitchFamily="18" charset="-78"/>
              </a:rPr>
              <a:t>المحور الثالث: الجرائم المستحدثة في ظل جائحة كورونا وآليات التعامل معها.</a:t>
            </a:r>
          </a:p>
          <a:p>
            <a:pPr marR="0" algn="just">
              <a:spcBef>
                <a:spcPts val="0"/>
              </a:spcBef>
              <a:spcAft>
                <a:spcPts val="800"/>
              </a:spcAft>
              <a:buClrTx/>
              <a:buSzTx/>
              <a:defRPr/>
            </a:pPr>
            <a:r>
              <a:rPr lang="en-US" sz="1800" b="1" kern="0" dirty="0">
                <a:latin typeface="Calibri" panose="020F0502020204030204"/>
                <a:ea typeface="Calibri" panose="020F0502020204030204" pitchFamily="34" charset="0"/>
                <a:cs typeface="Simplified Arabic" panose="02020603050405020304" pitchFamily="18" charset="-78"/>
              </a:rPr>
              <a:t>3. </a:t>
            </a:r>
            <a:r>
              <a:rPr lang="en-US" sz="2000" b="1" kern="0" dirty="0">
                <a:solidFill>
                  <a:srgbClr val="FFC000"/>
                </a:solidFill>
                <a:latin typeface="Calibri" panose="020F0502020204030204"/>
                <a:ea typeface="Calibri" panose="020F0502020204030204" pitchFamily="34" charset="0"/>
                <a:cs typeface="Simplified Arabic" panose="02020603050405020304" pitchFamily="18" charset="-78"/>
              </a:rPr>
              <a:t>Crimes created under the coronavirus pandemic and mechanisms for dealing with it.</a:t>
            </a:r>
          </a:p>
          <a:p>
            <a:pPr marR="0" algn="just" rtl="1">
              <a:lnSpc>
                <a:spcPct val="200000"/>
              </a:lnSpc>
              <a:spcBef>
                <a:spcPts val="0"/>
              </a:spcBef>
              <a:spcAft>
                <a:spcPts val="800"/>
              </a:spcAft>
              <a:buClrTx/>
              <a:buSzTx/>
            </a:pPr>
            <a:endParaRPr lang="en-US" sz="1800" b="1" kern="0" dirty="0">
              <a:latin typeface="Calibri" panose="020F0502020204030204"/>
              <a:ea typeface="Calibri" panose="020F0502020204030204" pitchFamily="34" charset="0"/>
              <a:cs typeface="Simplified Arabic" panose="02020603050405020304" pitchFamily="18" charset="-78"/>
            </a:endParaRPr>
          </a:p>
          <a:p>
            <a:pPr marL="0" marR="0" lvl="0" indent="0" algn="just" defTabSz="914400" rtl="1" eaLnBrk="1" fontAlgn="auto" latinLnBrk="0" hangingPunct="1">
              <a:lnSpc>
                <a:spcPct val="200000"/>
              </a:lnSpc>
              <a:spcBef>
                <a:spcPts val="0"/>
              </a:spcBef>
              <a:spcAft>
                <a:spcPts val="80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7097216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12" end="12"/>
                                            </p:txEl>
                                          </p:spTgt>
                                        </p:tgtEl>
                                        <p:attrNameLst>
                                          <p:attrName>style.visibility</p:attrName>
                                        </p:attrNameLst>
                                      </p:cBhvr>
                                      <p:to>
                                        <p:strVal val="visible"/>
                                      </p:to>
                                    </p:set>
                                    <p:anim calcmode="lin" valueType="num">
                                      <p:cBhvr additive="base">
                                        <p:cTn id="6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108520" y="1268760"/>
            <a:ext cx="9252520" cy="5203219"/>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sz="2100" b="1" dirty="0"/>
              <a:t>أطراف الدعوى يحضرون جلسات التحقيق من أماكن سكناهم</a:t>
            </a:r>
          </a:p>
          <a:p>
            <a:pPr indent="-285750" algn="just">
              <a:lnSpc>
                <a:spcPct val="115000"/>
              </a:lnSpc>
              <a:spcAft>
                <a:spcPts val="800"/>
              </a:spcAft>
              <a:buFont typeface="Arial" panose="020B0604020202020204" pitchFamily="34" charset="0"/>
              <a:buChar char="•"/>
            </a:pPr>
            <a:r>
              <a:rPr lang="en-US" sz="2400" b="1" dirty="0">
                <a:solidFill>
                  <a:srgbClr val="FFC000"/>
                </a:solidFill>
                <a:latin typeface="Calibri" panose="020F0502020204030204" pitchFamily="34" charset="0"/>
                <a:cs typeface="Simplified Arabic" panose="02020603050405020304" pitchFamily="18" charset="-78"/>
              </a:rPr>
              <a:t>Parties to the case attend the investigation sessions from their places of residence</a:t>
            </a:r>
            <a:endParaRPr lang="ar-SA" sz="2400" b="1" dirty="0">
              <a:solidFill>
                <a:srgbClr val="FFC000"/>
              </a:solidFill>
              <a:latin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r>
              <a:rPr lang="ar-SA" sz="2100" b="1" dirty="0"/>
              <a:t> والمحامون من مكاتبهم </a:t>
            </a:r>
          </a:p>
          <a:p>
            <a:pPr marL="285750" indent="-285750" algn="just">
              <a:lnSpc>
                <a:spcPct val="115000"/>
              </a:lnSpc>
              <a:spcAft>
                <a:spcPts val="800"/>
              </a:spcAft>
              <a:buFont typeface="Arial" panose="020B0604020202020204" pitchFamily="34" charset="0"/>
              <a:buChar char="•"/>
            </a:pPr>
            <a:r>
              <a:rPr lang="en-US" sz="2400" b="1" dirty="0">
                <a:solidFill>
                  <a:srgbClr val="FFC000"/>
                </a:solidFill>
                <a:latin typeface="Calibri" panose="020F0502020204030204" pitchFamily="34" charset="0"/>
                <a:cs typeface="Simplified Arabic" panose="02020603050405020304" pitchFamily="18" charset="-78"/>
              </a:rPr>
              <a:t>lawyers from their offices</a:t>
            </a:r>
            <a:endParaRPr lang="ar-SA" sz="2400" b="1" dirty="0">
              <a:solidFill>
                <a:srgbClr val="FFC000"/>
              </a:solidFill>
              <a:latin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r>
              <a:rPr lang="ar-SA" sz="2100" b="1" dirty="0"/>
              <a:t>والمتهمون من أماكن توقيفهم واحتجازهم</a:t>
            </a:r>
          </a:p>
          <a:p>
            <a:pPr marL="285750" indent="-285750" algn="just">
              <a:lnSpc>
                <a:spcPct val="115000"/>
              </a:lnSpc>
              <a:spcAft>
                <a:spcPts val="800"/>
              </a:spcAft>
              <a:buFont typeface="Arial" panose="020B0604020202020204" pitchFamily="34" charset="0"/>
              <a:buChar char="•"/>
            </a:pPr>
            <a:r>
              <a:rPr lang="en-US" sz="2400" b="1" dirty="0">
                <a:solidFill>
                  <a:srgbClr val="FFC000"/>
                </a:solidFill>
                <a:latin typeface="Calibri" panose="020F0502020204030204" pitchFamily="34" charset="0"/>
                <a:cs typeface="Simplified Arabic" panose="02020603050405020304" pitchFamily="18" charset="-78"/>
              </a:rPr>
              <a:t>Accused persons from their places of arrest and detention</a:t>
            </a:r>
            <a:endParaRPr lang="ar-SA" sz="2400" b="1" dirty="0">
              <a:solidFill>
                <a:srgbClr val="FFC000"/>
              </a:solidFill>
              <a:latin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r>
              <a:rPr lang="ar-SA" sz="2100" b="1" dirty="0"/>
              <a:t>العزم على عدم العودة إلى زمن التقاضي التقليدي الذي يستوجب حضور جميع الأطراف لقاعات التحقيق في الوقت المحدد.</a:t>
            </a:r>
          </a:p>
          <a:p>
            <a:pPr indent="-285750" algn="just">
              <a:lnSpc>
                <a:spcPct val="115000"/>
              </a:lnSpc>
              <a:spcAft>
                <a:spcPts val="800"/>
              </a:spcAft>
              <a:buFont typeface="Arial" panose="020B0604020202020204" pitchFamily="34" charset="0"/>
              <a:buChar char="•"/>
            </a:pPr>
            <a:r>
              <a:rPr lang="en-US" sz="2400" b="1" dirty="0">
                <a:solidFill>
                  <a:srgbClr val="FFC000"/>
                </a:solidFill>
                <a:latin typeface="Calibri" panose="020F0502020204030204" pitchFamily="34" charset="0"/>
                <a:cs typeface="Simplified Arabic" panose="02020603050405020304" pitchFamily="18" charset="-78"/>
              </a:rPr>
              <a:t>Determined not to return to the time of traditional litigation, which requires that all parties attend the investigation rooms on time.</a:t>
            </a:r>
            <a:endParaRPr lang="ar-SA" sz="2400" b="1" dirty="0">
              <a:solidFill>
                <a:srgbClr val="FFC000"/>
              </a:solidFill>
              <a:latin typeface="Calibri" panose="020F0502020204030204" pitchFamily="34" charset="0"/>
              <a:cs typeface="Simplified Arabic" panose="02020603050405020304" pitchFamily="18" charset="-78"/>
            </a:endParaRPr>
          </a:p>
        </p:txBody>
      </p:sp>
      <p:sp>
        <p:nvSpPr>
          <p:cNvPr id="3" name="مخطط انسيابي: متعدد المستندات 2"/>
          <p:cNvSpPr/>
          <p:nvPr/>
        </p:nvSpPr>
        <p:spPr>
          <a:xfrm>
            <a:off x="2411760" y="0"/>
            <a:ext cx="4320480" cy="1268760"/>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lnSpc>
                <a:spcPct val="115000"/>
              </a:lnSpc>
              <a:spcAft>
                <a:spcPts val="800"/>
              </a:spcAft>
            </a:pPr>
            <a:endParaRPr lang="ar-SA" sz="2400" b="1" dirty="0"/>
          </a:p>
          <a:p>
            <a:pPr algn="ctr" rtl="1">
              <a:lnSpc>
                <a:spcPct val="115000"/>
              </a:lnSpc>
              <a:spcAft>
                <a:spcPts val="800"/>
              </a:spcAft>
            </a:pPr>
            <a:endParaRPr lang="ar-SA" sz="2400" b="1" dirty="0"/>
          </a:p>
          <a:p>
            <a:pPr algn="ctr" rtl="1">
              <a:lnSpc>
                <a:spcPct val="115000"/>
              </a:lnSpc>
              <a:spcAft>
                <a:spcPts val="800"/>
              </a:spcAft>
            </a:pPr>
            <a:endParaRPr lang="ar-SA" sz="2400" b="1" dirty="0"/>
          </a:p>
          <a:p>
            <a:pPr algn="ctr" rtl="1">
              <a:lnSpc>
                <a:spcPct val="115000"/>
              </a:lnSpc>
              <a:spcAft>
                <a:spcPts val="800"/>
              </a:spcAft>
            </a:pPr>
            <a:r>
              <a:rPr lang="ar-SA" sz="2400" b="1" dirty="0"/>
              <a:t>العمل عن بُعد</a:t>
            </a:r>
          </a:p>
          <a:p>
            <a:pPr algn="ctr" rtl="1">
              <a:lnSpc>
                <a:spcPct val="115000"/>
              </a:lnSpc>
              <a:spcAft>
                <a:spcPts val="800"/>
              </a:spcAft>
            </a:pPr>
            <a:r>
              <a:rPr lang="en-US" sz="2400" b="1" dirty="0">
                <a:solidFill>
                  <a:srgbClr val="C00000"/>
                </a:solidFill>
              </a:rPr>
              <a:t>work remotely</a:t>
            </a:r>
            <a:endParaRPr lang="en-US" sz="2400" b="1" dirty="0"/>
          </a:p>
          <a:p>
            <a:pPr algn="ctr" rtl="1">
              <a:lnSpc>
                <a:spcPct val="115000"/>
              </a:lnSpc>
              <a:spcAft>
                <a:spcPts val="800"/>
              </a:spcAft>
            </a:pPr>
            <a:endParaRPr lang="en-US" sz="2400" b="1" dirty="0"/>
          </a:p>
          <a:p>
            <a:pPr algn="ctr" rtl="1">
              <a:lnSpc>
                <a:spcPct val="115000"/>
              </a:lnSpc>
              <a:spcAft>
                <a:spcPts val="800"/>
              </a:spcAft>
            </a:pPr>
            <a:endParaRPr lang="en-US" sz="2400" b="1" dirty="0"/>
          </a:p>
          <a:p>
            <a:pPr algn="ctr" rtl="1">
              <a:lnSpc>
                <a:spcPct val="115000"/>
              </a:lnSpc>
              <a:spcAft>
                <a:spcPts val="800"/>
              </a:spcAft>
            </a:pPr>
            <a:endParaRPr lang="ar-SA" sz="2400" b="1" dirty="0"/>
          </a:p>
        </p:txBody>
      </p:sp>
    </p:spTree>
    <p:extLst>
      <p:ext uri="{BB962C8B-B14F-4D97-AF65-F5344CB8AC3E}">
        <p14:creationId xmlns:p14="http://schemas.microsoft.com/office/powerpoint/2010/main" val="55490709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0" y="1124744"/>
            <a:ext cx="9144000" cy="5362494"/>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b="1" dirty="0"/>
              <a:t>حث الجميع على استقاء المعلومات من مصادرها الرسمية</a:t>
            </a:r>
          </a:p>
          <a:p>
            <a:pPr indent="-285750" algn="just">
              <a:lnSpc>
                <a:spcPct val="115000"/>
              </a:lnSpc>
              <a:spcAft>
                <a:spcPts val="800"/>
              </a:spcAft>
              <a:buFont typeface="Arial" panose="020B0604020202020204" pitchFamily="34" charset="0"/>
              <a:buChar char="•"/>
            </a:pPr>
            <a:r>
              <a:rPr lang="en-US" sz="2400" b="1" dirty="0">
                <a:solidFill>
                  <a:srgbClr val="FFC000"/>
                </a:solidFill>
                <a:latin typeface="Calibri" panose="020F0502020204030204" pitchFamily="34" charset="0"/>
                <a:cs typeface="Simplified Arabic" panose="02020603050405020304" pitchFamily="18" charset="-78"/>
              </a:rPr>
              <a:t>Urge everyone to get information from their official sources</a:t>
            </a:r>
            <a:endParaRPr lang="ar-SA" sz="2400" b="1" dirty="0">
              <a:solidFill>
                <a:srgbClr val="FFC000"/>
              </a:solidFill>
              <a:latin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r>
              <a:rPr lang="ar-SA" b="1" dirty="0"/>
              <a:t>عدم الانسياق وراء الشائعات التي من شأنها المساس بالنظام العام</a:t>
            </a:r>
          </a:p>
          <a:p>
            <a:pPr marL="285750" indent="-285750" algn="just">
              <a:lnSpc>
                <a:spcPct val="115000"/>
              </a:lnSpc>
              <a:spcAft>
                <a:spcPts val="800"/>
              </a:spcAft>
              <a:buFont typeface="Arial" panose="020B0604020202020204" pitchFamily="34" charset="0"/>
              <a:buChar char="•"/>
            </a:pPr>
            <a:r>
              <a:rPr lang="en-US" sz="2400" b="1" dirty="0">
                <a:solidFill>
                  <a:srgbClr val="FFC000"/>
                </a:solidFill>
                <a:latin typeface="Calibri" panose="020F0502020204030204" pitchFamily="34" charset="0"/>
                <a:cs typeface="Simplified Arabic" panose="02020603050405020304" pitchFamily="18" charset="-78"/>
              </a:rPr>
              <a:t>Not to be carried away by rumors that undermine public orde</a:t>
            </a:r>
            <a:r>
              <a:rPr lang="en-US" b="1" dirty="0">
                <a:solidFill>
                  <a:srgbClr val="FFFF00"/>
                </a:solidFill>
              </a:rPr>
              <a:t>r</a:t>
            </a:r>
            <a:endParaRPr lang="ar-SA" b="1" dirty="0">
              <a:solidFill>
                <a:srgbClr val="FFFF00"/>
              </a:solidFill>
            </a:endParaRPr>
          </a:p>
          <a:p>
            <a:pPr marL="285750" indent="-285750" algn="just" rtl="1">
              <a:lnSpc>
                <a:spcPct val="115000"/>
              </a:lnSpc>
              <a:spcAft>
                <a:spcPts val="800"/>
              </a:spcAft>
              <a:buFont typeface="Arial" panose="020B0604020202020204" pitchFamily="34" charset="0"/>
              <a:buChar char="•"/>
            </a:pPr>
            <a:r>
              <a:rPr lang="ar-SA" b="1" dirty="0"/>
              <a:t>التحذير والتنبيه من نشر أو ترويج الشائعات والمعلومات المضللة. </a:t>
            </a:r>
          </a:p>
          <a:p>
            <a:pPr marL="285750" indent="-285750" algn="just">
              <a:lnSpc>
                <a:spcPct val="115000"/>
              </a:lnSpc>
              <a:spcAft>
                <a:spcPts val="800"/>
              </a:spcAft>
              <a:buFont typeface="Arial" panose="020B0604020202020204" pitchFamily="34" charset="0"/>
              <a:buChar char="•"/>
            </a:pPr>
            <a:r>
              <a:rPr lang="en-US" sz="2400" b="1" dirty="0">
                <a:solidFill>
                  <a:srgbClr val="FFC000"/>
                </a:solidFill>
                <a:latin typeface="Calibri" panose="020F0502020204030204" pitchFamily="34" charset="0"/>
                <a:cs typeface="Simplified Arabic" panose="02020603050405020304" pitchFamily="18" charset="-78"/>
              </a:rPr>
              <a:t>Warning and alert against spreading or promoting rumors and misinformation</a:t>
            </a:r>
            <a:r>
              <a:rPr lang="en-US" b="1" dirty="0">
                <a:solidFill>
                  <a:srgbClr val="FFFF00"/>
                </a:solidFill>
              </a:rPr>
              <a:t>.</a:t>
            </a:r>
            <a:endParaRPr lang="ar-SA" b="1" dirty="0"/>
          </a:p>
          <a:p>
            <a:pPr marL="285750" indent="-285750" algn="just" rtl="1">
              <a:lnSpc>
                <a:spcPct val="115000"/>
              </a:lnSpc>
              <a:spcAft>
                <a:spcPts val="800"/>
              </a:spcAft>
              <a:buFont typeface="Arial" panose="020B0604020202020204" pitchFamily="34" charset="0"/>
              <a:buChar char="•"/>
            </a:pPr>
            <a:r>
              <a:rPr lang="ar-SA" b="1" dirty="0"/>
              <a:t>استحداث مركز «الرصد النيابي» الذي يقوم بمتابعة كل ما ينشر ويبث عبر المنصات الإعلامية كافة، بما فيها وسائل التواصل الاجتماعي، على مدار 24 ساعة</a:t>
            </a:r>
          </a:p>
          <a:p>
            <a:pPr marL="285750" indent="-285750" algn="just">
              <a:lnSpc>
                <a:spcPct val="115000"/>
              </a:lnSpc>
              <a:spcAft>
                <a:spcPts val="800"/>
              </a:spcAft>
              <a:buFont typeface="Arial" panose="020B0604020202020204" pitchFamily="34" charset="0"/>
              <a:buChar char="•"/>
            </a:pPr>
            <a:r>
              <a:rPr lang="en-US" sz="2400" b="1" dirty="0">
                <a:solidFill>
                  <a:srgbClr val="FFC000"/>
                </a:solidFill>
                <a:latin typeface="Calibri" panose="020F0502020204030204" pitchFamily="34" charset="0"/>
                <a:cs typeface="Simplified Arabic" panose="02020603050405020304" pitchFamily="18" charset="-78"/>
              </a:rPr>
              <a:t>The creation of a “Parliamentary Monitoring” center, which monitors all that is published and broadcast on all media platforms, including social media, 24 hours a day.</a:t>
            </a:r>
            <a:endParaRPr lang="ar-SA" sz="2400" b="1" dirty="0">
              <a:solidFill>
                <a:srgbClr val="FFC000"/>
              </a:solidFill>
              <a:latin typeface="Calibri" panose="020F0502020204030204" pitchFamily="34" charset="0"/>
              <a:cs typeface="Simplified Arabic" panose="02020603050405020304" pitchFamily="18" charset="-78"/>
            </a:endParaRPr>
          </a:p>
        </p:txBody>
      </p:sp>
      <p:sp>
        <p:nvSpPr>
          <p:cNvPr id="3" name="مخطط انسيابي: متعدد المستندات 2"/>
          <p:cNvSpPr/>
          <p:nvPr/>
        </p:nvSpPr>
        <p:spPr>
          <a:xfrm>
            <a:off x="2771800" y="20016"/>
            <a:ext cx="4176464" cy="1104728"/>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lnSpc>
                <a:spcPct val="115000"/>
              </a:lnSpc>
              <a:spcAft>
                <a:spcPts val="800"/>
              </a:spcAft>
            </a:pPr>
            <a:r>
              <a:rPr lang="ar-SA" sz="2400" b="1" dirty="0">
                <a:ea typeface="Calibri" panose="020F0502020204030204" pitchFamily="34" charset="0"/>
                <a:cs typeface="Simplified Arabic" panose="02020603050405020304" pitchFamily="18" charset="-78"/>
              </a:rPr>
              <a:t>التوعية المجتمعية</a:t>
            </a:r>
          </a:p>
          <a:p>
            <a:pPr algn="ctr" rtl="1">
              <a:lnSpc>
                <a:spcPct val="115000"/>
              </a:lnSpc>
              <a:spcAft>
                <a:spcPts val="800"/>
              </a:spcAft>
            </a:pPr>
            <a:r>
              <a:rPr lang="en-US" sz="2400" b="1" dirty="0">
                <a:solidFill>
                  <a:srgbClr val="FF0000"/>
                </a:solidFill>
              </a:rPr>
              <a:t>community awareness</a:t>
            </a:r>
            <a:endParaRPr lang="ar-SA" sz="2400" b="1" dirty="0">
              <a:solidFill>
                <a:srgbClr val="FF0000"/>
              </a:solidFill>
            </a:endParaRPr>
          </a:p>
        </p:txBody>
      </p:sp>
    </p:spTree>
    <p:extLst>
      <p:ext uri="{BB962C8B-B14F-4D97-AF65-F5344CB8AC3E}">
        <p14:creationId xmlns:p14="http://schemas.microsoft.com/office/powerpoint/2010/main" val="241008229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0" y="1239300"/>
            <a:ext cx="9036496" cy="5851602"/>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sz="2400" b="1" dirty="0"/>
              <a:t>التحذير من الممارسات المجرمة .</a:t>
            </a:r>
          </a:p>
          <a:p>
            <a:pPr marL="285750" indent="-285750" algn="just">
              <a:lnSpc>
                <a:spcPct val="115000"/>
              </a:lnSpc>
              <a:spcAft>
                <a:spcPts val="800"/>
              </a:spcAft>
              <a:buFont typeface="Arial" panose="020B0604020202020204" pitchFamily="34" charset="0"/>
              <a:buChar char="•"/>
            </a:pPr>
            <a:r>
              <a:rPr lang="en-US" sz="2800" b="1" dirty="0">
                <a:solidFill>
                  <a:srgbClr val="FFC000"/>
                </a:solidFill>
                <a:latin typeface="Calibri" panose="020F0502020204030204" pitchFamily="34" charset="0"/>
                <a:cs typeface="Simplified Arabic" panose="02020603050405020304" pitchFamily="18" charset="-78"/>
              </a:rPr>
              <a:t>Warning against criminalized practices.</a:t>
            </a:r>
            <a:endParaRPr lang="ar-SA" sz="2800" b="1" dirty="0">
              <a:solidFill>
                <a:srgbClr val="FFC000"/>
              </a:solidFill>
              <a:latin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r>
              <a:rPr lang="ar-SA" sz="2400" b="1" dirty="0"/>
              <a:t>الغش التجاري، والإخلال بنظام البيانات العامة، انتهاك حقوق العلامات التجارية.</a:t>
            </a:r>
          </a:p>
          <a:p>
            <a:pPr marL="285750" indent="-285750" algn="just">
              <a:lnSpc>
                <a:spcPct val="115000"/>
              </a:lnSpc>
              <a:spcAft>
                <a:spcPts val="800"/>
              </a:spcAft>
              <a:buFont typeface="Arial" panose="020B0604020202020204" pitchFamily="34" charset="0"/>
              <a:buChar char="•"/>
            </a:pPr>
            <a:r>
              <a:rPr lang="en-US" sz="2800" b="1" dirty="0">
                <a:solidFill>
                  <a:srgbClr val="FFC000"/>
                </a:solidFill>
                <a:latin typeface="Calibri" panose="020F0502020204030204" pitchFamily="34" charset="0"/>
                <a:cs typeface="Simplified Arabic" panose="02020603050405020304" pitchFamily="18" charset="-78"/>
              </a:rPr>
              <a:t>Commercial fraud, breach of the public data system, infringement of trademark rights.</a:t>
            </a:r>
            <a:endParaRPr lang="ar-SA" sz="2800" b="1" dirty="0">
              <a:solidFill>
                <a:srgbClr val="FFC000"/>
              </a:solidFill>
              <a:latin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r>
              <a:rPr lang="ar-SA" sz="2400" b="1" dirty="0"/>
              <a:t>نشر الشائعات عن عدم وفرة السلع والمنتجات الغذائية</a:t>
            </a:r>
          </a:p>
          <a:p>
            <a:pPr marL="285750" indent="-285750" algn="just">
              <a:lnSpc>
                <a:spcPct val="115000"/>
              </a:lnSpc>
              <a:spcAft>
                <a:spcPts val="800"/>
              </a:spcAft>
              <a:buFont typeface="Arial" panose="020B0604020202020204" pitchFamily="34" charset="0"/>
              <a:buChar char="•"/>
            </a:pPr>
            <a:r>
              <a:rPr lang="en-US" sz="2800" b="1" dirty="0">
                <a:solidFill>
                  <a:srgbClr val="FFC000"/>
                </a:solidFill>
                <a:latin typeface="Calibri" panose="020F0502020204030204" pitchFamily="34" charset="0"/>
                <a:cs typeface="Simplified Arabic" panose="02020603050405020304" pitchFamily="18" charset="-78"/>
              </a:rPr>
              <a:t>Spreading rumors about the lack of goods and food products</a:t>
            </a:r>
            <a:endParaRPr lang="ar-SA" sz="2800" b="1" dirty="0">
              <a:solidFill>
                <a:srgbClr val="FFC000"/>
              </a:solidFill>
              <a:latin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r>
              <a:rPr lang="ar-SA" sz="2400" b="1" dirty="0"/>
              <a:t>بيان العقوبات المترتبة على ذلك</a:t>
            </a:r>
          </a:p>
          <a:p>
            <a:pPr marL="285750" indent="-285750" algn="just">
              <a:lnSpc>
                <a:spcPct val="115000"/>
              </a:lnSpc>
              <a:spcAft>
                <a:spcPts val="800"/>
              </a:spcAft>
              <a:buFont typeface="Arial" panose="020B0604020202020204" pitchFamily="34" charset="0"/>
              <a:buChar char="•"/>
            </a:pPr>
            <a:r>
              <a:rPr lang="en-US" sz="2800" b="1" dirty="0">
                <a:solidFill>
                  <a:srgbClr val="FFC000"/>
                </a:solidFill>
                <a:latin typeface="Calibri" panose="020F0502020204030204" pitchFamily="34" charset="0"/>
                <a:cs typeface="Simplified Arabic" panose="02020603050405020304" pitchFamily="18" charset="-78"/>
              </a:rPr>
              <a:t>Statement of penalties</a:t>
            </a:r>
          </a:p>
          <a:p>
            <a:pPr marL="285750" indent="-285750" algn="just" rtl="1">
              <a:lnSpc>
                <a:spcPct val="115000"/>
              </a:lnSpc>
              <a:spcAft>
                <a:spcPts val="800"/>
              </a:spcAft>
              <a:buFont typeface="Arial" panose="020B0604020202020204" pitchFamily="34" charset="0"/>
              <a:buChar char="•"/>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مخطط انسيابي: متعدد المستندات 2"/>
          <p:cNvSpPr/>
          <p:nvPr/>
        </p:nvSpPr>
        <p:spPr>
          <a:xfrm>
            <a:off x="2771800" y="0"/>
            <a:ext cx="3672408" cy="1412776"/>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lnSpc>
                <a:spcPct val="115000"/>
              </a:lnSpc>
              <a:spcAft>
                <a:spcPts val="800"/>
              </a:spcAft>
            </a:pPr>
            <a:r>
              <a:rPr lang="ar-SA" sz="2200" b="1" dirty="0">
                <a:ea typeface="Calibri" panose="020F0502020204030204" pitchFamily="34" charset="0"/>
                <a:cs typeface="Simplified Arabic" panose="02020603050405020304" pitchFamily="18" charset="-78"/>
              </a:rPr>
              <a:t>الأمن الغذائي</a:t>
            </a:r>
          </a:p>
          <a:p>
            <a:pPr algn="ctr" rtl="1">
              <a:lnSpc>
                <a:spcPct val="115000"/>
              </a:lnSpc>
              <a:spcAft>
                <a:spcPts val="800"/>
              </a:spcAft>
            </a:pPr>
            <a:r>
              <a:rPr lang="en-US" sz="2200" b="1" dirty="0">
                <a:solidFill>
                  <a:srgbClr val="FF0000"/>
                </a:solidFill>
              </a:rPr>
              <a:t>Food security</a:t>
            </a:r>
            <a:endParaRPr lang="ar-SA" sz="2200" b="1" dirty="0">
              <a:solidFill>
                <a:srgbClr val="FF0000"/>
              </a:solidFill>
            </a:endParaRPr>
          </a:p>
        </p:txBody>
      </p:sp>
    </p:spTree>
    <p:extLst>
      <p:ext uri="{BB962C8B-B14F-4D97-AF65-F5344CB8AC3E}">
        <p14:creationId xmlns:p14="http://schemas.microsoft.com/office/powerpoint/2010/main" val="4153466287"/>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107504" y="1292031"/>
            <a:ext cx="9144000" cy="4774640"/>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sz="1600" b="1" dirty="0"/>
              <a:t>نفّذت النيابة العامة خلال (59) يوماً منذ تاريخ 16 /03 / 2020م بداية تعليق الحضور لمقار العمل حتى نهاية الدوام الرسمي بتاريخ 14 / 05 /2020م أكثر من (778.475) إجراءً قام به أعضاء النيابة العامة.</a:t>
            </a:r>
          </a:p>
          <a:p>
            <a:pPr marL="285750" indent="-285750" algn="just">
              <a:lnSpc>
                <a:spcPct val="115000"/>
              </a:lnSpc>
              <a:spcAft>
                <a:spcPts val="800"/>
              </a:spcAft>
              <a:buFont typeface="Arial" panose="020B0604020202020204" pitchFamily="34" charset="0"/>
              <a:buChar char="•"/>
            </a:pPr>
            <a:r>
              <a:rPr lang="en-US" sz="1600" b="1" dirty="0">
                <a:solidFill>
                  <a:srgbClr val="FFFF00"/>
                </a:solidFill>
              </a:rPr>
              <a:t>The Public Prosecution implemented, within (59) days since the date of 03/16/2020 AD, the beginning of suspending attendance at workplaces until the end of official working hours on 14 May 2020 AD, more than (778,475) investigations were carried out by prosecutors.</a:t>
            </a:r>
            <a:endParaRPr lang="ar-SA" sz="1600" b="1" dirty="0">
              <a:solidFill>
                <a:srgbClr val="FFFF00"/>
              </a:solidFill>
            </a:endParaRPr>
          </a:p>
          <a:p>
            <a:pPr marL="285750" indent="-285750" algn="just" rtl="1">
              <a:lnSpc>
                <a:spcPct val="115000"/>
              </a:lnSpc>
              <a:spcAft>
                <a:spcPts val="800"/>
              </a:spcAft>
              <a:buFont typeface="Arial" panose="020B0604020202020204" pitchFamily="34" charset="0"/>
              <a:buChar char="•"/>
            </a:pPr>
            <a:r>
              <a:rPr lang="ar-SA" sz="1600" b="1" dirty="0"/>
              <a:t>بلغ عدد القضايا الواردة لفروع ودوائر النيابة العامة (23.310) ،المنجز منها (21.230).</a:t>
            </a:r>
          </a:p>
          <a:p>
            <a:pPr marL="285750" indent="-285750" algn="just">
              <a:lnSpc>
                <a:spcPct val="115000"/>
              </a:lnSpc>
              <a:spcAft>
                <a:spcPts val="800"/>
              </a:spcAft>
              <a:buFont typeface="Arial" panose="020B0604020202020204" pitchFamily="34" charset="0"/>
              <a:buChar char="•"/>
            </a:pPr>
            <a:r>
              <a:rPr lang="en-US" sz="1600" b="1" dirty="0">
                <a:solidFill>
                  <a:srgbClr val="FFFF00"/>
                </a:solidFill>
              </a:rPr>
              <a:t>The number of cases received by the branches and departments of the Public Prosecution reached (23.310), of which (21,230) were completed.)</a:t>
            </a:r>
            <a:endParaRPr lang="ar-SA" sz="1600" b="1" dirty="0">
              <a:solidFill>
                <a:srgbClr val="FFFF00"/>
              </a:solidFill>
            </a:endParaRPr>
          </a:p>
          <a:p>
            <a:pPr marL="285750" indent="-285750" algn="just" rtl="1">
              <a:lnSpc>
                <a:spcPct val="115000"/>
              </a:lnSpc>
              <a:spcAft>
                <a:spcPts val="800"/>
              </a:spcAft>
              <a:buFont typeface="Arial" panose="020B0604020202020204" pitchFamily="34" charset="0"/>
              <a:buChar char="•"/>
            </a:pPr>
            <a:r>
              <a:rPr lang="ar-SA" sz="1600" b="1" dirty="0"/>
              <a:t>قضايا تصوير ونشر مخالفات منع التجول والجرائم الناشئة عنها (573) </a:t>
            </a:r>
          </a:p>
          <a:p>
            <a:pPr marL="285750" indent="-285750" algn="just">
              <a:lnSpc>
                <a:spcPct val="115000"/>
              </a:lnSpc>
              <a:spcAft>
                <a:spcPts val="800"/>
              </a:spcAft>
              <a:buFont typeface="Arial" panose="020B0604020202020204" pitchFamily="34" charset="0"/>
              <a:buChar char="•"/>
            </a:pPr>
            <a:r>
              <a:rPr lang="en-US" sz="1600" b="1" dirty="0">
                <a:solidFill>
                  <a:srgbClr val="FFFF00"/>
                </a:solidFill>
              </a:rPr>
              <a:t>The number of cases of filming and publishing (curfew violations) and the crimes arising from them reached (573).</a:t>
            </a:r>
            <a:endParaRPr lang="ar-SA" sz="1600" b="1" dirty="0">
              <a:solidFill>
                <a:srgbClr val="FFFF00"/>
              </a:solidFill>
            </a:endParaRPr>
          </a:p>
          <a:p>
            <a:pPr marL="285750" indent="-285750" algn="just" rtl="1">
              <a:lnSpc>
                <a:spcPct val="115000"/>
              </a:lnSpc>
              <a:spcAft>
                <a:spcPts val="800"/>
              </a:spcAft>
              <a:buFont typeface="Arial" panose="020B0604020202020204" pitchFamily="34" charset="0"/>
              <a:buChar char="•"/>
            </a:pPr>
            <a:r>
              <a:rPr lang="ar-SA" sz="1600" b="1" dirty="0"/>
              <a:t>قضايا جرائم المعلوماتية المتعلقة بانتهاك التدابير الوقائية والاحترازية (618) وقضايا الشائعات الماسة بالنظام العام (92)</a:t>
            </a:r>
          </a:p>
          <a:p>
            <a:pPr marL="285750" indent="-285750" algn="just">
              <a:lnSpc>
                <a:spcPct val="115000"/>
              </a:lnSpc>
              <a:spcAft>
                <a:spcPts val="800"/>
              </a:spcAft>
              <a:buFont typeface="Arial" panose="020B0604020202020204" pitchFamily="34" charset="0"/>
              <a:buChar char="•"/>
            </a:pPr>
            <a:r>
              <a:rPr lang="ar-SA" sz="1600" b="1" dirty="0"/>
              <a:t> </a:t>
            </a:r>
            <a:r>
              <a:rPr lang="en-US" sz="1600" b="1" dirty="0">
                <a:solidFill>
                  <a:srgbClr val="FFFF00"/>
                </a:solidFill>
              </a:rPr>
              <a:t>The number of cybercrime cases related to violating preventive and precautionary measures reached (618) and rumor cases affecting public order (92).</a:t>
            </a:r>
            <a:endParaRPr lang="ar-SA" sz="1600" b="1" dirty="0">
              <a:solidFill>
                <a:srgbClr val="FFFF00"/>
              </a:solidFill>
            </a:endParaRPr>
          </a:p>
        </p:txBody>
      </p:sp>
      <p:sp>
        <p:nvSpPr>
          <p:cNvPr id="3" name="مخطط انسيابي: متعدد المستندات 2"/>
          <p:cNvSpPr/>
          <p:nvPr/>
        </p:nvSpPr>
        <p:spPr>
          <a:xfrm>
            <a:off x="0" y="0"/>
            <a:ext cx="9144000" cy="1340768"/>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lnSpc>
                <a:spcPct val="115000"/>
              </a:lnSpc>
              <a:spcAft>
                <a:spcPts val="800"/>
              </a:spcAft>
            </a:pPr>
            <a:r>
              <a:rPr lang="ar-SA" sz="2400" b="1" dirty="0"/>
              <a:t>التحقيق الجنائي </a:t>
            </a:r>
          </a:p>
          <a:p>
            <a:pPr algn="ctr" rtl="1">
              <a:lnSpc>
                <a:spcPct val="115000"/>
              </a:lnSpc>
              <a:spcAft>
                <a:spcPts val="800"/>
              </a:spcAft>
            </a:pPr>
            <a:r>
              <a:rPr lang="en-US" sz="2400" b="1" dirty="0">
                <a:solidFill>
                  <a:srgbClr val="FF0000"/>
                </a:solidFill>
              </a:rPr>
              <a:t>criminal investigation</a:t>
            </a:r>
            <a:endParaRPr lang="ar-SA" sz="2400" b="1" dirty="0">
              <a:solidFill>
                <a:srgbClr val="FF0000"/>
              </a:solidFill>
            </a:endParaRPr>
          </a:p>
        </p:txBody>
      </p:sp>
    </p:spTree>
    <p:extLst>
      <p:ext uri="{BB962C8B-B14F-4D97-AF65-F5344CB8AC3E}">
        <p14:creationId xmlns:p14="http://schemas.microsoft.com/office/powerpoint/2010/main" val="3254767523"/>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0" y="1772816"/>
            <a:ext cx="9144000" cy="4293483"/>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sz="2200" b="1" dirty="0"/>
              <a:t>أطلقت النيابة خدمة التواصل بين الأهالي والنزلاء «عن بُعد» عبر الاتصال المرئي. </a:t>
            </a:r>
          </a:p>
          <a:p>
            <a:pPr marL="285750" indent="-285750" algn="just">
              <a:lnSpc>
                <a:spcPct val="115000"/>
              </a:lnSpc>
              <a:spcAft>
                <a:spcPts val="800"/>
              </a:spcAft>
              <a:buFont typeface="Arial" panose="020B0604020202020204" pitchFamily="34" charset="0"/>
              <a:buChar char="•"/>
            </a:pPr>
            <a:r>
              <a:rPr lang="en-US" sz="2200" b="1" dirty="0">
                <a:solidFill>
                  <a:srgbClr val="FFFF00"/>
                </a:solidFill>
              </a:rPr>
              <a:t>The Public Prosecution launched a communication service between families and inmates “from a distance” via video call.</a:t>
            </a:r>
            <a:endParaRPr lang="ar-SA" sz="2200" b="1" dirty="0">
              <a:solidFill>
                <a:srgbClr val="FFFF00"/>
              </a:solidFill>
            </a:endParaRPr>
          </a:p>
          <a:p>
            <a:pPr marL="285750" indent="-285750" algn="just" rtl="1">
              <a:lnSpc>
                <a:spcPct val="115000"/>
              </a:lnSpc>
              <a:spcAft>
                <a:spcPts val="800"/>
              </a:spcAft>
              <a:buFont typeface="Arial" panose="020B0604020202020204" pitchFamily="34" charset="0"/>
              <a:buChar char="•"/>
            </a:pPr>
            <a:r>
              <a:rPr lang="ar-SA" sz="2200" b="1" dirty="0"/>
              <a:t>التأكيد على الجهات المعنية برفع معايير الإجراءات الاحترازية والوقائية وتطبيق أفضل الأساليب داخل السجون ودور التوقيف، ومراعاة توافر تلك المعايير الصحية خلال نقلهم خارج السجون ودور التوقيف</a:t>
            </a:r>
          </a:p>
          <a:p>
            <a:pPr marL="285750" indent="-285750" algn="just">
              <a:lnSpc>
                <a:spcPct val="115000"/>
              </a:lnSpc>
              <a:spcAft>
                <a:spcPts val="800"/>
              </a:spcAft>
              <a:buFont typeface="Arial" panose="020B0604020202020204" pitchFamily="34" charset="0"/>
              <a:buChar char="•"/>
            </a:pPr>
            <a:r>
              <a:rPr lang="en-US" sz="2200" b="1" dirty="0">
                <a:solidFill>
                  <a:srgbClr val="FFFF00"/>
                </a:solidFill>
              </a:rPr>
              <a:t>Emphasis on the authorities concerned with raising the standards of precautionary and preventive measures and applying the best methods inside prisons and detention centers, taking into account the availability of health standards during their transfer inmates and outside.</a:t>
            </a:r>
            <a:endParaRPr lang="ar-SA" sz="2200" b="1" dirty="0">
              <a:solidFill>
                <a:srgbClr val="FFFF00"/>
              </a:solidFill>
            </a:endParaRPr>
          </a:p>
        </p:txBody>
      </p:sp>
      <p:sp>
        <p:nvSpPr>
          <p:cNvPr id="3" name="مخطط انسيابي: متعدد المستندات 2"/>
          <p:cNvSpPr/>
          <p:nvPr/>
        </p:nvSpPr>
        <p:spPr>
          <a:xfrm>
            <a:off x="1835696" y="0"/>
            <a:ext cx="5256584" cy="1628800"/>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lnSpc>
                <a:spcPct val="115000"/>
              </a:lnSpc>
              <a:spcAft>
                <a:spcPts val="800"/>
              </a:spcAft>
            </a:pPr>
            <a:r>
              <a:rPr lang="ar-SA" b="1" dirty="0">
                <a:ea typeface="Calibri" panose="020F0502020204030204" pitchFamily="34" charset="0"/>
                <a:cs typeface="Simplified Arabic" panose="02020603050405020304" pitchFamily="18" charset="-78"/>
              </a:rPr>
              <a:t>الرقابة والاشراف على السجون ودور التوقيف</a:t>
            </a:r>
          </a:p>
          <a:p>
            <a:pPr algn="ctr" rtl="1">
              <a:lnSpc>
                <a:spcPct val="115000"/>
              </a:lnSpc>
              <a:spcAft>
                <a:spcPts val="800"/>
              </a:spcAft>
            </a:pPr>
            <a:r>
              <a:rPr lang="en-US" b="1" dirty="0">
                <a:solidFill>
                  <a:srgbClr val="FF0000"/>
                </a:solidFill>
              </a:rPr>
              <a:t>Oversight and supervision of prisons and detention centers</a:t>
            </a:r>
            <a:endParaRPr lang="ar-SA" b="1" dirty="0">
              <a:solidFill>
                <a:srgbClr val="FF0000"/>
              </a:solidFill>
            </a:endParaRPr>
          </a:p>
        </p:txBody>
      </p:sp>
    </p:spTree>
    <p:extLst>
      <p:ext uri="{BB962C8B-B14F-4D97-AF65-F5344CB8AC3E}">
        <p14:creationId xmlns:p14="http://schemas.microsoft.com/office/powerpoint/2010/main" val="3911827618"/>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0" y="1124744"/>
            <a:ext cx="9144000" cy="5322676"/>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sz="1600" b="1" dirty="0"/>
              <a:t>نجاح التجربة مَهَّد الطريق لاستمرارها بعد انتهاء «كورونا»</a:t>
            </a:r>
          </a:p>
          <a:p>
            <a:pPr marL="285750" indent="-285750" algn="just">
              <a:lnSpc>
                <a:spcPct val="115000"/>
              </a:lnSpc>
              <a:spcAft>
                <a:spcPts val="800"/>
              </a:spcAft>
              <a:buFont typeface="Arial" panose="020B0604020202020204" pitchFamily="34" charset="0"/>
              <a:buChar char="•"/>
            </a:pPr>
            <a:r>
              <a:rPr lang="en-US" sz="1600" b="1" dirty="0">
                <a:solidFill>
                  <a:srgbClr val="FFFF00"/>
                </a:solidFill>
              </a:rPr>
              <a:t>The success of the experiment paved the way for its continuation after the end of “Corona”</a:t>
            </a:r>
            <a:endParaRPr lang="ar-SA" sz="1600" b="1" dirty="0">
              <a:solidFill>
                <a:srgbClr val="FFFF00"/>
              </a:solidFill>
            </a:endParaRPr>
          </a:p>
          <a:p>
            <a:pPr marL="285750" indent="-285750" algn="just" rtl="1">
              <a:lnSpc>
                <a:spcPct val="115000"/>
              </a:lnSpc>
              <a:spcAft>
                <a:spcPts val="800"/>
              </a:spcAft>
              <a:buFont typeface="Arial" panose="020B0604020202020204" pitchFamily="34" charset="0"/>
              <a:buChar char="•"/>
            </a:pPr>
            <a:r>
              <a:rPr lang="ar-SA" sz="1600" b="1" dirty="0"/>
              <a:t> فالتقاضي عن بعد طفرة عدلية تسرّع الفصل في القضايا وتختزل الوقت والنفقات. </a:t>
            </a:r>
          </a:p>
          <a:p>
            <a:pPr marL="285750" indent="-285750" algn="just">
              <a:lnSpc>
                <a:spcPct val="115000"/>
              </a:lnSpc>
              <a:spcAft>
                <a:spcPts val="800"/>
              </a:spcAft>
              <a:buFont typeface="Arial" panose="020B0604020202020204" pitchFamily="34" charset="0"/>
              <a:buChar char="•"/>
            </a:pPr>
            <a:r>
              <a:rPr lang="en-US" sz="1600" b="1" dirty="0">
                <a:solidFill>
                  <a:srgbClr val="FFFF00"/>
                </a:solidFill>
              </a:rPr>
              <a:t>Remote litigation is a justice breakthrough that speeds up the adjudication of cases and reduces time and expenses.</a:t>
            </a:r>
            <a:endParaRPr lang="ar-SA" sz="1600" b="1" dirty="0">
              <a:solidFill>
                <a:srgbClr val="FFFF00"/>
              </a:solidFill>
            </a:endParaRPr>
          </a:p>
          <a:p>
            <a:pPr marL="285750" indent="-285750" algn="just" rtl="1">
              <a:lnSpc>
                <a:spcPct val="115000"/>
              </a:lnSpc>
              <a:spcAft>
                <a:spcPts val="800"/>
              </a:spcAft>
              <a:buFont typeface="Arial" panose="020B0604020202020204" pitchFamily="34" charset="0"/>
              <a:buChar char="•"/>
            </a:pPr>
            <a:r>
              <a:rPr lang="ar-SA" sz="1600" b="1" dirty="0"/>
              <a:t>إن الإنجازات الكبيرة التي حققتها النيابة العامة خلال جائحة كورونا، جاءت بفضل الرؤية المستقبلية الثاقبة (رؤية المملكة 2030) ومبادراتها في مواكبة التطورات التقنية والتحول الذكي الذي بدأت مؤسسات الدولة العمل عليه ومنها النيابة العامة منذ أعوام طويلة.</a:t>
            </a:r>
          </a:p>
          <a:p>
            <a:pPr marL="285750" indent="-285750" algn="just">
              <a:lnSpc>
                <a:spcPct val="115000"/>
              </a:lnSpc>
              <a:spcAft>
                <a:spcPts val="800"/>
              </a:spcAft>
              <a:buFont typeface="Arial" panose="020B0604020202020204" pitchFamily="34" charset="0"/>
              <a:buChar char="•"/>
            </a:pPr>
            <a:r>
              <a:rPr lang="en-US" sz="1600" b="1" dirty="0">
                <a:solidFill>
                  <a:srgbClr val="FFFF00"/>
                </a:solidFill>
              </a:rPr>
              <a:t>The great achievements of the Public Prosecution Office during the Corona pandemic, came due to the insightful future vision (Vision of the Kingdom 2030) and its initiatives to keep pace with technical developments and the smart transformation that state institutions began working on, including the Public Prosecution many years ago</a:t>
            </a:r>
            <a:endParaRPr lang="ar-SA" sz="1600" b="1" dirty="0">
              <a:solidFill>
                <a:srgbClr val="FFFF00"/>
              </a:solidFill>
            </a:endParaRPr>
          </a:p>
          <a:p>
            <a:pPr marL="285750" indent="-285750" algn="just" rtl="1">
              <a:lnSpc>
                <a:spcPct val="115000"/>
              </a:lnSpc>
              <a:spcAft>
                <a:spcPts val="800"/>
              </a:spcAft>
              <a:buFont typeface="Arial" panose="020B0604020202020204" pitchFamily="34" charset="0"/>
              <a:buChar char="•"/>
            </a:pPr>
            <a:r>
              <a:rPr lang="ar-SA" sz="1600" b="1" dirty="0"/>
              <a:t>أن الجائحة أكدت حتمية التحول الرقمي في تقديم الخدمات القضائية، وإمكانية تقديم جميع تلك الخدمات عبر الوسائل التقنية، وأن تلك التحديات تخلق أساليب عمل مستدامة.</a:t>
            </a:r>
          </a:p>
          <a:p>
            <a:pPr marL="285750" indent="-285750" algn="just">
              <a:lnSpc>
                <a:spcPct val="115000"/>
              </a:lnSpc>
              <a:spcAft>
                <a:spcPts val="800"/>
              </a:spcAft>
              <a:buFont typeface="Arial" panose="020B0604020202020204" pitchFamily="34" charset="0"/>
              <a:buChar char="•"/>
            </a:pPr>
            <a:r>
              <a:rPr lang="en-US" sz="1600" b="1" dirty="0">
                <a:solidFill>
                  <a:srgbClr val="FFFF00"/>
                </a:solidFill>
              </a:rPr>
              <a:t>The pandemic confirmed the inevitability of digital transformation in the provision of judicial services, the possibility of providing all those services through technical means, and that these challenges create sustainable methods of work.</a:t>
            </a:r>
            <a:endParaRPr lang="ar-SA" sz="1600" b="1" dirty="0">
              <a:solidFill>
                <a:srgbClr val="FFFF00"/>
              </a:solidFill>
            </a:endParaRPr>
          </a:p>
        </p:txBody>
      </p:sp>
      <p:sp>
        <p:nvSpPr>
          <p:cNvPr id="3" name="مخطط انسيابي: متعدد المستندات 2"/>
          <p:cNvSpPr/>
          <p:nvPr/>
        </p:nvSpPr>
        <p:spPr>
          <a:xfrm>
            <a:off x="0" y="0"/>
            <a:ext cx="9144000" cy="980728"/>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lnSpc>
                <a:spcPct val="115000"/>
              </a:lnSpc>
              <a:spcAft>
                <a:spcPts val="800"/>
              </a:spcAft>
            </a:pPr>
            <a:r>
              <a:rPr lang="ar-SA" sz="2400" b="1" dirty="0"/>
              <a:t>توجه النيابة العامة فيما بعد كورونا</a:t>
            </a:r>
          </a:p>
          <a:p>
            <a:pPr algn="ctr" rtl="1">
              <a:lnSpc>
                <a:spcPct val="115000"/>
              </a:lnSpc>
              <a:spcAft>
                <a:spcPts val="800"/>
              </a:spcAft>
            </a:pPr>
            <a:r>
              <a:rPr lang="en-US" sz="2400" b="1" dirty="0">
                <a:solidFill>
                  <a:srgbClr val="FF0000"/>
                </a:solidFill>
              </a:rPr>
              <a:t>Post-Coronavirus Public Prosecution Direction</a:t>
            </a:r>
            <a:endParaRPr lang="ar-SA" sz="2400" b="1" dirty="0">
              <a:solidFill>
                <a:srgbClr val="FF0000"/>
              </a:solidFill>
            </a:endParaRPr>
          </a:p>
        </p:txBody>
      </p:sp>
    </p:spTree>
    <p:extLst>
      <p:ext uri="{BB962C8B-B14F-4D97-AF65-F5344CB8AC3E}">
        <p14:creationId xmlns:p14="http://schemas.microsoft.com/office/powerpoint/2010/main" val="375318542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1115616" y="116632"/>
            <a:ext cx="7313080" cy="1800200"/>
          </a:xfrm>
          <a:prstGeom prst="accentBorderCallout1">
            <a:avLst>
              <a:gd name="adj1" fmla="val 18750"/>
              <a:gd name="adj2" fmla="val -8333"/>
              <a:gd name="adj3" fmla="val 109298"/>
              <a:gd name="adj4" fmla="val -23572"/>
            </a:avLst>
          </a:prstGeom>
          <a:solidFill>
            <a:srgbClr val="5B9BD5"/>
          </a:solidFill>
          <a:ln w="1270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R="0" lvl="0" algn="ctr" rtl="1">
              <a:lnSpc>
                <a:spcPct val="200000"/>
              </a:lnSpc>
              <a:spcBef>
                <a:spcPts val="0"/>
              </a:spcBef>
              <a:spcAft>
                <a:spcPts val="800"/>
              </a:spcAft>
              <a:buClrTx/>
              <a:buSzTx/>
            </a:pPr>
            <a:r>
              <a:rPr lang="ar-SA" sz="2000" b="1" kern="0" dirty="0">
                <a:solidFill>
                  <a:prstClr val="white"/>
                </a:solidFill>
                <a:latin typeface="Calibri" panose="020F0502020204030204"/>
                <a:ea typeface="Calibri" panose="020F0502020204030204" pitchFamily="34" charset="0"/>
                <a:cs typeface="Simplified Arabic" panose="02020603050405020304" pitchFamily="18" charset="-78"/>
              </a:rPr>
              <a:t>المحور الثالث: الجرائم المستحدثة في ظل جائحة كورونا وآليات التعامل معها.</a:t>
            </a:r>
          </a:p>
          <a:p>
            <a:pPr marR="0" lvl="0" algn="ctr">
              <a:spcBef>
                <a:spcPts val="0"/>
              </a:spcBef>
              <a:spcAft>
                <a:spcPts val="800"/>
              </a:spcAft>
              <a:buClrTx/>
              <a:buSzTx/>
            </a:pPr>
            <a:r>
              <a:rPr lang="en-US" sz="2000" b="1" kern="0" dirty="0">
                <a:solidFill>
                  <a:srgbClr val="FF0000"/>
                </a:solidFill>
                <a:latin typeface="Calibri" panose="020F0502020204030204"/>
                <a:ea typeface="Calibri" panose="020F0502020204030204" pitchFamily="34" charset="0"/>
                <a:cs typeface="Simplified Arabic" panose="02020603050405020304" pitchFamily="18" charset="-78"/>
              </a:rPr>
              <a:t>The third axis: new crimes in light of the Corona pandemic and the mechanisms for dealing with them.</a:t>
            </a: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 </a:t>
            </a:r>
          </a:p>
        </p:txBody>
      </p:sp>
      <p:sp>
        <p:nvSpPr>
          <p:cNvPr id="7" name="مستطيل 6"/>
          <p:cNvSpPr/>
          <p:nvPr/>
        </p:nvSpPr>
        <p:spPr>
          <a:xfrm>
            <a:off x="179512" y="1916832"/>
            <a:ext cx="8712968" cy="4293483"/>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sz="2000" b="1" dirty="0"/>
              <a:t>استغلت بعض الأطراف الظروف التي رافقت الجائحة : لاحتكار في المواد الصحية والغذائية واستغلال شبكات الانترنت الخاصة والعامة للولوج الى المعطيات الشخصية للشركات والأشخاص والاحتيال المالي والنصب لتنفيذ مخططات إجرامية .</a:t>
            </a:r>
          </a:p>
          <a:p>
            <a:pPr marL="285750" indent="-285750" algn="just">
              <a:lnSpc>
                <a:spcPct val="115000"/>
              </a:lnSpc>
              <a:spcAft>
                <a:spcPts val="800"/>
              </a:spcAft>
              <a:buFont typeface="Arial" panose="020B0604020202020204" pitchFamily="34" charset="0"/>
              <a:buChar char="•"/>
            </a:pPr>
            <a:r>
              <a:rPr lang="en-US" sz="2000" b="1" dirty="0">
                <a:solidFill>
                  <a:srgbClr val="FFFF00"/>
                </a:solidFill>
              </a:rPr>
              <a:t>Some parties took advantage of the circumstances that accompanied the pandemic: monopolizing health and food items, exploiting private and public Internet networks to gain access to the personal data of companies and individuals, financial fraud and swindling to implement criminal schemes.</a:t>
            </a:r>
            <a:endParaRPr lang="ar-SA" sz="2000" b="1" dirty="0">
              <a:solidFill>
                <a:srgbClr val="FFFF00"/>
              </a:solidFill>
            </a:endParaRPr>
          </a:p>
          <a:p>
            <a:pPr marL="285750" indent="-285750" algn="just" rtl="1">
              <a:lnSpc>
                <a:spcPct val="115000"/>
              </a:lnSpc>
              <a:spcAft>
                <a:spcPts val="800"/>
              </a:spcAft>
              <a:buFont typeface="Arial" panose="020B0604020202020204" pitchFamily="34" charset="0"/>
              <a:buChar char="•"/>
            </a:pPr>
            <a:r>
              <a:rPr lang="ar-SA" sz="2000" b="1" dirty="0"/>
              <a:t>تشير الأرقام والاحصائيات الى تضاعف عدد الجرائم المتصلة بالجريمة المعلوماتية عبر الشبكات والاحتيال المالي .</a:t>
            </a:r>
          </a:p>
          <a:p>
            <a:pPr marL="285750" indent="-285750" algn="just">
              <a:lnSpc>
                <a:spcPct val="115000"/>
              </a:lnSpc>
              <a:spcAft>
                <a:spcPts val="800"/>
              </a:spcAft>
              <a:buFont typeface="Arial" panose="020B0604020202020204" pitchFamily="34" charset="0"/>
              <a:buChar char="•"/>
            </a:pPr>
            <a:r>
              <a:rPr lang="en-US" sz="2000" b="1" dirty="0">
                <a:solidFill>
                  <a:srgbClr val="FFFF00"/>
                </a:solidFill>
              </a:rPr>
              <a:t>Figures and statistics indicate that the number of crimes related to information crime via networks and financial fraud has doubled.</a:t>
            </a:r>
          </a:p>
        </p:txBody>
      </p:sp>
    </p:spTree>
    <p:extLst>
      <p:ext uri="{BB962C8B-B14F-4D97-AF65-F5344CB8AC3E}">
        <p14:creationId xmlns:p14="http://schemas.microsoft.com/office/powerpoint/2010/main" val="1038244"/>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457200" y="428625"/>
            <a:ext cx="8329613" cy="6215063"/>
          </a:xfrm>
        </p:spPr>
        <p:txBody>
          <a:bodyPr/>
          <a:lstStyle/>
          <a:p>
            <a:pPr eaLnBrk="1" hangingPunct="1">
              <a:buFont typeface="Wingdings 2" panose="05020102010507070707" pitchFamily="18" charset="2"/>
              <a:buNone/>
            </a:pPr>
            <a:endParaRPr lang="ar-JO" altLang="en-US" b="1" dirty="0">
              <a:solidFill>
                <a:schemeClr val="bg1"/>
              </a:solidFill>
            </a:endParaRPr>
          </a:p>
          <a:p>
            <a:pPr eaLnBrk="1" hangingPunct="1">
              <a:buFont typeface="Wingdings 2" panose="05020102010507070707" pitchFamily="18" charset="2"/>
              <a:buNone/>
            </a:pPr>
            <a:endParaRPr lang="ar-JO" altLang="en-US" b="1" dirty="0">
              <a:solidFill>
                <a:schemeClr val="bg1"/>
              </a:solidFill>
            </a:endParaRPr>
          </a:p>
          <a:p>
            <a:pPr eaLnBrk="1" hangingPunct="1">
              <a:buFont typeface="Wingdings 2" panose="05020102010507070707" pitchFamily="18" charset="2"/>
              <a:buNone/>
            </a:pPr>
            <a:endParaRPr lang="ar-JO" altLang="en-US" sz="400" dirty="0">
              <a:solidFill>
                <a:schemeClr val="bg1"/>
              </a:solidFill>
            </a:endParaRPr>
          </a:p>
          <a:p>
            <a:pPr eaLnBrk="1" hangingPunct="1">
              <a:buFont typeface="Wingdings 2" panose="05020102010507070707" pitchFamily="18" charset="2"/>
              <a:buNone/>
            </a:pPr>
            <a:endParaRPr lang="ar-JO" altLang="en-US" sz="400" dirty="0">
              <a:solidFill>
                <a:schemeClr val="bg1"/>
              </a:solidFill>
            </a:endParaRPr>
          </a:p>
          <a:p>
            <a:pPr eaLnBrk="1" hangingPunct="1">
              <a:buFont typeface="Wingdings 2" panose="05020102010507070707" pitchFamily="18" charset="2"/>
              <a:buNone/>
            </a:pPr>
            <a:endParaRPr lang="ar-JO" altLang="en-US" sz="400" dirty="0">
              <a:solidFill>
                <a:schemeClr val="bg1"/>
              </a:solidFill>
            </a:endParaRPr>
          </a:p>
          <a:p>
            <a:pPr eaLnBrk="1" hangingPunct="1">
              <a:buFont typeface="Wingdings 2" panose="05020102010507070707" pitchFamily="18" charset="2"/>
              <a:buNone/>
            </a:pPr>
            <a:endParaRPr lang="ar-JO" altLang="en-US" sz="400" dirty="0">
              <a:solidFill>
                <a:schemeClr val="bg1"/>
              </a:solidFill>
            </a:endParaRPr>
          </a:p>
          <a:p>
            <a:pPr eaLnBrk="1" hangingPunct="1">
              <a:buFont typeface="Wingdings 2" panose="05020102010507070707" pitchFamily="18" charset="2"/>
              <a:buNone/>
            </a:pPr>
            <a:endParaRPr lang="ar-JO" altLang="en-US" sz="400" dirty="0">
              <a:solidFill>
                <a:schemeClr val="bg1"/>
              </a:solidFill>
            </a:endParaRPr>
          </a:p>
          <a:p>
            <a:pPr eaLnBrk="1" hangingPunct="1">
              <a:buFont typeface="Wingdings 2" panose="05020102010507070707" pitchFamily="18" charset="2"/>
              <a:buNone/>
            </a:pPr>
            <a:endParaRPr lang="ar-JO" altLang="en-US" sz="400" dirty="0">
              <a:solidFill>
                <a:schemeClr val="bg1"/>
              </a:solidFill>
            </a:endParaRPr>
          </a:p>
          <a:p>
            <a:pPr eaLnBrk="1" hangingPunct="1">
              <a:buFont typeface="Wingdings 2" panose="05020102010507070707" pitchFamily="18" charset="2"/>
              <a:buNone/>
            </a:pPr>
            <a:endParaRPr lang="ar-JO" altLang="en-US" sz="400" dirty="0">
              <a:solidFill>
                <a:schemeClr val="bg1"/>
              </a:solidFill>
            </a:endParaRPr>
          </a:p>
          <a:p>
            <a:pPr eaLnBrk="1" hangingPunct="1">
              <a:buFont typeface="Wingdings 2" panose="05020102010507070707" pitchFamily="18" charset="2"/>
              <a:buNone/>
            </a:pPr>
            <a:endParaRPr lang="ar-JO" altLang="en-US" sz="400" dirty="0">
              <a:solidFill>
                <a:schemeClr val="bg1"/>
              </a:solidFill>
            </a:endParaRPr>
          </a:p>
          <a:p>
            <a:pPr eaLnBrk="1" hangingPunct="1">
              <a:buFont typeface="Wingdings 2" panose="05020102010507070707" pitchFamily="18" charset="2"/>
              <a:buNone/>
            </a:pPr>
            <a:endParaRPr lang="ar-JO" altLang="en-US" sz="400" dirty="0">
              <a:solidFill>
                <a:schemeClr val="bg1"/>
              </a:solidFill>
            </a:endParaRPr>
          </a:p>
          <a:p>
            <a:pPr eaLnBrk="1" hangingPunct="1">
              <a:buFont typeface="Wingdings 2" panose="05020102010507070707" pitchFamily="18" charset="2"/>
              <a:buNone/>
            </a:pPr>
            <a:endParaRPr lang="en-US" altLang="en-US" sz="400" dirty="0">
              <a:solidFill>
                <a:schemeClr val="bg1"/>
              </a:solidFill>
              <a:cs typeface="Times New Roman" panose="02020603050405020304" pitchFamily="18" charset="0"/>
            </a:endParaRPr>
          </a:p>
          <a:p>
            <a:pPr eaLnBrk="1" hangingPunct="1">
              <a:buFont typeface="Wingdings 2" panose="05020102010507070707" pitchFamily="18" charset="2"/>
              <a:buNone/>
            </a:pPr>
            <a:endParaRPr lang="ar-JO" altLang="en-US" b="1" dirty="0">
              <a:solidFill>
                <a:schemeClr val="bg1"/>
              </a:solidFill>
            </a:endParaRPr>
          </a:p>
          <a:p>
            <a:pPr eaLnBrk="1" hangingPunct="1">
              <a:buFont typeface="Wingdings 2" panose="05020102010507070707" pitchFamily="18" charset="2"/>
              <a:buNone/>
            </a:pPr>
            <a:endParaRPr lang="ar-JO" altLang="en-US" b="1" dirty="0">
              <a:solidFill>
                <a:schemeClr val="bg1"/>
              </a:solidFill>
            </a:endParaRPr>
          </a:p>
          <a:p>
            <a:pPr eaLnBrk="1" hangingPunct="1">
              <a:buFont typeface="Wingdings 2" panose="05020102010507070707" pitchFamily="18" charset="2"/>
              <a:buNone/>
            </a:pPr>
            <a:endParaRPr lang="ar-JO" altLang="en-US" b="1" dirty="0">
              <a:solidFill>
                <a:schemeClr val="bg1"/>
              </a:solidFill>
            </a:endParaRPr>
          </a:p>
          <a:p>
            <a:pPr eaLnBrk="1" hangingPunct="1">
              <a:buFont typeface="Wingdings 2" panose="05020102010507070707" pitchFamily="18" charset="2"/>
              <a:buNone/>
            </a:pPr>
            <a:endParaRPr lang="en-US" altLang="en-US" sz="2400" b="1" dirty="0">
              <a:cs typeface="Times New Roman" panose="02020603050405020304" pitchFamily="18" charset="0"/>
            </a:endParaRPr>
          </a:p>
          <a:p>
            <a:pPr eaLnBrk="1" hangingPunct="1">
              <a:buFont typeface="Wingdings 2" panose="05020102010507070707" pitchFamily="18" charset="2"/>
              <a:buNone/>
            </a:pPr>
            <a:endParaRPr lang="en-US" altLang="en-US" dirty="0">
              <a:cs typeface="Times New Roman" panose="02020603050405020304" pitchFamily="18" charset="0"/>
            </a:endParaRPr>
          </a:p>
        </p:txBody>
      </p:sp>
      <p:sp>
        <p:nvSpPr>
          <p:cNvPr id="39939" name="AutoShape 10" descr="نتيجة بحث الصور عن ميزان العدل"/>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endParaRPr lang="ar-JO" altLang="en-US" sz="1800" dirty="0">
              <a:latin typeface="Arial" panose="020B0604020202020204" pitchFamily="34" charset="0"/>
            </a:endParaRPr>
          </a:p>
        </p:txBody>
      </p:sp>
      <p:sp>
        <p:nvSpPr>
          <p:cNvPr id="7" name="مستطيل 6"/>
          <p:cNvSpPr/>
          <p:nvPr/>
        </p:nvSpPr>
        <p:spPr>
          <a:xfrm>
            <a:off x="0" y="333375"/>
            <a:ext cx="9144000" cy="61912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JO" sz="3200" b="1" dirty="0">
              <a:solidFill>
                <a:schemeClr val="bg1"/>
              </a:solidFill>
            </a:endParaRPr>
          </a:p>
          <a:p>
            <a:pPr algn="just" rtl="1" eaLnBrk="1" hangingPunct="1">
              <a:defRPr/>
            </a:pPr>
            <a:endParaRPr lang="ar-JO" sz="1100" b="1" dirty="0">
              <a:solidFill>
                <a:schemeClr val="accent2">
                  <a:lumMod val="75000"/>
                </a:schemeClr>
              </a:solidFill>
            </a:endParaRPr>
          </a:p>
          <a:p>
            <a:pPr marL="457200" indent="-457200" algn="just" rtl="1" eaLnBrk="1" hangingPunct="1">
              <a:buFont typeface="Wingdings" pitchFamily="2" charset="2"/>
              <a:buChar char="q"/>
              <a:defRPr/>
            </a:pPr>
            <a:endParaRPr lang="ar-JO" sz="3200" b="1" dirty="0">
              <a:solidFill>
                <a:schemeClr val="accent2">
                  <a:lumMod val="75000"/>
                </a:schemeClr>
              </a:solidFill>
            </a:endParaRPr>
          </a:p>
          <a:p>
            <a:pPr marL="457200" indent="-457200" algn="just" rtl="1" eaLnBrk="1" hangingPunct="1">
              <a:buFont typeface="Wingdings" pitchFamily="2" charset="2"/>
              <a:buChar char="q"/>
              <a:defRPr/>
            </a:pPr>
            <a:endParaRPr lang="ar-JO" sz="3200" b="1" dirty="0">
              <a:solidFill>
                <a:schemeClr val="accent2">
                  <a:lumMod val="75000"/>
                </a:schemeClr>
              </a:solidFill>
            </a:endParaRPr>
          </a:p>
          <a:p>
            <a:pPr algn="just" rtl="1" eaLnBrk="1" hangingPunct="1">
              <a:defRPr/>
            </a:pPr>
            <a:endParaRPr lang="ar-JO" sz="3200" b="1" dirty="0">
              <a:solidFill>
                <a:schemeClr val="accent2">
                  <a:lumMod val="75000"/>
                </a:schemeClr>
              </a:solidFill>
            </a:endParaRPr>
          </a:p>
          <a:p>
            <a:pPr marL="457200" indent="-457200" algn="just" rtl="1" eaLnBrk="1" hangingPunct="1">
              <a:buFont typeface="Wingdings" pitchFamily="2" charset="2"/>
              <a:buChar char="q"/>
              <a:defRPr/>
            </a:pPr>
            <a:endParaRPr lang="ar-JO" sz="3200" b="1" dirty="0">
              <a:solidFill>
                <a:schemeClr val="accent2">
                  <a:lumMod val="75000"/>
                </a:schemeClr>
              </a:solidFill>
            </a:endParaRPr>
          </a:p>
          <a:p>
            <a:pPr marL="457200" indent="-457200" algn="just" rtl="1" eaLnBrk="1" hangingPunct="1">
              <a:buFont typeface="Wingdings" pitchFamily="2" charset="2"/>
              <a:buChar char="q"/>
              <a:defRPr/>
            </a:pPr>
            <a:endParaRPr lang="ar-JO" sz="3200" b="1" dirty="0">
              <a:solidFill>
                <a:schemeClr val="accent2">
                  <a:lumMod val="75000"/>
                </a:schemeClr>
              </a:solidFill>
            </a:endParaRPr>
          </a:p>
          <a:p>
            <a:pPr algn="just" rtl="1" eaLnBrk="1" hangingPunct="1">
              <a:defRPr/>
            </a:pPr>
            <a:endParaRPr lang="en-US" sz="1600" b="1" dirty="0">
              <a:solidFill>
                <a:schemeClr val="accent2">
                  <a:lumMod val="75000"/>
                </a:schemeClr>
              </a:solidFill>
            </a:endParaRPr>
          </a:p>
          <a:p>
            <a:pPr algn="just" rtl="1" eaLnBrk="1" hangingPunct="1">
              <a:defRPr/>
            </a:pPr>
            <a:endParaRPr lang="ar-JO" sz="2800" b="1" dirty="0">
              <a:solidFill>
                <a:schemeClr val="accent2">
                  <a:lumMod val="75000"/>
                </a:schemeClr>
              </a:solidFill>
            </a:endParaRPr>
          </a:p>
          <a:p>
            <a:pPr algn="just" rtl="1" eaLnBrk="1" hangingPunct="1">
              <a:defRPr/>
            </a:pPr>
            <a:endParaRPr lang="ar-JO" sz="3200" b="1" dirty="0">
              <a:solidFill>
                <a:schemeClr val="accent2">
                  <a:lumMod val="75000"/>
                </a:schemeClr>
              </a:solidFill>
            </a:endParaRPr>
          </a:p>
          <a:p>
            <a:pPr algn="just" rtl="1" eaLnBrk="1" hangingPunct="1">
              <a:defRPr/>
            </a:pPr>
            <a:endParaRPr lang="ar-JO" sz="2800" b="1" dirty="0">
              <a:solidFill>
                <a:schemeClr val="accent2">
                  <a:lumMod val="75000"/>
                </a:schemeClr>
              </a:solidFill>
            </a:endParaRPr>
          </a:p>
          <a:p>
            <a:pPr marL="457200" indent="-457200" algn="just" rtl="1" eaLnBrk="1" hangingPunct="1">
              <a:buFont typeface="Wingdings" pitchFamily="2" charset="2"/>
              <a:buChar char="q"/>
              <a:defRPr/>
            </a:pPr>
            <a:endParaRPr lang="en-US" sz="3200" b="1" dirty="0">
              <a:solidFill>
                <a:schemeClr val="accent2">
                  <a:lumMod val="75000"/>
                </a:schemeClr>
              </a:solidFill>
            </a:endParaRPr>
          </a:p>
          <a:p>
            <a:pPr algn="just" rtl="1" eaLnBrk="1" hangingPunct="1">
              <a:defRPr/>
            </a:pPr>
            <a:endParaRPr lang="ar-JO" sz="3200" b="1" dirty="0">
              <a:solidFill>
                <a:schemeClr val="tx1"/>
              </a:solidFill>
            </a:endParaRPr>
          </a:p>
          <a:p>
            <a:pPr algn="just" rtl="1" eaLnBrk="1" hangingPunct="1">
              <a:buFont typeface="Wingdings" pitchFamily="2" charset="2"/>
              <a:buChar char="q"/>
              <a:defRPr/>
            </a:pPr>
            <a:endParaRPr lang="ar-JO" sz="3200" b="1" dirty="0">
              <a:solidFill>
                <a:schemeClr val="tx1"/>
              </a:solidFill>
            </a:endParaRPr>
          </a:p>
          <a:p>
            <a:pPr algn="just" rtl="1" eaLnBrk="1" hangingPunct="1">
              <a:buFont typeface="Wingdings" pitchFamily="2" charset="2"/>
              <a:buChar char="q"/>
              <a:defRPr/>
            </a:pPr>
            <a:endParaRPr lang="ar-JO" sz="3200" b="1" dirty="0">
              <a:solidFill>
                <a:schemeClr val="tx1"/>
              </a:solidFill>
            </a:endParaRPr>
          </a:p>
          <a:p>
            <a:pPr algn="ctr" rtl="1" eaLnBrk="1" hangingPunct="1">
              <a:buFont typeface="Wingdings" pitchFamily="2" charset="2"/>
              <a:buChar char="q"/>
              <a:defRPr/>
            </a:pPr>
            <a:endParaRPr lang="ar-JO" sz="3200" b="1" dirty="0">
              <a:solidFill>
                <a:schemeClr val="bg1"/>
              </a:solidFill>
            </a:endParaRPr>
          </a:p>
        </p:txBody>
      </p:sp>
      <p:pic>
        <p:nvPicPr>
          <p:cNvPr id="399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p:cNvSpPr/>
          <p:nvPr/>
        </p:nvSpPr>
        <p:spPr>
          <a:xfrm>
            <a:off x="155575" y="1916832"/>
            <a:ext cx="3408313" cy="42484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t>استجابة النيابة العامة للزيادة في بعض الجرائم ومواجهة الجرائم المستحدثة</a:t>
            </a:r>
            <a:endParaRPr lang="en-US" sz="1600" b="1" dirty="0"/>
          </a:p>
          <a:p>
            <a:pPr algn="ctr"/>
            <a:r>
              <a:rPr lang="en-US" sz="1600" b="1" dirty="0"/>
              <a:t>The Response of PP to the increasing in certain crimes and new types of crimes</a:t>
            </a:r>
          </a:p>
        </p:txBody>
      </p:sp>
    </p:spTree>
    <p:extLst>
      <p:ext uri="{BB962C8B-B14F-4D97-AF65-F5344CB8AC3E}">
        <p14:creationId xmlns:p14="http://schemas.microsoft.com/office/powerpoint/2010/main" val="2454716435"/>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107504" y="1049688"/>
            <a:ext cx="8928992" cy="2106218"/>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b="1" dirty="0"/>
              <a:t>كانت المملكة سباقة  في وضع إطار تشريعي للجريمة المعلوماتية وكان الإطار التشريعي الساري المفعول والمتعلق بمكافحة الجريمة المعلوماتية الصادر في 27 مارس 2007م كافيا للتصدي لهذا النوع من الجرائم رغم تفاقم عددها وتزايدها بنسق مرتفع جدا </a:t>
            </a:r>
          </a:p>
          <a:p>
            <a:pPr marL="285750" indent="-285750" algn="just">
              <a:lnSpc>
                <a:spcPct val="115000"/>
              </a:lnSpc>
              <a:spcAft>
                <a:spcPts val="800"/>
              </a:spcAft>
              <a:buFont typeface="Arial" panose="020B0604020202020204" pitchFamily="34" charset="0"/>
              <a:buChar char="•"/>
            </a:pPr>
            <a:r>
              <a:rPr lang="en-US" b="1" dirty="0">
                <a:solidFill>
                  <a:srgbClr val="FFFF00"/>
                </a:solidFill>
              </a:rPr>
              <a:t>The Kingdom was a pioneer in developing a legislative framework for cybercrime, and the legislative framework in force related to combating cybercrime issued on March 27, 2007 AD was sufficient to address this type of crime despite the aggravation of its number and its increase at a very high rate.</a:t>
            </a:r>
            <a:endParaRPr lang="ar-SA" b="1" dirty="0">
              <a:solidFill>
                <a:srgbClr val="FFFF00"/>
              </a:solidFill>
            </a:endParaRPr>
          </a:p>
        </p:txBody>
      </p:sp>
      <p:sp>
        <p:nvSpPr>
          <p:cNvPr id="3" name="مكعب 2"/>
          <p:cNvSpPr/>
          <p:nvPr/>
        </p:nvSpPr>
        <p:spPr>
          <a:xfrm>
            <a:off x="2555776" y="32705"/>
            <a:ext cx="4032448" cy="847161"/>
          </a:xfrm>
          <a:prstGeom prst="cub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b="1" dirty="0"/>
              <a:t>جرائم المعلوماتية</a:t>
            </a:r>
            <a:endParaRPr lang="en-US" dirty="0"/>
          </a:p>
          <a:p>
            <a:pPr algn="ctr"/>
            <a:r>
              <a:rPr lang="en-US" dirty="0">
                <a:solidFill>
                  <a:srgbClr val="FF0000"/>
                </a:solidFill>
              </a:rPr>
              <a:t>Information Crimes</a:t>
            </a:r>
          </a:p>
        </p:txBody>
      </p:sp>
      <p:sp>
        <p:nvSpPr>
          <p:cNvPr id="7" name="مكعب 6"/>
          <p:cNvSpPr/>
          <p:nvPr/>
        </p:nvSpPr>
        <p:spPr>
          <a:xfrm>
            <a:off x="2555776" y="3434549"/>
            <a:ext cx="4032448" cy="697100"/>
          </a:xfrm>
          <a:prstGeom prst="cub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b="1" dirty="0"/>
              <a:t>جرائم النصب والاحتيال المالي</a:t>
            </a:r>
          </a:p>
          <a:p>
            <a:pPr algn="ctr"/>
            <a:r>
              <a:rPr lang="en-US" dirty="0">
                <a:solidFill>
                  <a:srgbClr val="FF0000"/>
                </a:solidFill>
              </a:rPr>
              <a:t>Offences of fraud and financial fraud</a:t>
            </a:r>
            <a:endParaRPr lang="ar-SA" dirty="0">
              <a:solidFill>
                <a:srgbClr val="FF0000"/>
              </a:solidFill>
            </a:endParaRPr>
          </a:p>
        </p:txBody>
      </p:sp>
      <p:sp>
        <p:nvSpPr>
          <p:cNvPr id="8" name="مستطيل 7"/>
          <p:cNvSpPr/>
          <p:nvPr/>
        </p:nvSpPr>
        <p:spPr>
          <a:xfrm>
            <a:off x="107504" y="4136016"/>
            <a:ext cx="8928992" cy="2452979"/>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sz="2000" b="1" dirty="0"/>
              <a:t>رافق الجائحة ارتفاع ملحوظ في جرائم النصب والاحتيال المالي .</a:t>
            </a:r>
          </a:p>
          <a:p>
            <a:pPr marL="285750" indent="-285750" algn="just">
              <a:lnSpc>
                <a:spcPct val="115000"/>
              </a:lnSpc>
              <a:spcAft>
                <a:spcPts val="800"/>
              </a:spcAft>
              <a:buFont typeface="Arial" panose="020B0604020202020204" pitchFamily="34" charset="0"/>
              <a:buChar char="•"/>
            </a:pPr>
            <a:r>
              <a:rPr lang="en-US" b="1" dirty="0">
                <a:solidFill>
                  <a:srgbClr val="FFFF00"/>
                </a:solidFill>
              </a:rPr>
              <a:t>The pandemic was accompanied by a noticeable rise in Offences of fraud and financial fraud.</a:t>
            </a:r>
            <a:endParaRPr lang="ar-SA" b="1" dirty="0">
              <a:solidFill>
                <a:srgbClr val="FFFF00"/>
              </a:solidFill>
            </a:endParaRPr>
          </a:p>
          <a:p>
            <a:pPr marL="285750" indent="-285750" algn="just" rtl="1">
              <a:lnSpc>
                <a:spcPct val="115000"/>
              </a:lnSpc>
              <a:spcAft>
                <a:spcPts val="800"/>
              </a:spcAft>
              <a:buFont typeface="Arial" panose="020B0604020202020204" pitchFamily="34" charset="0"/>
              <a:buChar char="•"/>
            </a:pPr>
            <a:r>
              <a:rPr lang="ar-SA" sz="2000" b="1" dirty="0"/>
              <a:t>تشريعياً : تم التصدي لهذا النوع من الجرائم بفضل نظام مكافحة جرائم الاحتيال المالي والصادر في 22 ابريل 2021م. </a:t>
            </a:r>
          </a:p>
          <a:p>
            <a:pPr marL="285750" indent="-285750" algn="just">
              <a:lnSpc>
                <a:spcPct val="115000"/>
              </a:lnSpc>
              <a:spcAft>
                <a:spcPts val="800"/>
              </a:spcAft>
              <a:buFont typeface="Arial" panose="020B0604020202020204" pitchFamily="34" charset="0"/>
              <a:buChar char="•"/>
            </a:pPr>
            <a:r>
              <a:rPr lang="en-US" b="1" dirty="0">
                <a:solidFill>
                  <a:srgbClr val="FFFF00"/>
                </a:solidFill>
              </a:rPr>
              <a:t>Legislatively: This type of crime was tackled thanks to the Financial Fraud Crimes Control Law issued on April 22, 2021</a:t>
            </a:r>
            <a:endParaRPr lang="ar-SA" b="1" dirty="0">
              <a:solidFill>
                <a:srgbClr val="FFFF00"/>
              </a:solidFill>
            </a:endParaRPr>
          </a:p>
        </p:txBody>
      </p:sp>
    </p:spTree>
    <p:extLst>
      <p:ext uri="{BB962C8B-B14F-4D97-AF65-F5344CB8AC3E}">
        <p14:creationId xmlns:p14="http://schemas.microsoft.com/office/powerpoint/2010/main" val="3646931110"/>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107504" y="1052736"/>
            <a:ext cx="9036496" cy="5719771"/>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sz="1700" b="1" dirty="0"/>
              <a:t>برزت مخالفات وجرائم جديدة بحكم الجائحة عاقبت عليها الأنظمة واللوائح بحزم مثل عدم ارتداء الكمامة وخرق الحجر المؤسسي التي تصل فيها العقوبات الى أكثر من 200000 ريال سعودي .</a:t>
            </a:r>
          </a:p>
          <a:p>
            <a:pPr marL="285750" indent="-285750" algn="just">
              <a:lnSpc>
                <a:spcPct val="115000"/>
              </a:lnSpc>
              <a:spcAft>
                <a:spcPts val="800"/>
              </a:spcAft>
              <a:buFont typeface="Arial" panose="020B0604020202020204" pitchFamily="34" charset="0"/>
              <a:buChar char="•"/>
            </a:pPr>
            <a:r>
              <a:rPr lang="en-US" sz="1700" b="1" dirty="0">
                <a:solidFill>
                  <a:srgbClr val="FFFF00"/>
                </a:solidFill>
              </a:rPr>
              <a:t>New violations and crimes have emerged Because of the pandemic, which have been punished firmly by laws and regulations, such as not wearing a mask and violating the institutional quarantine, in which penalties amount to more than 200,000 SR.</a:t>
            </a:r>
            <a:endParaRPr lang="ar-SA" sz="1700" b="1" dirty="0"/>
          </a:p>
          <a:p>
            <a:pPr marL="285750" indent="-285750" algn="just" rtl="1">
              <a:lnSpc>
                <a:spcPct val="115000"/>
              </a:lnSpc>
              <a:spcAft>
                <a:spcPts val="800"/>
              </a:spcAft>
              <a:buFont typeface="Arial" panose="020B0604020202020204" pitchFamily="34" charset="0"/>
              <a:buChar char="•"/>
            </a:pPr>
            <a:r>
              <a:rPr lang="ar-SA" sz="1700" b="1" dirty="0"/>
              <a:t>اثبتت هذه الإجراءات جدواها وساهمت في الحد من خطورة الوباء وسرعة انتشاره وكان لذلك الأثر الإيجابي في نفوس الناس وساهم لاحقا في العودة التدريجية الامنة للحياة الطبيعية.</a:t>
            </a:r>
          </a:p>
          <a:p>
            <a:pPr marL="285750" indent="-285750" algn="just">
              <a:lnSpc>
                <a:spcPct val="115000"/>
              </a:lnSpc>
              <a:spcAft>
                <a:spcPts val="800"/>
              </a:spcAft>
              <a:buFont typeface="Arial" panose="020B0604020202020204" pitchFamily="34" charset="0"/>
              <a:buChar char="•"/>
            </a:pPr>
            <a:r>
              <a:rPr lang="en-US" sz="1700" b="1" dirty="0">
                <a:solidFill>
                  <a:srgbClr val="FFFF00"/>
                </a:solidFill>
              </a:rPr>
              <a:t>These measures proved their possibility, and contributed to reducing the seriousness of the epidemic and the speed of its spread, and this had a positive impact on people's hearts and later contributed to the gradual, safe return to normal life.</a:t>
            </a:r>
            <a:endParaRPr lang="ar-SA" sz="1700" b="1" dirty="0">
              <a:solidFill>
                <a:srgbClr val="FFFF00"/>
              </a:solidFill>
            </a:endParaRPr>
          </a:p>
          <a:p>
            <a:pPr marL="285750" lvl="0" indent="-285750" algn="just" rtl="1">
              <a:lnSpc>
                <a:spcPct val="115000"/>
              </a:lnSpc>
              <a:spcAft>
                <a:spcPts val="800"/>
              </a:spcAft>
              <a:buFont typeface="Arial" panose="020B0604020202020204" pitchFamily="34" charset="0"/>
              <a:buChar char="•"/>
            </a:pPr>
            <a:r>
              <a:rPr lang="ar-SA" sz="1700" b="1" dirty="0"/>
              <a:t>قامت النيابة العامة بدور هام في معالجة الأنماط الجرمية الجديدة والمستحدثة من خلال ضمان استمرارية جودة أداء المرفق العام باستخدام اليات الذكاء الاصطناعي والتواصل عن بعد عبر موقعها الرسمي وحساباتها الرسمية.</a:t>
            </a:r>
          </a:p>
          <a:p>
            <a:pPr marL="285750" lvl="0" indent="-285750" algn="just">
              <a:lnSpc>
                <a:spcPct val="115000"/>
              </a:lnSpc>
              <a:spcAft>
                <a:spcPts val="800"/>
              </a:spcAft>
              <a:buFont typeface="Arial" panose="020B0604020202020204" pitchFamily="34" charset="0"/>
              <a:buChar char="•"/>
            </a:pPr>
            <a:r>
              <a:rPr lang="en-US" sz="1700" b="1" dirty="0">
                <a:solidFill>
                  <a:srgbClr val="FFFF00"/>
                </a:solidFill>
              </a:rPr>
              <a:t>The Public Prosecution has played an important role in addressing new and emerging criminal patterns by ensuring the continuity of quality performance of the public facility using artificial intelligence mechanisms and remote communication through its official website and official accounts.</a:t>
            </a:r>
            <a:endParaRPr lang="ar-SA" sz="1700" b="1" dirty="0">
              <a:solidFill>
                <a:srgbClr val="FFFF00"/>
              </a:solidFill>
            </a:endParaRPr>
          </a:p>
        </p:txBody>
      </p:sp>
      <p:sp>
        <p:nvSpPr>
          <p:cNvPr id="3" name="مكعب 2"/>
          <p:cNvSpPr/>
          <p:nvPr/>
        </p:nvSpPr>
        <p:spPr>
          <a:xfrm>
            <a:off x="2555776" y="59328"/>
            <a:ext cx="4032448" cy="777384"/>
          </a:xfrm>
          <a:prstGeom prst="cub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b="1" dirty="0"/>
              <a:t>الجرائم المستحدثة</a:t>
            </a:r>
            <a:endParaRPr lang="en-US" dirty="0"/>
          </a:p>
          <a:p>
            <a:pPr algn="ctr"/>
            <a:r>
              <a:rPr lang="en-US" dirty="0">
                <a:solidFill>
                  <a:srgbClr val="FF0000"/>
                </a:solidFill>
              </a:rPr>
              <a:t>new crimes</a:t>
            </a:r>
            <a:endParaRPr lang="ar-SA" dirty="0">
              <a:solidFill>
                <a:srgbClr val="FF0000"/>
              </a:solidFill>
            </a:endParaRPr>
          </a:p>
        </p:txBody>
      </p:sp>
    </p:spTree>
    <p:extLst>
      <p:ext uri="{BB962C8B-B14F-4D97-AF65-F5344CB8AC3E}">
        <p14:creationId xmlns:p14="http://schemas.microsoft.com/office/powerpoint/2010/main" val="141696391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1259632" y="-11359"/>
            <a:ext cx="7272808" cy="1496143"/>
          </a:xfrm>
          <a:prstGeom prst="accentBorderCallout1">
            <a:avLst>
              <a:gd name="adj1" fmla="val 18750"/>
              <a:gd name="adj2" fmla="val -8333"/>
              <a:gd name="adj3" fmla="val 120143"/>
              <a:gd name="adj4" fmla="val -14567"/>
            </a:avLst>
          </a:prstGeom>
          <a:solidFill>
            <a:srgbClr val="5B9BD5"/>
          </a:solidFill>
          <a:ln w="1270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200000"/>
              </a:lnSpc>
              <a:spcBef>
                <a:spcPts val="0"/>
              </a:spcBef>
              <a:spcAft>
                <a:spcPts val="800"/>
              </a:spcAft>
              <a:buClrTx/>
              <a:buSzTx/>
              <a:buFontTx/>
              <a:buNone/>
              <a:tabLst/>
              <a:defRPr/>
            </a:pPr>
            <a:r>
              <a:rPr lang="ar-SA" sz="1400" b="1" kern="0" dirty="0">
                <a:solidFill>
                  <a:srgbClr val="FFFFFF"/>
                </a:solidFill>
                <a:latin typeface="Calibri" panose="020F0502020204030204"/>
                <a:ea typeface="Calibri" panose="020F0502020204030204" pitchFamily="34" charset="0"/>
                <a:cs typeface="Simplified Arabic" panose="02020603050405020304" pitchFamily="18" charset="-78"/>
              </a:rPr>
              <a:t> </a:t>
            </a:r>
            <a:endParaRPr lang="en-US" sz="1600" b="1" kern="0" dirty="0">
              <a:latin typeface="Calibri" panose="020F0502020204030204"/>
              <a:ea typeface="Calibri" panose="020F0502020204030204" pitchFamily="34" charset="0"/>
              <a:cs typeface="Simplified Arabic" panose="02020603050405020304" pitchFamily="18" charset="-78"/>
            </a:endParaRPr>
          </a:p>
          <a:p>
            <a:pPr marL="0" marR="0" lvl="0" indent="0" algn="ctr" defTabSz="914400" rtl="1" eaLnBrk="1" fontAlgn="auto" latinLnBrk="0" hangingPunct="1">
              <a:lnSpc>
                <a:spcPct val="200000"/>
              </a:lnSpc>
              <a:spcBef>
                <a:spcPts val="0"/>
              </a:spcBef>
              <a:spcAft>
                <a:spcPts val="800"/>
              </a:spcAft>
              <a:buClrTx/>
              <a:buSzTx/>
              <a:buFontTx/>
              <a:buNone/>
              <a:tabLst/>
              <a:defRPr/>
            </a:pPr>
            <a:r>
              <a:rPr kumimoji="0" lang="ar-SA" sz="2000" b="1" i="0" u="none" strike="noStrike" kern="0" cap="none" spc="0" normalizeH="0" baseline="0" noProof="0" dirty="0">
                <a:ln>
                  <a:noFill/>
                </a:ln>
                <a:effectLst/>
                <a:uLnTx/>
                <a:uFillTx/>
                <a:latin typeface="Calibri" panose="020F0502020204030204"/>
                <a:ea typeface="Calibri" panose="020F0502020204030204" pitchFamily="34" charset="0"/>
                <a:cs typeface="Simplified Arabic" panose="02020603050405020304" pitchFamily="18" charset="-78"/>
              </a:rPr>
              <a:t>كفاءة وفاعلية التشريعات الجزائية الوطنية في الاستجابة لجائحة كورونا.</a:t>
            </a:r>
          </a:p>
          <a:p>
            <a:pPr marR="0" lvl="0" algn="ctr">
              <a:spcBef>
                <a:spcPts val="0"/>
              </a:spcBef>
              <a:spcAft>
                <a:spcPts val="800"/>
              </a:spcAft>
              <a:buClrTx/>
              <a:buSzTx/>
              <a:defRPr/>
            </a:pPr>
            <a:r>
              <a:rPr lang="en-US" sz="2000" b="1" kern="0" dirty="0">
                <a:latin typeface="Calibri" panose="020F0502020204030204"/>
                <a:ea typeface="Calibri" panose="020F0502020204030204" pitchFamily="34" charset="0"/>
                <a:cs typeface="Simplified Arabic" panose="02020603050405020304" pitchFamily="18" charset="-78"/>
              </a:rPr>
              <a:t>The efficiency and effectiveness of national penal legislation in response to the coronavirus pandemic.</a:t>
            </a:r>
          </a:p>
          <a:p>
            <a:pPr marL="0" marR="0" lvl="0" indent="0" algn="just" defTabSz="914400" rtl="1" eaLnBrk="1" fontAlgn="auto" latinLnBrk="0" hangingPunct="1">
              <a:lnSpc>
                <a:spcPct val="200000"/>
              </a:lnSpc>
              <a:spcBef>
                <a:spcPts val="0"/>
              </a:spcBef>
              <a:spcAft>
                <a:spcPts val="80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 </a:t>
            </a:r>
          </a:p>
        </p:txBody>
      </p:sp>
      <p:sp>
        <p:nvSpPr>
          <p:cNvPr id="2" name="مستطيل 1"/>
          <p:cNvSpPr/>
          <p:nvPr/>
        </p:nvSpPr>
        <p:spPr>
          <a:xfrm>
            <a:off x="251520" y="1700808"/>
            <a:ext cx="8712968" cy="5620513"/>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sz="2000" b="1" dirty="0">
                <a:latin typeface="Calibri" panose="020F0502020204030204" pitchFamily="34" charset="0"/>
                <a:ea typeface="Calibri" panose="020F0502020204030204" pitchFamily="34" charset="0"/>
                <a:cs typeface="Simplified Arabic" panose="02020603050405020304" pitchFamily="18" charset="-78"/>
              </a:rPr>
              <a:t>جعلت الجائحة دول العالم أمام العديد من التحديات ولم يكن نظام العدالة الجنائية بمعزل عن التأثٌّر بهذه الجائحة.</a:t>
            </a:r>
          </a:p>
          <a:p>
            <a:pPr algn="just">
              <a:lnSpc>
                <a:spcPct val="115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The International Community face many challenges as a result of Covid-19 ,and  criminal justice has not been isolated from being affected by this pandemic.</a:t>
            </a:r>
            <a:endParaRPr lang="ar-SA"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r>
              <a:rPr lang="ar-SA" sz="2000" b="1" dirty="0">
                <a:latin typeface="Calibri" panose="020F0502020204030204" pitchFamily="34" charset="0"/>
                <a:ea typeface="Calibri" panose="020F0502020204030204" pitchFamily="34" charset="0"/>
                <a:cs typeface="Simplified Arabic" panose="02020603050405020304" pitchFamily="18" charset="-78"/>
              </a:rPr>
              <a:t>نظام الإغلاق التام هو الخيار الوقائي الأول أمام الدول للحد من انتشار الوباء وانتقاله بين الافراد.</a:t>
            </a:r>
            <a:endParaRPr lang="en-US" sz="2000" b="1" dirty="0">
              <a:latin typeface="Calibri" panose="020F0502020204030204" pitchFamily="34" charset="0"/>
              <a:ea typeface="Calibri" panose="020F0502020204030204" pitchFamily="34" charset="0"/>
              <a:cs typeface="Simplified Arabic" panose="02020603050405020304" pitchFamily="18" charset="-78"/>
            </a:endParaRPr>
          </a:p>
          <a:p>
            <a:pPr algn="just">
              <a:lnSpc>
                <a:spcPct val="115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Lockdown system was the first preventive option for countries to limit the spread and transmission of the Virus among individuals.</a:t>
            </a:r>
          </a:p>
          <a:p>
            <a:pPr marL="285750" indent="-285750" algn="just" rtl="1">
              <a:lnSpc>
                <a:spcPct val="115000"/>
              </a:lnSpc>
              <a:spcAft>
                <a:spcPts val="800"/>
              </a:spcAft>
              <a:buFont typeface="Arial" panose="020B0604020202020204" pitchFamily="34" charset="0"/>
              <a:buChar char="•"/>
            </a:pPr>
            <a:r>
              <a:rPr lang="ar-SA" sz="2000" b="1" dirty="0">
                <a:latin typeface="Calibri" panose="020F0502020204030204" pitchFamily="34" charset="0"/>
                <a:ea typeface="Calibri" panose="020F0502020204030204" pitchFamily="34" charset="0"/>
                <a:cs typeface="Simplified Arabic" panose="02020603050405020304" pitchFamily="18" charset="-78"/>
              </a:rPr>
              <a:t>ساهم انتشار الوباء وما رافقه من تدابير احترازيه اعتماد الدول والأفراد على الأنظمة الالكترونية لتسيير شؤون حياتهم اليومية. </a:t>
            </a:r>
          </a:p>
          <a:p>
            <a:pPr algn="just">
              <a:lnSpc>
                <a:spcPct val="115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Preventive measures led individuals to rely on electronic means.</a:t>
            </a:r>
          </a:p>
          <a:p>
            <a:pPr marL="342900" indent="-342900" algn="just" rtl="1">
              <a:lnSpc>
                <a:spcPct val="115000"/>
              </a:lnSpc>
              <a:spcAft>
                <a:spcPts val="800"/>
              </a:spcAft>
              <a:buFont typeface="Arial" panose="020B0604020202020204" pitchFamily="34" charset="0"/>
              <a:buChar char="•"/>
            </a:pPr>
            <a:r>
              <a:rPr lang="ar-SA" sz="2000" b="1" dirty="0">
                <a:latin typeface="Calibri" panose="020F0502020204030204" pitchFamily="34" charset="0"/>
                <a:ea typeface="Calibri" panose="020F0502020204030204" pitchFamily="34" charset="0"/>
                <a:cs typeface="Simplified Arabic" panose="02020603050405020304" pitchFamily="18" charset="-78"/>
              </a:rPr>
              <a:t>من هنا برزت العديد من الظواهر الجرمية كالاحتيال المالي، والغش التجاري واحتكار المواد الغذائية. </a:t>
            </a:r>
          </a:p>
          <a:p>
            <a:pPr algn="just">
              <a:lnSpc>
                <a:spcPct val="115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New criminal acts have appeared such as financial fraud, commercial fraud and food monopoly</a:t>
            </a:r>
            <a:endParaRPr lang="ar-SA"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3297293"/>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مكعب 2"/>
          <p:cNvSpPr/>
          <p:nvPr/>
        </p:nvSpPr>
        <p:spPr>
          <a:xfrm>
            <a:off x="1979712" y="27221"/>
            <a:ext cx="5184576" cy="1144577"/>
          </a:xfrm>
          <a:prstGeom prst="cub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b="1" dirty="0"/>
              <a:t>اهم أنماط الجرائم المستحدثة</a:t>
            </a:r>
          </a:p>
          <a:p>
            <a:pPr algn="ctr"/>
            <a:r>
              <a:rPr lang="en-US" dirty="0">
                <a:solidFill>
                  <a:srgbClr val="FF0000"/>
                </a:solidFill>
              </a:rPr>
              <a:t>The most important types of new crimes</a:t>
            </a:r>
          </a:p>
          <a:p>
            <a:pPr algn="ctr"/>
            <a:endParaRPr lang="ar-SA" dirty="0"/>
          </a:p>
        </p:txBody>
      </p:sp>
      <p:sp>
        <p:nvSpPr>
          <p:cNvPr id="4" name="مستطيل 3"/>
          <p:cNvSpPr/>
          <p:nvPr/>
        </p:nvSpPr>
        <p:spPr>
          <a:xfrm>
            <a:off x="179512" y="1319277"/>
            <a:ext cx="8784976" cy="2585323"/>
          </a:xfrm>
          <a:prstGeom prst="rect">
            <a:avLst/>
          </a:prstGeom>
        </p:spPr>
        <p:txBody>
          <a:bodyPr wrap="square">
            <a:spAutoFit/>
          </a:bodyPr>
          <a:lstStyle/>
          <a:p>
            <a:pPr algn="ctr" rtl="1"/>
            <a:r>
              <a:rPr lang="ar-SA" b="1" dirty="0">
                <a:solidFill>
                  <a:srgbClr val="FF0000"/>
                </a:solidFill>
              </a:rPr>
              <a:t>على المستوى الصحي</a:t>
            </a:r>
          </a:p>
          <a:p>
            <a:pPr algn="ctr" rtl="1"/>
            <a:r>
              <a:rPr lang="en-US" b="1" dirty="0">
                <a:solidFill>
                  <a:srgbClr val="FFFF00"/>
                </a:solidFill>
              </a:rPr>
              <a:t>On the health level</a:t>
            </a:r>
            <a:endParaRPr lang="ar-SA" b="1" dirty="0">
              <a:solidFill>
                <a:srgbClr val="FFFF00"/>
              </a:solidFill>
            </a:endParaRPr>
          </a:p>
          <a:p>
            <a:pPr marL="457200" indent="-457200" algn="just" rtl="1">
              <a:buFont typeface="+mj-lt"/>
              <a:buAutoNum type="arabicPeriod"/>
            </a:pPr>
            <a:r>
              <a:rPr lang="ar-SA" b="1" dirty="0">
                <a:solidFill>
                  <a:srgbClr val="FFC000"/>
                </a:solidFill>
              </a:rPr>
              <a:t>جرائم الغش </a:t>
            </a:r>
            <a:r>
              <a:rPr lang="ar-SA" b="1" dirty="0"/>
              <a:t>في المستلزمات الطبية كالكمامات والكحول وأجهزة التنفس</a:t>
            </a:r>
          </a:p>
          <a:p>
            <a:pPr algn="just"/>
            <a:r>
              <a:rPr lang="en-US" b="1" dirty="0">
                <a:solidFill>
                  <a:srgbClr val="FFFF00"/>
                </a:solidFill>
              </a:rPr>
              <a:t>1. Fraud crimes in medical supplies such as masks, alcohol and respirators</a:t>
            </a:r>
            <a:endParaRPr lang="ar-SA" b="1" dirty="0">
              <a:solidFill>
                <a:srgbClr val="FFFF00"/>
              </a:solidFill>
            </a:endParaRPr>
          </a:p>
          <a:p>
            <a:pPr algn="just" rtl="1"/>
            <a:r>
              <a:rPr lang="ar-SA" b="1" dirty="0">
                <a:solidFill>
                  <a:srgbClr val="FFC000"/>
                </a:solidFill>
              </a:rPr>
              <a:t>2. جرائم الاستغلال والربح الفاحش </a:t>
            </a:r>
            <a:r>
              <a:rPr lang="ar-SA" b="1" dirty="0"/>
              <a:t>: من خلال المبالغة في أسعار هذه المواد واستغلال حاجة الناس في ظل عدم توافر كميات كافية في بدايات الجائحة.</a:t>
            </a:r>
          </a:p>
          <a:p>
            <a:pPr algn="just"/>
            <a:r>
              <a:rPr lang="en-US" b="1" dirty="0">
                <a:solidFill>
                  <a:srgbClr val="FFFF00"/>
                </a:solidFill>
              </a:rPr>
              <a:t>2. Exploitation and outrageous profit crimes: By exaggerating the prices of these materials and exploiting the people's need in light of the lack of sufficient quantities at the beginning of the pandemic.</a:t>
            </a:r>
            <a:endParaRPr lang="ar-SA" b="1" dirty="0">
              <a:solidFill>
                <a:srgbClr val="FFFF00"/>
              </a:solidFill>
            </a:endParaRPr>
          </a:p>
        </p:txBody>
      </p:sp>
      <p:sp>
        <p:nvSpPr>
          <p:cNvPr id="7" name="مستطيل 6"/>
          <p:cNvSpPr/>
          <p:nvPr/>
        </p:nvSpPr>
        <p:spPr>
          <a:xfrm>
            <a:off x="179512" y="4149080"/>
            <a:ext cx="8784976" cy="2431435"/>
          </a:xfrm>
          <a:prstGeom prst="rect">
            <a:avLst/>
          </a:prstGeom>
        </p:spPr>
        <p:txBody>
          <a:bodyPr wrap="square">
            <a:spAutoFit/>
          </a:bodyPr>
          <a:lstStyle/>
          <a:p>
            <a:pPr algn="ctr" rtl="1"/>
            <a:r>
              <a:rPr lang="ar-SA" sz="1900" b="1" dirty="0">
                <a:solidFill>
                  <a:srgbClr val="FF0000"/>
                </a:solidFill>
              </a:rPr>
              <a:t>على المستوى الاقتصادي</a:t>
            </a:r>
          </a:p>
          <a:p>
            <a:pPr algn="ctr" rtl="1"/>
            <a:r>
              <a:rPr lang="en-US" sz="1900" b="1" dirty="0">
                <a:solidFill>
                  <a:srgbClr val="FFFF00"/>
                </a:solidFill>
              </a:rPr>
              <a:t>on the economic level</a:t>
            </a:r>
            <a:endParaRPr lang="ar-SA" sz="1900" b="1" dirty="0">
              <a:solidFill>
                <a:srgbClr val="FFFF00"/>
              </a:solidFill>
            </a:endParaRPr>
          </a:p>
          <a:p>
            <a:pPr algn="just" rtl="1"/>
            <a:r>
              <a:rPr lang="ar-SA" sz="1900" b="1" dirty="0"/>
              <a:t>بيئة خصبة لدى بعض التجار لزيادة أسعار بعض السلع خصوصا المواد الغذائية واحتكارها والتحكم في توزيعها بطريقة الحقت الضرر بالاقتصاد الوطني وبحقوق الناس في الدواء والغذاء .</a:t>
            </a:r>
          </a:p>
          <a:p>
            <a:pPr algn="just"/>
            <a:r>
              <a:rPr lang="en-US" sz="1900" b="1" dirty="0">
                <a:solidFill>
                  <a:srgbClr val="FFFF00"/>
                </a:solidFill>
              </a:rPr>
              <a:t>A fertile environment for some traders to increase the prices of some commodities, especially foodstuffs, monopolize and control their distribution in a way that harms the national economy and people's rights to medicine and food.</a:t>
            </a:r>
            <a:endParaRPr lang="ar-SA" sz="1900" b="1" dirty="0">
              <a:solidFill>
                <a:srgbClr val="FFFF00"/>
              </a:solidFill>
            </a:endParaRPr>
          </a:p>
        </p:txBody>
      </p:sp>
    </p:spTree>
    <p:extLst>
      <p:ext uri="{BB962C8B-B14F-4D97-AF65-F5344CB8AC3E}">
        <p14:creationId xmlns:p14="http://schemas.microsoft.com/office/powerpoint/2010/main" val="403821164"/>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مستطيل 3"/>
          <p:cNvSpPr/>
          <p:nvPr/>
        </p:nvSpPr>
        <p:spPr>
          <a:xfrm>
            <a:off x="107504" y="1529437"/>
            <a:ext cx="8928992" cy="5293757"/>
          </a:xfrm>
          <a:prstGeom prst="rect">
            <a:avLst/>
          </a:prstGeom>
        </p:spPr>
        <p:txBody>
          <a:bodyPr wrap="square">
            <a:spAutoFit/>
          </a:bodyPr>
          <a:lstStyle/>
          <a:p>
            <a:pPr algn="ctr" rtl="1"/>
            <a:r>
              <a:rPr lang="ar-SA" sz="2600" b="1" dirty="0">
                <a:solidFill>
                  <a:schemeClr val="bg1"/>
                </a:solidFill>
              </a:rPr>
              <a:t>على مستوى الامن السيبراني</a:t>
            </a:r>
          </a:p>
          <a:p>
            <a:pPr algn="ctr" rtl="1"/>
            <a:r>
              <a:rPr lang="en-US" sz="2600" b="1" dirty="0">
                <a:solidFill>
                  <a:srgbClr val="FFFF00"/>
                </a:solidFill>
              </a:rPr>
              <a:t>At the level of cyber security</a:t>
            </a:r>
            <a:endParaRPr lang="ar-SA" sz="2600" b="1" dirty="0">
              <a:solidFill>
                <a:srgbClr val="FF0000"/>
              </a:solidFill>
            </a:endParaRPr>
          </a:p>
          <a:p>
            <a:pPr marL="457200" indent="-457200" algn="just" rtl="1">
              <a:buFont typeface="+mj-lt"/>
              <a:buAutoNum type="arabicPeriod"/>
            </a:pPr>
            <a:r>
              <a:rPr lang="ar-SA" sz="2600" b="1" dirty="0"/>
              <a:t>نظرا لخضوع الناس للحجر في منازلهم والتهافت على مواقع التواصل الاجتماعي ........مثل ذلك فضاء ملائما لشن الهجمات الالكترونية واختراق المعطيات الشخصية.</a:t>
            </a:r>
          </a:p>
          <a:p>
            <a:pPr algn="just"/>
            <a:r>
              <a:rPr lang="en-US" sz="2600" b="1" dirty="0">
                <a:solidFill>
                  <a:srgbClr val="FFFF00"/>
                </a:solidFill>
              </a:rPr>
              <a:t>1. Because people are subjected to quarantine in their homes and rush to social networking sites..... this is a suitable space for launching electronic attacks and hacking personal data.</a:t>
            </a:r>
          </a:p>
          <a:p>
            <a:pPr algn="just" rtl="1"/>
            <a:r>
              <a:rPr lang="ar-SA" sz="2600" b="1" dirty="0"/>
              <a:t>2. تم مواجهة هذه الظاهرة بالاستفادة من البنية التحتية الرقمية من خلال العديد من الإجراءات الحكومية والمصرفية.</a:t>
            </a:r>
          </a:p>
          <a:p>
            <a:pPr algn="just"/>
            <a:r>
              <a:rPr lang="en-US" sz="2600" b="1" dirty="0">
                <a:solidFill>
                  <a:srgbClr val="FFFF00"/>
                </a:solidFill>
              </a:rPr>
              <a:t>2. This phenomenon has been confronted by taking advantage of the digital infrastructure through many government and banking measures.</a:t>
            </a:r>
            <a:endParaRPr lang="ar-SA" sz="2600" b="1" dirty="0">
              <a:solidFill>
                <a:srgbClr val="FFFF00"/>
              </a:solidFill>
            </a:endParaRPr>
          </a:p>
        </p:txBody>
      </p:sp>
      <p:sp>
        <p:nvSpPr>
          <p:cNvPr id="5" name="مكعب 2">
            <a:extLst>
              <a:ext uri="{FF2B5EF4-FFF2-40B4-BE49-F238E27FC236}">
                <a16:creationId xmlns:a16="http://schemas.microsoft.com/office/drawing/2014/main" id="{A6617E64-C293-4BC9-BAA4-26935260946F}"/>
              </a:ext>
            </a:extLst>
          </p:cNvPr>
          <p:cNvSpPr/>
          <p:nvPr/>
        </p:nvSpPr>
        <p:spPr>
          <a:xfrm>
            <a:off x="1475656" y="27221"/>
            <a:ext cx="5976664" cy="1502216"/>
          </a:xfrm>
          <a:prstGeom prst="cub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b="1" dirty="0"/>
              <a:t>اهم أنماط الجرائم المستحدثة</a:t>
            </a:r>
          </a:p>
          <a:p>
            <a:pPr algn="ctr"/>
            <a:r>
              <a:rPr lang="en-US" dirty="0">
                <a:solidFill>
                  <a:srgbClr val="FF0000"/>
                </a:solidFill>
              </a:rPr>
              <a:t>The most important types of new crimes</a:t>
            </a:r>
          </a:p>
          <a:p>
            <a:pPr algn="ctr"/>
            <a:endParaRPr lang="ar-SA" dirty="0"/>
          </a:p>
        </p:txBody>
      </p:sp>
    </p:spTree>
    <p:extLst>
      <p:ext uri="{BB962C8B-B14F-4D97-AF65-F5344CB8AC3E}">
        <p14:creationId xmlns:p14="http://schemas.microsoft.com/office/powerpoint/2010/main" val="2015035284"/>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107504" y="1628801"/>
            <a:ext cx="8856984" cy="5072158"/>
          </a:xfrm>
          <a:prstGeom prst="rect">
            <a:avLst/>
          </a:prstGeom>
          <a:ln>
            <a:solidFill>
              <a:schemeClr val="tx1"/>
            </a:solidFill>
          </a:ln>
        </p:spPr>
        <p:txBody>
          <a:bodyPr wrap="square">
            <a:spAutoFit/>
          </a:bodyPr>
          <a:lstStyle/>
          <a:p>
            <a:pPr marL="285750" indent="-285750" algn="just" rtl="1">
              <a:lnSpc>
                <a:spcPct val="115000"/>
              </a:lnSpc>
              <a:spcAft>
                <a:spcPts val="800"/>
              </a:spcAft>
              <a:buFont typeface="Arial" panose="020B0604020202020204" pitchFamily="34" charset="0"/>
              <a:buChar char="•"/>
            </a:pPr>
            <a:r>
              <a:rPr lang="ar-SA" sz="2400" b="1" dirty="0"/>
              <a:t>النظرة الاستباقية للمنظم السعودي من خلال وجود مجموعة من التشريعات التي سبقت الجائحة بعشرات السنين وكانت قادرة على التعامل مع الوباء بكفاءة عالية.</a:t>
            </a:r>
          </a:p>
          <a:p>
            <a:pPr marL="285750" indent="-285750" algn="just">
              <a:lnSpc>
                <a:spcPct val="115000"/>
              </a:lnSpc>
              <a:spcAft>
                <a:spcPts val="800"/>
              </a:spcAft>
              <a:buFont typeface="Arial" panose="020B0604020202020204" pitchFamily="34" charset="0"/>
              <a:buChar char="•"/>
            </a:pPr>
            <a:r>
              <a:rPr lang="en-US" sz="2400" b="1" dirty="0">
                <a:solidFill>
                  <a:srgbClr val="FFFF00"/>
                </a:solidFill>
              </a:rPr>
              <a:t>The proactive view of the Saudi legislator through the existence of a set of legislation that preceded the pandemic by tens of years and was able to deal with the epidemic with high efficiency.</a:t>
            </a:r>
            <a:endParaRPr lang="ar-SA" sz="2400" b="1" dirty="0">
              <a:solidFill>
                <a:srgbClr val="FFFF00"/>
              </a:solidFill>
            </a:endParaRPr>
          </a:p>
          <a:p>
            <a:pPr marL="342900" lvl="0" indent="-342900" algn="just" rtl="1">
              <a:lnSpc>
                <a:spcPct val="115000"/>
              </a:lnSpc>
              <a:spcAft>
                <a:spcPts val="800"/>
              </a:spcAft>
              <a:buFont typeface="Arial" panose="020B0604020202020204" pitchFamily="34" charset="0"/>
              <a:buChar char="•"/>
            </a:pPr>
            <a:r>
              <a:rPr lang="ar-SA" sz="2400" b="1" dirty="0"/>
              <a:t>أن النظام الجزائي السعودي اتسم بالمرونة، </a:t>
            </a:r>
            <a:r>
              <a:rPr lang="ar-SA" sz="2400" b="1" dirty="0">
                <a:solidFill>
                  <a:prstClr val="white"/>
                </a:solidFill>
                <a:latin typeface="Calibri" panose="020F0502020204030204" pitchFamily="34" charset="0"/>
                <a:ea typeface="Calibri" panose="020F0502020204030204" pitchFamily="34" charset="0"/>
                <a:cs typeface="Simplified Arabic" panose="02020603050405020304" pitchFamily="18" charset="-78"/>
              </a:rPr>
              <a:t>في العديد من نصوصه وبنوده، وقد ظهر ذلك بشكل جلي عند التعامل مع جائحة كورونا.</a:t>
            </a:r>
          </a:p>
          <a:p>
            <a:pPr marL="285750" lvl="0" indent="-285750" algn="just">
              <a:lnSpc>
                <a:spcPct val="115000"/>
              </a:lnSpc>
              <a:spcAft>
                <a:spcPts val="800"/>
              </a:spcAft>
              <a:buFont typeface="Arial" panose="020B0604020202020204" pitchFamily="34" charset="0"/>
              <a:buChar char="•"/>
            </a:pPr>
            <a:r>
              <a:rPr lang="en-US" sz="2400" b="1" dirty="0">
                <a:solidFill>
                  <a:srgbClr val="FFFF00"/>
                </a:solidFill>
              </a:rPr>
              <a:t>The Saudi penal system was characterized by flexibility, in many of its texts and clauses, and this was evident when dealing with the Corona pandemic.</a:t>
            </a:r>
          </a:p>
        </p:txBody>
      </p:sp>
      <p:sp>
        <p:nvSpPr>
          <p:cNvPr id="6" name="مخطط انسيابي: قرص ممغنط 5"/>
          <p:cNvSpPr/>
          <p:nvPr/>
        </p:nvSpPr>
        <p:spPr>
          <a:xfrm>
            <a:off x="2699792" y="254262"/>
            <a:ext cx="3744416" cy="1230522"/>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sz="2400" b="1" dirty="0"/>
          </a:p>
          <a:p>
            <a:pPr algn="ctr"/>
            <a:endParaRPr lang="ar-SA" sz="2400" b="1" dirty="0"/>
          </a:p>
          <a:p>
            <a:pPr algn="ctr"/>
            <a:r>
              <a:rPr lang="ar-SA" sz="2400" b="1" dirty="0"/>
              <a:t>النتائج</a:t>
            </a:r>
          </a:p>
          <a:p>
            <a:pPr algn="ctr"/>
            <a:r>
              <a:rPr lang="en-US" sz="2400" b="1" dirty="0">
                <a:solidFill>
                  <a:srgbClr val="FF0000"/>
                </a:solidFill>
              </a:rPr>
              <a:t>the results</a:t>
            </a:r>
            <a:endParaRPr lang="ar-SA" sz="2400" b="1" dirty="0">
              <a:solidFill>
                <a:srgbClr val="FF0000"/>
              </a:solidFill>
            </a:endParaRPr>
          </a:p>
          <a:p>
            <a:pPr algn="ctr"/>
            <a:endParaRPr lang="ar-SA" sz="2400" b="1" dirty="0"/>
          </a:p>
          <a:p>
            <a:pPr algn="ctr"/>
            <a:endParaRPr lang="ar-SA" sz="2400" b="1" dirty="0"/>
          </a:p>
        </p:txBody>
      </p:sp>
    </p:spTree>
    <p:extLst>
      <p:ext uri="{BB962C8B-B14F-4D97-AF65-F5344CB8AC3E}">
        <p14:creationId xmlns:p14="http://schemas.microsoft.com/office/powerpoint/2010/main" val="2421830131"/>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179512" y="548680"/>
            <a:ext cx="8712968" cy="2743315"/>
          </a:xfrm>
          <a:prstGeom prst="rect">
            <a:avLst/>
          </a:prstGeom>
          <a:ln>
            <a:solidFill>
              <a:schemeClr val="tx1"/>
            </a:solidFill>
          </a:ln>
        </p:spPr>
        <p:txBody>
          <a:bodyPr wrap="square">
            <a:spAutoFit/>
          </a:bodyPr>
          <a:lstStyle/>
          <a:p>
            <a:pPr algn="just" rtl="1">
              <a:lnSpc>
                <a:spcPct val="115000"/>
              </a:lnSpc>
              <a:spcAft>
                <a:spcPts val="800"/>
              </a:spcAft>
            </a:pPr>
            <a:r>
              <a:rPr lang="ar-SA" sz="2400" b="1" dirty="0"/>
              <a:t>أن نظام المراقبة الصحية في منافذ الدخول لعام 1433هـ سابقا لعصره في مجال الإجراءات الوقائية والتدابير الاحترازية التي تم اتخاذها للتعامل مع جائحة كورونا. </a:t>
            </a:r>
          </a:p>
          <a:p>
            <a:pPr algn="just">
              <a:lnSpc>
                <a:spcPct val="115000"/>
              </a:lnSpc>
              <a:spcAft>
                <a:spcPts val="800"/>
              </a:spcAft>
            </a:pPr>
            <a:r>
              <a:rPr lang="en-US" sz="2400" b="1" dirty="0">
                <a:solidFill>
                  <a:srgbClr val="FFFF00"/>
                </a:solidFill>
              </a:rPr>
              <a:t>The health monitoring system at the entry points for the year 1433 AH was ahead of its time in the field of preventive measures and precautionary measures that were taken to deal with the Corona pandemic.</a:t>
            </a:r>
            <a:endParaRPr lang="ar-SA" sz="2400" b="1" dirty="0">
              <a:solidFill>
                <a:srgbClr val="FFFF00"/>
              </a:solidFill>
            </a:endParaRPr>
          </a:p>
        </p:txBody>
      </p:sp>
      <p:sp>
        <p:nvSpPr>
          <p:cNvPr id="7" name="مستطيل 6"/>
          <p:cNvSpPr/>
          <p:nvPr/>
        </p:nvSpPr>
        <p:spPr>
          <a:xfrm>
            <a:off x="179512" y="3429000"/>
            <a:ext cx="8712968" cy="3168047"/>
          </a:xfrm>
          <a:prstGeom prst="rect">
            <a:avLst/>
          </a:prstGeom>
          <a:ln>
            <a:solidFill>
              <a:schemeClr val="tx1"/>
            </a:solidFill>
          </a:ln>
        </p:spPr>
        <p:txBody>
          <a:bodyPr wrap="square">
            <a:spAutoFit/>
          </a:bodyPr>
          <a:lstStyle/>
          <a:p>
            <a:pPr lvl="0" algn="just" rtl="1">
              <a:lnSpc>
                <a:spcPct val="115000"/>
              </a:lnSpc>
              <a:spcAft>
                <a:spcPts val="800"/>
              </a:spcAft>
            </a:pPr>
            <a:r>
              <a:rPr lang="ar-SA" sz="2400" b="1" dirty="0">
                <a:latin typeface="Calibri" panose="020F0502020204030204" pitchFamily="34" charset="0"/>
                <a:ea typeface="Calibri" panose="020F0502020204030204" pitchFamily="34" charset="0"/>
                <a:cs typeface="Simplified Arabic" panose="02020603050405020304" pitchFamily="18" charset="-78"/>
              </a:rPr>
              <a:t>ان المنظم السعودي واكب ما تم استحداثه من أنماط جرمية وذلك بإضفاء الصفة التجريمية على بعض الممارسات المصاحبة للجائحة بقصد مكافحة هذه الأنماط  الجرمية ومواجهتها.</a:t>
            </a:r>
          </a:p>
          <a:p>
            <a:pPr lvl="0" algn="just">
              <a:lnSpc>
                <a:spcPct val="115000"/>
              </a:lnSpc>
              <a:spcAft>
                <a:spcPts val="800"/>
              </a:spcAft>
            </a:pPr>
            <a:r>
              <a:rPr lang="en-US" sz="2400" b="1" dirty="0">
                <a:solidFill>
                  <a:srgbClr val="FFFF00"/>
                </a:solidFill>
              </a:rPr>
              <a:t>The Saudi Legislator has kept pace with the criminal patterns that have been developed by criminalizing some of the practices accompanying the pandemic with the aim of combating and confronting these criminal patterns.</a:t>
            </a:r>
            <a:endParaRPr lang="ar-SA" sz="2400" b="1" dirty="0">
              <a:solidFill>
                <a:srgbClr val="FFFF00"/>
              </a:solidFill>
            </a:endParaRPr>
          </a:p>
        </p:txBody>
      </p:sp>
    </p:spTree>
    <p:extLst>
      <p:ext uri="{BB962C8B-B14F-4D97-AF65-F5344CB8AC3E}">
        <p14:creationId xmlns:p14="http://schemas.microsoft.com/office/powerpoint/2010/main" val="1989836417"/>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1" y="108417"/>
            <a:ext cx="9144000" cy="3734356"/>
          </a:xfrm>
          <a:prstGeom prst="rect">
            <a:avLst/>
          </a:prstGeom>
          <a:ln>
            <a:solidFill>
              <a:schemeClr val="tx1"/>
            </a:solidFill>
          </a:ln>
        </p:spPr>
        <p:txBody>
          <a:bodyPr wrap="square">
            <a:spAutoFit/>
          </a:bodyPr>
          <a:lstStyle/>
          <a:p>
            <a:pPr algn="just" rtl="1">
              <a:lnSpc>
                <a:spcPct val="115000"/>
              </a:lnSpc>
              <a:spcAft>
                <a:spcPts val="800"/>
              </a:spcAft>
            </a:pPr>
            <a:r>
              <a:rPr lang="ar-SA" sz="2500" b="1" dirty="0">
                <a:latin typeface="Calibri" panose="020F0502020204030204" pitchFamily="34" charset="0"/>
                <a:cs typeface="Simplified Arabic" panose="02020603050405020304" pitchFamily="18" charset="-78"/>
              </a:rPr>
              <a:t>على الرغم من صدور العديد من اللوائح للتعامل مع هذه الجائحة الا ان احترام حقوق الانسان وسيادة القانون وديمومة عمل المرافق العامة وتحديدا النيابة العامة والقضاء كان من أهم محاور عمل الدولة</a:t>
            </a:r>
          </a:p>
          <a:p>
            <a:pPr algn="just">
              <a:lnSpc>
                <a:spcPct val="115000"/>
              </a:lnSpc>
              <a:spcAft>
                <a:spcPts val="800"/>
              </a:spcAft>
            </a:pPr>
            <a:r>
              <a:rPr lang="en-US" sz="2500" b="1" dirty="0">
                <a:solidFill>
                  <a:srgbClr val="FFFF00"/>
                </a:solidFill>
              </a:rPr>
              <a:t>Despite the issuance of many regulations to deal with this pandemic, respect for human rights, the rule of law, and the permanence of the work of public utilities, specifically the Public Prosecution and the judiciary, were among the most important axes of the state’s work.</a:t>
            </a:r>
            <a:endParaRPr lang="ar-SA" sz="2500" b="1" dirty="0">
              <a:solidFill>
                <a:srgbClr val="FFFF00"/>
              </a:solidFill>
            </a:endParaRPr>
          </a:p>
        </p:txBody>
      </p:sp>
      <p:sp>
        <p:nvSpPr>
          <p:cNvPr id="7" name="مستطيل 6"/>
          <p:cNvSpPr/>
          <p:nvPr/>
        </p:nvSpPr>
        <p:spPr>
          <a:xfrm>
            <a:off x="0" y="4149080"/>
            <a:ext cx="9144000" cy="2381101"/>
          </a:xfrm>
          <a:prstGeom prst="rect">
            <a:avLst/>
          </a:prstGeom>
          <a:ln>
            <a:solidFill>
              <a:schemeClr val="tx1"/>
            </a:solidFill>
          </a:ln>
        </p:spPr>
        <p:txBody>
          <a:bodyPr wrap="square">
            <a:spAutoFit/>
          </a:bodyPr>
          <a:lstStyle/>
          <a:p>
            <a:pPr lvl="0" algn="just" rtl="1">
              <a:lnSpc>
                <a:spcPct val="115000"/>
              </a:lnSpc>
              <a:spcAft>
                <a:spcPts val="800"/>
              </a:spcAft>
            </a:pPr>
            <a:r>
              <a:rPr lang="ar-SA" sz="2500" b="1" dirty="0">
                <a:latin typeface="Calibri" panose="020F0502020204030204" pitchFamily="34" charset="0"/>
                <a:ea typeface="Calibri" panose="020F0502020204030204" pitchFamily="34" charset="0"/>
                <a:cs typeface="Simplified Arabic" panose="02020603050405020304" pitchFamily="18" charset="-78"/>
              </a:rPr>
              <a:t>ساهم ظهور الفيروس في تسريع وتيرة الرقمنة التي اعتمدتها النيابة العامة في استراتيجية تطوير الأداء.</a:t>
            </a:r>
          </a:p>
          <a:p>
            <a:pPr lvl="0" algn="just">
              <a:lnSpc>
                <a:spcPct val="115000"/>
              </a:lnSpc>
              <a:spcAft>
                <a:spcPts val="800"/>
              </a:spcAft>
            </a:pPr>
            <a:r>
              <a:rPr lang="en-US" sz="2500" b="1" dirty="0">
                <a:solidFill>
                  <a:srgbClr val="FFFF00"/>
                </a:solidFill>
              </a:rPr>
              <a:t>The emergence of the virus contributed to accelerating the pace of digitization adopted by the Public Prosecution in the performance development strategy</a:t>
            </a:r>
          </a:p>
        </p:txBody>
      </p:sp>
    </p:spTree>
    <p:extLst>
      <p:ext uri="{BB962C8B-B14F-4D97-AF65-F5344CB8AC3E}">
        <p14:creationId xmlns:p14="http://schemas.microsoft.com/office/powerpoint/2010/main" val="2593289046"/>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مستطيل 8"/>
          <p:cNvSpPr/>
          <p:nvPr/>
        </p:nvSpPr>
        <p:spPr>
          <a:xfrm>
            <a:off x="0" y="836712"/>
            <a:ext cx="9144000" cy="2495555"/>
          </a:xfrm>
          <a:prstGeom prst="rect">
            <a:avLst/>
          </a:prstGeom>
          <a:ln>
            <a:solidFill>
              <a:schemeClr val="tx1"/>
            </a:solidFill>
          </a:ln>
        </p:spPr>
        <p:txBody>
          <a:bodyPr wrap="square">
            <a:spAutoFit/>
          </a:bodyPr>
          <a:lstStyle/>
          <a:p>
            <a:pPr algn="just" rtl="1">
              <a:lnSpc>
                <a:spcPct val="115000"/>
              </a:lnSpc>
              <a:spcAft>
                <a:spcPts val="800"/>
              </a:spcAft>
            </a:pPr>
            <a:r>
              <a:rPr lang="ar-SA" sz="2600" b="1" dirty="0"/>
              <a:t>اعتماد نظام الشكوى عن بُعد، وتقليص الحضور الى مقار النيابات العامة، واعتماد المحاكمة عن بعد.</a:t>
            </a:r>
          </a:p>
          <a:p>
            <a:pPr algn="just">
              <a:lnSpc>
                <a:spcPct val="115000"/>
              </a:lnSpc>
              <a:spcAft>
                <a:spcPts val="800"/>
              </a:spcAft>
            </a:pPr>
            <a:r>
              <a:rPr lang="en-US" sz="2600" b="1" dirty="0">
                <a:solidFill>
                  <a:srgbClr val="FFFF00"/>
                </a:solidFill>
              </a:rPr>
              <a:t>Adopting a remote complaint system, reducing attendance at public prosecution offices, and adopting a remote trial.</a:t>
            </a:r>
            <a:endParaRPr lang="ar-SA" sz="2600" b="1" dirty="0">
              <a:solidFill>
                <a:srgbClr val="FFFF00"/>
              </a:solidFill>
            </a:endParaRPr>
          </a:p>
        </p:txBody>
      </p:sp>
      <p:sp>
        <p:nvSpPr>
          <p:cNvPr id="10" name="مستطيل 9"/>
          <p:cNvSpPr/>
          <p:nvPr/>
        </p:nvSpPr>
        <p:spPr>
          <a:xfrm>
            <a:off x="-30275" y="3744799"/>
            <a:ext cx="9143999" cy="2955681"/>
          </a:xfrm>
          <a:prstGeom prst="rect">
            <a:avLst/>
          </a:prstGeom>
          <a:ln>
            <a:solidFill>
              <a:schemeClr val="tx1"/>
            </a:solidFill>
          </a:ln>
        </p:spPr>
        <p:txBody>
          <a:bodyPr wrap="square">
            <a:spAutoFit/>
          </a:bodyPr>
          <a:lstStyle/>
          <a:p>
            <a:pPr lvl="0" algn="just" rtl="1">
              <a:lnSpc>
                <a:spcPct val="115000"/>
              </a:lnSpc>
              <a:spcAft>
                <a:spcPts val="800"/>
              </a:spcAft>
            </a:pPr>
            <a:r>
              <a:rPr lang="ar-SA" sz="2600" b="1" dirty="0">
                <a:latin typeface="Calibri" panose="020F0502020204030204" pitchFamily="34" charset="0"/>
                <a:ea typeface="Calibri" panose="020F0502020204030204" pitchFamily="34" charset="0"/>
                <a:cs typeface="Simplified Arabic" panose="02020603050405020304" pitchFamily="18" charset="-78"/>
              </a:rPr>
              <a:t>الحد من قرارات التوقيف الاحتياطي الا في اضيق الحالات تخفيفا من حالات الاكتظاظ في السجون واللجوء الى بدائل أخرى كالربط بكفالة.</a:t>
            </a:r>
          </a:p>
          <a:p>
            <a:pPr lvl="0" algn="just">
              <a:lnSpc>
                <a:spcPct val="115000"/>
              </a:lnSpc>
              <a:spcAft>
                <a:spcPts val="800"/>
              </a:spcAft>
            </a:pPr>
            <a:r>
              <a:rPr lang="en-US" sz="2600" b="1" dirty="0">
                <a:solidFill>
                  <a:srgbClr val="FFFF00"/>
                </a:solidFill>
              </a:rPr>
              <a:t>Reducing pre-trial detention decisions, except in the narrowest of cases, in order to reduce cases of overcrowding in prisons and to resort to other alternatives such as bonding on bail.</a:t>
            </a:r>
          </a:p>
        </p:txBody>
      </p:sp>
    </p:spTree>
    <p:extLst>
      <p:ext uri="{BB962C8B-B14F-4D97-AF65-F5344CB8AC3E}">
        <p14:creationId xmlns:p14="http://schemas.microsoft.com/office/powerpoint/2010/main" val="476224871"/>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p:cNvSpPr/>
          <p:nvPr/>
        </p:nvSpPr>
        <p:spPr>
          <a:xfrm>
            <a:off x="0" y="1483160"/>
            <a:ext cx="9036496" cy="3451201"/>
          </a:xfrm>
          <a:prstGeom prst="rect">
            <a:avLst/>
          </a:prstGeom>
          <a:ln>
            <a:solidFill>
              <a:schemeClr val="tx1"/>
            </a:solidFill>
          </a:ln>
        </p:spPr>
        <p:txBody>
          <a:bodyPr wrap="square">
            <a:spAutoFit/>
          </a:bodyPr>
          <a:lstStyle/>
          <a:p>
            <a:pPr algn="just" rtl="1">
              <a:lnSpc>
                <a:spcPct val="115000"/>
              </a:lnSpc>
              <a:spcAft>
                <a:spcPts val="800"/>
              </a:spcAft>
            </a:pPr>
            <a:r>
              <a:rPr lang="ar-SA" sz="2300" b="1" dirty="0"/>
              <a:t>تشكيل لجان لدراسة المنظومة التشريعية الجزائية في الدول الأعضاء ، وبشكل خاص الأنظمة واللوائح والتعليمات التي ثبت خلال الجائحة انها لم تكن كافية في تلك الدول  للتعامل معها، والاستفادة من التجارب الناجحة للدول.</a:t>
            </a:r>
          </a:p>
          <a:p>
            <a:pPr algn="just">
              <a:lnSpc>
                <a:spcPct val="115000"/>
              </a:lnSpc>
              <a:spcAft>
                <a:spcPts val="800"/>
              </a:spcAft>
            </a:pPr>
            <a:r>
              <a:rPr lang="en-US" sz="2300" b="1" dirty="0">
                <a:solidFill>
                  <a:srgbClr val="FFFF00"/>
                </a:solidFill>
              </a:rPr>
              <a:t>Forming committees to study the penal legislative system in the member states, in particular the rules, regulations and instructions that were proven during the pandemic to be insufficient in those countries to deal with them, and to benefit from the successful experiences of countries.</a:t>
            </a:r>
            <a:endParaRPr lang="ar-SA" sz="2300" b="1" dirty="0">
              <a:solidFill>
                <a:srgbClr val="FFFF00"/>
              </a:solidFill>
            </a:endParaRPr>
          </a:p>
        </p:txBody>
      </p:sp>
      <p:sp>
        <p:nvSpPr>
          <p:cNvPr id="6" name="مخطط انسيابي: قرص ممغنط 5"/>
          <p:cNvSpPr/>
          <p:nvPr/>
        </p:nvSpPr>
        <p:spPr>
          <a:xfrm>
            <a:off x="2699792" y="57711"/>
            <a:ext cx="3744416" cy="136652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500" b="1" dirty="0"/>
              <a:t>التوصيات</a:t>
            </a:r>
          </a:p>
          <a:p>
            <a:pPr algn="ctr"/>
            <a:r>
              <a:rPr lang="en-US" sz="2500" b="1" dirty="0">
                <a:solidFill>
                  <a:srgbClr val="FF0000"/>
                </a:solidFill>
              </a:rPr>
              <a:t>Recommendations</a:t>
            </a:r>
            <a:endParaRPr lang="ar-SA" sz="2500" b="1" dirty="0">
              <a:solidFill>
                <a:srgbClr val="FF0000"/>
              </a:solidFill>
            </a:endParaRPr>
          </a:p>
        </p:txBody>
      </p:sp>
      <p:sp>
        <p:nvSpPr>
          <p:cNvPr id="8" name="مستطيل 7"/>
          <p:cNvSpPr/>
          <p:nvPr/>
        </p:nvSpPr>
        <p:spPr>
          <a:xfrm>
            <a:off x="0" y="4964148"/>
            <a:ext cx="9036496" cy="1893852"/>
          </a:xfrm>
          <a:prstGeom prst="rect">
            <a:avLst/>
          </a:prstGeom>
          <a:ln>
            <a:solidFill>
              <a:schemeClr val="tx1"/>
            </a:solidFill>
          </a:ln>
        </p:spPr>
        <p:txBody>
          <a:bodyPr wrap="square">
            <a:spAutoFit/>
          </a:bodyPr>
          <a:lstStyle/>
          <a:p>
            <a:pPr lvl="0" algn="just" rtl="1">
              <a:lnSpc>
                <a:spcPct val="115000"/>
              </a:lnSpc>
              <a:spcAft>
                <a:spcPts val="800"/>
              </a:spcAft>
            </a:pPr>
            <a:r>
              <a:rPr lang="ar-SA" sz="2400" b="1" dirty="0"/>
              <a:t>ضرورة توثيق الجهود الدولية ودروس النجاح للتطوير المستمر أثناء الجائحة وفي المستقبل.</a:t>
            </a:r>
          </a:p>
          <a:p>
            <a:pPr lvl="0" algn="just">
              <a:lnSpc>
                <a:spcPct val="115000"/>
              </a:lnSpc>
              <a:spcAft>
                <a:spcPts val="800"/>
              </a:spcAft>
            </a:pPr>
            <a:r>
              <a:rPr lang="en-US" sz="2400" b="1" dirty="0">
                <a:solidFill>
                  <a:srgbClr val="FFFF00"/>
                </a:solidFill>
              </a:rPr>
              <a:t>The necessity of documenting international efforts and lessons of success for continuous development during the pandemic and in the future.</a:t>
            </a:r>
          </a:p>
        </p:txBody>
      </p:sp>
    </p:spTree>
    <p:extLst>
      <p:ext uri="{BB962C8B-B14F-4D97-AF65-F5344CB8AC3E}">
        <p14:creationId xmlns:p14="http://schemas.microsoft.com/office/powerpoint/2010/main" val="3047930795"/>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مستطيل 6"/>
          <p:cNvSpPr/>
          <p:nvPr/>
        </p:nvSpPr>
        <p:spPr>
          <a:xfrm>
            <a:off x="107504" y="1556792"/>
            <a:ext cx="8928992" cy="1548244"/>
          </a:xfrm>
          <a:prstGeom prst="rect">
            <a:avLst/>
          </a:prstGeom>
          <a:ln>
            <a:solidFill>
              <a:schemeClr val="tx1"/>
            </a:solidFill>
          </a:ln>
        </p:spPr>
        <p:txBody>
          <a:bodyPr wrap="square">
            <a:spAutoFit/>
          </a:bodyPr>
          <a:lstStyle/>
          <a:p>
            <a:pPr lvl="0" algn="just" rtl="1">
              <a:lnSpc>
                <a:spcPct val="115000"/>
              </a:lnSpc>
              <a:spcAft>
                <a:spcPts val="800"/>
              </a:spcAft>
            </a:pPr>
            <a:r>
              <a:rPr lang="ar-SA" sz="2600" b="1" dirty="0">
                <a:latin typeface="Calibri" panose="020F0502020204030204" pitchFamily="34" charset="0"/>
                <a:ea typeface="Calibri" panose="020F0502020204030204" pitchFamily="34" charset="0"/>
                <a:cs typeface="Simplified Arabic" panose="02020603050405020304" pitchFamily="18" charset="-78"/>
              </a:rPr>
              <a:t>تعزيز التكامل مع شركاء النيابة العامة في تقديم الخدمات والتداول القضائي.</a:t>
            </a:r>
          </a:p>
          <a:p>
            <a:pPr lvl="0" algn="just">
              <a:lnSpc>
                <a:spcPct val="115000"/>
              </a:lnSpc>
              <a:spcAft>
                <a:spcPts val="800"/>
              </a:spcAft>
            </a:pPr>
            <a:r>
              <a:rPr lang="en-US" sz="2600" b="1" dirty="0">
                <a:solidFill>
                  <a:srgbClr val="FFFF00"/>
                </a:solidFill>
                <a:latin typeface="Calibri" panose="020F0502020204030204" pitchFamily="34" charset="0"/>
                <a:ea typeface="Calibri" panose="020F0502020204030204" pitchFamily="34" charset="0"/>
                <a:cs typeface="Arial" panose="020B0604020202020204" pitchFamily="34" charset="0"/>
              </a:rPr>
              <a:t>Enhancing integration with Public Prosecution partners in providing services and judicial deliberation.</a:t>
            </a:r>
            <a:endParaRPr lang="en-US" sz="26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مستطيل 8"/>
          <p:cNvSpPr/>
          <p:nvPr/>
        </p:nvSpPr>
        <p:spPr>
          <a:xfrm>
            <a:off x="107504" y="3316014"/>
            <a:ext cx="8928992" cy="3284617"/>
          </a:xfrm>
          <a:prstGeom prst="rect">
            <a:avLst/>
          </a:prstGeom>
          <a:ln>
            <a:solidFill>
              <a:schemeClr val="tx1"/>
            </a:solidFill>
          </a:ln>
        </p:spPr>
        <p:txBody>
          <a:bodyPr wrap="square">
            <a:spAutoFit/>
          </a:bodyPr>
          <a:lstStyle/>
          <a:p>
            <a:pPr algn="just" rtl="1">
              <a:lnSpc>
                <a:spcPct val="115000"/>
              </a:lnSpc>
              <a:spcAft>
                <a:spcPts val="800"/>
              </a:spcAft>
            </a:pPr>
            <a:r>
              <a:rPr lang="ar-SA" sz="2200" b="1" dirty="0"/>
              <a:t>تطوير آليات التعاون الدولي وتظافر جهود النيابات العامة والبنوك المركزية لضمان السرعة والنجاعة في التدخل لإيقاف نزيف الأموال المنهوبة نتيجة جرائم الاحتيال المالي واختراقات الشبكة العنكبوتية باعتبار ان التعاون الدولي أمر في غاية الاهمية في هذا النوع من الجرائم.</a:t>
            </a:r>
          </a:p>
          <a:p>
            <a:pPr algn="just">
              <a:lnSpc>
                <a:spcPct val="115000"/>
              </a:lnSpc>
              <a:spcAft>
                <a:spcPts val="800"/>
              </a:spcAft>
            </a:pPr>
            <a:r>
              <a:rPr lang="en-US" sz="2200" b="1" dirty="0">
                <a:solidFill>
                  <a:srgbClr val="FFFF00"/>
                </a:solidFill>
                <a:latin typeface="Calibri" panose="020F0502020204030204" pitchFamily="34" charset="0"/>
                <a:cs typeface="Arial" panose="020B0604020202020204" pitchFamily="34" charset="0"/>
              </a:rPr>
              <a:t>The development of international cooperation mechanisms and the concerted efforts of public prosecutors and central banks to ensure speed and efficiency in intervening to stop the bleeding of looted funds as a result of financial fraud and cyber intrusion, given that international cooperation is very important in this type of crime.</a:t>
            </a:r>
            <a:endParaRPr lang="ar-SA" sz="2200" b="1" dirty="0">
              <a:solidFill>
                <a:srgbClr val="FFFF00"/>
              </a:solidFill>
              <a:latin typeface="Calibri" panose="020F0502020204030204" pitchFamily="34" charset="0"/>
              <a:cs typeface="Arial" panose="020B0604020202020204" pitchFamily="34" charset="0"/>
            </a:endParaRPr>
          </a:p>
        </p:txBody>
      </p:sp>
      <p:sp>
        <p:nvSpPr>
          <p:cNvPr id="10" name="مخطط انسيابي: قرص ممغنط 5">
            <a:extLst>
              <a:ext uri="{FF2B5EF4-FFF2-40B4-BE49-F238E27FC236}">
                <a16:creationId xmlns:a16="http://schemas.microsoft.com/office/drawing/2014/main" id="{0E6849DE-C7D9-4162-BAED-26102D26D52D}"/>
              </a:ext>
            </a:extLst>
          </p:cNvPr>
          <p:cNvSpPr/>
          <p:nvPr/>
        </p:nvSpPr>
        <p:spPr>
          <a:xfrm>
            <a:off x="2699792" y="57711"/>
            <a:ext cx="3744416" cy="136652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500" b="1" dirty="0"/>
              <a:t>التوصيات</a:t>
            </a:r>
          </a:p>
          <a:p>
            <a:pPr algn="ctr"/>
            <a:r>
              <a:rPr lang="en-US" sz="2500" b="1" dirty="0">
                <a:solidFill>
                  <a:srgbClr val="FF0000"/>
                </a:solidFill>
              </a:rPr>
              <a:t>Recommendations</a:t>
            </a:r>
            <a:endParaRPr lang="ar-SA" sz="2500" b="1" dirty="0">
              <a:solidFill>
                <a:srgbClr val="FF0000"/>
              </a:solidFill>
            </a:endParaRPr>
          </a:p>
        </p:txBody>
      </p:sp>
    </p:spTree>
    <p:extLst>
      <p:ext uri="{BB962C8B-B14F-4D97-AF65-F5344CB8AC3E}">
        <p14:creationId xmlns:p14="http://schemas.microsoft.com/office/powerpoint/2010/main" val="1333942441"/>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rot="21194803">
            <a:off x="3372656" y="2153830"/>
            <a:ext cx="5523455" cy="4541914"/>
          </a:xfrm>
          <a:prstGeom prst="rect">
            <a:avLst/>
          </a:prstGeom>
        </p:spPr>
      </p:pic>
      <p:pic>
        <p:nvPicPr>
          <p:cNvPr id="3" name="صورة 2"/>
          <p:cNvPicPr>
            <a:picLocks noChangeAspect="1"/>
          </p:cNvPicPr>
          <p:nvPr/>
        </p:nvPicPr>
        <p:blipFill>
          <a:blip r:embed="rId3"/>
          <a:stretch>
            <a:fillRect/>
          </a:stretch>
        </p:blipFill>
        <p:spPr>
          <a:xfrm>
            <a:off x="179512" y="1585097"/>
            <a:ext cx="3420152" cy="2371550"/>
          </a:xfrm>
          <a:prstGeom prst="rect">
            <a:avLst/>
          </a:prstGeom>
        </p:spPr>
      </p:pic>
      <p:pic>
        <p:nvPicPr>
          <p:cNvPr id="6" name="صورة 5"/>
          <p:cNvPicPr>
            <a:picLocks noChangeAspect="1"/>
          </p:cNvPicPr>
          <p:nvPr/>
        </p:nvPicPr>
        <p:blipFill>
          <a:blip r:embed="rId4"/>
          <a:stretch>
            <a:fillRect/>
          </a:stretch>
        </p:blipFill>
        <p:spPr>
          <a:xfrm>
            <a:off x="0" y="0"/>
            <a:ext cx="9144793" cy="1585097"/>
          </a:xfrm>
          <a:prstGeom prst="rect">
            <a:avLst/>
          </a:prstGeom>
        </p:spPr>
      </p:pic>
      <p:pic>
        <p:nvPicPr>
          <p:cNvPr id="5" name="Picture 4">
            <a:extLst>
              <a:ext uri="{FF2B5EF4-FFF2-40B4-BE49-F238E27FC236}">
                <a16:creationId xmlns:a16="http://schemas.microsoft.com/office/drawing/2014/main" id="{A94ABC5F-7FB1-434C-A755-698AFFCEBD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681" y="3956647"/>
            <a:ext cx="3281814" cy="2281238"/>
          </a:xfrm>
          <a:prstGeom prst="rect">
            <a:avLst/>
          </a:prstGeom>
        </p:spPr>
      </p:pic>
    </p:spTree>
    <p:extLst>
      <p:ext uri="{BB962C8B-B14F-4D97-AF65-F5344CB8AC3E}">
        <p14:creationId xmlns:p14="http://schemas.microsoft.com/office/powerpoint/2010/main" val="2341462752"/>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414712" y="2132856"/>
            <a:ext cx="5729288" cy="4725144"/>
          </a:xfrm>
          <a:prstGeom prst="rect">
            <a:avLst/>
          </a:prstGeom>
        </p:spPr>
      </p:pic>
      <p:sp>
        <p:nvSpPr>
          <p:cNvPr id="6" name="سهم مسنن إلى اليمين 5"/>
          <p:cNvSpPr/>
          <p:nvPr/>
        </p:nvSpPr>
        <p:spPr>
          <a:xfrm>
            <a:off x="158169" y="3789040"/>
            <a:ext cx="3096344" cy="1800200"/>
          </a:xfrm>
          <a:prstGeom prst="notchedRightArrow">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a:t>الاسئلة</a:t>
            </a:r>
          </a:p>
          <a:p>
            <a:pPr algn="ctr"/>
            <a:r>
              <a:rPr lang="en-US" sz="2400" b="1" dirty="0">
                <a:solidFill>
                  <a:srgbClr val="FF0000"/>
                </a:solidFill>
              </a:rPr>
              <a:t>Questions</a:t>
            </a:r>
            <a:endParaRPr lang="ar-SA" sz="2400" b="1" dirty="0">
              <a:solidFill>
                <a:srgbClr val="FF0000"/>
              </a:solidFill>
            </a:endParaRPr>
          </a:p>
        </p:txBody>
      </p:sp>
      <p:pic>
        <p:nvPicPr>
          <p:cNvPr id="7" name="صورة 6"/>
          <p:cNvPicPr>
            <a:picLocks noChangeAspect="1"/>
          </p:cNvPicPr>
          <p:nvPr/>
        </p:nvPicPr>
        <p:blipFill>
          <a:blip r:embed="rId3"/>
          <a:stretch>
            <a:fillRect/>
          </a:stretch>
        </p:blipFill>
        <p:spPr>
          <a:xfrm>
            <a:off x="0" y="0"/>
            <a:ext cx="9144793" cy="1585097"/>
          </a:xfrm>
          <a:prstGeom prst="rect">
            <a:avLst/>
          </a:prstGeom>
        </p:spPr>
      </p:pic>
    </p:spTree>
    <p:extLst>
      <p:ext uri="{BB962C8B-B14F-4D97-AF65-F5344CB8AC3E}">
        <p14:creationId xmlns:p14="http://schemas.microsoft.com/office/powerpoint/2010/main" val="1709309496"/>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مستطيل 2"/>
          <p:cNvSpPr/>
          <p:nvPr/>
        </p:nvSpPr>
        <p:spPr>
          <a:xfrm>
            <a:off x="323528" y="648752"/>
            <a:ext cx="8640960" cy="6180153"/>
          </a:xfrm>
          <a:prstGeom prst="rect">
            <a:avLst/>
          </a:prstGeom>
        </p:spPr>
        <p:txBody>
          <a:bodyPr wrap="square">
            <a:spAutoFit/>
          </a:bodyPr>
          <a:lstStyle/>
          <a:p>
            <a:pPr marL="285750" indent="-285750" algn="just" rtl="1">
              <a:lnSpc>
                <a:spcPct val="115000"/>
              </a:lnSpc>
              <a:spcAft>
                <a:spcPts val="800"/>
              </a:spcAft>
              <a:buFont typeface="Arial" panose="020B0604020202020204" pitchFamily="34" charset="0"/>
              <a:buChar char="•"/>
            </a:pPr>
            <a:r>
              <a:rPr lang="ar-SA" b="1" dirty="0">
                <a:latin typeface="Calibri" panose="020F0502020204030204" pitchFamily="34" charset="0"/>
                <a:ea typeface="Calibri" panose="020F0502020204030204" pitchFamily="34" charset="0"/>
                <a:cs typeface="Simplified Arabic" panose="02020603050405020304" pitchFamily="18" charset="-78"/>
              </a:rPr>
              <a:t>لم تكن المملكة العربية السعودية بمعزل عما حدث ويحدث في محيطها الاقليمي والدولي، إذ أنها من أول الدول التي تفشّى فيها الوباء.</a:t>
            </a:r>
          </a:p>
          <a:p>
            <a:pPr algn="just">
              <a:lnSpc>
                <a:spcPct val="115000"/>
              </a:lnSpc>
              <a:spcAft>
                <a:spcPts val="800"/>
              </a:spcAft>
            </a:pPr>
            <a:r>
              <a:rPr lang="en-US" sz="16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Saudi Arabia has not been isolated from what has happened in its regional and international surroundings, as it is one of the first countries where the epidemic has spread.</a:t>
            </a:r>
          </a:p>
          <a:p>
            <a:pPr marL="285750" indent="-285750" algn="just" rtl="1">
              <a:lnSpc>
                <a:spcPct val="115000"/>
              </a:lnSpc>
              <a:spcAft>
                <a:spcPts val="800"/>
              </a:spcAft>
              <a:buFont typeface="Arial" panose="020B0604020202020204" pitchFamily="34" charset="0"/>
              <a:buChar char="•"/>
            </a:pPr>
            <a:r>
              <a:rPr lang="ar-SA" b="1" dirty="0">
                <a:latin typeface="Calibri" panose="020F0502020204030204" pitchFamily="34" charset="0"/>
                <a:ea typeface="Calibri" panose="020F0502020204030204" pitchFamily="34" charset="0"/>
                <a:cs typeface="Simplified Arabic" panose="02020603050405020304" pitchFamily="18" charset="-78"/>
              </a:rPr>
              <a:t>سارعت المملكة إلى اتخاذ طائفة من التدابير الوقائية والإحترازية لغايات التصدي للوباء والسيطرة عليه ومنع نقل العدوى. </a:t>
            </a:r>
          </a:p>
          <a:p>
            <a:pPr algn="just">
              <a:spcAft>
                <a:spcPts val="800"/>
              </a:spcAft>
            </a:pPr>
            <a:r>
              <a:rPr lang="en-US" sz="16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The Kingdom has taken various  preventive and precautionary measures to address and control the widespread and prevent transmission of Covid-19.</a:t>
            </a:r>
            <a:endParaRPr lang="ar-SA" sz="1600"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r>
              <a:rPr lang="ar-SA" b="1" dirty="0">
                <a:latin typeface="Calibri" panose="020F0502020204030204" pitchFamily="34" charset="0"/>
                <a:ea typeface="Calibri" panose="020F0502020204030204" pitchFamily="34" charset="0"/>
                <a:cs typeface="Simplified Arabic" panose="02020603050405020304" pitchFamily="18" charset="-78"/>
              </a:rPr>
              <a:t>التدابير كانت وقائية ...علاجية.</a:t>
            </a:r>
          </a:p>
          <a:p>
            <a:pPr algn="just">
              <a:lnSpc>
                <a:spcPct val="115000"/>
              </a:lnSpc>
              <a:spcAft>
                <a:spcPts val="800"/>
              </a:spcAft>
            </a:pPr>
            <a:r>
              <a:rPr lang="en-US" sz="16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Measures </a:t>
            </a:r>
            <a:r>
              <a:rPr lang="en-US" sz="1600" b="1">
                <a:solidFill>
                  <a:srgbClr val="FFC000"/>
                </a:solidFill>
                <a:latin typeface="Calibri" panose="020F0502020204030204" pitchFamily="34" charset="0"/>
                <a:ea typeface="Calibri" panose="020F0502020204030204" pitchFamily="34" charset="0"/>
                <a:cs typeface="Simplified Arabic" panose="02020603050405020304" pitchFamily="18" charset="-78"/>
              </a:rPr>
              <a:t>were Preventive</a:t>
            </a:r>
            <a:r>
              <a:rPr lang="en-US" sz="16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 Remedial.</a:t>
            </a:r>
          </a:p>
          <a:p>
            <a:pPr marL="285750" indent="-285750" algn="just" rtl="1">
              <a:lnSpc>
                <a:spcPct val="115000"/>
              </a:lnSpc>
              <a:spcAft>
                <a:spcPts val="800"/>
              </a:spcAft>
              <a:buFont typeface="Arial" panose="020B0604020202020204" pitchFamily="34" charset="0"/>
              <a:buChar char="•"/>
            </a:pPr>
            <a:r>
              <a:rPr lang="ar-SA"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وقائية</a:t>
            </a:r>
            <a:r>
              <a:rPr lang="ar-SA" b="1" dirty="0">
                <a:latin typeface="Calibri" panose="020F0502020204030204" pitchFamily="34" charset="0"/>
                <a:ea typeface="Calibri" panose="020F0502020204030204" pitchFamily="34" charset="0"/>
                <a:cs typeface="Simplified Arabic" panose="02020603050405020304" pitchFamily="18" charset="-78"/>
              </a:rPr>
              <a:t> : من حيث الحد من إنتشار الوباء عبر الإجراءات الوقائية كالحظر الشامل او الجزئي ووجوب تلقي اللقاح ...الخ</a:t>
            </a:r>
          </a:p>
          <a:p>
            <a:pPr algn="just">
              <a:lnSpc>
                <a:spcPct val="115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Preventive: In terms of reducing the spread of the Covid-19 through preventive measures such as a total or partial ban and vaccination... etc.</a:t>
            </a:r>
            <a:endParaRPr lang="ar-SA"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285750" indent="-285750" algn="just" rtl="1">
              <a:lnSpc>
                <a:spcPct val="115000"/>
              </a:lnSpc>
              <a:spcAft>
                <a:spcPts val="800"/>
              </a:spcAft>
              <a:buFont typeface="Arial" panose="020B0604020202020204" pitchFamily="34" charset="0"/>
              <a:buChar char="•"/>
            </a:pPr>
            <a:r>
              <a:rPr lang="ar-SA" b="1" dirty="0">
                <a:latin typeface="Calibri" panose="020F0502020204030204" pitchFamily="34" charset="0"/>
                <a:ea typeface="Calibri" panose="020F0502020204030204" pitchFamily="34" charset="0"/>
                <a:cs typeface="Simplified Arabic" panose="02020603050405020304" pitchFamily="18" charset="-78"/>
              </a:rPr>
              <a:t> </a:t>
            </a:r>
            <a:r>
              <a:rPr lang="ar-SA"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علاجية</a:t>
            </a:r>
            <a:r>
              <a:rPr lang="ar-SA" b="1" dirty="0">
                <a:latin typeface="Calibri" panose="020F0502020204030204" pitchFamily="34" charset="0"/>
                <a:ea typeface="Calibri" panose="020F0502020204030204" pitchFamily="34" charset="0"/>
                <a:cs typeface="Simplified Arabic" panose="02020603050405020304" pitchFamily="18" charset="-78"/>
              </a:rPr>
              <a:t>: من خلال ملاحقة أي مخالف للأنظمة واللوائح وفرض الغرامات المقررة نتيجة المخالفة.</a:t>
            </a:r>
          </a:p>
          <a:p>
            <a:pPr algn="just">
              <a:lnSpc>
                <a:spcPct val="115000"/>
              </a:lnSpc>
              <a:spcAft>
                <a:spcPts val="800"/>
              </a:spcAft>
            </a:pPr>
            <a:r>
              <a:rPr lang="en-US"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Remedial: By prosecuting any breach of laws and regulations and imposing fines as a result of the breach.</a:t>
            </a:r>
          </a:p>
        </p:txBody>
      </p:sp>
    </p:spTree>
    <p:extLst>
      <p:ext uri="{BB962C8B-B14F-4D97-AF65-F5344CB8AC3E}">
        <p14:creationId xmlns:p14="http://schemas.microsoft.com/office/powerpoint/2010/main" val="196375810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عنوان فرعي 3"/>
          <p:cNvSpPr>
            <a:spLocks noGrp="1"/>
          </p:cNvSpPr>
          <p:nvPr>
            <p:ph type="subTitle" idx="1"/>
          </p:nvPr>
        </p:nvSpPr>
        <p:spPr>
          <a:xfrm>
            <a:off x="467544" y="908720"/>
            <a:ext cx="7854696" cy="2272216"/>
          </a:xfrm>
        </p:spPr>
        <p:txBody>
          <a:bodyPr>
            <a:normAutofit/>
          </a:bodyPr>
          <a:lstStyle/>
          <a:p>
            <a:pPr marR="0" lvl="0" algn="ctr" rtl="1">
              <a:spcBef>
                <a:spcPts val="0"/>
              </a:spcBef>
              <a:spcAft>
                <a:spcPts val="800"/>
              </a:spcAft>
              <a:buClrTx/>
              <a:buSzTx/>
              <a:defRPr/>
            </a:pPr>
            <a:r>
              <a:rPr lang="ar-SA" sz="2800" b="1" kern="0" dirty="0">
                <a:solidFill>
                  <a:srgbClr val="FFFFFF"/>
                </a:solidFill>
                <a:latin typeface="Calibri" panose="020F0502020204030204"/>
                <a:ea typeface="Calibri" panose="020F0502020204030204" pitchFamily="34" charset="0"/>
                <a:cs typeface="Simplified Arabic" panose="02020603050405020304" pitchFamily="18" charset="-78"/>
              </a:rPr>
              <a:t>المبادئ التي ارتكزت عليها النيابة العامة في التعامل </a:t>
            </a:r>
          </a:p>
          <a:p>
            <a:pPr marR="0" lvl="0" algn="ctr" rtl="1">
              <a:spcBef>
                <a:spcPts val="0"/>
              </a:spcBef>
              <a:spcAft>
                <a:spcPts val="800"/>
              </a:spcAft>
              <a:buClrTx/>
              <a:buSzTx/>
              <a:defRPr/>
            </a:pPr>
            <a:r>
              <a:rPr lang="ar-SA" sz="2800" b="1" kern="0" dirty="0">
                <a:solidFill>
                  <a:srgbClr val="FFFFFF"/>
                </a:solidFill>
                <a:latin typeface="Calibri" panose="020F0502020204030204"/>
                <a:ea typeface="Calibri" panose="020F0502020204030204" pitchFamily="34" charset="0"/>
                <a:cs typeface="Simplified Arabic" panose="02020603050405020304" pitchFamily="18" charset="-78"/>
              </a:rPr>
              <a:t>مع الجائحة من الناحية الجزائية</a:t>
            </a:r>
            <a:r>
              <a:rPr lang="ar-SA" sz="2400" b="1" kern="0" dirty="0">
                <a:solidFill>
                  <a:srgbClr val="FFFFFF"/>
                </a:solidFill>
                <a:latin typeface="Calibri" panose="020F0502020204030204"/>
                <a:ea typeface="Calibri" panose="020F0502020204030204" pitchFamily="34" charset="0"/>
                <a:cs typeface="Simplified Arabic" panose="02020603050405020304" pitchFamily="18" charset="-78"/>
              </a:rPr>
              <a:t> </a:t>
            </a:r>
          </a:p>
          <a:p>
            <a:pPr marR="0" lvl="0" algn="ctr">
              <a:spcBef>
                <a:spcPts val="0"/>
              </a:spcBef>
              <a:spcAft>
                <a:spcPts val="800"/>
              </a:spcAft>
              <a:buClrTx/>
              <a:buSzTx/>
              <a:defRPr/>
            </a:pPr>
            <a:r>
              <a:rPr lang="en-US" sz="2800" b="1" kern="0" dirty="0">
                <a:solidFill>
                  <a:srgbClr val="FFC000"/>
                </a:solidFill>
                <a:latin typeface="Calibri" panose="020F0502020204030204"/>
                <a:ea typeface="Calibri" panose="020F0502020204030204" pitchFamily="34" charset="0"/>
                <a:cs typeface="Simplified Arabic" panose="02020603050405020304" pitchFamily="18" charset="-78"/>
              </a:rPr>
              <a:t>Principles which the Public Prosecution based on  to deal</a:t>
            </a:r>
            <a:r>
              <a:rPr lang="ar-SA" sz="2800" b="1" kern="0" dirty="0">
                <a:solidFill>
                  <a:srgbClr val="FFC000"/>
                </a:solidFill>
                <a:latin typeface="Calibri" panose="020F0502020204030204"/>
                <a:ea typeface="Calibri" panose="020F0502020204030204" pitchFamily="34" charset="0"/>
                <a:cs typeface="Simplified Arabic" panose="02020603050405020304" pitchFamily="18" charset="-78"/>
              </a:rPr>
              <a:t> </a:t>
            </a:r>
            <a:r>
              <a:rPr lang="en-US" sz="2800" b="1" kern="0" dirty="0">
                <a:solidFill>
                  <a:srgbClr val="FFC000"/>
                </a:solidFill>
                <a:latin typeface="Calibri" panose="020F0502020204030204"/>
                <a:ea typeface="Calibri" panose="020F0502020204030204" pitchFamily="34" charset="0"/>
                <a:cs typeface="Simplified Arabic" panose="02020603050405020304" pitchFamily="18" charset="-78"/>
              </a:rPr>
              <a:t>with Covid-19 in criminal matters</a:t>
            </a:r>
          </a:p>
          <a:p>
            <a:endParaRPr lang="ar-SA" dirty="0"/>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4857"/>
            <a:ext cx="9144000" cy="2724685"/>
          </a:xfrm>
          <a:prstGeom prst="rect">
            <a:avLst/>
          </a:prstGeom>
        </p:spPr>
      </p:pic>
    </p:spTree>
    <p:extLst>
      <p:ext uri="{BB962C8B-B14F-4D97-AF65-F5344CB8AC3E}">
        <p14:creationId xmlns:p14="http://schemas.microsoft.com/office/powerpoint/2010/main" val="282631108"/>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1907704" y="188640"/>
            <a:ext cx="7128792" cy="6048672"/>
          </a:xfrm>
          <a:prstGeom prst="accentBorderCallout1">
            <a:avLst>
              <a:gd name="adj1" fmla="val 18750"/>
              <a:gd name="adj2" fmla="val -8333"/>
              <a:gd name="adj3" fmla="val 109298"/>
              <a:gd name="adj4" fmla="val -23572"/>
            </a:avLst>
          </a:prstGeom>
          <a:solidFill>
            <a:srgbClr val="5B9BD5"/>
          </a:solidFill>
          <a:ln w="1270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285750" marR="0" lvl="0" indent="-285750" algn="just" rtl="1">
              <a:lnSpc>
                <a:spcPct val="200000"/>
              </a:lnSpc>
              <a:spcBef>
                <a:spcPts val="0"/>
              </a:spcBef>
              <a:spcAft>
                <a:spcPts val="800"/>
              </a:spcAft>
              <a:buClrTx/>
              <a:buSzTx/>
              <a:buFont typeface="Arial" panose="020B0604020202020204" pitchFamily="34" charset="0"/>
              <a:buChar char="•"/>
            </a:pPr>
            <a:endParaRPr lang="ar-SA" sz="1600" b="1" kern="0" dirty="0">
              <a:latin typeface="Calibri" panose="020F0502020204030204"/>
              <a:ea typeface="Calibri" panose="020F0502020204030204" pitchFamily="34" charset="0"/>
              <a:cs typeface="Simplified Arabic" panose="02020603050405020304" pitchFamily="18" charset="-78"/>
            </a:endParaRPr>
          </a:p>
          <a:p>
            <a:pPr marL="285750" marR="0" lvl="0" indent="-285750" algn="just" rtl="1">
              <a:lnSpc>
                <a:spcPct val="200000"/>
              </a:lnSpc>
              <a:spcBef>
                <a:spcPts val="0"/>
              </a:spcBef>
              <a:spcAft>
                <a:spcPts val="800"/>
              </a:spcAft>
              <a:buClrTx/>
              <a:buSzTx/>
              <a:buFont typeface="Arial" panose="020B0604020202020204" pitchFamily="34" charset="0"/>
              <a:buChar char="•"/>
            </a:pPr>
            <a:endParaRPr lang="ar-SA" sz="1600" b="1" kern="0" dirty="0">
              <a:latin typeface="Calibri" panose="020F0502020204030204"/>
              <a:ea typeface="Calibri" panose="020F0502020204030204" pitchFamily="34" charset="0"/>
              <a:cs typeface="Simplified Arabic" panose="02020603050405020304" pitchFamily="18" charset="-78"/>
            </a:endParaRPr>
          </a:p>
          <a:p>
            <a:pPr marL="285750" marR="0" lvl="0" indent="-285750" algn="just" rtl="1">
              <a:lnSpc>
                <a:spcPct val="200000"/>
              </a:lnSpc>
              <a:spcBef>
                <a:spcPts val="0"/>
              </a:spcBef>
              <a:spcAft>
                <a:spcPts val="800"/>
              </a:spcAft>
              <a:buClrTx/>
              <a:buSzTx/>
              <a:buFont typeface="Arial" panose="020B0604020202020204" pitchFamily="34" charset="0"/>
              <a:buChar char="•"/>
            </a:pPr>
            <a:r>
              <a:rPr lang="ar-SA" sz="2000" b="1" kern="0" dirty="0">
                <a:latin typeface="Calibri" panose="020F0502020204030204"/>
                <a:ea typeface="Calibri" panose="020F0502020204030204" pitchFamily="34" charset="0"/>
                <a:cs typeface="Simplified Arabic" panose="02020603050405020304" pitchFamily="18" charset="-78"/>
              </a:rPr>
              <a:t>نظام العدالة الجنائية يجب أن يبقى في منأى عن أية قيود قد تتطلبها الإجراءات الاحترازية أو التدابير الوقائية للتعامل مع الجائحة.</a:t>
            </a:r>
          </a:p>
          <a:p>
            <a:pPr marR="0" lvl="0" algn="just">
              <a:spcBef>
                <a:spcPts val="0"/>
              </a:spcBef>
              <a:spcAft>
                <a:spcPts val="800"/>
              </a:spcAft>
              <a:buClrTx/>
              <a:buSzTx/>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Criminal justice must remain far a way from any restrictions that may be required by preventive measures to deal with the pandemic</a:t>
            </a:r>
            <a:r>
              <a:rPr lang="en-US" sz="2000" b="1" kern="0" dirty="0">
                <a:solidFill>
                  <a:srgbClr val="FFC000"/>
                </a:solidFill>
                <a:latin typeface="Calibri" panose="020F0502020204030204"/>
                <a:ea typeface="Calibri" panose="020F0502020204030204" pitchFamily="34" charset="0"/>
                <a:cs typeface="Simplified Arabic" panose="02020603050405020304" pitchFamily="18" charset="-78"/>
              </a:rPr>
              <a:t>.</a:t>
            </a:r>
            <a:endParaRPr lang="ar-SA" sz="2000" b="1" kern="0" dirty="0">
              <a:solidFill>
                <a:srgbClr val="FFC000"/>
              </a:solidFill>
              <a:latin typeface="Calibri" panose="020F0502020204030204"/>
              <a:ea typeface="Calibri" panose="020F0502020204030204" pitchFamily="34" charset="0"/>
              <a:cs typeface="Simplified Arabic" panose="02020603050405020304" pitchFamily="18" charset="-78"/>
            </a:endParaRPr>
          </a:p>
          <a:p>
            <a:pPr marL="285750" marR="0" lvl="0" indent="-285750" algn="just" rtl="1">
              <a:lnSpc>
                <a:spcPct val="200000"/>
              </a:lnSpc>
              <a:spcBef>
                <a:spcPts val="0"/>
              </a:spcBef>
              <a:spcAft>
                <a:spcPts val="800"/>
              </a:spcAft>
              <a:buClrTx/>
              <a:buSzTx/>
              <a:buFont typeface="Arial" panose="020B0604020202020204" pitchFamily="34" charset="0"/>
              <a:buChar char="•"/>
            </a:pPr>
            <a:r>
              <a:rPr lang="ar-SA" sz="2000" b="1" kern="0" dirty="0">
                <a:latin typeface="Calibri" panose="020F0502020204030204"/>
                <a:ea typeface="Calibri" panose="020F0502020204030204" pitchFamily="34" charset="0"/>
                <a:cs typeface="Simplified Arabic" panose="02020603050405020304" pitchFamily="18" charset="-78"/>
              </a:rPr>
              <a:t> ديمومة عمل المرفق القضائي ( كمرفق عام) إعمالا لقاعدة سير المرفق العام بانتظام واضطراد.</a:t>
            </a:r>
          </a:p>
          <a:p>
            <a:pPr marL="285750" marR="0" lvl="0" indent="-285750" algn="just" rtl="1">
              <a:spcBef>
                <a:spcPts val="0"/>
              </a:spcBef>
              <a:spcAft>
                <a:spcPts val="800"/>
              </a:spcAft>
              <a:buClrTx/>
              <a:buSzTx/>
              <a:buFont typeface="Arial" panose="020B0604020202020204" pitchFamily="34" charset="0"/>
              <a:buChar char="•"/>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The permanent functioning of the judicial system (as a public facility), pursuant to the general facility's regular and steady functioning rule.</a:t>
            </a:r>
            <a:endParaRPr lang="ar-SA"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285750" marR="0" indent="-285750" algn="just" rtl="1">
              <a:lnSpc>
                <a:spcPct val="200000"/>
              </a:lnSpc>
              <a:spcBef>
                <a:spcPts val="0"/>
              </a:spcBef>
              <a:spcAft>
                <a:spcPts val="800"/>
              </a:spcAft>
              <a:buClrTx/>
              <a:buSzTx/>
              <a:buFont typeface="Arial" panose="020B0604020202020204" pitchFamily="34" charset="0"/>
              <a:buChar char="•"/>
            </a:pPr>
            <a:r>
              <a:rPr lang="ar-SA" sz="2000" b="1" kern="0" dirty="0">
                <a:latin typeface="Calibri" panose="020F0502020204030204"/>
                <a:ea typeface="Calibri" panose="020F0502020204030204" pitchFamily="34" charset="0"/>
                <a:cs typeface="Simplified Arabic" panose="02020603050405020304" pitchFamily="18" charset="-78"/>
              </a:rPr>
              <a:t>وجوب أن تكون كافة الإجراءات الجزائية تحت مظلة واحدة هي " سيادة القانون". </a:t>
            </a:r>
          </a:p>
          <a:p>
            <a:pPr marR="0" algn="just">
              <a:spcBef>
                <a:spcPts val="0"/>
              </a:spcBef>
              <a:spcAft>
                <a:spcPts val="800"/>
              </a:spcAft>
              <a:buClrTx/>
              <a:buSzTx/>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All criminal procedures must be under the "rule of law".</a:t>
            </a:r>
            <a:endParaRPr lang="ar-SA"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285750" marR="0" indent="-285750" algn="just" rtl="1">
              <a:lnSpc>
                <a:spcPct val="200000"/>
              </a:lnSpc>
              <a:spcBef>
                <a:spcPts val="0"/>
              </a:spcBef>
              <a:spcAft>
                <a:spcPts val="800"/>
              </a:spcAft>
              <a:buClrTx/>
              <a:buSzTx/>
              <a:buFont typeface="Arial" panose="020B0604020202020204" pitchFamily="34" charset="0"/>
              <a:buChar char="•"/>
            </a:pPr>
            <a:r>
              <a:rPr lang="ar-SA" sz="2000" b="1" kern="0" dirty="0">
                <a:latin typeface="Calibri" panose="020F0502020204030204"/>
                <a:ea typeface="Calibri" panose="020F0502020204030204" pitchFamily="34" charset="0"/>
                <a:cs typeface="Simplified Arabic" panose="02020603050405020304" pitchFamily="18" charset="-78"/>
              </a:rPr>
              <a:t>مواجهة الجائحة وما رافقها من جرائم مستحدثة بكافة الوسائل والسُبل القانونية.</a:t>
            </a:r>
          </a:p>
          <a:p>
            <a:pPr marR="0" algn="just">
              <a:spcBef>
                <a:spcPts val="0"/>
              </a:spcBef>
              <a:spcAft>
                <a:spcPts val="800"/>
              </a:spcAft>
              <a:buClrTx/>
              <a:buSzTx/>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Confronting Covid-19 and its accompanying crimes by all legal means.</a:t>
            </a:r>
          </a:p>
          <a:p>
            <a:pPr marL="285750" marR="0" lvl="0" indent="-285750" algn="just" rtl="1">
              <a:lnSpc>
                <a:spcPct val="200000"/>
              </a:lnSpc>
              <a:spcBef>
                <a:spcPts val="0"/>
              </a:spcBef>
              <a:spcAft>
                <a:spcPts val="800"/>
              </a:spcAft>
              <a:buClrTx/>
              <a:buSzTx/>
              <a:buFont typeface="Arial" panose="020B0604020202020204" pitchFamily="34" charset="0"/>
              <a:buChar char="•"/>
            </a:pPr>
            <a:endParaRPr lang="ar-SA" sz="1600" b="1" kern="0" dirty="0">
              <a:latin typeface="Calibri" panose="020F0502020204030204"/>
              <a:ea typeface="Calibri" panose="020F0502020204030204" pitchFamily="34" charset="0"/>
              <a:cs typeface="Simplified Arabic" panose="02020603050405020304" pitchFamily="18" charset="-78"/>
            </a:endParaRPr>
          </a:p>
          <a:p>
            <a:pPr marR="0" lvl="0" algn="just" rtl="1">
              <a:lnSpc>
                <a:spcPct val="200000"/>
              </a:lnSpc>
              <a:spcBef>
                <a:spcPts val="0"/>
              </a:spcBef>
              <a:spcAft>
                <a:spcPts val="800"/>
              </a:spcAft>
              <a:buClrTx/>
              <a:buSzTx/>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56269651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2115004" y="260648"/>
            <a:ext cx="6849484" cy="6192688"/>
          </a:xfrm>
          <a:prstGeom prst="accentBorderCallout1">
            <a:avLst>
              <a:gd name="adj1" fmla="val 18750"/>
              <a:gd name="adj2" fmla="val -8333"/>
              <a:gd name="adj3" fmla="val 101178"/>
              <a:gd name="adj4" fmla="val -20755"/>
            </a:avLst>
          </a:prstGeom>
          <a:solidFill>
            <a:srgbClr val="5B9BD5"/>
          </a:solidFill>
          <a:ln w="1270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200000"/>
              </a:lnSpc>
              <a:spcBef>
                <a:spcPts val="0"/>
              </a:spcBef>
              <a:spcAft>
                <a:spcPts val="800"/>
              </a:spcAft>
              <a:buClrTx/>
              <a:buSzTx/>
              <a:buFontTx/>
              <a:buNone/>
              <a:tabLst/>
              <a:defRPr/>
            </a:pPr>
            <a:r>
              <a:rPr lang="ar-SA" sz="1400" b="1" kern="0" dirty="0">
                <a:solidFill>
                  <a:srgbClr val="FFFFFF"/>
                </a:solidFill>
                <a:latin typeface="Calibri" panose="020F0502020204030204"/>
                <a:ea typeface="Calibri" panose="020F0502020204030204" pitchFamily="34" charset="0"/>
                <a:cs typeface="Simplified Arabic" panose="02020603050405020304" pitchFamily="18" charset="-78"/>
              </a:rPr>
              <a:t> </a:t>
            </a:r>
            <a:endParaRPr lang="en-US" sz="1600" b="1" kern="0" dirty="0">
              <a:latin typeface="Calibri" panose="020F0502020204030204"/>
              <a:ea typeface="Calibri" panose="020F0502020204030204" pitchFamily="34" charset="0"/>
              <a:cs typeface="Simplified Arabic" panose="02020603050405020304" pitchFamily="18" charset="-78"/>
            </a:endParaRPr>
          </a:p>
          <a:p>
            <a:pPr marL="285750" marR="0" lvl="0" indent="-285750" algn="just" rtl="1">
              <a:lnSpc>
                <a:spcPct val="200000"/>
              </a:lnSpc>
              <a:spcBef>
                <a:spcPts val="0"/>
              </a:spcBef>
              <a:spcAft>
                <a:spcPts val="800"/>
              </a:spcAft>
              <a:buClrTx/>
              <a:buSzTx/>
              <a:buFont typeface="Arial" panose="020B0604020202020204" pitchFamily="34" charset="0"/>
              <a:buChar char="•"/>
            </a:pPr>
            <a:endParaRPr lang="ar-SA" sz="2400" b="1" kern="0" dirty="0">
              <a:latin typeface="Calibri" panose="020F0502020204030204"/>
              <a:ea typeface="Calibri" panose="020F0502020204030204" pitchFamily="34" charset="0"/>
              <a:cs typeface="Simplified Arabic" panose="02020603050405020304" pitchFamily="18" charset="-78"/>
            </a:endParaRPr>
          </a:p>
          <a:p>
            <a:pPr marL="285750" marR="0" lvl="0" indent="-285750" algn="just" rtl="1">
              <a:lnSpc>
                <a:spcPct val="200000"/>
              </a:lnSpc>
              <a:spcBef>
                <a:spcPts val="0"/>
              </a:spcBef>
              <a:spcAft>
                <a:spcPts val="800"/>
              </a:spcAft>
              <a:buClrTx/>
              <a:buSzTx/>
              <a:buFont typeface="Arial" panose="020B0604020202020204" pitchFamily="34" charset="0"/>
              <a:buChar char="•"/>
            </a:pPr>
            <a:endParaRPr lang="ar-SA" sz="2400" b="1" kern="0" dirty="0">
              <a:latin typeface="Calibri" panose="020F0502020204030204"/>
              <a:ea typeface="Calibri" panose="020F0502020204030204" pitchFamily="34" charset="0"/>
              <a:cs typeface="Simplified Arabic" panose="02020603050405020304" pitchFamily="18" charset="-78"/>
            </a:endParaRPr>
          </a:p>
          <a:p>
            <a:pPr marL="285750" marR="0" lvl="0" indent="-285750" algn="just" rtl="1">
              <a:lnSpc>
                <a:spcPct val="200000"/>
              </a:lnSpc>
              <a:spcBef>
                <a:spcPts val="0"/>
              </a:spcBef>
              <a:spcAft>
                <a:spcPts val="800"/>
              </a:spcAft>
              <a:buClrTx/>
              <a:buSzTx/>
              <a:buFont typeface="Arial" panose="020B0604020202020204" pitchFamily="34" charset="0"/>
              <a:buChar char="•"/>
            </a:pPr>
            <a:endParaRPr lang="ar-SA" sz="2400" b="1" kern="0" dirty="0">
              <a:latin typeface="Calibri" panose="020F0502020204030204"/>
              <a:ea typeface="Calibri" panose="020F0502020204030204" pitchFamily="34" charset="0"/>
              <a:cs typeface="Simplified Arabic" panose="02020603050405020304" pitchFamily="18" charset="-78"/>
            </a:endParaRPr>
          </a:p>
          <a:p>
            <a:pPr marL="285750" marR="0" lvl="0" indent="-285750" algn="just" rtl="1">
              <a:lnSpc>
                <a:spcPct val="200000"/>
              </a:lnSpc>
              <a:spcBef>
                <a:spcPts val="0"/>
              </a:spcBef>
              <a:spcAft>
                <a:spcPts val="800"/>
              </a:spcAft>
              <a:buClrTx/>
              <a:buSzTx/>
              <a:buFont typeface="Arial" panose="020B0604020202020204" pitchFamily="34" charset="0"/>
              <a:buChar char="•"/>
            </a:pPr>
            <a:r>
              <a:rPr lang="ar-SA" sz="2400" b="1" kern="0" dirty="0">
                <a:latin typeface="Calibri" panose="020F0502020204030204"/>
                <a:ea typeface="Calibri" panose="020F0502020204030204" pitchFamily="34" charset="0"/>
                <a:cs typeface="Simplified Arabic" panose="02020603050405020304" pitchFamily="18" charset="-78"/>
              </a:rPr>
              <a:t>هل كانت المنظومة التشريعية الجزائية جاهزة للتعامل مع الجائحة؟ </a:t>
            </a:r>
          </a:p>
          <a:p>
            <a:pPr marR="0" lvl="0" algn="just">
              <a:spcBef>
                <a:spcPts val="0"/>
              </a:spcBef>
              <a:spcAft>
                <a:spcPts val="800"/>
              </a:spcAft>
              <a:buClrTx/>
              <a:buSzTx/>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Was the penal system ready to deal with the pandemic?</a:t>
            </a:r>
          </a:p>
          <a:p>
            <a:pPr marL="285750" marR="0" lvl="0" indent="-285750" algn="just" rtl="1">
              <a:spcBef>
                <a:spcPts val="0"/>
              </a:spcBef>
              <a:spcAft>
                <a:spcPts val="800"/>
              </a:spcAft>
              <a:buClrTx/>
              <a:buSzTx/>
              <a:buFont typeface="Arial" panose="020B0604020202020204" pitchFamily="34" charset="0"/>
              <a:buChar char="•"/>
            </a:pPr>
            <a:r>
              <a:rPr lang="ar-SA" sz="2400" b="1" kern="0" dirty="0">
                <a:latin typeface="Calibri" panose="020F0502020204030204"/>
                <a:ea typeface="Calibri" panose="020F0502020204030204" pitchFamily="34" charset="0"/>
                <a:cs typeface="Simplified Arabic" panose="02020603050405020304" pitchFamily="18" charset="-78"/>
              </a:rPr>
              <a:t>هل كانت النصوص النظامية الجزائية التقليدية النافذة كافية لمواجهة الوباء والسيطرة عليه ومنع إنتقال العدوى ؟</a:t>
            </a:r>
          </a:p>
          <a:p>
            <a:pPr marR="0" lvl="0" algn="just">
              <a:spcBef>
                <a:spcPts val="0"/>
              </a:spcBef>
              <a:spcAft>
                <a:spcPts val="800"/>
              </a:spcAft>
              <a:buClrTx/>
              <a:buSzTx/>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Were the traditional penal regulations in force sufficient to confront and control the epidemic and prevent transmission?</a:t>
            </a:r>
          </a:p>
          <a:p>
            <a:pPr marL="285750" marR="0" lvl="0" indent="-285750" algn="just" rtl="1">
              <a:spcBef>
                <a:spcPts val="0"/>
              </a:spcBef>
              <a:spcAft>
                <a:spcPts val="800"/>
              </a:spcAft>
              <a:buClrTx/>
              <a:buSzTx/>
              <a:buFont typeface="Arial" panose="020B0604020202020204" pitchFamily="34" charset="0"/>
              <a:buChar char="•"/>
            </a:pPr>
            <a:r>
              <a:rPr lang="ar-SA" sz="2400" b="1" kern="0" dirty="0">
                <a:latin typeface="Calibri" panose="020F0502020204030204"/>
                <a:ea typeface="Calibri" panose="020F0502020204030204" pitchFamily="34" charset="0"/>
                <a:cs typeface="Simplified Arabic" panose="02020603050405020304" pitchFamily="18" charset="-78"/>
              </a:rPr>
              <a:t>هل كانت التشريعات النافذة مُيسِّرة لعمل مرافق العدالة الجنائية بكفاءة واقتدار ؟</a:t>
            </a:r>
          </a:p>
          <a:p>
            <a:pPr marR="0" algn="just">
              <a:spcBef>
                <a:spcPts val="0"/>
              </a:spcBef>
              <a:spcAft>
                <a:spcPts val="800"/>
              </a:spcAft>
              <a:buClrTx/>
              <a:buSzTx/>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Were the legislations sufficient to criminal justice facilities?</a:t>
            </a:r>
            <a:endParaRPr lang="ar-SA"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285750" marR="0" lvl="0" indent="-285750" algn="just" rtl="1">
              <a:lnSpc>
                <a:spcPct val="200000"/>
              </a:lnSpc>
              <a:spcBef>
                <a:spcPts val="0"/>
              </a:spcBef>
              <a:spcAft>
                <a:spcPts val="800"/>
              </a:spcAft>
              <a:buClrTx/>
              <a:buSzTx/>
              <a:buFont typeface="Arial" panose="020B0604020202020204" pitchFamily="34" charset="0"/>
              <a:buChar char="•"/>
            </a:pPr>
            <a:endParaRPr lang="ar-SA" sz="2400" b="1" kern="0" dirty="0">
              <a:solidFill>
                <a:sysClr val="window" lastClr="FFFFFF"/>
              </a:solidFill>
              <a:latin typeface="Calibri" panose="020F0502020204030204"/>
              <a:ea typeface="Calibri" panose="020F0502020204030204" pitchFamily="34" charset="0"/>
              <a:cs typeface="Simplified Arabic" panose="02020603050405020304" pitchFamily="18" charset="-78"/>
            </a:endParaRPr>
          </a:p>
          <a:p>
            <a:pPr marL="285750" marR="0" lvl="0" indent="-285750" algn="just" rtl="1">
              <a:lnSpc>
                <a:spcPct val="200000"/>
              </a:lnSpc>
              <a:spcBef>
                <a:spcPts val="0"/>
              </a:spcBef>
              <a:spcAft>
                <a:spcPts val="800"/>
              </a:spcAft>
              <a:buClrTx/>
              <a:buSzTx/>
              <a:buFont typeface="Arial" panose="020B0604020202020204" pitchFamily="34" charset="0"/>
              <a:buChar char="•"/>
            </a:pPr>
            <a:endParaRPr kumimoji="0" lang="ar-SA" sz="24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Simplified Arabic" panose="02020603050405020304" pitchFamily="18" charset="-78"/>
            </a:endParaRPr>
          </a:p>
          <a:p>
            <a:pPr marL="285750" marR="0" lvl="0" indent="-285750" algn="just" rtl="1">
              <a:lnSpc>
                <a:spcPct val="200000"/>
              </a:lnSpc>
              <a:spcBef>
                <a:spcPts val="0"/>
              </a:spcBef>
              <a:spcAft>
                <a:spcPts val="800"/>
              </a:spcAft>
              <a:buClrTx/>
              <a:buSzTx/>
              <a:buFont typeface="Arial" panose="020B0604020202020204" pitchFamily="34" charset="0"/>
              <a:buChar char="•"/>
            </a:pPr>
            <a:endParaRPr kumimoji="0" lang="en-US" sz="16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6163144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1763688" y="188640"/>
            <a:ext cx="7200800" cy="6525344"/>
          </a:xfrm>
          <a:prstGeom prst="accentBorderCallout1">
            <a:avLst>
              <a:gd name="adj1" fmla="val 18750"/>
              <a:gd name="adj2" fmla="val -8333"/>
              <a:gd name="adj3" fmla="val 100096"/>
              <a:gd name="adj4" fmla="val -21091"/>
            </a:avLst>
          </a:prstGeom>
          <a:solidFill>
            <a:srgbClr val="5B9BD5"/>
          </a:solidFill>
          <a:ln w="1270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200000"/>
              </a:lnSpc>
              <a:spcBef>
                <a:spcPts val="0"/>
              </a:spcBef>
              <a:spcAft>
                <a:spcPts val="800"/>
              </a:spcAft>
              <a:buClrTx/>
              <a:buSzTx/>
              <a:buFontTx/>
              <a:buNone/>
              <a:tabLst/>
              <a:defRPr/>
            </a:pPr>
            <a:r>
              <a:rPr lang="ar-SA" sz="1400" b="1" kern="0" dirty="0">
                <a:solidFill>
                  <a:srgbClr val="FFFFFF"/>
                </a:solidFill>
                <a:latin typeface="Calibri" panose="020F0502020204030204"/>
                <a:ea typeface="Calibri" panose="020F0502020204030204" pitchFamily="34" charset="0"/>
                <a:cs typeface="Simplified Arabic" panose="02020603050405020304" pitchFamily="18" charset="-78"/>
              </a:rPr>
              <a:t> </a:t>
            </a:r>
            <a:endParaRPr lang="en-US" sz="1600" b="1" kern="0" dirty="0">
              <a:latin typeface="Calibri" panose="020F0502020204030204"/>
              <a:ea typeface="Calibri" panose="020F0502020204030204" pitchFamily="34" charset="0"/>
              <a:cs typeface="Simplified Arabic" panose="02020603050405020304" pitchFamily="18" charset="-78"/>
            </a:endParaRPr>
          </a:p>
          <a:p>
            <a:pPr marL="285750" marR="0" lvl="0" indent="-285750" algn="just" rtl="1">
              <a:spcBef>
                <a:spcPts val="0"/>
              </a:spcBef>
              <a:spcAft>
                <a:spcPts val="800"/>
              </a:spcAft>
              <a:buClrTx/>
              <a:buSzTx/>
              <a:buFont typeface="Arial" panose="020B0604020202020204" pitchFamily="34" charset="0"/>
              <a:buChar char="•"/>
            </a:pPr>
            <a:r>
              <a:rPr lang="ar-SA" sz="2000" b="1" kern="0" dirty="0">
                <a:latin typeface="Calibri" panose="020F0502020204030204"/>
                <a:ea typeface="Calibri" panose="020F0502020204030204" pitchFamily="34" charset="0"/>
                <a:cs typeface="Simplified Arabic" panose="02020603050405020304" pitchFamily="18" charset="-78"/>
              </a:rPr>
              <a:t>القانون أحد أهم عناصر العدالة الجنائية عند الحديث عن مدى فاعلية النظام للتعامل مع هذه الجائحة العالمية وما رافقها من قيود وإجراءات احترازية قد تُشَكِّل في غالبيتها قيداً على نظام العدالة الجنائية. </a:t>
            </a:r>
          </a:p>
          <a:p>
            <a:pPr marR="0" algn="just">
              <a:spcBef>
                <a:spcPts val="0"/>
              </a:spcBef>
              <a:spcAft>
                <a:spcPts val="800"/>
              </a:spcAft>
              <a:buClrTx/>
              <a:buSzTx/>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Law is one of the most important elements of criminal justice when talking about the system's effectiveness in dealing with this global pandemic and precautionary measures, most of which may constitute a restriction on the criminal justice system.</a:t>
            </a:r>
            <a:endParaRPr lang="ar-SA"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285750" marR="0" lvl="0" indent="-285750" algn="just" rtl="1">
              <a:spcBef>
                <a:spcPts val="0"/>
              </a:spcBef>
              <a:spcAft>
                <a:spcPts val="800"/>
              </a:spcAft>
              <a:buClrTx/>
              <a:buSzTx/>
              <a:buFont typeface="Arial" panose="020B0604020202020204" pitchFamily="34" charset="0"/>
              <a:buChar char="•"/>
            </a:pPr>
            <a:r>
              <a:rPr lang="ar-SA" sz="2000" b="1" kern="0" dirty="0">
                <a:latin typeface="Calibri" panose="020F0502020204030204"/>
                <a:ea typeface="Calibri" panose="020F0502020204030204" pitchFamily="34" charset="0"/>
                <a:cs typeface="Simplified Arabic" panose="02020603050405020304" pitchFamily="18" charset="-78"/>
              </a:rPr>
              <a:t>يرجع ذلك الى أن النظام هو الضامن الأكبر لمشروعية وشرعية أداء عناصر العدالة الجنائية الأخرى لمهامها وقيامها بواجباتها. </a:t>
            </a:r>
          </a:p>
          <a:p>
            <a:pPr marR="0" lvl="0" algn="just">
              <a:spcBef>
                <a:spcPts val="0"/>
              </a:spcBef>
              <a:spcAft>
                <a:spcPts val="800"/>
              </a:spcAft>
              <a:buClrTx/>
              <a:buSzTx/>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This is because Law is the primary monitor of the legitimacy of the functioning of other elements of criminal justice.</a:t>
            </a:r>
            <a:endParaRPr lang="ar-SA"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285750" marR="0" lvl="0" indent="-285750" algn="just" rtl="1">
              <a:spcBef>
                <a:spcPts val="0"/>
              </a:spcBef>
              <a:spcAft>
                <a:spcPts val="800"/>
              </a:spcAft>
              <a:buClrTx/>
              <a:buSzTx/>
              <a:buFont typeface="Arial" panose="020B0604020202020204" pitchFamily="34" charset="0"/>
              <a:buChar char="•"/>
            </a:pPr>
            <a:r>
              <a:rPr lang="ar-SA" sz="2000" b="1" kern="0" dirty="0">
                <a:latin typeface="Calibri" panose="020F0502020204030204"/>
                <a:ea typeface="Calibri" panose="020F0502020204030204" pitchFamily="34" charset="0"/>
                <a:cs typeface="Simplified Arabic" panose="02020603050405020304" pitchFamily="18" charset="-78"/>
              </a:rPr>
              <a:t> لا يمكن قبول أي إجراء من إجراءات الإستدلال او التحقيق او المحاكمة ما لم يكن له سند في النظام أو اللائحة أو التعليمات.</a:t>
            </a:r>
          </a:p>
          <a:p>
            <a:pPr marR="0" algn="just">
              <a:spcBef>
                <a:spcPts val="0"/>
              </a:spcBef>
              <a:spcAft>
                <a:spcPts val="800"/>
              </a:spcAft>
              <a:buClrTx/>
              <a:buSzTx/>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No investigative or trial procedures can be accepted unless it is according to the law.</a:t>
            </a:r>
            <a:endParaRPr lang="ar-SA"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endParaRPr>
          </a:p>
          <a:p>
            <a:pPr marL="285750" marR="0" lvl="0" indent="-285750" algn="just" rtl="1">
              <a:lnSpc>
                <a:spcPct val="200000"/>
              </a:lnSpc>
              <a:spcBef>
                <a:spcPts val="0"/>
              </a:spcBef>
              <a:spcAft>
                <a:spcPts val="800"/>
              </a:spcAft>
              <a:buClrTx/>
              <a:buSzTx/>
              <a:buFont typeface="Arial" panose="020B0604020202020204" pitchFamily="34" charset="0"/>
              <a:buChar char="•"/>
            </a:pPr>
            <a:endParaRPr kumimoji="0" lang="en-US" sz="14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90701592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عنوان فرعي 5"/>
          <p:cNvSpPr>
            <a:spLocks noGrp="1"/>
          </p:cNvSpPr>
          <p:nvPr>
            <p:ph type="subTitle" idx="1"/>
          </p:nvPr>
        </p:nvSpPr>
        <p:spPr>
          <a:xfrm>
            <a:off x="1835696" y="116632"/>
            <a:ext cx="7128792" cy="5976664"/>
          </a:xfrm>
          <a:prstGeom prst="accentBorderCallout1">
            <a:avLst>
              <a:gd name="adj1" fmla="val 18750"/>
              <a:gd name="adj2" fmla="val -8333"/>
              <a:gd name="adj3" fmla="val 109298"/>
              <a:gd name="adj4" fmla="val -23572"/>
            </a:avLst>
          </a:prstGeom>
          <a:solidFill>
            <a:srgbClr val="5B9BD5"/>
          </a:solidFill>
          <a:ln w="1270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200000"/>
              </a:lnSpc>
              <a:spcBef>
                <a:spcPts val="0"/>
              </a:spcBef>
              <a:spcAft>
                <a:spcPts val="800"/>
              </a:spcAft>
              <a:buClrTx/>
              <a:buSzTx/>
              <a:buFontTx/>
              <a:buNone/>
              <a:tabLst/>
              <a:defRPr/>
            </a:pPr>
            <a:r>
              <a:rPr lang="ar-SA" sz="1400" b="1" kern="0" dirty="0">
                <a:solidFill>
                  <a:srgbClr val="FFFFFF"/>
                </a:solidFill>
                <a:latin typeface="Calibri" panose="020F0502020204030204"/>
                <a:ea typeface="Calibri" panose="020F0502020204030204" pitchFamily="34" charset="0"/>
                <a:cs typeface="Simplified Arabic" panose="02020603050405020304" pitchFamily="18" charset="-78"/>
              </a:rPr>
              <a:t> </a:t>
            </a:r>
            <a:endParaRPr lang="en-US" sz="1600" b="1" kern="0" dirty="0">
              <a:latin typeface="Calibri" panose="020F0502020204030204"/>
              <a:ea typeface="Calibri" panose="020F0502020204030204" pitchFamily="34" charset="0"/>
              <a:cs typeface="Simplified Arabic" panose="02020603050405020304" pitchFamily="18" charset="-78"/>
            </a:endParaRPr>
          </a:p>
          <a:p>
            <a:pPr marL="285750" marR="0" lvl="0" indent="-285750" algn="just" rtl="1">
              <a:spcBef>
                <a:spcPts val="0"/>
              </a:spcBef>
              <a:spcAft>
                <a:spcPts val="800"/>
              </a:spcAft>
              <a:buClrTx/>
              <a:buSzTx/>
              <a:buFont typeface="Arial" panose="020B0604020202020204" pitchFamily="34" charset="0"/>
              <a:buChar char="•"/>
            </a:pPr>
            <a:r>
              <a:rPr lang="ar-SA" sz="2000" b="1" kern="0" dirty="0">
                <a:latin typeface="Calibri" panose="020F0502020204030204"/>
                <a:ea typeface="Calibri" panose="020F0502020204030204" pitchFamily="34" charset="0"/>
                <a:cs typeface="Simplified Arabic" panose="02020603050405020304" pitchFamily="18" charset="-78"/>
              </a:rPr>
              <a:t>إن نظام الإجراءات الجزائية جاء في غالبية بنوده على درجة من المرونة وبالشكل الذي مكَّن أطراف نظام العدالة الجنائية من أداء مهامهم والتعامل مع الجائحة على أكمل وجه كما سنبين لاحقا.</a:t>
            </a:r>
          </a:p>
          <a:p>
            <a:pPr marR="0" algn="just">
              <a:spcBef>
                <a:spcPts val="0"/>
              </a:spcBef>
              <a:spcAft>
                <a:spcPts val="800"/>
              </a:spcAft>
              <a:buClrTx/>
              <a:buSzTx/>
            </a:pPr>
            <a:r>
              <a:rPr lang="en-US" sz="2000" kern="0" dirty="0">
                <a:solidFill>
                  <a:sysClr val="window" lastClr="FFFFFF"/>
                </a:solidFill>
                <a:latin typeface="Calibri" panose="020F0502020204030204"/>
                <a:ea typeface="Calibri" panose="020F0502020204030204" pitchFamily="34" charset="0"/>
                <a:cs typeface="Arial" panose="020B0604020202020204" pitchFamily="34" charset="0"/>
              </a:rPr>
              <a:t> </a:t>
            </a: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In most of its provisions, criminal procedures law is flexible and has enabled the parties to the criminal justice system to perform their duties and deal fully with the pandemic, as will be seen later.</a:t>
            </a:r>
          </a:p>
          <a:p>
            <a:pPr marL="285750" marR="0" lvl="0" indent="-285750" algn="just" rtl="1">
              <a:spcBef>
                <a:spcPts val="0"/>
              </a:spcBef>
              <a:spcAft>
                <a:spcPts val="800"/>
              </a:spcAft>
              <a:buClrTx/>
              <a:buSzTx/>
              <a:buFont typeface="Arial" panose="020B0604020202020204" pitchFamily="34" charset="0"/>
              <a:buChar char="•"/>
            </a:pPr>
            <a:endParaRPr lang="ar-SA" sz="2000" b="1" kern="0" dirty="0">
              <a:latin typeface="Calibri" panose="020F0502020204030204"/>
              <a:ea typeface="Calibri" panose="020F0502020204030204" pitchFamily="34" charset="0"/>
              <a:cs typeface="Simplified Arabic" panose="02020603050405020304" pitchFamily="18" charset="-78"/>
            </a:endParaRPr>
          </a:p>
          <a:p>
            <a:pPr marL="285750" marR="0" lvl="0" indent="-285750" algn="just" rtl="1">
              <a:spcBef>
                <a:spcPts val="0"/>
              </a:spcBef>
              <a:spcAft>
                <a:spcPts val="800"/>
              </a:spcAft>
              <a:buClrTx/>
              <a:buSzTx/>
              <a:buFont typeface="Arial" panose="020B0604020202020204" pitchFamily="34" charset="0"/>
              <a:buChar char="•"/>
            </a:pPr>
            <a:r>
              <a:rPr kumimoji="0" lang="ar-SA" sz="20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Simplified Arabic" panose="02020603050405020304" pitchFamily="18" charset="-78"/>
              </a:rPr>
              <a:t>ساهمت تشريعات</a:t>
            </a:r>
            <a:r>
              <a:rPr kumimoji="0" lang="ar-SA" sz="2000" b="1" i="0" u="none" strike="noStrike" kern="0" cap="none" spc="0" normalizeH="0" noProof="0" dirty="0">
                <a:ln>
                  <a:noFill/>
                </a:ln>
                <a:solidFill>
                  <a:sysClr val="window" lastClr="FFFFFF"/>
                </a:solidFill>
                <a:effectLst/>
                <a:uLnTx/>
                <a:uFillTx/>
                <a:latin typeface="Calibri" panose="020F0502020204030204"/>
                <a:ea typeface="Calibri" panose="020F0502020204030204" pitchFamily="34" charset="0"/>
                <a:cs typeface="Simplified Arabic" panose="02020603050405020304" pitchFamily="18" charset="-78"/>
              </a:rPr>
              <a:t> أخرى نافذة في التعامل مع الجائحة بالشكل الأمثل خصوصاً التشريعات الصحية التي يَغلِبُ على بعض موادها الطابع الجزائي.</a:t>
            </a:r>
          </a:p>
          <a:p>
            <a:pPr marR="0" lvl="0" algn="just">
              <a:lnSpc>
                <a:spcPct val="107000"/>
              </a:lnSpc>
              <a:spcBef>
                <a:spcPts val="0"/>
              </a:spcBef>
              <a:spcAft>
                <a:spcPts val="800"/>
              </a:spcAft>
              <a:buClrTx/>
              <a:buSzTx/>
              <a:defRPr/>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Other legislations in force has contributed to deal optimally with the pandemic, especially health legislations</a:t>
            </a:r>
          </a:p>
          <a:p>
            <a:pPr marR="0" lvl="0" algn="just" rtl="1">
              <a:spcBef>
                <a:spcPts val="0"/>
              </a:spcBef>
              <a:spcAft>
                <a:spcPts val="800"/>
              </a:spcAft>
              <a:buClrTx/>
              <a:buSzTx/>
            </a:pPr>
            <a:endParaRPr kumimoji="0" lang="ar-SA" sz="2000" b="1" i="0" u="none" strike="noStrike" kern="0" cap="none" spc="0" normalizeH="0" noProof="0" dirty="0">
              <a:ln>
                <a:noFill/>
              </a:ln>
              <a:solidFill>
                <a:sysClr val="window" lastClr="FFFFFF"/>
              </a:solidFill>
              <a:effectLst/>
              <a:uLnTx/>
              <a:uFillTx/>
              <a:latin typeface="Calibri" panose="020F0502020204030204"/>
              <a:ea typeface="Calibri" panose="020F0502020204030204" pitchFamily="34" charset="0"/>
              <a:cs typeface="Simplified Arabic" panose="02020603050405020304" pitchFamily="18" charset="-78"/>
            </a:endParaRPr>
          </a:p>
          <a:p>
            <a:pPr marL="285750" marR="0" lvl="0" indent="-285750" algn="just" rtl="1">
              <a:spcBef>
                <a:spcPts val="0"/>
              </a:spcBef>
              <a:spcAft>
                <a:spcPts val="800"/>
              </a:spcAft>
              <a:buClrTx/>
              <a:buSzTx/>
              <a:buFont typeface="Arial" panose="020B0604020202020204" pitchFamily="34" charset="0"/>
              <a:buChar char="•"/>
            </a:pPr>
            <a:r>
              <a:rPr lang="ar-SA" sz="2000" b="1" kern="0" dirty="0">
                <a:solidFill>
                  <a:sysClr val="window" lastClr="FFFFFF"/>
                </a:solidFill>
                <a:latin typeface="Calibri" panose="020F0502020204030204"/>
                <a:ea typeface="Calibri" panose="020F0502020204030204" pitchFamily="34" charset="0"/>
                <a:cs typeface="Simplified Arabic" panose="02020603050405020304" pitchFamily="18" charset="-78"/>
              </a:rPr>
              <a:t>كما كان للتشريعات الخاصة بمكافحة جرائم المعلوماتية دور كبير في مواجهة الجرائم المستحدثة بسبب الجائحة.</a:t>
            </a:r>
            <a:endParaRPr kumimoji="0" lang="ar-SA" sz="2000" b="1" i="0" u="none" strike="noStrike" kern="0" cap="none" spc="0" normalizeH="0" noProof="0" dirty="0">
              <a:ln>
                <a:noFill/>
              </a:ln>
              <a:solidFill>
                <a:sysClr val="window" lastClr="FFFFFF"/>
              </a:solidFill>
              <a:effectLst/>
              <a:uLnTx/>
              <a:uFillTx/>
              <a:latin typeface="Calibri" panose="020F0502020204030204"/>
              <a:ea typeface="Calibri" panose="020F0502020204030204" pitchFamily="34" charset="0"/>
              <a:cs typeface="Simplified Arabic" panose="02020603050405020304" pitchFamily="18" charset="-78"/>
            </a:endParaRPr>
          </a:p>
          <a:p>
            <a:pPr marR="0" algn="just">
              <a:lnSpc>
                <a:spcPct val="107000"/>
              </a:lnSpc>
              <a:spcBef>
                <a:spcPts val="0"/>
              </a:spcBef>
              <a:spcAft>
                <a:spcPts val="800"/>
              </a:spcAft>
              <a:buClrTx/>
              <a:buSzTx/>
              <a:defRPr/>
            </a:pPr>
            <a:r>
              <a:rPr lang="en-US" sz="1800" b="1" dirty="0">
                <a:solidFill>
                  <a:srgbClr val="FFC000"/>
                </a:solidFill>
                <a:latin typeface="Calibri" panose="020F0502020204030204" pitchFamily="34" charset="0"/>
                <a:ea typeface="Calibri" panose="020F0502020204030204" pitchFamily="34" charset="0"/>
                <a:cs typeface="Simplified Arabic" panose="02020603050405020304" pitchFamily="18" charset="-78"/>
              </a:rPr>
              <a:t>Legislations to combat cybercrime has also played a major role in countering crimes created  as a result of pandemic.</a:t>
            </a:r>
          </a:p>
          <a:p>
            <a:pPr marL="0" marR="0" lvl="0" indent="0" algn="ctr" defTabSz="914400" rtl="1" eaLnBrk="1" fontAlgn="auto" latinLnBrk="0" hangingPunct="1">
              <a:lnSpc>
                <a:spcPct val="107000"/>
              </a:lnSpc>
              <a:spcBef>
                <a:spcPts val="0"/>
              </a:spcBef>
              <a:spcAft>
                <a:spcPts val="800"/>
              </a:spcAft>
              <a:buClrTx/>
              <a:buSzTx/>
              <a:buFontTx/>
              <a:buNone/>
              <a:tabLst/>
              <a:defRPr/>
            </a:pPr>
            <a:endPar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0034524"/>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TM10001115[[fn=رزمة]]</Template>
  <TotalTime>3721</TotalTime>
  <Words>4526</Words>
  <Application>Microsoft Office PowerPoint</Application>
  <PresentationFormat>On-screen Show (4:3)</PresentationFormat>
  <Paragraphs>341</Paragraphs>
  <Slides>39</Slides>
  <Notes>2</Notes>
  <HiddenSlides>38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Constantia</vt:lpstr>
      <vt:lpstr>Simplified Arabic</vt:lpstr>
      <vt:lpstr>Wingdings</vt:lpstr>
      <vt:lpstr>Wingdings 2</vt:lpstr>
      <vt:lpstr>Débit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Hani Sawafi</cp:lastModifiedBy>
  <cp:revision>537</cp:revision>
  <dcterms:created xsi:type="dcterms:W3CDTF">2013-03-08T17:11:38Z</dcterms:created>
  <dcterms:modified xsi:type="dcterms:W3CDTF">2022-09-22T11:11:28Z</dcterms:modified>
</cp:coreProperties>
</file>