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39" r:id="rId3"/>
  </p:sldMasterIdLst>
  <p:notesMasterIdLst>
    <p:notesMasterId r:id="rId14"/>
  </p:notesMasterIdLst>
  <p:sldIdLst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266" r:id="rId1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>
      <p:cViewPr varScale="1">
        <p:scale>
          <a:sx n="105" d="100"/>
          <a:sy n="105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C5634-E942-4B87-A618-9678AF79477B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ka-GE"/>
        </a:p>
      </dgm:t>
    </dgm:pt>
    <dgm:pt modelId="{330506FD-C9FF-4FAE-9351-C33DEC2E69AA}">
      <dgm:prSet phldrT="[Text]" custT="1"/>
      <dgm:spPr/>
      <dgm:t>
        <a:bodyPr/>
        <a:lstStyle/>
        <a:p>
          <a:r>
            <a:rPr lang="en-US" sz="1300" b="0" dirty="0" smtClean="0"/>
            <a:t>Target offenses</a:t>
          </a:r>
          <a:endParaRPr lang="ka-GE" sz="1300" b="0" dirty="0"/>
        </a:p>
      </dgm:t>
    </dgm:pt>
    <dgm:pt modelId="{F76A9602-28FB-4139-A1AC-49A3F14EA962}" type="parTrans" cxnId="{FDD62D0F-588F-4413-A2F8-0A2CC07D170A}">
      <dgm:prSet/>
      <dgm:spPr/>
      <dgm:t>
        <a:bodyPr/>
        <a:lstStyle/>
        <a:p>
          <a:endParaRPr lang="ka-GE"/>
        </a:p>
      </dgm:t>
    </dgm:pt>
    <dgm:pt modelId="{2726C797-A56B-4DC6-99F5-7350CC9D5113}" type="sibTrans" cxnId="{FDD62D0F-588F-4413-A2F8-0A2CC07D170A}">
      <dgm:prSet/>
      <dgm:spPr/>
      <dgm:t>
        <a:bodyPr/>
        <a:lstStyle/>
        <a:p>
          <a:endParaRPr lang="ka-GE"/>
        </a:p>
      </dgm:t>
    </dgm:pt>
    <dgm:pt modelId="{98F8EBD1-50FD-4B49-A91C-CF4E149CC352}">
      <dgm:prSet phldrT="[Text]" custT="1"/>
      <dgm:spPr/>
      <dgm:t>
        <a:bodyPr/>
        <a:lstStyle/>
        <a:p>
          <a:pPr algn="ctr"/>
          <a:r>
            <a:rPr lang="en-US" sz="1300" b="0" dirty="0" smtClean="0"/>
            <a:t>Offenses motivated by obtaining material benefit</a:t>
          </a:r>
        </a:p>
      </dgm:t>
    </dgm:pt>
    <dgm:pt modelId="{78CEE779-9492-447E-BC1F-E1E1B022D505}" type="parTrans" cxnId="{C23C97CC-43D6-4FDF-9061-86023E3A7B08}">
      <dgm:prSet/>
      <dgm:spPr/>
      <dgm:t>
        <a:bodyPr/>
        <a:lstStyle/>
        <a:p>
          <a:endParaRPr lang="ka-GE"/>
        </a:p>
      </dgm:t>
    </dgm:pt>
    <dgm:pt modelId="{B3832987-0892-423D-901A-6514C441F205}" type="sibTrans" cxnId="{C23C97CC-43D6-4FDF-9061-86023E3A7B08}">
      <dgm:prSet/>
      <dgm:spPr/>
      <dgm:t>
        <a:bodyPr/>
        <a:lstStyle/>
        <a:p>
          <a:endParaRPr lang="ka-GE"/>
        </a:p>
      </dgm:t>
    </dgm:pt>
    <dgm:pt modelId="{C6169D64-C223-4796-ADBC-F76C5B65DA26}">
      <dgm:prSet phldrT="[Text]" custT="1"/>
      <dgm:spPr/>
      <dgm:t>
        <a:bodyPr/>
        <a:lstStyle/>
        <a:p>
          <a:r>
            <a:rPr lang="en-US" sz="1300" b="0" dirty="0" smtClean="0"/>
            <a:t>Predicate offenses determined by the National Risk Assessment Report</a:t>
          </a:r>
        </a:p>
      </dgm:t>
    </dgm:pt>
    <dgm:pt modelId="{C1887C5A-837D-40BC-8880-83AED0A33FEB}" type="parTrans" cxnId="{64C75090-8B58-4A5A-A740-D9FDFF5F5B86}">
      <dgm:prSet/>
      <dgm:spPr/>
      <dgm:t>
        <a:bodyPr/>
        <a:lstStyle/>
        <a:p>
          <a:endParaRPr lang="ka-GE"/>
        </a:p>
      </dgm:t>
    </dgm:pt>
    <dgm:pt modelId="{808ED575-47D7-47B1-B994-1563B2CC7E1B}" type="sibTrans" cxnId="{64C75090-8B58-4A5A-A740-D9FDFF5F5B86}">
      <dgm:prSet/>
      <dgm:spPr/>
      <dgm:t>
        <a:bodyPr/>
        <a:lstStyle/>
        <a:p>
          <a:endParaRPr lang="ka-GE"/>
        </a:p>
      </dgm:t>
    </dgm:pt>
    <dgm:pt modelId="{9C4A629D-3E2B-4596-9DD1-90C0A00D7FD4}" type="pres">
      <dgm:prSet presAssocID="{77FC5634-E942-4B87-A618-9678AF79477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68F69D64-BD4A-419B-A6F1-9A3873822418}" type="pres">
      <dgm:prSet presAssocID="{330506FD-C9FF-4FAE-9351-C33DEC2E69AA}" presName="root1" presStyleCnt="0"/>
      <dgm:spPr/>
    </dgm:pt>
    <dgm:pt modelId="{05980CD1-F689-4FFE-863A-5024F61CC525}" type="pres">
      <dgm:prSet presAssocID="{330506FD-C9FF-4FAE-9351-C33DEC2E69AA}" presName="LevelOneTextNode" presStyleLbl="node0" presStyleIdx="0" presStyleCnt="1" custAng="5400000" custScaleX="178435" custScaleY="61881" custLinFactNeighborX="-28587" custLinFactNeighborY="-1799">
        <dgm:presLayoutVars>
          <dgm:chPref val="3"/>
        </dgm:presLayoutVars>
      </dgm:prSet>
      <dgm:spPr/>
      <dgm:t>
        <a:bodyPr/>
        <a:lstStyle/>
        <a:p>
          <a:endParaRPr lang="ka-GE"/>
        </a:p>
      </dgm:t>
    </dgm:pt>
    <dgm:pt modelId="{060A2725-918F-41BF-B67A-EF810CE8F073}" type="pres">
      <dgm:prSet presAssocID="{330506FD-C9FF-4FAE-9351-C33DEC2E69AA}" presName="level2hierChild" presStyleCnt="0"/>
      <dgm:spPr/>
    </dgm:pt>
    <dgm:pt modelId="{31622D6A-F727-4316-8724-4D51160E27CC}" type="pres">
      <dgm:prSet presAssocID="{78CEE779-9492-447E-BC1F-E1E1B022D505}" presName="conn2-1" presStyleLbl="parChTrans1D2" presStyleIdx="0" presStyleCnt="2"/>
      <dgm:spPr/>
      <dgm:t>
        <a:bodyPr/>
        <a:lstStyle/>
        <a:p>
          <a:endParaRPr lang="ka-GE"/>
        </a:p>
      </dgm:t>
    </dgm:pt>
    <dgm:pt modelId="{994FB856-59A6-4515-9F5C-AF26D1C48612}" type="pres">
      <dgm:prSet presAssocID="{78CEE779-9492-447E-BC1F-E1E1B022D505}" presName="connTx" presStyleLbl="parChTrans1D2" presStyleIdx="0" presStyleCnt="2"/>
      <dgm:spPr/>
      <dgm:t>
        <a:bodyPr/>
        <a:lstStyle/>
        <a:p>
          <a:endParaRPr lang="ka-GE"/>
        </a:p>
      </dgm:t>
    </dgm:pt>
    <dgm:pt modelId="{CD7AF529-5CA6-401B-BE2D-DCF97E5F665D}" type="pres">
      <dgm:prSet presAssocID="{98F8EBD1-50FD-4B49-A91C-CF4E149CC352}" presName="root2" presStyleCnt="0"/>
      <dgm:spPr/>
    </dgm:pt>
    <dgm:pt modelId="{09969037-54F7-4655-806A-77EC087F50D2}" type="pres">
      <dgm:prSet presAssocID="{98F8EBD1-50FD-4B49-A91C-CF4E149CC352}" presName="LevelTwoTextNode" presStyleLbl="node2" presStyleIdx="0" presStyleCnt="2" custScaleX="224313" custLinFactNeighborX="24477" custLinFactNeighborY="-6222">
        <dgm:presLayoutVars>
          <dgm:chPref val="3"/>
        </dgm:presLayoutVars>
      </dgm:prSet>
      <dgm:spPr/>
      <dgm:t>
        <a:bodyPr/>
        <a:lstStyle/>
        <a:p>
          <a:endParaRPr lang="ka-GE"/>
        </a:p>
      </dgm:t>
    </dgm:pt>
    <dgm:pt modelId="{7072DE0B-4EAA-48A0-A4C2-D92CEB00E927}" type="pres">
      <dgm:prSet presAssocID="{98F8EBD1-50FD-4B49-A91C-CF4E149CC352}" presName="level3hierChild" presStyleCnt="0"/>
      <dgm:spPr/>
    </dgm:pt>
    <dgm:pt modelId="{81269A86-C68C-477B-B056-22AFA13C97F0}" type="pres">
      <dgm:prSet presAssocID="{C1887C5A-837D-40BC-8880-83AED0A33FEB}" presName="conn2-1" presStyleLbl="parChTrans1D2" presStyleIdx="1" presStyleCnt="2"/>
      <dgm:spPr/>
      <dgm:t>
        <a:bodyPr/>
        <a:lstStyle/>
        <a:p>
          <a:endParaRPr lang="ka-GE"/>
        </a:p>
      </dgm:t>
    </dgm:pt>
    <dgm:pt modelId="{00272C63-9050-479A-8CCA-4AC7DA7F9194}" type="pres">
      <dgm:prSet presAssocID="{C1887C5A-837D-40BC-8880-83AED0A33FEB}" presName="connTx" presStyleLbl="parChTrans1D2" presStyleIdx="1" presStyleCnt="2"/>
      <dgm:spPr/>
      <dgm:t>
        <a:bodyPr/>
        <a:lstStyle/>
        <a:p>
          <a:endParaRPr lang="ka-GE"/>
        </a:p>
      </dgm:t>
    </dgm:pt>
    <dgm:pt modelId="{D8F1EF1E-FF3D-4180-9230-F9379B1D1C5F}" type="pres">
      <dgm:prSet presAssocID="{C6169D64-C223-4796-ADBC-F76C5B65DA26}" presName="root2" presStyleCnt="0"/>
      <dgm:spPr/>
    </dgm:pt>
    <dgm:pt modelId="{5478AB59-BA9B-4329-A5C7-93C773764AAF}" type="pres">
      <dgm:prSet presAssocID="{C6169D64-C223-4796-ADBC-F76C5B65DA26}" presName="LevelTwoTextNode" presStyleLbl="node2" presStyleIdx="1" presStyleCnt="2" custScaleX="224313" custLinFactNeighborX="24477" custLinFactNeighborY="-8040">
        <dgm:presLayoutVars>
          <dgm:chPref val="3"/>
        </dgm:presLayoutVars>
      </dgm:prSet>
      <dgm:spPr/>
      <dgm:t>
        <a:bodyPr/>
        <a:lstStyle/>
        <a:p>
          <a:endParaRPr lang="ka-GE"/>
        </a:p>
      </dgm:t>
    </dgm:pt>
    <dgm:pt modelId="{3D6E5612-7A91-4C1B-BFAE-B81AD7FBCC60}" type="pres">
      <dgm:prSet presAssocID="{C6169D64-C223-4796-ADBC-F76C5B65DA26}" presName="level3hierChild" presStyleCnt="0"/>
      <dgm:spPr/>
    </dgm:pt>
  </dgm:ptLst>
  <dgm:cxnLst>
    <dgm:cxn modelId="{FDD62D0F-588F-4413-A2F8-0A2CC07D170A}" srcId="{77FC5634-E942-4B87-A618-9678AF79477B}" destId="{330506FD-C9FF-4FAE-9351-C33DEC2E69AA}" srcOrd="0" destOrd="0" parTransId="{F76A9602-28FB-4139-A1AC-49A3F14EA962}" sibTransId="{2726C797-A56B-4DC6-99F5-7350CC9D5113}"/>
    <dgm:cxn modelId="{72377DDC-5686-49CC-8E5F-CEC45F00C173}" type="presOf" srcId="{330506FD-C9FF-4FAE-9351-C33DEC2E69AA}" destId="{05980CD1-F689-4FFE-863A-5024F61CC525}" srcOrd="0" destOrd="0" presId="urn:microsoft.com/office/officeart/2008/layout/HorizontalMultiLevelHierarchy"/>
    <dgm:cxn modelId="{70522A91-886E-43EB-B3D9-14A3DFFA4BB7}" type="presOf" srcId="{98F8EBD1-50FD-4B49-A91C-CF4E149CC352}" destId="{09969037-54F7-4655-806A-77EC087F50D2}" srcOrd="0" destOrd="0" presId="urn:microsoft.com/office/officeart/2008/layout/HorizontalMultiLevelHierarchy"/>
    <dgm:cxn modelId="{C23C97CC-43D6-4FDF-9061-86023E3A7B08}" srcId="{330506FD-C9FF-4FAE-9351-C33DEC2E69AA}" destId="{98F8EBD1-50FD-4B49-A91C-CF4E149CC352}" srcOrd="0" destOrd="0" parTransId="{78CEE779-9492-447E-BC1F-E1E1B022D505}" sibTransId="{B3832987-0892-423D-901A-6514C441F205}"/>
    <dgm:cxn modelId="{278A2FFC-BB85-498F-9670-B5B4398E91EF}" type="presOf" srcId="{78CEE779-9492-447E-BC1F-E1E1B022D505}" destId="{994FB856-59A6-4515-9F5C-AF26D1C48612}" srcOrd="1" destOrd="0" presId="urn:microsoft.com/office/officeart/2008/layout/HorizontalMultiLevelHierarchy"/>
    <dgm:cxn modelId="{C564E465-F77C-4F74-9DFA-DB9B55650500}" type="presOf" srcId="{C6169D64-C223-4796-ADBC-F76C5B65DA26}" destId="{5478AB59-BA9B-4329-A5C7-93C773764AAF}" srcOrd="0" destOrd="0" presId="urn:microsoft.com/office/officeart/2008/layout/HorizontalMultiLevelHierarchy"/>
    <dgm:cxn modelId="{A7DC8F78-12F2-4D39-9DDB-A97360080838}" type="presOf" srcId="{C1887C5A-837D-40BC-8880-83AED0A33FEB}" destId="{81269A86-C68C-477B-B056-22AFA13C97F0}" srcOrd="0" destOrd="0" presId="urn:microsoft.com/office/officeart/2008/layout/HorizontalMultiLevelHierarchy"/>
    <dgm:cxn modelId="{64C75090-8B58-4A5A-A740-D9FDFF5F5B86}" srcId="{330506FD-C9FF-4FAE-9351-C33DEC2E69AA}" destId="{C6169D64-C223-4796-ADBC-F76C5B65DA26}" srcOrd="1" destOrd="0" parTransId="{C1887C5A-837D-40BC-8880-83AED0A33FEB}" sibTransId="{808ED575-47D7-47B1-B994-1563B2CC7E1B}"/>
    <dgm:cxn modelId="{91C17B38-D6FD-49AD-B504-7F7E32CAAB6C}" type="presOf" srcId="{78CEE779-9492-447E-BC1F-E1E1B022D505}" destId="{31622D6A-F727-4316-8724-4D51160E27CC}" srcOrd="0" destOrd="0" presId="urn:microsoft.com/office/officeart/2008/layout/HorizontalMultiLevelHierarchy"/>
    <dgm:cxn modelId="{9FF5BBDB-4E17-42C9-A92F-28941B0BCBF0}" type="presOf" srcId="{77FC5634-E942-4B87-A618-9678AF79477B}" destId="{9C4A629D-3E2B-4596-9DD1-90C0A00D7FD4}" srcOrd="0" destOrd="0" presId="urn:microsoft.com/office/officeart/2008/layout/HorizontalMultiLevelHierarchy"/>
    <dgm:cxn modelId="{197E5B80-0C8B-4A38-A2E2-D31DA4CD053A}" type="presOf" srcId="{C1887C5A-837D-40BC-8880-83AED0A33FEB}" destId="{00272C63-9050-479A-8CCA-4AC7DA7F9194}" srcOrd="1" destOrd="0" presId="urn:microsoft.com/office/officeart/2008/layout/HorizontalMultiLevelHierarchy"/>
    <dgm:cxn modelId="{8DB61D98-4582-4CE2-A869-E5C161D0DD84}" type="presParOf" srcId="{9C4A629D-3E2B-4596-9DD1-90C0A00D7FD4}" destId="{68F69D64-BD4A-419B-A6F1-9A3873822418}" srcOrd="0" destOrd="0" presId="urn:microsoft.com/office/officeart/2008/layout/HorizontalMultiLevelHierarchy"/>
    <dgm:cxn modelId="{A5BA7809-0BC8-415A-A4B2-9DDF051BB403}" type="presParOf" srcId="{68F69D64-BD4A-419B-A6F1-9A3873822418}" destId="{05980CD1-F689-4FFE-863A-5024F61CC525}" srcOrd="0" destOrd="0" presId="urn:microsoft.com/office/officeart/2008/layout/HorizontalMultiLevelHierarchy"/>
    <dgm:cxn modelId="{112A002A-3F84-4A53-B47C-C5DB8710CBA2}" type="presParOf" srcId="{68F69D64-BD4A-419B-A6F1-9A3873822418}" destId="{060A2725-918F-41BF-B67A-EF810CE8F073}" srcOrd="1" destOrd="0" presId="urn:microsoft.com/office/officeart/2008/layout/HorizontalMultiLevelHierarchy"/>
    <dgm:cxn modelId="{B5FDC257-CE58-4996-BB31-E992367938A4}" type="presParOf" srcId="{060A2725-918F-41BF-B67A-EF810CE8F073}" destId="{31622D6A-F727-4316-8724-4D51160E27CC}" srcOrd="0" destOrd="0" presId="urn:microsoft.com/office/officeart/2008/layout/HorizontalMultiLevelHierarchy"/>
    <dgm:cxn modelId="{4E3CF0C0-00D2-41D5-8F14-110EC2FF977E}" type="presParOf" srcId="{31622D6A-F727-4316-8724-4D51160E27CC}" destId="{994FB856-59A6-4515-9F5C-AF26D1C48612}" srcOrd="0" destOrd="0" presId="urn:microsoft.com/office/officeart/2008/layout/HorizontalMultiLevelHierarchy"/>
    <dgm:cxn modelId="{A41A912D-EB6B-406A-AC0C-ACE5A94A96D0}" type="presParOf" srcId="{060A2725-918F-41BF-B67A-EF810CE8F073}" destId="{CD7AF529-5CA6-401B-BE2D-DCF97E5F665D}" srcOrd="1" destOrd="0" presId="urn:microsoft.com/office/officeart/2008/layout/HorizontalMultiLevelHierarchy"/>
    <dgm:cxn modelId="{43DB1ACC-21C5-4D3B-B4FF-5244E7CE18E7}" type="presParOf" srcId="{CD7AF529-5CA6-401B-BE2D-DCF97E5F665D}" destId="{09969037-54F7-4655-806A-77EC087F50D2}" srcOrd="0" destOrd="0" presId="urn:microsoft.com/office/officeart/2008/layout/HorizontalMultiLevelHierarchy"/>
    <dgm:cxn modelId="{0FEA2F2D-68D0-47ED-A07C-7997F4FCA5B9}" type="presParOf" srcId="{CD7AF529-5CA6-401B-BE2D-DCF97E5F665D}" destId="{7072DE0B-4EAA-48A0-A4C2-D92CEB00E927}" srcOrd="1" destOrd="0" presId="urn:microsoft.com/office/officeart/2008/layout/HorizontalMultiLevelHierarchy"/>
    <dgm:cxn modelId="{7A5A08A2-F237-4639-8EEC-92B0A0869BDE}" type="presParOf" srcId="{060A2725-918F-41BF-B67A-EF810CE8F073}" destId="{81269A86-C68C-477B-B056-22AFA13C97F0}" srcOrd="2" destOrd="0" presId="urn:microsoft.com/office/officeart/2008/layout/HorizontalMultiLevelHierarchy"/>
    <dgm:cxn modelId="{22578F3F-9E7C-45E0-B460-51056A7E28D9}" type="presParOf" srcId="{81269A86-C68C-477B-B056-22AFA13C97F0}" destId="{00272C63-9050-479A-8CCA-4AC7DA7F9194}" srcOrd="0" destOrd="0" presId="urn:microsoft.com/office/officeart/2008/layout/HorizontalMultiLevelHierarchy"/>
    <dgm:cxn modelId="{2108E04D-B391-45B5-927A-38B59F953975}" type="presParOf" srcId="{060A2725-918F-41BF-B67A-EF810CE8F073}" destId="{D8F1EF1E-FF3D-4180-9230-F9379B1D1C5F}" srcOrd="3" destOrd="0" presId="urn:microsoft.com/office/officeart/2008/layout/HorizontalMultiLevelHierarchy"/>
    <dgm:cxn modelId="{F3E300AE-0A3A-40AC-86BF-4E1C9FD7DA49}" type="presParOf" srcId="{D8F1EF1E-FF3D-4180-9230-F9379B1D1C5F}" destId="{5478AB59-BA9B-4329-A5C7-93C773764AAF}" srcOrd="0" destOrd="0" presId="urn:microsoft.com/office/officeart/2008/layout/HorizontalMultiLevelHierarchy"/>
    <dgm:cxn modelId="{41435727-09AC-4816-8957-8FD710049C00}" type="presParOf" srcId="{D8F1EF1E-FF3D-4180-9230-F9379B1D1C5F}" destId="{3D6E5612-7A91-4C1B-BFAE-B81AD7FBCC60}" srcOrd="1" destOrd="0" presId="urn:microsoft.com/office/officeart/2008/layout/HorizontalMultiLevelHierarchy"/>
  </dgm:cxnLst>
  <dgm:bg>
    <a:noFill/>
    <a:effectLst>
      <a:outerShdw blurRad="76200" dir="18900000" sy="23000" kx="-1200000" algn="bl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B4DBEE-7FE7-4892-A26E-03092124B2A8}" type="doc">
      <dgm:prSet loTypeId="urn:microsoft.com/office/officeart/2005/8/layout/chevron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ka-GE"/>
        </a:p>
      </dgm:t>
    </dgm:pt>
    <dgm:pt modelId="{06ED903B-83F0-4B26-8C26-0EA8B80204E9}">
      <dgm:prSet phldrT="[Text]"/>
      <dgm:spPr/>
      <dgm:t>
        <a:bodyPr/>
        <a:lstStyle/>
        <a:p>
          <a:r>
            <a:rPr lang="en-US" dirty="0" smtClean="0"/>
            <a:t>.</a:t>
          </a:r>
          <a:endParaRPr lang="ka-GE" dirty="0"/>
        </a:p>
      </dgm:t>
    </dgm:pt>
    <dgm:pt modelId="{4838A362-D7BB-4D99-A218-2C55C11C14B5}" type="parTrans" cxnId="{666472BC-82BB-4C8D-9B13-715FA07BC592}">
      <dgm:prSet/>
      <dgm:spPr/>
      <dgm:t>
        <a:bodyPr/>
        <a:lstStyle/>
        <a:p>
          <a:endParaRPr lang="ka-GE"/>
        </a:p>
      </dgm:t>
    </dgm:pt>
    <dgm:pt modelId="{85329BFE-DE37-4C99-B94F-F5062FA6E082}" type="sibTrans" cxnId="{666472BC-82BB-4C8D-9B13-715FA07BC592}">
      <dgm:prSet/>
      <dgm:spPr/>
      <dgm:t>
        <a:bodyPr/>
        <a:lstStyle/>
        <a:p>
          <a:endParaRPr lang="ka-GE"/>
        </a:p>
      </dgm:t>
    </dgm:pt>
    <dgm:pt modelId="{FE5F2CC5-C700-4087-BEC7-14C1943BD1E1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2">
                  <a:lumMod val="75000"/>
                </a:schemeClr>
              </a:solidFill>
            </a:rPr>
            <a:t>Freezing/recovering/confiscating proceeds of crime</a:t>
          </a:r>
          <a:endParaRPr lang="ka-GE" sz="1400" dirty="0">
            <a:solidFill>
              <a:schemeClr val="tx2">
                <a:lumMod val="75000"/>
              </a:schemeClr>
            </a:solidFill>
          </a:endParaRPr>
        </a:p>
      </dgm:t>
    </dgm:pt>
    <dgm:pt modelId="{A694EC52-728F-418D-B2B7-D951C31C22D2}" type="parTrans" cxnId="{71512CC2-F164-4672-929A-A22206C6BED4}">
      <dgm:prSet/>
      <dgm:spPr/>
      <dgm:t>
        <a:bodyPr/>
        <a:lstStyle/>
        <a:p>
          <a:endParaRPr lang="ka-GE"/>
        </a:p>
      </dgm:t>
    </dgm:pt>
    <dgm:pt modelId="{18760711-22A5-49B8-BBD7-A71187B64AAC}" type="sibTrans" cxnId="{71512CC2-F164-4672-929A-A22206C6BED4}">
      <dgm:prSet/>
      <dgm:spPr/>
      <dgm:t>
        <a:bodyPr/>
        <a:lstStyle/>
        <a:p>
          <a:endParaRPr lang="ka-GE"/>
        </a:p>
      </dgm:t>
    </dgm:pt>
    <dgm:pt modelId="{64194A46-01C0-4999-B3F5-5C819AD501ED}">
      <dgm:prSet phldrT="[Text]" custT="1"/>
      <dgm:spPr/>
      <dgm:t>
        <a:bodyPr/>
        <a:lstStyle/>
        <a:p>
          <a:pPr algn="just"/>
          <a:r>
            <a:rPr lang="en-US" sz="1400" dirty="0" smtClean="0">
              <a:solidFill>
                <a:srgbClr val="002060"/>
              </a:solidFill>
              <a:ea typeface="Calibri"/>
              <a:cs typeface="Times New Roman" pitchFamily="18" charset="0"/>
            </a:rPr>
            <a:t>Detection of money laundering - the offense associated with the predicate act</a:t>
          </a:r>
          <a:endParaRPr lang="ka-GE" sz="1400" dirty="0"/>
        </a:p>
      </dgm:t>
    </dgm:pt>
    <dgm:pt modelId="{0FF517D2-E67F-4404-9F28-84B1C28F6173}" type="parTrans" cxnId="{AD289E17-C818-4CB9-B9B9-C5ABC17D52AD}">
      <dgm:prSet/>
      <dgm:spPr/>
      <dgm:t>
        <a:bodyPr/>
        <a:lstStyle/>
        <a:p>
          <a:endParaRPr lang="ka-GE"/>
        </a:p>
      </dgm:t>
    </dgm:pt>
    <dgm:pt modelId="{A9473FC1-5333-443D-A7EF-CABCF5C2AE40}" type="sibTrans" cxnId="{AD289E17-C818-4CB9-B9B9-C5ABC17D52AD}">
      <dgm:prSet/>
      <dgm:spPr/>
      <dgm:t>
        <a:bodyPr/>
        <a:lstStyle/>
        <a:p>
          <a:endParaRPr lang="ka-GE"/>
        </a:p>
      </dgm:t>
    </dgm:pt>
    <dgm:pt modelId="{9507335C-1422-435B-82E2-1ED7B2F2F8D7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rgbClr val="002060"/>
              </a:solidFill>
              <a:ea typeface="Calibri"/>
              <a:cs typeface="Times New Roman" pitchFamily="18" charset="0"/>
            </a:rPr>
            <a:t>Identifying members of a criminal organization, revealing the structure/hierarchy of the organization</a:t>
          </a:r>
          <a:endParaRPr lang="ka-GE" sz="1400" dirty="0"/>
        </a:p>
      </dgm:t>
    </dgm:pt>
    <dgm:pt modelId="{DD7F5F99-7373-4281-A1FD-6A59FD4A9EE6}" type="parTrans" cxnId="{11C988C0-1B00-4158-9902-0AFECCD1E1E8}">
      <dgm:prSet/>
      <dgm:spPr/>
      <dgm:t>
        <a:bodyPr/>
        <a:lstStyle/>
        <a:p>
          <a:endParaRPr lang="ka-GE"/>
        </a:p>
      </dgm:t>
    </dgm:pt>
    <dgm:pt modelId="{F9CBAF1E-2994-4778-820C-5305A5860067}" type="sibTrans" cxnId="{11C988C0-1B00-4158-9902-0AFECCD1E1E8}">
      <dgm:prSet/>
      <dgm:spPr/>
      <dgm:t>
        <a:bodyPr/>
        <a:lstStyle/>
        <a:p>
          <a:endParaRPr lang="ka-GE"/>
        </a:p>
      </dgm:t>
    </dgm:pt>
    <dgm:pt modelId="{B35FF1B7-AC7B-4C95-87B7-7DB2FE2B8D31}">
      <dgm:prSet phldrT="[Text]" custT="1"/>
      <dgm:spPr/>
      <dgm:t>
        <a:bodyPr/>
        <a:lstStyle/>
        <a:p>
          <a:r>
            <a:rPr lang="en-US" sz="2000" dirty="0" smtClean="0"/>
            <a:t>.</a:t>
          </a:r>
          <a:endParaRPr lang="ka-GE" sz="2000" dirty="0"/>
        </a:p>
      </dgm:t>
    </dgm:pt>
    <dgm:pt modelId="{AB68AACB-0BEE-4D80-AA3C-5AE3DFBFD478}" type="parTrans" cxnId="{CA31EAFA-3AEC-40B7-8BAB-C5BCFC72A2DB}">
      <dgm:prSet/>
      <dgm:spPr/>
      <dgm:t>
        <a:bodyPr/>
        <a:lstStyle/>
        <a:p>
          <a:endParaRPr lang="ka-GE"/>
        </a:p>
      </dgm:t>
    </dgm:pt>
    <dgm:pt modelId="{42B8A215-8E64-48BF-9A2A-D1949D7456CA}" type="sibTrans" cxnId="{CA31EAFA-3AEC-40B7-8BAB-C5BCFC72A2DB}">
      <dgm:prSet/>
      <dgm:spPr/>
      <dgm:t>
        <a:bodyPr/>
        <a:lstStyle/>
        <a:p>
          <a:endParaRPr lang="ka-GE"/>
        </a:p>
      </dgm:t>
    </dgm:pt>
    <dgm:pt modelId="{059BA2F7-85EE-4570-AD97-F53429D9F137}">
      <dgm:prSet custT="1"/>
      <dgm:spPr/>
      <dgm:t>
        <a:bodyPr/>
        <a:lstStyle/>
        <a:p>
          <a:r>
            <a:rPr lang="en-US" sz="1400" dirty="0" smtClean="0">
              <a:solidFill>
                <a:srgbClr val="002060"/>
              </a:solidFill>
              <a:ea typeface="Calibri"/>
              <a:cs typeface="Times New Roman" pitchFamily="18" charset="0"/>
            </a:rPr>
            <a:t>Implicating members of the criminal organization</a:t>
          </a:r>
          <a:endParaRPr lang="ka-GE" sz="1400" dirty="0"/>
        </a:p>
      </dgm:t>
    </dgm:pt>
    <dgm:pt modelId="{D3FAC629-1772-41B0-8DD9-388121475902}" type="parTrans" cxnId="{D9EC8D46-A0CF-4324-B607-98DAA1679344}">
      <dgm:prSet/>
      <dgm:spPr/>
      <dgm:t>
        <a:bodyPr/>
        <a:lstStyle/>
        <a:p>
          <a:endParaRPr lang="ka-GE"/>
        </a:p>
      </dgm:t>
    </dgm:pt>
    <dgm:pt modelId="{4462FC01-A79B-462F-89E0-5265ABA6B0AE}" type="sibTrans" cxnId="{D9EC8D46-A0CF-4324-B607-98DAA1679344}">
      <dgm:prSet/>
      <dgm:spPr/>
      <dgm:t>
        <a:bodyPr/>
        <a:lstStyle/>
        <a:p>
          <a:endParaRPr lang="ka-GE"/>
        </a:p>
      </dgm:t>
    </dgm:pt>
    <dgm:pt modelId="{74C167BA-02EA-4789-8B93-A0DFE6594654}">
      <dgm:prSet phldrT="[Text]" custT="1"/>
      <dgm:spPr/>
      <dgm:t>
        <a:bodyPr/>
        <a:lstStyle/>
        <a:p>
          <a:r>
            <a:rPr lang="en-US" sz="2000" dirty="0" smtClean="0"/>
            <a:t>.</a:t>
          </a:r>
          <a:endParaRPr lang="ka-GE" sz="2000" dirty="0"/>
        </a:p>
      </dgm:t>
    </dgm:pt>
    <dgm:pt modelId="{E19A7B6B-8B0C-4ACB-918F-FFC656ABA715}" type="sibTrans" cxnId="{EEDEB9AF-D45C-4209-8B67-3D24D1E6995D}">
      <dgm:prSet/>
      <dgm:spPr/>
      <dgm:t>
        <a:bodyPr/>
        <a:lstStyle/>
        <a:p>
          <a:endParaRPr lang="ka-GE"/>
        </a:p>
      </dgm:t>
    </dgm:pt>
    <dgm:pt modelId="{47FCDDF5-E865-438B-9742-08F199703E2F}" type="parTrans" cxnId="{EEDEB9AF-D45C-4209-8B67-3D24D1E6995D}">
      <dgm:prSet/>
      <dgm:spPr/>
      <dgm:t>
        <a:bodyPr/>
        <a:lstStyle/>
        <a:p>
          <a:endParaRPr lang="ka-GE"/>
        </a:p>
      </dgm:t>
    </dgm:pt>
    <dgm:pt modelId="{8482584D-95CE-4844-BE1D-0F5927E97DDD}">
      <dgm:prSet phldrT="[Text]" custT="1"/>
      <dgm:spPr/>
      <dgm:t>
        <a:bodyPr/>
        <a:lstStyle/>
        <a:p>
          <a:r>
            <a:rPr lang="en-US" sz="2000" dirty="0" smtClean="0"/>
            <a:t>.</a:t>
          </a:r>
          <a:endParaRPr lang="ka-GE" sz="2000" dirty="0"/>
        </a:p>
      </dgm:t>
    </dgm:pt>
    <dgm:pt modelId="{3BF51F8B-DB07-45D2-BCAC-EEA24D79EC10}" type="sibTrans" cxnId="{89D56CEC-625F-41B3-AA7B-26A9A80FB863}">
      <dgm:prSet/>
      <dgm:spPr/>
      <dgm:t>
        <a:bodyPr/>
        <a:lstStyle/>
        <a:p>
          <a:endParaRPr lang="ka-GE"/>
        </a:p>
      </dgm:t>
    </dgm:pt>
    <dgm:pt modelId="{89E51152-5482-49FA-B34A-662C18DA9EDE}" type="parTrans" cxnId="{89D56CEC-625F-41B3-AA7B-26A9A80FB863}">
      <dgm:prSet/>
      <dgm:spPr/>
      <dgm:t>
        <a:bodyPr/>
        <a:lstStyle/>
        <a:p>
          <a:endParaRPr lang="ka-GE"/>
        </a:p>
      </dgm:t>
    </dgm:pt>
    <dgm:pt modelId="{655B51FD-0952-4980-9B5E-075467D19815}" type="pres">
      <dgm:prSet presAssocID="{E7B4DBEE-7FE7-4892-A26E-03092124B2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11B571F6-AAFD-46F1-9D71-CEDAEAF10604}" type="pres">
      <dgm:prSet presAssocID="{06ED903B-83F0-4B26-8C26-0EA8B80204E9}" presName="composite" presStyleCnt="0"/>
      <dgm:spPr/>
    </dgm:pt>
    <dgm:pt modelId="{D28240D3-9B04-4E05-9D23-D3D0AE796EB1}" type="pres">
      <dgm:prSet presAssocID="{06ED903B-83F0-4B26-8C26-0EA8B80204E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7C806C9F-4475-4A2E-B6E9-036C7A21CE39}" type="pres">
      <dgm:prSet presAssocID="{06ED903B-83F0-4B26-8C26-0EA8B80204E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08B8E868-7CE8-4415-9A6B-86D86A06E488}" type="pres">
      <dgm:prSet presAssocID="{85329BFE-DE37-4C99-B94F-F5062FA6E082}" presName="sp" presStyleCnt="0"/>
      <dgm:spPr/>
    </dgm:pt>
    <dgm:pt modelId="{BEF62961-D34B-43BF-918E-FC3B85118B0C}" type="pres">
      <dgm:prSet presAssocID="{8482584D-95CE-4844-BE1D-0F5927E97DDD}" presName="composite" presStyleCnt="0"/>
      <dgm:spPr/>
    </dgm:pt>
    <dgm:pt modelId="{FC1E3B39-9D0F-4349-B9A7-91DC09E53F85}" type="pres">
      <dgm:prSet presAssocID="{8482584D-95CE-4844-BE1D-0F5927E97DD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E7328EB4-E5E2-4445-A366-BEE6FA8543E1}" type="pres">
      <dgm:prSet presAssocID="{8482584D-95CE-4844-BE1D-0F5927E97DD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6B75E4C3-34FB-4821-8FFD-D21FECAE3F02}" type="pres">
      <dgm:prSet presAssocID="{3BF51F8B-DB07-45D2-BCAC-EEA24D79EC10}" presName="sp" presStyleCnt="0"/>
      <dgm:spPr/>
    </dgm:pt>
    <dgm:pt modelId="{27593458-BC03-450F-BB35-2BC3873E4C2F}" type="pres">
      <dgm:prSet presAssocID="{74C167BA-02EA-4789-8B93-A0DFE6594654}" presName="composite" presStyleCnt="0"/>
      <dgm:spPr/>
    </dgm:pt>
    <dgm:pt modelId="{F82A8E7B-7E44-4BB1-AB40-8DB00D188888}" type="pres">
      <dgm:prSet presAssocID="{74C167BA-02EA-4789-8B93-A0DFE659465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F146E05-8D5C-4FCB-B0C4-02CD50E17F02}" type="pres">
      <dgm:prSet presAssocID="{74C167BA-02EA-4789-8B93-A0DFE659465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58C28F66-B986-45D1-B9DC-A618B106DA2D}" type="pres">
      <dgm:prSet presAssocID="{E19A7B6B-8B0C-4ACB-918F-FFC656ABA715}" presName="sp" presStyleCnt="0"/>
      <dgm:spPr/>
    </dgm:pt>
    <dgm:pt modelId="{1D390081-657A-4691-A142-8C6983B09DEF}" type="pres">
      <dgm:prSet presAssocID="{B35FF1B7-AC7B-4C95-87B7-7DB2FE2B8D31}" presName="composite" presStyleCnt="0"/>
      <dgm:spPr/>
    </dgm:pt>
    <dgm:pt modelId="{68CB9107-C4D7-4535-89BD-074951E17835}" type="pres">
      <dgm:prSet presAssocID="{B35FF1B7-AC7B-4C95-87B7-7DB2FE2B8D3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F10BB02-43E7-41D6-815D-85EEE0683C5A}" type="pres">
      <dgm:prSet presAssocID="{B35FF1B7-AC7B-4C95-87B7-7DB2FE2B8D3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</dgm:ptLst>
  <dgm:cxnLst>
    <dgm:cxn modelId="{666472BC-82BB-4C8D-9B13-715FA07BC592}" srcId="{E7B4DBEE-7FE7-4892-A26E-03092124B2A8}" destId="{06ED903B-83F0-4B26-8C26-0EA8B80204E9}" srcOrd="0" destOrd="0" parTransId="{4838A362-D7BB-4D99-A218-2C55C11C14B5}" sibTransId="{85329BFE-DE37-4C99-B94F-F5062FA6E082}"/>
    <dgm:cxn modelId="{772AC882-016B-43F4-86FF-B2E03A555E91}" type="presOf" srcId="{74C167BA-02EA-4789-8B93-A0DFE6594654}" destId="{F82A8E7B-7E44-4BB1-AB40-8DB00D188888}" srcOrd="0" destOrd="0" presId="urn:microsoft.com/office/officeart/2005/8/layout/chevron2"/>
    <dgm:cxn modelId="{8754E91C-ADCE-4CCD-99B7-994AA35EE8F6}" type="presOf" srcId="{64194A46-01C0-4999-B3F5-5C819AD501ED}" destId="{E7328EB4-E5E2-4445-A366-BEE6FA8543E1}" srcOrd="0" destOrd="0" presId="urn:microsoft.com/office/officeart/2005/8/layout/chevron2"/>
    <dgm:cxn modelId="{BEA89C6B-672F-4B9D-948E-7116318085D2}" type="presOf" srcId="{06ED903B-83F0-4B26-8C26-0EA8B80204E9}" destId="{D28240D3-9B04-4E05-9D23-D3D0AE796EB1}" srcOrd="0" destOrd="0" presId="urn:microsoft.com/office/officeart/2005/8/layout/chevron2"/>
    <dgm:cxn modelId="{F2B9DF23-F5FA-4CCB-ABFF-8191731407F3}" type="presOf" srcId="{059BA2F7-85EE-4570-AD97-F53429D9F137}" destId="{4F10BB02-43E7-41D6-815D-85EEE0683C5A}" srcOrd="0" destOrd="0" presId="urn:microsoft.com/office/officeart/2005/8/layout/chevron2"/>
    <dgm:cxn modelId="{D9EC8D46-A0CF-4324-B607-98DAA1679344}" srcId="{B35FF1B7-AC7B-4C95-87B7-7DB2FE2B8D31}" destId="{059BA2F7-85EE-4570-AD97-F53429D9F137}" srcOrd="0" destOrd="0" parTransId="{D3FAC629-1772-41B0-8DD9-388121475902}" sibTransId="{4462FC01-A79B-462F-89E0-5265ABA6B0AE}"/>
    <dgm:cxn modelId="{11C988C0-1B00-4158-9902-0AFECCD1E1E8}" srcId="{74C167BA-02EA-4789-8B93-A0DFE6594654}" destId="{9507335C-1422-435B-82E2-1ED7B2F2F8D7}" srcOrd="0" destOrd="0" parTransId="{DD7F5F99-7373-4281-A1FD-6A59FD4A9EE6}" sibTransId="{F9CBAF1E-2994-4778-820C-5305A5860067}"/>
    <dgm:cxn modelId="{AD289E17-C818-4CB9-B9B9-C5ABC17D52AD}" srcId="{8482584D-95CE-4844-BE1D-0F5927E97DDD}" destId="{64194A46-01C0-4999-B3F5-5C819AD501ED}" srcOrd="0" destOrd="0" parTransId="{0FF517D2-E67F-4404-9F28-84B1C28F6173}" sibTransId="{A9473FC1-5333-443D-A7EF-CABCF5C2AE40}"/>
    <dgm:cxn modelId="{E3F7E240-7CEE-4E88-9DAE-41E1FEC30A1D}" type="presOf" srcId="{9507335C-1422-435B-82E2-1ED7B2F2F8D7}" destId="{9F146E05-8D5C-4FCB-B0C4-02CD50E17F02}" srcOrd="0" destOrd="0" presId="urn:microsoft.com/office/officeart/2005/8/layout/chevron2"/>
    <dgm:cxn modelId="{95F33713-4192-451A-B17C-40886CFF4692}" type="presOf" srcId="{E7B4DBEE-7FE7-4892-A26E-03092124B2A8}" destId="{655B51FD-0952-4980-9B5E-075467D19815}" srcOrd="0" destOrd="0" presId="urn:microsoft.com/office/officeart/2005/8/layout/chevron2"/>
    <dgm:cxn modelId="{89D56CEC-625F-41B3-AA7B-26A9A80FB863}" srcId="{E7B4DBEE-7FE7-4892-A26E-03092124B2A8}" destId="{8482584D-95CE-4844-BE1D-0F5927E97DDD}" srcOrd="1" destOrd="0" parTransId="{89E51152-5482-49FA-B34A-662C18DA9EDE}" sibTransId="{3BF51F8B-DB07-45D2-BCAC-EEA24D79EC10}"/>
    <dgm:cxn modelId="{EEDEB9AF-D45C-4209-8B67-3D24D1E6995D}" srcId="{E7B4DBEE-7FE7-4892-A26E-03092124B2A8}" destId="{74C167BA-02EA-4789-8B93-A0DFE6594654}" srcOrd="2" destOrd="0" parTransId="{47FCDDF5-E865-438B-9742-08F199703E2F}" sibTransId="{E19A7B6B-8B0C-4ACB-918F-FFC656ABA715}"/>
    <dgm:cxn modelId="{FAB6AB11-E2C0-4FDA-8925-898E0BEC490B}" type="presOf" srcId="{B35FF1B7-AC7B-4C95-87B7-7DB2FE2B8D31}" destId="{68CB9107-C4D7-4535-89BD-074951E17835}" srcOrd="0" destOrd="0" presId="urn:microsoft.com/office/officeart/2005/8/layout/chevron2"/>
    <dgm:cxn modelId="{CA31EAFA-3AEC-40B7-8BAB-C5BCFC72A2DB}" srcId="{E7B4DBEE-7FE7-4892-A26E-03092124B2A8}" destId="{B35FF1B7-AC7B-4C95-87B7-7DB2FE2B8D31}" srcOrd="3" destOrd="0" parTransId="{AB68AACB-0BEE-4D80-AA3C-5AE3DFBFD478}" sibTransId="{42B8A215-8E64-48BF-9A2A-D1949D7456CA}"/>
    <dgm:cxn modelId="{F5F48683-FAF1-42EC-9709-7644D1DEBAB3}" type="presOf" srcId="{8482584D-95CE-4844-BE1D-0F5927E97DDD}" destId="{FC1E3B39-9D0F-4349-B9A7-91DC09E53F85}" srcOrd="0" destOrd="0" presId="urn:microsoft.com/office/officeart/2005/8/layout/chevron2"/>
    <dgm:cxn modelId="{AFE389CD-30DB-46F9-84FB-A61A9EE00B13}" type="presOf" srcId="{FE5F2CC5-C700-4087-BEC7-14C1943BD1E1}" destId="{7C806C9F-4475-4A2E-B6E9-036C7A21CE39}" srcOrd="0" destOrd="0" presId="urn:microsoft.com/office/officeart/2005/8/layout/chevron2"/>
    <dgm:cxn modelId="{71512CC2-F164-4672-929A-A22206C6BED4}" srcId="{06ED903B-83F0-4B26-8C26-0EA8B80204E9}" destId="{FE5F2CC5-C700-4087-BEC7-14C1943BD1E1}" srcOrd="0" destOrd="0" parTransId="{A694EC52-728F-418D-B2B7-D951C31C22D2}" sibTransId="{18760711-22A5-49B8-BBD7-A71187B64AAC}"/>
    <dgm:cxn modelId="{A153154A-E552-4140-801E-C3AAF84FD67C}" type="presParOf" srcId="{655B51FD-0952-4980-9B5E-075467D19815}" destId="{11B571F6-AAFD-46F1-9D71-CEDAEAF10604}" srcOrd="0" destOrd="0" presId="urn:microsoft.com/office/officeart/2005/8/layout/chevron2"/>
    <dgm:cxn modelId="{96CDD895-4BCC-450F-B92E-EBE4EFB87DF3}" type="presParOf" srcId="{11B571F6-AAFD-46F1-9D71-CEDAEAF10604}" destId="{D28240D3-9B04-4E05-9D23-D3D0AE796EB1}" srcOrd="0" destOrd="0" presId="urn:microsoft.com/office/officeart/2005/8/layout/chevron2"/>
    <dgm:cxn modelId="{9A3A9B74-6578-4D93-9DA4-8A4003E9DFB3}" type="presParOf" srcId="{11B571F6-AAFD-46F1-9D71-CEDAEAF10604}" destId="{7C806C9F-4475-4A2E-B6E9-036C7A21CE39}" srcOrd="1" destOrd="0" presId="urn:microsoft.com/office/officeart/2005/8/layout/chevron2"/>
    <dgm:cxn modelId="{8B213C54-932E-4EB1-AD5D-D96867D1BDA1}" type="presParOf" srcId="{655B51FD-0952-4980-9B5E-075467D19815}" destId="{08B8E868-7CE8-4415-9A6B-86D86A06E488}" srcOrd="1" destOrd="0" presId="urn:microsoft.com/office/officeart/2005/8/layout/chevron2"/>
    <dgm:cxn modelId="{BFA4085E-145B-4789-BD8A-031D0C0E4CB2}" type="presParOf" srcId="{655B51FD-0952-4980-9B5E-075467D19815}" destId="{BEF62961-D34B-43BF-918E-FC3B85118B0C}" srcOrd="2" destOrd="0" presId="urn:microsoft.com/office/officeart/2005/8/layout/chevron2"/>
    <dgm:cxn modelId="{8FCC1148-9B79-4846-B34C-480372CB6EE0}" type="presParOf" srcId="{BEF62961-D34B-43BF-918E-FC3B85118B0C}" destId="{FC1E3B39-9D0F-4349-B9A7-91DC09E53F85}" srcOrd="0" destOrd="0" presId="urn:microsoft.com/office/officeart/2005/8/layout/chevron2"/>
    <dgm:cxn modelId="{D423B486-F34F-435D-BF0C-558EE7A75119}" type="presParOf" srcId="{BEF62961-D34B-43BF-918E-FC3B85118B0C}" destId="{E7328EB4-E5E2-4445-A366-BEE6FA8543E1}" srcOrd="1" destOrd="0" presId="urn:microsoft.com/office/officeart/2005/8/layout/chevron2"/>
    <dgm:cxn modelId="{F58087BF-78CB-415A-BBDA-19F871AB86E6}" type="presParOf" srcId="{655B51FD-0952-4980-9B5E-075467D19815}" destId="{6B75E4C3-34FB-4821-8FFD-D21FECAE3F02}" srcOrd="3" destOrd="0" presId="urn:microsoft.com/office/officeart/2005/8/layout/chevron2"/>
    <dgm:cxn modelId="{20D0B231-3DD0-4DF2-8F04-83BD5AF1EDEB}" type="presParOf" srcId="{655B51FD-0952-4980-9B5E-075467D19815}" destId="{27593458-BC03-450F-BB35-2BC3873E4C2F}" srcOrd="4" destOrd="0" presId="urn:microsoft.com/office/officeart/2005/8/layout/chevron2"/>
    <dgm:cxn modelId="{15411077-F8B5-4151-83B8-AA6A0FC82D1D}" type="presParOf" srcId="{27593458-BC03-450F-BB35-2BC3873E4C2F}" destId="{F82A8E7B-7E44-4BB1-AB40-8DB00D188888}" srcOrd="0" destOrd="0" presId="urn:microsoft.com/office/officeart/2005/8/layout/chevron2"/>
    <dgm:cxn modelId="{6D9E8C9C-FAF9-4285-861F-D35918CE2493}" type="presParOf" srcId="{27593458-BC03-450F-BB35-2BC3873E4C2F}" destId="{9F146E05-8D5C-4FCB-B0C4-02CD50E17F02}" srcOrd="1" destOrd="0" presId="urn:microsoft.com/office/officeart/2005/8/layout/chevron2"/>
    <dgm:cxn modelId="{6F1B1F4D-AFD9-42B1-AE1E-2C68305F58EB}" type="presParOf" srcId="{655B51FD-0952-4980-9B5E-075467D19815}" destId="{58C28F66-B986-45D1-B9DC-A618B106DA2D}" srcOrd="5" destOrd="0" presId="urn:microsoft.com/office/officeart/2005/8/layout/chevron2"/>
    <dgm:cxn modelId="{980AFCE3-75F3-4BB4-A9BA-5E6957B99090}" type="presParOf" srcId="{655B51FD-0952-4980-9B5E-075467D19815}" destId="{1D390081-657A-4691-A142-8C6983B09DEF}" srcOrd="6" destOrd="0" presId="urn:microsoft.com/office/officeart/2005/8/layout/chevron2"/>
    <dgm:cxn modelId="{9800E922-7743-4C6B-9751-0F5A5C4E10C4}" type="presParOf" srcId="{1D390081-657A-4691-A142-8C6983B09DEF}" destId="{68CB9107-C4D7-4535-89BD-074951E17835}" srcOrd="0" destOrd="0" presId="urn:microsoft.com/office/officeart/2005/8/layout/chevron2"/>
    <dgm:cxn modelId="{29D4C552-E631-4600-8F73-F6DB85987440}" type="presParOf" srcId="{1D390081-657A-4691-A142-8C6983B09DEF}" destId="{4F10BB02-43E7-41D6-815D-85EEE0683C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E6023-5147-4D71-AAE6-2082C6C74271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ka-GE"/>
        </a:p>
      </dgm:t>
    </dgm:pt>
    <dgm:pt modelId="{F97EB9CD-2F7B-42A6-9E8A-65F113F145B9}">
      <dgm:prSet custT="1"/>
      <dgm:spPr/>
      <dgm:t>
        <a:bodyPr/>
        <a:lstStyle/>
        <a:p>
          <a:pPr algn="ctr"/>
          <a:r>
            <a:rPr lang="en-US" sz="1600" dirty="0" smtClean="0"/>
            <a:t>Engagement of law enforcement authorities, monitoring institutions, and FMS</a:t>
          </a:r>
          <a:endParaRPr lang="en-US" sz="1600" dirty="0"/>
        </a:p>
      </dgm:t>
    </dgm:pt>
    <dgm:pt modelId="{CFBDA065-5D6D-411C-A6E6-C241A45115E2}" type="parTrans" cxnId="{26D66827-AFC4-494F-A7E4-87B0B6DCB474}">
      <dgm:prSet/>
      <dgm:spPr/>
      <dgm:t>
        <a:bodyPr/>
        <a:lstStyle/>
        <a:p>
          <a:endParaRPr lang="en-US"/>
        </a:p>
      </dgm:t>
    </dgm:pt>
    <dgm:pt modelId="{EFF5E3EE-C194-4EE1-95CA-2780F486B858}" type="sibTrans" cxnId="{26D66827-AFC4-494F-A7E4-87B0B6DCB474}">
      <dgm:prSet/>
      <dgm:spPr/>
      <dgm:t>
        <a:bodyPr/>
        <a:lstStyle/>
        <a:p>
          <a:endParaRPr lang="en-US"/>
        </a:p>
      </dgm:t>
    </dgm:pt>
    <dgm:pt modelId="{2EFD57B3-89E9-4363-A3BD-236A2F73B035}">
      <dgm:prSet custT="1"/>
      <dgm:spPr/>
      <dgm:t>
        <a:bodyPr/>
        <a:lstStyle/>
        <a:p>
          <a:r>
            <a:rPr lang="en-US" sz="1600" dirty="0" smtClean="0"/>
            <a:t>Analyzing common – newly-identified typologies</a:t>
          </a:r>
          <a:endParaRPr lang="en-US" sz="1600" dirty="0"/>
        </a:p>
      </dgm:t>
    </dgm:pt>
    <dgm:pt modelId="{302DC043-48F1-4468-B4CB-894193664DA6}" type="parTrans" cxnId="{A2B9CFA6-9556-4FB8-A574-327FA30716CB}">
      <dgm:prSet/>
      <dgm:spPr/>
      <dgm:t>
        <a:bodyPr/>
        <a:lstStyle/>
        <a:p>
          <a:endParaRPr lang="en-US"/>
        </a:p>
      </dgm:t>
    </dgm:pt>
    <dgm:pt modelId="{09F623C4-0D72-4B18-B0BA-C7657EDD8035}" type="sibTrans" cxnId="{A2B9CFA6-9556-4FB8-A574-327FA30716CB}">
      <dgm:prSet/>
      <dgm:spPr/>
      <dgm:t>
        <a:bodyPr/>
        <a:lstStyle/>
        <a:p>
          <a:endParaRPr lang="en-US"/>
        </a:p>
      </dgm:t>
    </dgm:pt>
    <dgm:pt modelId="{CB3F88C4-E521-4719-B8CD-E176D4607187}">
      <dgm:prSet custT="1"/>
      <dgm:spPr/>
      <dgm:t>
        <a:bodyPr/>
        <a:lstStyle/>
        <a:p>
          <a:r>
            <a:rPr lang="en-US" sz="1600" b="0" dirty="0" smtClean="0"/>
            <a:t>Sharing information/experience</a:t>
          </a:r>
        </a:p>
      </dgm:t>
    </dgm:pt>
    <dgm:pt modelId="{947BF107-C640-4CAD-B6B9-7EC5EC562E27}" type="sibTrans" cxnId="{681D106A-1DD1-465A-BC13-BBB83A8CA92F}">
      <dgm:prSet/>
      <dgm:spPr/>
      <dgm:t>
        <a:bodyPr/>
        <a:lstStyle/>
        <a:p>
          <a:endParaRPr lang="en-US"/>
        </a:p>
      </dgm:t>
    </dgm:pt>
    <dgm:pt modelId="{04CEEC46-D61F-4B66-BD09-41BDD8AA8916}" type="parTrans" cxnId="{681D106A-1DD1-465A-BC13-BBB83A8CA92F}">
      <dgm:prSet/>
      <dgm:spPr/>
      <dgm:t>
        <a:bodyPr/>
        <a:lstStyle/>
        <a:p>
          <a:endParaRPr lang="en-US"/>
        </a:p>
      </dgm:t>
    </dgm:pt>
    <dgm:pt modelId="{B3584B93-D222-4658-BF48-92C4A439BC42}" type="pres">
      <dgm:prSet presAssocID="{6E6E6023-5147-4D71-AAE6-2082C6C742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C4D0E7AA-C09A-432F-9B38-7AE597751EE4}" type="pres">
      <dgm:prSet presAssocID="{6E6E6023-5147-4D71-AAE6-2082C6C74271}" presName="Name1" presStyleCnt="0"/>
      <dgm:spPr/>
      <dgm:t>
        <a:bodyPr/>
        <a:lstStyle/>
        <a:p>
          <a:endParaRPr lang="en-US"/>
        </a:p>
      </dgm:t>
    </dgm:pt>
    <dgm:pt modelId="{F174482F-C909-4C7E-935B-ADA3005AF289}" type="pres">
      <dgm:prSet presAssocID="{6E6E6023-5147-4D71-AAE6-2082C6C74271}" presName="cycle" presStyleCnt="0"/>
      <dgm:spPr/>
      <dgm:t>
        <a:bodyPr/>
        <a:lstStyle/>
        <a:p>
          <a:endParaRPr lang="en-US"/>
        </a:p>
      </dgm:t>
    </dgm:pt>
    <dgm:pt modelId="{ECB356B3-1317-4588-8DE4-7BC385E280A6}" type="pres">
      <dgm:prSet presAssocID="{6E6E6023-5147-4D71-AAE6-2082C6C74271}" presName="srcNode" presStyleLbl="node1" presStyleIdx="0" presStyleCnt="3"/>
      <dgm:spPr/>
      <dgm:t>
        <a:bodyPr/>
        <a:lstStyle/>
        <a:p>
          <a:endParaRPr lang="en-US"/>
        </a:p>
      </dgm:t>
    </dgm:pt>
    <dgm:pt modelId="{19EF1CD6-4F82-488A-A95B-D2E933E18012}" type="pres">
      <dgm:prSet presAssocID="{6E6E6023-5147-4D71-AAE6-2082C6C74271}" presName="conn" presStyleLbl="parChTrans1D2" presStyleIdx="0" presStyleCnt="1"/>
      <dgm:spPr/>
      <dgm:t>
        <a:bodyPr/>
        <a:lstStyle/>
        <a:p>
          <a:endParaRPr lang="ka-GE"/>
        </a:p>
      </dgm:t>
    </dgm:pt>
    <dgm:pt modelId="{8601F2AE-3271-415B-9477-B8D99AFC8911}" type="pres">
      <dgm:prSet presAssocID="{6E6E6023-5147-4D71-AAE6-2082C6C74271}" presName="extraNode" presStyleLbl="node1" presStyleIdx="0" presStyleCnt="3"/>
      <dgm:spPr/>
      <dgm:t>
        <a:bodyPr/>
        <a:lstStyle/>
        <a:p>
          <a:endParaRPr lang="en-US"/>
        </a:p>
      </dgm:t>
    </dgm:pt>
    <dgm:pt modelId="{E4BF0AE7-38D8-492D-BECD-6A273EF43FAD}" type="pres">
      <dgm:prSet presAssocID="{6E6E6023-5147-4D71-AAE6-2082C6C74271}" presName="dstNode" presStyleLbl="node1" presStyleIdx="0" presStyleCnt="3"/>
      <dgm:spPr/>
      <dgm:t>
        <a:bodyPr/>
        <a:lstStyle/>
        <a:p>
          <a:endParaRPr lang="en-US"/>
        </a:p>
      </dgm:t>
    </dgm:pt>
    <dgm:pt modelId="{594DA350-810C-4686-8000-8BD0B6AA8F53}" type="pres">
      <dgm:prSet presAssocID="{F97EB9CD-2F7B-42A6-9E8A-65F113F145B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466F-F56B-42F8-B513-D6233CA5199A}" type="pres">
      <dgm:prSet presAssocID="{F97EB9CD-2F7B-42A6-9E8A-65F113F145B9}" presName="accent_1" presStyleCnt="0"/>
      <dgm:spPr/>
      <dgm:t>
        <a:bodyPr/>
        <a:lstStyle/>
        <a:p>
          <a:endParaRPr lang="en-US"/>
        </a:p>
      </dgm:t>
    </dgm:pt>
    <dgm:pt modelId="{94CA8744-9315-4CAC-AB52-435A3254DE2F}" type="pres">
      <dgm:prSet presAssocID="{F97EB9CD-2F7B-42A6-9E8A-65F113F145B9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485D24C3-7776-4D37-8CDB-802A2661C299}" type="pres">
      <dgm:prSet presAssocID="{2EFD57B3-89E9-4363-A3BD-236A2F73B03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DFB0E-B844-4EBE-BCB5-FBB7B597046D}" type="pres">
      <dgm:prSet presAssocID="{2EFD57B3-89E9-4363-A3BD-236A2F73B035}" presName="accent_2" presStyleCnt="0"/>
      <dgm:spPr/>
      <dgm:t>
        <a:bodyPr/>
        <a:lstStyle/>
        <a:p>
          <a:endParaRPr lang="en-US"/>
        </a:p>
      </dgm:t>
    </dgm:pt>
    <dgm:pt modelId="{F45CEACF-C86C-4F9E-9084-A2486127B4D5}" type="pres">
      <dgm:prSet presAssocID="{2EFD57B3-89E9-4363-A3BD-236A2F73B035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8606B934-EF77-46AC-9071-C9E53F777CD9}" type="pres">
      <dgm:prSet presAssocID="{CB3F88C4-E521-4719-B8CD-E176D460718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0C241-4C4C-4692-B308-01803D805F9E}" type="pres">
      <dgm:prSet presAssocID="{CB3F88C4-E521-4719-B8CD-E176D4607187}" presName="accent_3" presStyleCnt="0"/>
      <dgm:spPr/>
      <dgm:t>
        <a:bodyPr/>
        <a:lstStyle/>
        <a:p>
          <a:endParaRPr lang="en-US"/>
        </a:p>
      </dgm:t>
    </dgm:pt>
    <dgm:pt modelId="{616FB227-155D-43AE-B525-35DEBE998236}" type="pres">
      <dgm:prSet presAssocID="{CB3F88C4-E521-4719-B8CD-E176D4607187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9ECA504F-428D-413B-BBFD-E56F7FF4FF2F}" type="presOf" srcId="{6E6E6023-5147-4D71-AAE6-2082C6C74271}" destId="{B3584B93-D222-4658-BF48-92C4A439BC42}" srcOrd="0" destOrd="0" presId="urn:microsoft.com/office/officeart/2008/layout/VerticalCurvedList"/>
    <dgm:cxn modelId="{E79ADBC5-A3AE-44F7-8D94-1B4FAB6B5BDC}" type="presOf" srcId="{EFF5E3EE-C194-4EE1-95CA-2780F486B858}" destId="{19EF1CD6-4F82-488A-A95B-D2E933E18012}" srcOrd="0" destOrd="0" presId="urn:microsoft.com/office/officeart/2008/layout/VerticalCurvedList"/>
    <dgm:cxn modelId="{26D66827-AFC4-494F-A7E4-87B0B6DCB474}" srcId="{6E6E6023-5147-4D71-AAE6-2082C6C74271}" destId="{F97EB9CD-2F7B-42A6-9E8A-65F113F145B9}" srcOrd="0" destOrd="0" parTransId="{CFBDA065-5D6D-411C-A6E6-C241A45115E2}" sibTransId="{EFF5E3EE-C194-4EE1-95CA-2780F486B858}"/>
    <dgm:cxn modelId="{A2B9CFA6-9556-4FB8-A574-327FA30716CB}" srcId="{6E6E6023-5147-4D71-AAE6-2082C6C74271}" destId="{2EFD57B3-89E9-4363-A3BD-236A2F73B035}" srcOrd="1" destOrd="0" parTransId="{302DC043-48F1-4468-B4CB-894193664DA6}" sibTransId="{09F623C4-0D72-4B18-B0BA-C7657EDD8035}"/>
    <dgm:cxn modelId="{834003A0-5598-43F4-AAC8-5D8190306182}" type="presOf" srcId="{2EFD57B3-89E9-4363-A3BD-236A2F73B035}" destId="{485D24C3-7776-4D37-8CDB-802A2661C299}" srcOrd="0" destOrd="0" presId="urn:microsoft.com/office/officeart/2008/layout/VerticalCurvedList"/>
    <dgm:cxn modelId="{07DB9C70-0EA1-4EF3-B160-15CA97177013}" type="presOf" srcId="{F97EB9CD-2F7B-42A6-9E8A-65F113F145B9}" destId="{594DA350-810C-4686-8000-8BD0B6AA8F53}" srcOrd="0" destOrd="0" presId="urn:microsoft.com/office/officeart/2008/layout/VerticalCurvedList"/>
    <dgm:cxn modelId="{681D106A-1DD1-465A-BC13-BBB83A8CA92F}" srcId="{6E6E6023-5147-4D71-AAE6-2082C6C74271}" destId="{CB3F88C4-E521-4719-B8CD-E176D4607187}" srcOrd="2" destOrd="0" parTransId="{04CEEC46-D61F-4B66-BD09-41BDD8AA8916}" sibTransId="{947BF107-C640-4CAD-B6B9-7EC5EC562E27}"/>
    <dgm:cxn modelId="{6FD22191-4D73-4ED1-97BA-7A16032749B8}" type="presOf" srcId="{CB3F88C4-E521-4719-B8CD-E176D4607187}" destId="{8606B934-EF77-46AC-9071-C9E53F777CD9}" srcOrd="0" destOrd="0" presId="urn:microsoft.com/office/officeart/2008/layout/VerticalCurvedList"/>
    <dgm:cxn modelId="{0AAA1DA2-FC8E-470F-B063-60544CB544D5}" type="presParOf" srcId="{B3584B93-D222-4658-BF48-92C4A439BC42}" destId="{C4D0E7AA-C09A-432F-9B38-7AE597751EE4}" srcOrd="0" destOrd="0" presId="urn:microsoft.com/office/officeart/2008/layout/VerticalCurvedList"/>
    <dgm:cxn modelId="{949D50D9-7235-4522-A7B4-A6B7785D6DBE}" type="presParOf" srcId="{C4D0E7AA-C09A-432F-9B38-7AE597751EE4}" destId="{F174482F-C909-4C7E-935B-ADA3005AF289}" srcOrd="0" destOrd="0" presId="urn:microsoft.com/office/officeart/2008/layout/VerticalCurvedList"/>
    <dgm:cxn modelId="{17F2D26C-116F-4053-9A08-A472B457161D}" type="presParOf" srcId="{F174482F-C909-4C7E-935B-ADA3005AF289}" destId="{ECB356B3-1317-4588-8DE4-7BC385E280A6}" srcOrd="0" destOrd="0" presId="urn:microsoft.com/office/officeart/2008/layout/VerticalCurvedList"/>
    <dgm:cxn modelId="{DE9FA881-7C7D-4ECC-9B0F-5D83FD8BA1BF}" type="presParOf" srcId="{F174482F-C909-4C7E-935B-ADA3005AF289}" destId="{19EF1CD6-4F82-488A-A95B-D2E933E18012}" srcOrd="1" destOrd="0" presId="urn:microsoft.com/office/officeart/2008/layout/VerticalCurvedList"/>
    <dgm:cxn modelId="{78486132-13C0-4CD0-8E2C-5E751413CEF6}" type="presParOf" srcId="{F174482F-C909-4C7E-935B-ADA3005AF289}" destId="{8601F2AE-3271-415B-9477-B8D99AFC8911}" srcOrd="2" destOrd="0" presId="urn:microsoft.com/office/officeart/2008/layout/VerticalCurvedList"/>
    <dgm:cxn modelId="{4F4CACFC-E0C0-458A-954C-35A61BB5E57C}" type="presParOf" srcId="{F174482F-C909-4C7E-935B-ADA3005AF289}" destId="{E4BF0AE7-38D8-492D-BECD-6A273EF43FAD}" srcOrd="3" destOrd="0" presId="urn:microsoft.com/office/officeart/2008/layout/VerticalCurvedList"/>
    <dgm:cxn modelId="{05CA824E-647B-4024-A2A0-D8B4A3F7E6E6}" type="presParOf" srcId="{C4D0E7AA-C09A-432F-9B38-7AE597751EE4}" destId="{594DA350-810C-4686-8000-8BD0B6AA8F53}" srcOrd="1" destOrd="0" presId="urn:microsoft.com/office/officeart/2008/layout/VerticalCurvedList"/>
    <dgm:cxn modelId="{040DFB19-F5B3-4D58-BA45-A16A955F5ACD}" type="presParOf" srcId="{C4D0E7AA-C09A-432F-9B38-7AE597751EE4}" destId="{1C5B466F-F56B-42F8-B513-D6233CA5199A}" srcOrd="2" destOrd="0" presId="urn:microsoft.com/office/officeart/2008/layout/VerticalCurvedList"/>
    <dgm:cxn modelId="{09112FDB-9951-4D40-9D8C-464C57690902}" type="presParOf" srcId="{1C5B466F-F56B-42F8-B513-D6233CA5199A}" destId="{94CA8744-9315-4CAC-AB52-435A3254DE2F}" srcOrd="0" destOrd="0" presId="urn:microsoft.com/office/officeart/2008/layout/VerticalCurvedList"/>
    <dgm:cxn modelId="{ACD32467-ED10-43EA-B812-5D010B0FEE0A}" type="presParOf" srcId="{C4D0E7AA-C09A-432F-9B38-7AE597751EE4}" destId="{485D24C3-7776-4D37-8CDB-802A2661C299}" srcOrd="3" destOrd="0" presId="urn:microsoft.com/office/officeart/2008/layout/VerticalCurvedList"/>
    <dgm:cxn modelId="{BFB15916-EA50-4F67-B02D-09C761BA169D}" type="presParOf" srcId="{C4D0E7AA-C09A-432F-9B38-7AE597751EE4}" destId="{709DFB0E-B844-4EBE-BCB5-FBB7B597046D}" srcOrd="4" destOrd="0" presId="urn:microsoft.com/office/officeart/2008/layout/VerticalCurvedList"/>
    <dgm:cxn modelId="{1C8B9B24-C413-4B8A-BF7D-61AD03B9FB3C}" type="presParOf" srcId="{709DFB0E-B844-4EBE-BCB5-FBB7B597046D}" destId="{F45CEACF-C86C-4F9E-9084-A2486127B4D5}" srcOrd="0" destOrd="0" presId="urn:microsoft.com/office/officeart/2008/layout/VerticalCurvedList"/>
    <dgm:cxn modelId="{5597289C-9A4E-4741-80D6-146D3631EAE3}" type="presParOf" srcId="{C4D0E7AA-C09A-432F-9B38-7AE597751EE4}" destId="{8606B934-EF77-46AC-9071-C9E53F777CD9}" srcOrd="5" destOrd="0" presId="urn:microsoft.com/office/officeart/2008/layout/VerticalCurvedList"/>
    <dgm:cxn modelId="{DBEFFF77-E5D0-4959-9160-7D831DE7D081}" type="presParOf" srcId="{C4D0E7AA-C09A-432F-9B38-7AE597751EE4}" destId="{12F0C241-4C4C-4692-B308-01803D805F9E}" srcOrd="6" destOrd="0" presId="urn:microsoft.com/office/officeart/2008/layout/VerticalCurvedList"/>
    <dgm:cxn modelId="{0DD71FE3-4D35-4C2E-B5E1-B45D283EF6EC}" type="presParOf" srcId="{12F0C241-4C4C-4692-B308-01803D805F9E}" destId="{616FB227-155D-43AE-B525-35DEBE9982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6E6023-5147-4D71-AAE6-2082C6C74271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ka-GE"/>
        </a:p>
      </dgm:t>
    </dgm:pt>
    <dgm:pt modelId="{1B078DC3-0A41-4C82-A2DC-18FB0907FF2C}">
      <dgm:prSet custT="1"/>
      <dgm:spPr/>
      <dgm:t>
        <a:bodyPr/>
        <a:lstStyle/>
        <a:p>
          <a:pPr algn="ctr"/>
          <a:r>
            <a:rPr lang="en-US" sz="1400" dirty="0" smtClean="0"/>
            <a:t>Cooperation within the scope of mutual legal assistance requests</a:t>
          </a:r>
          <a:endParaRPr lang="en-US" sz="1400" dirty="0"/>
        </a:p>
      </dgm:t>
    </dgm:pt>
    <dgm:pt modelId="{3599B6E2-77EE-44F7-9BA1-3511987A399F}" type="parTrans" cxnId="{ED4BE760-852B-44B1-B352-77A2BFEF8933}">
      <dgm:prSet/>
      <dgm:spPr/>
      <dgm:t>
        <a:bodyPr/>
        <a:lstStyle/>
        <a:p>
          <a:endParaRPr lang="en-US"/>
        </a:p>
      </dgm:t>
    </dgm:pt>
    <dgm:pt modelId="{0CAF6ACA-D4B9-4A13-9F09-27984F3547FD}" type="sibTrans" cxnId="{ED4BE760-852B-44B1-B352-77A2BFEF8933}">
      <dgm:prSet/>
      <dgm:spPr/>
      <dgm:t>
        <a:bodyPr/>
        <a:lstStyle/>
        <a:p>
          <a:endParaRPr lang="en-US"/>
        </a:p>
      </dgm:t>
    </dgm:pt>
    <dgm:pt modelId="{2F5311D5-3CB4-4C23-AE57-6B99C5894BCA}">
      <dgm:prSet custT="1"/>
      <dgm:spPr/>
      <dgm:t>
        <a:bodyPr/>
        <a:lstStyle/>
        <a:p>
          <a:pPr algn="ctr"/>
          <a:r>
            <a:rPr lang="en-US" sz="1400" dirty="0" smtClean="0"/>
            <a:t>Cooperation through foreign liaison prosecutors or liaison prosecutors in foreign countries </a:t>
          </a:r>
          <a:endParaRPr lang="en-US" sz="1400" dirty="0"/>
        </a:p>
      </dgm:t>
    </dgm:pt>
    <dgm:pt modelId="{6DEDAE70-8F93-4BBA-AC7F-1BC5AA67583B}" type="parTrans" cxnId="{185E7584-1745-41FA-8E7E-DB061C4DF942}">
      <dgm:prSet/>
      <dgm:spPr/>
      <dgm:t>
        <a:bodyPr/>
        <a:lstStyle/>
        <a:p>
          <a:endParaRPr lang="en-US"/>
        </a:p>
      </dgm:t>
    </dgm:pt>
    <dgm:pt modelId="{7AF6EBB4-A848-4932-AFF8-838BA1060A47}" type="sibTrans" cxnId="{185E7584-1745-41FA-8E7E-DB061C4DF942}">
      <dgm:prSet/>
      <dgm:spPr/>
      <dgm:t>
        <a:bodyPr/>
        <a:lstStyle/>
        <a:p>
          <a:endParaRPr lang="en-US"/>
        </a:p>
      </dgm:t>
    </dgm:pt>
    <dgm:pt modelId="{AA1E3474-94E5-4FA9-B3E6-AD5A6F17A47F}">
      <dgm:prSet custT="1"/>
      <dgm:spPr/>
      <dgm:t>
        <a:bodyPr/>
        <a:lstStyle/>
        <a:p>
          <a:r>
            <a:rPr lang="en-US" sz="1400" dirty="0" smtClean="0"/>
            <a:t>Providing and exchanging information through Georgia’s FMS </a:t>
          </a:r>
          <a:r>
            <a:rPr lang="ka-GE" sz="1400" dirty="0" smtClean="0"/>
            <a:t>- </a:t>
          </a:r>
          <a:r>
            <a:rPr lang="en-US" sz="1400" dirty="0"/>
            <a:t>EGMONT</a:t>
          </a:r>
        </a:p>
      </dgm:t>
    </dgm:pt>
    <dgm:pt modelId="{E1A9B768-C102-45E0-88F9-FC53E27F9FAC}" type="parTrans" cxnId="{1CC0DD17-BBB7-4B5C-909F-D515B46EF2B6}">
      <dgm:prSet/>
      <dgm:spPr/>
      <dgm:t>
        <a:bodyPr/>
        <a:lstStyle/>
        <a:p>
          <a:endParaRPr lang="en-US"/>
        </a:p>
      </dgm:t>
    </dgm:pt>
    <dgm:pt modelId="{F91B7653-25F2-4421-BA83-66B60A5E8D2F}" type="sibTrans" cxnId="{1CC0DD17-BBB7-4B5C-909F-D515B46EF2B6}">
      <dgm:prSet/>
      <dgm:spPr/>
      <dgm:t>
        <a:bodyPr/>
        <a:lstStyle/>
        <a:p>
          <a:endParaRPr lang="en-US"/>
        </a:p>
      </dgm:t>
    </dgm:pt>
    <dgm:pt modelId="{7B73FC7D-E6F0-4F5D-B667-E5467B7A98B7}">
      <dgm:prSet custT="1"/>
      <dgm:spPr/>
      <dgm:t>
        <a:bodyPr/>
        <a:lstStyle/>
        <a:p>
          <a:r>
            <a:rPr lang="en-US" sz="1400" dirty="0" smtClean="0"/>
            <a:t>Cooperation via CARIN - asset recovery network</a:t>
          </a:r>
          <a:endParaRPr lang="en-US" sz="1400" dirty="0"/>
        </a:p>
      </dgm:t>
    </dgm:pt>
    <dgm:pt modelId="{31279FBE-252C-4601-8DEE-B28BD68BAC19}" type="parTrans" cxnId="{A5BF9CB1-2622-461F-84D7-8EE65536A95E}">
      <dgm:prSet/>
      <dgm:spPr/>
      <dgm:t>
        <a:bodyPr/>
        <a:lstStyle/>
        <a:p>
          <a:endParaRPr lang="en-US"/>
        </a:p>
      </dgm:t>
    </dgm:pt>
    <dgm:pt modelId="{E918334F-E784-4701-8347-0C0B00E202AC}" type="sibTrans" cxnId="{A5BF9CB1-2622-461F-84D7-8EE65536A95E}">
      <dgm:prSet/>
      <dgm:spPr/>
      <dgm:t>
        <a:bodyPr/>
        <a:lstStyle/>
        <a:p>
          <a:endParaRPr lang="en-US"/>
        </a:p>
      </dgm:t>
    </dgm:pt>
    <dgm:pt modelId="{55F847B9-74D3-4920-9BC7-4A42E4C65ECF}">
      <dgm:prSet custT="1"/>
      <dgm:spPr/>
      <dgm:t>
        <a:bodyPr/>
        <a:lstStyle/>
        <a:p>
          <a:r>
            <a:rPr lang="en-US" sz="1400" dirty="0" smtClean="0"/>
            <a:t>Use of police cooperation networks</a:t>
          </a:r>
          <a:endParaRPr lang="en-US" sz="1400" dirty="0"/>
        </a:p>
      </dgm:t>
    </dgm:pt>
    <dgm:pt modelId="{D8B6A67C-8CC5-4AB8-A54E-F5C425D987B0}" type="parTrans" cxnId="{6A311F82-2087-4FCA-95D1-09CDE389BDB3}">
      <dgm:prSet/>
      <dgm:spPr/>
      <dgm:t>
        <a:bodyPr/>
        <a:lstStyle/>
        <a:p>
          <a:endParaRPr lang="en-US"/>
        </a:p>
      </dgm:t>
    </dgm:pt>
    <dgm:pt modelId="{E1F556E2-5847-46AC-9C84-C1FB6BB5FDBC}" type="sibTrans" cxnId="{6A311F82-2087-4FCA-95D1-09CDE389BDB3}">
      <dgm:prSet/>
      <dgm:spPr/>
      <dgm:t>
        <a:bodyPr/>
        <a:lstStyle/>
        <a:p>
          <a:endParaRPr lang="en-US"/>
        </a:p>
      </dgm:t>
    </dgm:pt>
    <dgm:pt modelId="{B3584B93-D222-4658-BF48-92C4A439BC42}" type="pres">
      <dgm:prSet presAssocID="{6E6E6023-5147-4D71-AAE6-2082C6C742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ka-GE"/>
        </a:p>
      </dgm:t>
    </dgm:pt>
    <dgm:pt modelId="{C4D0E7AA-C09A-432F-9B38-7AE597751EE4}" type="pres">
      <dgm:prSet presAssocID="{6E6E6023-5147-4D71-AAE6-2082C6C74271}" presName="Name1" presStyleCnt="0"/>
      <dgm:spPr/>
    </dgm:pt>
    <dgm:pt modelId="{F174482F-C909-4C7E-935B-ADA3005AF289}" type="pres">
      <dgm:prSet presAssocID="{6E6E6023-5147-4D71-AAE6-2082C6C74271}" presName="cycle" presStyleCnt="0"/>
      <dgm:spPr/>
    </dgm:pt>
    <dgm:pt modelId="{ECB356B3-1317-4588-8DE4-7BC385E280A6}" type="pres">
      <dgm:prSet presAssocID="{6E6E6023-5147-4D71-AAE6-2082C6C74271}" presName="srcNode" presStyleLbl="node1" presStyleIdx="0" presStyleCnt="5"/>
      <dgm:spPr/>
    </dgm:pt>
    <dgm:pt modelId="{19EF1CD6-4F82-488A-A95B-D2E933E18012}" type="pres">
      <dgm:prSet presAssocID="{6E6E6023-5147-4D71-AAE6-2082C6C74271}" presName="conn" presStyleLbl="parChTrans1D2" presStyleIdx="0" presStyleCnt="1"/>
      <dgm:spPr/>
      <dgm:t>
        <a:bodyPr/>
        <a:lstStyle/>
        <a:p>
          <a:endParaRPr lang="ka-GE"/>
        </a:p>
      </dgm:t>
    </dgm:pt>
    <dgm:pt modelId="{8601F2AE-3271-415B-9477-B8D99AFC8911}" type="pres">
      <dgm:prSet presAssocID="{6E6E6023-5147-4D71-AAE6-2082C6C74271}" presName="extraNode" presStyleLbl="node1" presStyleIdx="0" presStyleCnt="5"/>
      <dgm:spPr/>
    </dgm:pt>
    <dgm:pt modelId="{E4BF0AE7-38D8-492D-BECD-6A273EF43FAD}" type="pres">
      <dgm:prSet presAssocID="{6E6E6023-5147-4D71-AAE6-2082C6C74271}" presName="dstNode" presStyleLbl="node1" presStyleIdx="0" presStyleCnt="5"/>
      <dgm:spPr/>
    </dgm:pt>
    <dgm:pt modelId="{548F0C6B-B2D0-4660-B29C-ADAECA0D67A9}" type="pres">
      <dgm:prSet presAssocID="{1B078DC3-0A41-4C82-A2DC-18FB0907FF2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683B3-5F8A-42C6-8260-E40491CEB3E9}" type="pres">
      <dgm:prSet presAssocID="{1B078DC3-0A41-4C82-A2DC-18FB0907FF2C}" presName="accent_1" presStyleCnt="0"/>
      <dgm:spPr/>
    </dgm:pt>
    <dgm:pt modelId="{38C83BFF-0AF9-425E-AFE8-0B538BAE57C0}" type="pres">
      <dgm:prSet presAssocID="{1B078DC3-0A41-4C82-A2DC-18FB0907FF2C}" presName="accentRepeatNode" presStyleLbl="solidFgAcc1" presStyleIdx="0" presStyleCnt="5"/>
      <dgm:spPr/>
    </dgm:pt>
    <dgm:pt modelId="{4E2A2DF2-88F1-496D-8A37-E60F5B51E167}" type="pres">
      <dgm:prSet presAssocID="{2F5311D5-3CB4-4C23-AE57-6B99C5894BC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990B8-BBC3-4A5A-A426-3FC161E669C8}" type="pres">
      <dgm:prSet presAssocID="{2F5311D5-3CB4-4C23-AE57-6B99C5894BCA}" presName="accent_2" presStyleCnt="0"/>
      <dgm:spPr/>
    </dgm:pt>
    <dgm:pt modelId="{DE8B4C0A-EBB3-447B-A250-A2ECFA3AE858}" type="pres">
      <dgm:prSet presAssocID="{2F5311D5-3CB4-4C23-AE57-6B99C5894BCA}" presName="accentRepeatNode" presStyleLbl="solidFgAcc1" presStyleIdx="1" presStyleCnt="5"/>
      <dgm:spPr/>
    </dgm:pt>
    <dgm:pt modelId="{696638B8-5635-4BA2-AC15-E4B15D9E5975}" type="pres">
      <dgm:prSet presAssocID="{7B73FC7D-E6F0-4F5D-B667-E5467B7A98B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1EDDC-7595-41F0-8399-05C2B9DE4F3F}" type="pres">
      <dgm:prSet presAssocID="{7B73FC7D-E6F0-4F5D-B667-E5467B7A98B7}" presName="accent_3" presStyleCnt="0"/>
      <dgm:spPr/>
    </dgm:pt>
    <dgm:pt modelId="{69880882-EBE5-4B7B-B18F-75207A64BB98}" type="pres">
      <dgm:prSet presAssocID="{7B73FC7D-E6F0-4F5D-B667-E5467B7A98B7}" presName="accentRepeatNode" presStyleLbl="solidFgAcc1" presStyleIdx="2" presStyleCnt="5"/>
      <dgm:spPr/>
    </dgm:pt>
    <dgm:pt modelId="{A275D968-DD5D-4A5B-96F1-93E009216122}" type="pres">
      <dgm:prSet presAssocID="{AA1E3474-94E5-4FA9-B3E6-AD5A6F17A47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41979-0DEA-4176-B21C-DE3741604944}" type="pres">
      <dgm:prSet presAssocID="{AA1E3474-94E5-4FA9-B3E6-AD5A6F17A47F}" presName="accent_4" presStyleCnt="0"/>
      <dgm:spPr/>
    </dgm:pt>
    <dgm:pt modelId="{B59E42AA-3A79-4CE9-A57F-C29875D4129D}" type="pres">
      <dgm:prSet presAssocID="{AA1E3474-94E5-4FA9-B3E6-AD5A6F17A47F}" presName="accentRepeatNode" presStyleLbl="solidFgAcc1" presStyleIdx="3" presStyleCnt="5"/>
      <dgm:spPr/>
    </dgm:pt>
    <dgm:pt modelId="{0FCDD329-466F-4C7F-8795-856FEB123219}" type="pres">
      <dgm:prSet presAssocID="{55F847B9-74D3-4920-9BC7-4A42E4C65E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86A0C-4E80-4AE6-B2FF-D976F3D355B2}" type="pres">
      <dgm:prSet presAssocID="{55F847B9-74D3-4920-9BC7-4A42E4C65ECF}" presName="accent_5" presStyleCnt="0"/>
      <dgm:spPr/>
    </dgm:pt>
    <dgm:pt modelId="{97C8B320-591B-4DE5-97CE-7996571A5F24}" type="pres">
      <dgm:prSet presAssocID="{55F847B9-74D3-4920-9BC7-4A42E4C65ECF}" presName="accentRepeatNode" presStyleLbl="solidFgAcc1" presStyleIdx="4" presStyleCnt="5"/>
      <dgm:spPr/>
    </dgm:pt>
  </dgm:ptLst>
  <dgm:cxnLst>
    <dgm:cxn modelId="{7057C802-CF7A-490C-BD7B-04349C19B32C}" type="presOf" srcId="{7B73FC7D-E6F0-4F5D-B667-E5467B7A98B7}" destId="{696638B8-5635-4BA2-AC15-E4B15D9E5975}" srcOrd="0" destOrd="0" presId="urn:microsoft.com/office/officeart/2008/layout/VerticalCurvedList"/>
    <dgm:cxn modelId="{924174CD-C06B-4CB9-8572-7FEEB7D27FF6}" type="presOf" srcId="{AA1E3474-94E5-4FA9-B3E6-AD5A6F17A47F}" destId="{A275D968-DD5D-4A5B-96F1-93E009216122}" srcOrd="0" destOrd="0" presId="urn:microsoft.com/office/officeart/2008/layout/VerticalCurvedList"/>
    <dgm:cxn modelId="{ED4BE760-852B-44B1-B352-77A2BFEF8933}" srcId="{6E6E6023-5147-4D71-AAE6-2082C6C74271}" destId="{1B078DC3-0A41-4C82-A2DC-18FB0907FF2C}" srcOrd="0" destOrd="0" parTransId="{3599B6E2-77EE-44F7-9BA1-3511987A399F}" sibTransId="{0CAF6ACA-D4B9-4A13-9F09-27984F3547FD}"/>
    <dgm:cxn modelId="{6A311F82-2087-4FCA-95D1-09CDE389BDB3}" srcId="{6E6E6023-5147-4D71-AAE6-2082C6C74271}" destId="{55F847B9-74D3-4920-9BC7-4A42E4C65ECF}" srcOrd="4" destOrd="0" parTransId="{D8B6A67C-8CC5-4AB8-A54E-F5C425D987B0}" sibTransId="{E1F556E2-5847-46AC-9C84-C1FB6BB5FDBC}"/>
    <dgm:cxn modelId="{D42C1C84-ADBF-4A5F-8D48-CB08DFAF0BF0}" type="presOf" srcId="{2F5311D5-3CB4-4C23-AE57-6B99C5894BCA}" destId="{4E2A2DF2-88F1-496D-8A37-E60F5B51E167}" srcOrd="0" destOrd="0" presId="urn:microsoft.com/office/officeart/2008/layout/VerticalCurvedList"/>
    <dgm:cxn modelId="{96B3890E-B1BA-4711-8498-421EFB09BDFF}" type="presOf" srcId="{0CAF6ACA-D4B9-4A13-9F09-27984F3547FD}" destId="{19EF1CD6-4F82-488A-A95B-D2E933E18012}" srcOrd="0" destOrd="0" presId="urn:microsoft.com/office/officeart/2008/layout/VerticalCurvedList"/>
    <dgm:cxn modelId="{7A7D1FE2-0813-40CF-B734-1C7EACC1638E}" type="presOf" srcId="{6E6E6023-5147-4D71-AAE6-2082C6C74271}" destId="{B3584B93-D222-4658-BF48-92C4A439BC42}" srcOrd="0" destOrd="0" presId="urn:microsoft.com/office/officeart/2008/layout/VerticalCurvedList"/>
    <dgm:cxn modelId="{ACB09B9C-FF04-4049-9014-3F0503EACBD1}" type="presOf" srcId="{55F847B9-74D3-4920-9BC7-4A42E4C65ECF}" destId="{0FCDD329-466F-4C7F-8795-856FEB123219}" srcOrd="0" destOrd="0" presId="urn:microsoft.com/office/officeart/2008/layout/VerticalCurvedList"/>
    <dgm:cxn modelId="{B286FA06-ED0D-43F8-9094-0836FEB6DD6F}" type="presOf" srcId="{1B078DC3-0A41-4C82-A2DC-18FB0907FF2C}" destId="{548F0C6B-B2D0-4660-B29C-ADAECA0D67A9}" srcOrd="0" destOrd="0" presId="urn:microsoft.com/office/officeart/2008/layout/VerticalCurvedList"/>
    <dgm:cxn modelId="{1CC0DD17-BBB7-4B5C-909F-D515B46EF2B6}" srcId="{6E6E6023-5147-4D71-AAE6-2082C6C74271}" destId="{AA1E3474-94E5-4FA9-B3E6-AD5A6F17A47F}" srcOrd="3" destOrd="0" parTransId="{E1A9B768-C102-45E0-88F9-FC53E27F9FAC}" sibTransId="{F91B7653-25F2-4421-BA83-66B60A5E8D2F}"/>
    <dgm:cxn modelId="{185E7584-1745-41FA-8E7E-DB061C4DF942}" srcId="{6E6E6023-5147-4D71-AAE6-2082C6C74271}" destId="{2F5311D5-3CB4-4C23-AE57-6B99C5894BCA}" srcOrd="1" destOrd="0" parTransId="{6DEDAE70-8F93-4BBA-AC7F-1BC5AA67583B}" sibTransId="{7AF6EBB4-A848-4932-AFF8-838BA1060A47}"/>
    <dgm:cxn modelId="{A5BF9CB1-2622-461F-84D7-8EE65536A95E}" srcId="{6E6E6023-5147-4D71-AAE6-2082C6C74271}" destId="{7B73FC7D-E6F0-4F5D-B667-E5467B7A98B7}" srcOrd="2" destOrd="0" parTransId="{31279FBE-252C-4601-8DEE-B28BD68BAC19}" sibTransId="{E918334F-E784-4701-8347-0C0B00E202AC}"/>
    <dgm:cxn modelId="{0434479E-0224-4F1E-B429-8492CC459B02}" type="presParOf" srcId="{B3584B93-D222-4658-BF48-92C4A439BC42}" destId="{C4D0E7AA-C09A-432F-9B38-7AE597751EE4}" srcOrd="0" destOrd="0" presId="urn:microsoft.com/office/officeart/2008/layout/VerticalCurvedList"/>
    <dgm:cxn modelId="{2056235B-DB0C-473D-8DB1-CECA6F88A323}" type="presParOf" srcId="{C4D0E7AA-C09A-432F-9B38-7AE597751EE4}" destId="{F174482F-C909-4C7E-935B-ADA3005AF289}" srcOrd="0" destOrd="0" presId="urn:microsoft.com/office/officeart/2008/layout/VerticalCurvedList"/>
    <dgm:cxn modelId="{6527F4AE-B381-4BE4-929A-B4A8B1240A0C}" type="presParOf" srcId="{F174482F-C909-4C7E-935B-ADA3005AF289}" destId="{ECB356B3-1317-4588-8DE4-7BC385E280A6}" srcOrd="0" destOrd="0" presId="urn:microsoft.com/office/officeart/2008/layout/VerticalCurvedList"/>
    <dgm:cxn modelId="{55FF415C-F3D6-4553-997D-2A9080D08934}" type="presParOf" srcId="{F174482F-C909-4C7E-935B-ADA3005AF289}" destId="{19EF1CD6-4F82-488A-A95B-D2E933E18012}" srcOrd="1" destOrd="0" presId="urn:microsoft.com/office/officeart/2008/layout/VerticalCurvedList"/>
    <dgm:cxn modelId="{EF3BA921-ADD3-4F43-BB42-E954EF7CABEF}" type="presParOf" srcId="{F174482F-C909-4C7E-935B-ADA3005AF289}" destId="{8601F2AE-3271-415B-9477-B8D99AFC8911}" srcOrd="2" destOrd="0" presId="urn:microsoft.com/office/officeart/2008/layout/VerticalCurvedList"/>
    <dgm:cxn modelId="{70B148DF-6C74-4561-AA0B-EEA0125B0A0C}" type="presParOf" srcId="{F174482F-C909-4C7E-935B-ADA3005AF289}" destId="{E4BF0AE7-38D8-492D-BECD-6A273EF43FAD}" srcOrd="3" destOrd="0" presId="urn:microsoft.com/office/officeart/2008/layout/VerticalCurvedList"/>
    <dgm:cxn modelId="{A2CDFE13-7715-4B9B-AB92-FE56E4EC021C}" type="presParOf" srcId="{C4D0E7AA-C09A-432F-9B38-7AE597751EE4}" destId="{548F0C6B-B2D0-4660-B29C-ADAECA0D67A9}" srcOrd="1" destOrd="0" presId="urn:microsoft.com/office/officeart/2008/layout/VerticalCurvedList"/>
    <dgm:cxn modelId="{A3C443CA-6071-4608-BB34-2774D522A3E0}" type="presParOf" srcId="{C4D0E7AA-C09A-432F-9B38-7AE597751EE4}" destId="{5B4683B3-5F8A-42C6-8260-E40491CEB3E9}" srcOrd="2" destOrd="0" presId="urn:microsoft.com/office/officeart/2008/layout/VerticalCurvedList"/>
    <dgm:cxn modelId="{7895377C-66B8-46B9-9615-26FAE100ED77}" type="presParOf" srcId="{5B4683B3-5F8A-42C6-8260-E40491CEB3E9}" destId="{38C83BFF-0AF9-425E-AFE8-0B538BAE57C0}" srcOrd="0" destOrd="0" presId="urn:microsoft.com/office/officeart/2008/layout/VerticalCurvedList"/>
    <dgm:cxn modelId="{753034E0-E8A3-42AA-9F68-4158ED34FF2A}" type="presParOf" srcId="{C4D0E7AA-C09A-432F-9B38-7AE597751EE4}" destId="{4E2A2DF2-88F1-496D-8A37-E60F5B51E167}" srcOrd="3" destOrd="0" presId="urn:microsoft.com/office/officeart/2008/layout/VerticalCurvedList"/>
    <dgm:cxn modelId="{998DF9C9-3F15-4990-ADAF-5C6D4F44B1B8}" type="presParOf" srcId="{C4D0E7AA-C09A-432F-9B38-7AE597751EE4}" destId="{808990B8-BBC3-4A5A-A426-3FC161E669C8}" srcOrd="4" destOrd="0" presId="urn:microsoft.com/office/officeart/2008/layout/VerticalCurvedList"/>
    <dgm:cxn modelId="{152662AF-47FC-4511-932B-0C11D5FE70E0}" type="presParOf" srcId="{808990B8-BBC3-4A5A-A426-3FC161E669C8}" destId="{DE8B4C0A-EBB3-447B-A250-A2ECFA3AE858}" srcOrd="0" destOrd="0" presId="urn:microsoft.com/office/officeart/2008/layout/VerticalCurvedList"/>
    <dgm:cxn modelId="{C81A11EC-7E92-483C-9FA2-8CC48796AF51}" type="presParOf" srcId="{C4D0E7AA-C09A-432F-9B38-7AE597751EE4}" destId="{696638B8-5635-4BA2-AC15-E4B15D9E5975}" srcOrd="5" destOrd="0" presId="urn:microsoft.com/office/officeart/2008/layout/VerticalCurvedList"/>
    <dgm:cxn modelId="{762106FB-ABA3-4EDA-AA97-8BD683FA3D7B}" type="presParOf" srcId="{C4D0E7AA-C09A-432F-9B38-7AE597751EE4}" destId="{4B01EDDC-7595-41F0-8399-05C2B9DE4F3F}" srcOrd="6" destOrd="0" presId="urn:microsoft.com/office/officeart/2008/layout/VerticalCurvedList"/>
    <dgm:cxn modelId="{817AAF2A-950B-4B11-AC18-2C7F574728FB}" type="presParOf" srcId="{4B01EDDC-7595-41F0-8399-05C2B9DE4F3F}" destId="{69880882-EBE5-4B7B-B18F-75207A64BB98}" srcOrd="0" destOrd="0" presId="urn:microsoft.com/office/officeart/2008/layout/VerticalCurvedList"/>
    <dgm:cxn modelId="{115FCCD0-DF46-417B-AA57-0967D8C358FC}" type="presParOf" srcId="{C4D0E7AA-C09A-432F-9B38-7AE597751EE4}" destId="{A275D968-DD5D-4A5B-96F1-93E009216122}" srcOrd="7" destOrd="0" presId="urn:microsoft.com/office/officeart/2008/layout/VerticalCurvedList"/>
    <dgm:cxn modelId="{BE5D35A9-1D2D-469C-98C7-EA2555367010}" type="presParOf" srcId="{C4D0E7AA-C09A-432F-9B38-7AE597751EE4}" destId="{34941979-0DEA-4176-B21C-DE3741604944}" srcOrd="8" destOrd="0" presId="urn:microsoft.com/office/officeart/2008/layout/VerticalCurvedList"/>
    <dgm:cxn modelId="{2B5B9011-A177-4093-8300-AACE62084803}" type="presParOf" srcId="{34941979-0DEA-4176-B21C-DE3741604944}" destId="{B59E42AA-3A79-4CE9-A57F-C29875D4129D}" srcOrd="0" destOrd="0" presId="urn:microsoft.com/office/officeart/2008/layout/VerticalCurvedList"/>
    <dgm:cxn modelId="{DC441531-033F-4910-B6F5-A60D469FD1BF}" type="presParOf" srcId="{C4D0E7AA-C09A-432F-9B38-7AE597751EE4}" destId="{0FCDD329-466F-4C7F-8795-856FEB123219}" srcOrd="9" destOrd="0" presId="urn:microsoft.com/office/officeart/2008/layout/VerticalCurvedList"/>
    <dgm:cxn modelId="{833B135B-294D-444F-B755-CBEB76F0A1C6}" type="presParOf" srcId="{C4D0E7AA-C09A-432F-9B38-7AE597751EE4}" destId="{D4686A0C-4E80-4AE6-B2FF-D976F3D355B2}" srcOrd="10" destOrd="0" presId="urn:microsoft.com/office/officeart/2008/layout/VerticalCurvedList"/>
    <dgm:cxn modelId="{9BE71F28-51DB-4BB0-AF97-ABE6770CA7B3}" type="presParOf" srcId="{D4686A0C-4E80-4AE6-B2FF-D976F3D355B2}" destId="{97C8B320-591B-4DE5-97CE-7996571A5F2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69A86-C68C-477B-B056-22AFA13C97F0}">
      <dsp:nvSpPr>
        <dsp:cNvPr id="0" name=""/>
        <dsp:cNvSpPr/>
      </dsp:nvSpPr>
      <dsp:spPr>
        <a:xfrm>
          <a:off x="2025781" y="1616200"/>
          <a:ext cx="1109269" cy="406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4634" y="0"/>
              </a:lnTo>
              <a:lnTo>
                <a:pt x="554634" y="406449"/>
              </a:lnTo>
              <a:lnTo>
                <a:pt x="1109269" y="406449"/>
              </a:lnTo>
            </a:path>
          </a:pathLst>
        </a:custGeom>
        <a:noFill/>
        <a:ln w="55000" cap="flat" cmpd="thickThin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500" kern="1200"/>
        </a:p>
      </dsp:txBody>
      <dsp:txXfrm>
        <a:off x="2550881" y="1789890"/>
        <a:ext cx="59069" cy="59069"/>
      </dsp:txXfrm>
    </dsp:sp>
    <dsp:sp modelId="{31622D6A-F727-4316-8724-4D51160E27CC}">
      <dsp:nvSpPr>
        <dsp:cNvPr id="0" name=""/>
        <dsp:cNvSpPr/>
      </dsp:nvSpPr>
      <dsp:spPr>
        <a:xfrm>
          <a:off x="2025781" y="1239473"/>
          <a:ext cx="1109269" cy="376727"/>
        </a:xfrm>
        <a:custGeom>
          <a:avLst/>
          <a:gdLst/>
          <a:ahLst/>
          <a:cxnLst/>
          <a:rect l="0" t="0" r="0" b="0"/>
          <a:pathLst>
            <a:path>
              <a:moveTo>
                <a:pt x="0" y="376727"/>
              </a:moveTo>
              <a:lnTo>
                <a:pt x="554634" y="376727"/>
              </a:lnTo>
              <a:lnTo>
                <a:pt x="554634" y="0"/>
              </a:lnTo>
              <a:lnTo>
                <a:pt x="1109269" y="0"/>
              </a:lnTo>
            </a:path>
          </a:pathLst>
        </a:custGeom>
        <a:noFill/>
        <a:ln w="55000" cap="flat" cmpd="thickThin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500" kern="1200"/>
        </a:p>
      </dsp:txBody>
      <dsp:txXfrm>
        <a:off x="2551128" y="1398549"/>
        <a:ext cx="58574" cy="58574"/>
      </dsp:txXfrm>
    </dsp:sp>
    <dsp:sp modelId="{05980CD1-F689-4FFE-863A-5024F61CC525}">
      <dsp:nvSpPr>
        <dsp:cNvPr id="0" name=""/>
        <dsp:cNvSpPr/>
      </dsp:nvSpPr>
      <dsp:spPr>
        <a:xfrm>
          <a:off x="423198" y="1048966"/>
          <a:ext cx="2070695" cy="113446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/>
            <a:t>Target offenses</a:t>
          </a:r>
          <a:endParaRPr lang="ka-GE" sz="1300" b="0" kern="1200" dirty="0"/>
        </a:p>
      </dsp:txBody>
      <dsp:txXfrm>
        <a:off x="423198" y="1048966"/>
        <a:ext cx="2070695" cy="1134469"/>
      </dsp:txXfrm>
    </dsp:sp>
    <dsp:sp modelId="{09969037-54F7-4655-806A-77EC087F50D2}">
      <dsp:nvSpPr>
        <dsp:cNvPr id="0" name=""/>
        <dsp:cNvSpPr/>
      </dsp:nvSpPr>
      <dsp:spPr>
        <a:xfrm>
          <a:off x="3135051" y="921579"/>
          <a:ext cx="4677791" cy="635788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99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/>
            <a:t>Offenses motivated by obtaining material benefit</a:t>
          </a:r>
        </a:p>
      </dsp:txBody>
      <dsp:txXfrm>
        <a:off x="3135051" y="921579"/>
        <a:ext cx="4677791" cy="635788"/>
      </dsp:txXfrm>
    </dsp:sp>
    <dsp:sp modelId="{5478AB59-BA9B-4329-A5C7-93C773764AAF}">
      <dsp:nvSpPr>
        <dsp:cNvPr id="0" name=""/>
        <dsp:cNvSpPr/>
      </dsp:nvSpPr>
      <dsp:spPr>
        <a:xfrm>
          <a:off x="3135051" y="1704756"/>
          <a:ext cx="4677791" cy="635788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99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tint val="99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/>
            <a:t>Predicate offenses determined by the National Risk Assessment Report</a:t>
          </a:r>
        </a:p>
      </dsp:txBody>
      <dsp:txXfrm>
        <a:off x="3135051" y="1704756"/>
        <a:ext cx="4677791" cy="635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40D3-9B04-4E05-9D23-D3D0AE796EB1}">
      <dsp:nvSpPr>
        <dsp:cNvPr id="0" name=""/>
        <dsp:cNvSpPr/>
      </dsp:nvSpPr>
      <dsp:spPr>
        <a:xfrm rot="5400000">
          <a:off x="-125568" y="128678"/>
          <a:ext cx="837124" cy="58598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.</a:t>
          </a:r>
          <a:endParaRPr lang="ka-GE" sz="1200" kern="1200" dirty="0"/>
        </a:p>
      </dsp:txBody>
      <dsp:txXfrm rot="-5400000">
        <a:off x="1" y="296104"/>
        <a:ext cx="585987" cy="251137"/>
      </dsp:txXfrm>
    </dsp:sp>
    <dsp:sp modelId="{7C806C9F-4475-4A2E-B6E9-036C7A21CE39}">
      <dsp:nvSpPr>
        <dsp:cNvPr id="0" name=""/>
        <dsp:cNvSpPr/>
      </dsp:nvSpPr>
      <dsp:spPr>
        <a:xfrm rot="5400000">
          <a:off x="4076802" y="-3487704"/>
          <a:ext cx="544417" cy="75260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>
                  <a:lumMod val="75000"/>
                </a:schemeClr>
              </a:solidFill>
            </a:rPr>
            <a:t>Freezing/recovering/confiscating proceeds of crime</a:t>
          </a:r>
          <a:endParaRPr lang="ka-GE" sz="14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585988" y="29686"/>
        <a:ext cx="7499470" cy="491265"/>
      </dsp:txXfrm>
    </dsp:sp>
    <dsp:sp modelId="{FC1E3B39-9D0F-4349-B9A7-91DC09E53F85}">
      <dsp:nvSpPr>
        <dsp:cNvPr id="0" name=""/>
        <dsp:cNvSpPr/>
      </dsp:nvSpPr>
      <dsp:spPr>
        <a:xfrm rot="5400000">
          <a:off x="-125568" y="810586"/>
          <a:ext cx="837124" cy="58598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102082"/>
                <a:satOff val="-1464"/>
                <a:lumOff val="8538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102082"/>
                <a:satOff val="-1464"/>
                <a:lumOff val="853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102082"/>
              <a:satOff val="-1464"/>
              <a:lumOff val="8538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.</a:t>
          </a:r>
          <a:endParaRPr lang="ka-GE" sz="2000" kern="1200" dirty="0"/>
        </a:p>
      </dsp:txBody>
      <dsp:txXfrm rot="-5400000">
        <a:off x="1" y="978012"/>
        <a:ext cx="585987" cy="251137"/>
      </dsp:txXfrm>
    </dsp:sp>
    <dsp:sp modelId="{E7328EB4-E5E2-4445-A366-BEE6FA8543E1}">
      <dsp:nvSpPr>
        <dsp:cNvPr id="0" name=""/>
        <dsp:cNvSpPr/>
      </dsp:nvSpPr>
      <dsp:spPr>
        <a:xfrm rot="5400000">
          <a:off x="4076945" y="-2805939"/>
          <a:ext cx="544130" cy="75260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ea typeface="Calibri"/>
              <a:cs typeface="Times New Roman" pitchFamily="18" charset="0"/>
            </a:rPr>
            <a:t>Detection of money laundering - the offense associated with the predicate act</a:t>
          </a:r>
          <a:endParaRPr lang="ka-GE" sz="1400" kern="1200" dirty="0"/>
        </a:p>
      </dsp:txBody>
      <dsp:txXfrm rot="-5400000">
        <a:off x="585987" y="711581"/>
        <a:ext cx="7499484" cy="491006"/>
      </dsp:txXfrm>
    </dsp:sp>
    <dsp:sp modelId="{F82A8E7B-7E44-4BB1-AB40-8DB00D188888}">
      <dsp:nvSpPr>
        <dsp:cNvPr id="0" name=""/>
        <dsp:cNvSpPr/>
      </dsp:nvSpPr>
      <dsp:spPr>
        <a:xfrm rot="5400000">
          <a:off x="-125568" y="1492494"/>
          <a:ext cx="837124" cy="58598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204164"/>
                <a:satOff val="-2928"/>
                <a:lumOff val="17077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204164"/>
                <a:satOff val="-2928"/>
                <a:lumOff val="170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204164"/>
              <a:satOff val="-2928"/>
              <a:lumOff val="17077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.</a:t>
          </a:r>
          <a:endParaRPr lang="ka-GE" sz="2000" kern="1200" dirty="0"/>
        </a:p>
      </dsp:txBody>
      <dsp:txXfrm rot="-5400000">
        <a:off x="1" y="1659920"/>
        <a:ext cx="585987" cy="251137"/>
      </dsp:txXfrm>
    </dsp:sp>
    <dsp:sp modelId="{9F146E05-8D5C-4FCB-B0C4-02CD50E17F02}">
      <dsp:nvSpPr>
        <dsp:cNvPr id="0" name=""/>
        <dsp:cNvSpPr/>
      </dsp:nvSpPr>
      <dsp:spPr>
        <a:xfrm rot="5400000">
          <a:off x="4076945" y="-2124031"/>
          <a:ext cx="544130" cy="75260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ea typeface="Calibri"/>
              <a:cs typeface="Times New Roman" pitchFamily="18" charset="0"/>
            </a:rPr>
            <a:t>Identifying members of a criminal organization, revealing the structure/hierarchy of the organization</a:t>
          </a:r>
          <a:endParaRPr lang="ka-GE" sz="1400" kern="1200" dirty="0"/>
        </a:p>
      </dsp:txBody>
      <dsp:txXfrm rot="-5400000">
        <a:off x="585987" y="1393489"/>
        <a:ext cx="7499484" cy="491006"/>
      </dsp:txXfrm>
    </dsp:sp>
    <dsp:sp modelId="{68CB9107-C4D7-4535-89BD-074951E17835}">
      <dsp:nvSpPr>
        <dsp:cNvPr id="0" name=""/>
        <dsp:cNvSpPr/>
      </dsp:nvSpPr>
      <dsp:spPr>
        <a:xfrm rot="5400000">
          <a:off x="-125568" y="2174403"/>
          <a:ext cx="837124" cy="58598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15000"/>
                <a:satMod val="180000"/>
              </a:schemeClr>
            </a:gs>
            <a:gs pos="50000">
              <a:schemeClr val="accent1">
                <a:shade val="80000"/>
                <a:hueOff val="306246"/>
                <a:satOff val="-4392"/>
                <a:lumOff val="25615"/>
                <a:alphaOff val="0"/>
                <a:shade val="45000"/>
                <a:satMod val="170000"/>
              </a:schemeClr>
            </a:gs>
            <a:gs pos="70000">
              <a:schemeClr val="accent1">
                <a:shade val="80000"/>
                <a:hueOff val="306246"/>
                <a:satOff val="-4392"/>
                <a:lumOff val="2561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80000"/>
              <a:hueOff val="306246"/>
              <a:satOff val="-4392"/>
              <a:lumOff val="25615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.</a:t>
          </a:r>
          <a:endParaRPr lang="ka-GE" sz="2000" kern="1200" dirty="0"/>
        </a:p>
      </dsp:txBody>
      <dsp:txXfrm rot="-5400000">
        <a:off x="1" y="2341829"/>
        <a:ext cx="585987" cy="251137"/>
      </dsp:txXfrm>
    </dsp:sp>
    <dsp:sp modelId="{4F10BB02-43E7-41D6-815D-85EEE0683C5A}">
      <dsp:nvSpPr>
        <dsp:cNvPr id="0" name=""/>
        <dsp:cNvSpPr/>
      </dsp:nvSpPr>
      <dsp:spPr>
        <a:xfrm rot="5400000">
          <a:off x="4076945" y="-1442123"/>
          <a:ext cx="544130" cy="75260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002060"/>
              </a:solidFill>
              <a:ea typeface="Calibri"/>
              <a:cs typeface="Times New Roman" pitchFamily="18" charset="0"/>
            </a:rPr>
            <a:t>Implicating members of the criminal organization</a:t>
          </a:r>
          <a:endParaRPr lang="ka-GE" sz="1400" kern="1200" dirty="0"/>
        </a:p>
      </dsp:txBody>
      <dsp:txXfrm rot="-5400000">
        <a:off x="585987" y="2075397"/>
        <a:ext cx="7499484" cy="491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F1CD6-4F82-488A-A95B-D2E933E18012}">
      <dsp:nvSpPr>
        <dsp:cNvPr id="0" name=""/>
        <dsp:cNvSpPr/>
      </dsp:nvSpPr>
      <dsp:spPr>
        <a:xfrm>
          <a:off x="-4881706" y="-748095"/>
          <a:ext cx="5814192" cy="5814192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DA350-810C-4686-8000-8BD0B6AA8F53}">
      <dsp:nvSpPr>
        <dsp:cNvPr id="0" name=""/>
        <dsp:cNvSpPr/>
      </dsp:nvSpPr>
      <dsp:spPr>
        <a:xfrm>
          <a:off x="599728" y="431800"/>
          <a:ext cx="8027873" cy="8636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483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Engagement of law enforcement authorities, monitoring institutions, and FMS</a:t>
          </a:r>
          <a:endParaRPr lang="en-US" sz="1600" kern="1200" dirty="0"/>
        </a:p>
      </dsp:txBody>
      <dsp:txXfrm>
        <a:off x="599728" y="431800"/>
        <a:ext cx="8027873" cy="863600"/>
      </dsp:txXfrm>
    </dsp:sp>
    <dsp:sp modelId="{94CA8744-9315-4CAC-AB52-435A3254DE2F}">
      <dsp:nvSpPr>
        <dsp:cNvPr id="0" name=""/>
        <dsp:cNvSpPr/>
      </dsp:nvSpPr>
      <dsp:spPr>
        <a:xfrm>
          <a:off x="59978" y="323850"/>
          <a:ext cx="1079500" cy="1079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D24C3-7776-4D37-8CDB-802A2661C299}">
      <dsp:nvSpPr>
        <dsp:cNvPr id="0" name=""/>
        <dsp:cNvSpPr/>
      </dsp:nvSpPr>
      <dsp:spPr>
        <a:xfrm>
          <a:off x="913647" y="1727200"/>
          <a:ext cx="7713954" cy="8636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20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4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Analyzing common – newly-identified typologies</a:t>
          </a:r>
          <a:endParaRPr lang="en-US" sz="1600" kern="1200" dirty="0"/>
        </a:p>
      </dsp:txBody>
      <dsp:txXfrm>
        <a:off x="913647" y="1727200"/>
        <a:ext cx="7713954" cy="863600"/>
      </dsp:txXfrm>
    </dsp:sp>
    <dsp:sp modelId="{F45CEACF-C86C-4F9E-9084-A2486127B4D5}">
      <dsp:nvSpPr>
        <dsp:cNvPr id="0" name=""/>
        <dsp:cNvSpPr/>
      </dsp:nvSpPr>
      <dsp:spPr>
        <a:xfrm>
          <a:off x="373897" y="1619250"/>
          <a:ext cx="1079500" cy="1079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B934-EF77-46AC-9071-C9E53F777CD9}">
      <dsp:nvSpPr>
        <dsp:cNvPr id="0" name=""/>
        <dsp:cNvSpPr/>
      </dsp:nvSpPr>
      <dsp:spPr>
        <a:xfrm>
          <a:off x="599728" y="3022600"/>
          <a:ext cx="8027873" cy="86360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15000"/>
                <a:satMod val="180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45000"/>
                <a:satMod val="17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-40000"/>
                <a:tint val="99000"/>
                <a:shade val="65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48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Sharing information/experience</a:t>
          </a:r>
        </a:p>
      </dsp:txBody>
      <dsp:txXfrm>
        <a:off x="599728" y="3022600"/>
        <a:ext cx="8027873" cy="863600"/>
      </dsp:txXfrm>
    </dsp:sp>
    <dsp:sp modelId="{616FB227-155D-43AE-B525-35DEBE998236}">
      <dsp:nvSpPr>
        <dsp:cNvPr id="0" name=""/>
        <dsp:cNvSpPr/>
      </dsp:nvSpPr>
      <dsp:spPr>
        <a:xfrm>
          <a:off x="59978" y="2914650"/>
          <a:ext cx="1079500" cy="1079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F1CD6-4F82-488A-A95B-D2E933E18012}">
      <dsp:nvSpPr>
        <dsp:cNvPr id="0" name=""/>
        <dsp:cNvSpPr/>
      </dsp:nvSpPr>
      <dsp:spPr>
        <a:xfrm>
          <a:off x="-4881706" y="-748095"/>
          <a:ext cx="5814192" cy="5814192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F0C6B-B2D0-4660-B29C-ADAECA0D67A9}">
      <dsp:nvSpPr>
        <dsp:cNvPr id="0" name=""/>
        <dsp:cNvSpPr/>
      </dsp:nvSpPr>
      <dsp:spPr>
        <a:xfrm>
          <a:off x="408009" y="269788"/>
          <a:ext cx="8219592" cy="53992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64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Cooperation within the scope of mutual legal assistance requests</a:t>
          </a:r>
          <a:endParaRPr lang="en-US" sz="1400" kern="1200" dirty="0"/>
        </a:p>
      </dsp:txBody>
      <dsp:txXfrm>
        <a:off x="408009" y="269788"/>
        <a:ext cx="8219592" cy="539922"/>
      </dsp:txXfrm>
    </dsp:sp>
    <dsp:sp modelId="{38C83BFF-0AF9-425E-AFE8-0B538BAE57C0}">
      <dsp:nvSpPr>
        <dsp:cNvPr id="0" name=""/>
        <dsp:cNvSpPr/>
      </dsp:nvSpPr>
      <dsp:spPr>
        <a:xfrm>
          <a:off x="70557" y="202298"/>
          <a:ext cx="674903" cy="674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A2DF2-88F1-496D-8A37-E60F5B51E167}">
      <dsp:nvSpPr>
        <dsp:cNvPr id="0" name=""/>
        <dsp:cNvSpPr/>
      </dsp:nvSpPr>
      <dsp:spPr>
        <a:xfrm>
          <a:off x="794902" y="1079413"/>
          <a:ext cx="7832699" cy="53992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44575"/>
                <a:satOff val="-3024"/>
                <a:lumOff val="16825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44575"/>
                <a:satOff val="-3024"/>
                <a:lumOff val="1682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64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Cooperation through foreign liaison prosecutors or liaison prosecutors in foreign countries </a:t>
          </a:r>
          <a:endParaRPr lang="en-US" sz="1400" kern="1200" dirty="0"/>
        </a:p>
      </dsp:txBody>
      <dsp:txXfrm>
        <a:off x="794902" y="1079413"/>
        <a:ext cx="7832699" cy="539922"/>
      </dsp:txXfrm>
    </dsp:sp>
    <dsp:sp modelId="{DE8B4C0A-EBB3-447B-A250-A2ECFA3AE858}">
      <dsp:nvSpPr>
        <dsp:cNvPr id="0" name=""/>
        <dsp:cNvSpPr/>
      </dsp:nvSpPr>
      <dsp:spPr>
        <a:xfrm>
          <a:off x="457450" y="1011923"/>
          <a:ext cx="674903" cy="674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638B8-5635-4BA2-AC15-E4B15D9E5975}">
      <dsp:nvSpPr>
        <dsp:cNvPr id="0" name=""/>
        <dsp:cNvSpPr/>
      </dsp:nvSpPr>
      <dsp:spPr>
        <a:xfrm>
          <a:off x="913647" y="1889038"/>
          <a:ext cx="7713954" cy="53992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89149"/>
                <a:satOff val="-6048"/>
                <a:lumOff val="3365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89149"/>
                <a:satOff val="-6048"/>
                <a:lumOff val="336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Cooperation via CARIN - asset recovery network</a:t>
          </a:r>
          <a:endParaRPr lang="en-US" sz="1400" kern="1200" dirty="0"/>
        </a:p>
      </dsp:txBody>
      <dsp:txXfrm>
        <a:off x="913647" y="1889038"/>
        <a:ext cx="7713954" cy="539922"/>
      </dsp:txXfrm>
    </dsp:sp>
    <dsp:sp modelId="{69880882-EBE5-4B7B-B18F-75207A64BB98}">
      <dsp:nvSpPr>
        <dsp:cNvPr id="0" name=""/>
        <dsp:cNvSpPr/>
      </dsp:nvSpPr>
      <dsp:spPr>
        <a:xfrm>
          <a:off x="576195" y="1821548"/>
          <a:ext cx="674903" cy="674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5D968-DD5D-4A5B-96F1-93E009216122}">
      <dsp:nvSpPr>
        <dsp:cNvPr id="0" name=""/>
        <dsp:cNvSpPr/>
      </dsp:nvSpPr>
      <dsp:spPr>
        <a:xfrm>
          <a:off x="794902" y="2698663"/>
          <a:ext cx="7832699" cy="53992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289149"/>
                <a:satOff val="-6048"/>
                <a:lumOff val="3365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289149"/>
                <a:satOff val="-6048"/>
                <a:lumOff val="3365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289149"/>
                <a:satOff val="-6048"/>
                <a:lumOff val="336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289149"/>
                <a:satOff val="-6048"/>
                <a:lumOff val="336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Providing and exchanging information through Georgia’s FMS </a:t>
          </a:r>
          <a:r>
            <a:rPr lang="ka-GE" sz="1400" kern="1200" dirty="0" smtClean="0"/>
            <a:t>- </a:t>
          </a:r>
          <a:r>
            <a:rPr lang="en-US" sz="1400" kern="1200" dirty="0"/>
            <a:t>EGMONT</a:t>
          </a:r>
        </a:p>
      </dsp:txBody>
      <dsp:txXfrm>
        <a:off x="794902" y="2698663"/>
        <a:ext cx="7832699" cy="539922"/>
      </dsp:txXfrm>
    </dsp:sp>
    <dsp:sp modelId="{B59E42AA-3A79-4CE9-A57F-C29875D4129D}">
      <dsp:nvSpPr>
        <dsp:cNvPr id="0" name=""/>
        <dsp:cNvSpPr/>
      </dsp:nvSpPr>
      <dsp:spPr>
        <a:xfrm>
          <a:off x="457450" y="2631173"/>
          <a:ext cx="674903" cy="674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DD329-466F-4C7F-8795-856FEB123219}">
      <dsp:nvSpPr>
        <dsp:cNvPr id="0" name=""/>
        <dsp:cNvSpPr/>
      </dsp:nvSpPr>
      <dsp:spPr>
        <a:xfrm>
          <a:off x="408009" y="3508288"/>
          <a:ext cx="8219592" cy="539922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44575"/>
                <a:satOff val="-3024"/>
                <a:lumOff val="16825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144575"/>
                <a:satOff val="-3024"/>
                <a:lumOff val="16825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144575"/>
                <a:satOff val="-3024"/>
                <a:lumOff val="1682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144575"/>
                <a:satOff val="-3024"/>
                <a:lumOff val="1682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856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of police cooperation networks</a:t>
          </a:r>
          <a:endParaRPr lang="en-US" sz="1400" kern="1200" dirty="0"/>
        </a:p>
      </dsp:txBody>
      <dsp:txXfrm>
        <a:off x="408009" y="3508288"/>
        <a:ext cx="8219592" cy="539922"/>
      </dsp:txXfrm>
    </dsp:sp>
    <dsp:sp modelId="{97C8B320-591B-4DE5-97CE-7996571A5F24}">
      <dsp:nvSpPr>
        <dsp:cNvPr id="0" name=""/>
        <dsp:cNvSpPr/>
      </dsp:nvSpPr>
      <dsp:spPr>
        <a:xfrm>
          <a:off x="70557" y="3440798"/>
          <a:ext cx="674903" cy="6749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5" y="0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4EF577D4-FC39-44FD-B722-4497B1789532}" type="datetimeFigureOut">
              <a:rPr lang="en-US" smtClean="0"/>
              <a:t>23.09.2022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C6CC1CAD-5AE9-4D4B-A781-CB1DCB0A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4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70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5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2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8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5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7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0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73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955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38031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013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82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9093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0131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203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0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3638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74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6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7945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13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6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23.09.2022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23.09.2022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8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todua\Desktop\20247644_1449357171819876_7734607063938466705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6" b="12378"/>
          <a:stretch/>
        </p:blipFill>
        <p:spPr bwMode="auto">
          <a:xfrm>
            <a:off x="0" y="-45720"/>
            <a:ext cx="9144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5700" y="2260600"/>
            <a:ext cx="1790700" cy="177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C:\Users\phtodua\Desktop\მაგდა\ლოგო\გამარჯვებული ლოგო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2319" r="2841" b="2608"/>
          <a:stretch/>
        </p:blipFill>
        <p:spPr bwMode="auto">
          <a:xfrm>
            <a:off x="3810000" y="2395855"/>
            <a:ext cx="1566545" cy="15665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3315" y="5181600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" y="602162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993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PARALLEL FINANCIAL INVESTIGATION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Calibri"/>
              </a:rPr>
              <a:t>I A 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8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265237"/>
            <a:ext cx="7315200" cy="4525963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  <a:defRPr/>
            </a:pPr>
            <a:endParaRPr lang="ka-GE" dirty="0" smtClean="0"/>
          </a:p>
          <a:p>
            <a:pPr>
              <a:lnSpc>
                <a:spcPct val="150000"/>
              </a:lnSpc>
              <a:defRPr/>
            </a:pPr>
            <a:endParaRPr lang="ka-GE" dirty="0"/>
          </a:p>
          <a:p>
            <a:pPr marL="0" indent="0" algn="ctr">
              <a:lnSpc>
                <a:spcPct val="150000"/>
              </a:lnSpc>
              <a:buFont typeface="Arial" charset="0"/>
              <a:buNone/>
              <a:defRPr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THANK YOU FOR YOUR ATTENTION!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133600" y="1219200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81200" y="1371600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86224989"/>
              </p:ext>
            </p:extLst>
          </p:nvPr>
        </p:nvGraphicFramePr>
        <p:xfrm>
          <a:off x="457200" y="3657600"/>
          <a:ext cx="8375468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7239000" cy="155416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Importance of Parallel Financial Investigations in Investigating Money Laundering</a:t>
            </a:r>
            <a:endParaRPr lang="ka-GE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64860016"/>
              </p:ext>
            </p:extLst>
          </p:nvPr>
        </p:nvGraphicFramePr>
        <p:xfrm>
          <a:off x="498566" y="1682931"/>
          <a:ext cx="8112034" cy="288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295400"/>
            <a:ext cx="9144000" cy="76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43800" y="221479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096000" y="6019800"/>
            <a:ext cx="25908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>WWW.POG.GOV.GE</a:t>
            </a: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Lucida Sans Unicode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94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57400" y="1493838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228600"/>
            <a:ext cx="6477000" cy="155416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What Are the Preconditions of </a:t>
            </a:r>
            <a:r>
              <a:rPr lang="en-US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</a:t>
            </a: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ffective Financial Investigation?</a:t>
            </a:r>
            <a:endParaRPr lang="ka-GE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76200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400800" y="6142038"/>
            <a:ext cx="25908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>WWW.POG.GOV.GE</a:t>
            </a: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Lucida Sans Unicode"/>
              <a:ea typeface="Calibri"/>
              <a:cs typeface="Times New Roman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864291"/>
          </a:xfrm>
        </p:spPr>
        <p:txBody>
          <a:bodyPr>
            <a:normAutofit/>
          </a:bodyPr>
          <a:lstStyle/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ka-GE" sz="14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Challenges of conducting parallel financial investigations</a:t>
            </a: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1300" b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Georgia’s experience – steps toward increased effectiveness</a:t>
            </a:r>
            <a:endParaRPr lang="ka-GE" sz="1300" b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ka-GE" sz="14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Domestic policy documents – guidelines / recommendations.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Retraining and specialization of investigators/prosecutors.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60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Monitoring crimes motivated by obtaining material benefit.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Existence of effective interagency coordination mechanisms. 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ka-GE" sz="60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Effective International Cooperation.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Effective Mechanisms for tracing/recovering movable/immovable property/virtual assets.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Utilizing intelligence – information obtained by the Financial Monitoring Service.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Utilizing artificial intelligence in course of analysis.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Joint investigation teams – financial experts </a:t>
            </a:r>
            <a:endParaRPr lang="ka-GE" sz="120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ka-GE" sz="130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ka-GE" sz="14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ka-GE" sz="1400" b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ka-GE" sz="1400" b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1588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ka-GE" sz="1200" dirty="0" smtClean="0">
              <a:ea typeface="Calibri"/>
              <a:cs typeface="Times New Roman" pitchFamily="18" charset="0"/>
            </a:endParaRPr>
          </a:p>
          <a:p>
            <a:pPr marL="1588" indent="2841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Lucida Sans Unicode" pitchFamily="34" charset="0"/>
              <a:buChar char="–"/>
            </a:pPr>
            <a:endParaRPr lang="ka-GE" sz="1000" dirty="0" smtClean="0">
              <a:ea typeface="Calibri"/>
              <a:cs typeface="Times New Roman" pitchFamily="18" charset="0"/>
            </a:endParaRPr>
          </a:p>
          <a:p>
            <a:pPr marL="744538" indent="-285750" algn="just">
              <a:lnSpc>
                <a:spcPct val="115000"/>
              </a:lnSpc>
              <a:spcBef>
                <a:spcPts val="0"/>
              </a:spcBef>
              <a:buFont typeface="Lucida Sans Unicode" pitchFamily="34" charset="0"/>
              <a:buChar char="–"/>
            </a:pPr>
            <a:endParaRPr lang="en-US" sz="1100" dirty="0" smtClean="0">
              <a:solidFill>
                <a:srgbClr val="0070C0"/>
              </a:solidFill>
              <a:ea typeface="Calibri"/>
              <a:cs typeface="Times New Roman" pitchFamily="18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0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057400" y="1493838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228600"/>
            <a:ext cx="6477000" cy="155416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Domestic Policy Documents - Guidelines</a:t>
            </a:r>
            <a:endParaRPr lang="ka-GE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76200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400800" y="6142038"/>
            <a:ext cx="25908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>WWW.POG.GOV.GE</a:t>
            </a: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Lucida Sans Unicode"/>
              <a:ea typeface="Calibri"/>
              <a:cs typeface="Times New Roman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19100" y="1265238"/>
            <a:ext cx="8305800" cy="48642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ka-GE" sz="12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Recommendation by the Prosecutor General of Georgia of August 4, 2015, on Certain Actions to Be Carried out in Criminal Proceedings.</a:t>
            </a: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2022 Guideline on Conducting Parallel Financial Investigations</a:t>
            </a:r>
            <a:endParaRPr lang="ka-GE" sz="130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ka-GE" sz="600" b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Introducing international standards in practice.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Establishing a uniform practice for conducting parallel financial investigation on the domestic level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84162" lvl="0" indent="0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None/>
            </a:pPr>
            <a:endParaRPr lang="ru-RU" sz="10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lvl="0" indent="-285750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Retraining and specialization of investigators/prosecutors. </a:t>
            </a: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lvl="0" indent="-285750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itchFamily="2" charset="2"/>
              <a:buChar char="Ø"/>
            </a:pP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None/>
            </a:pP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lvl="0" indent="-285750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itchFamily="2" charset="2"/>
              <a:buChar char="Ø"/>
            </a:pPr>
            <a:r>
              <a:rPr lang="en-US" sz="13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Monitoring offenses motivated by obtaining material benefit.</a:t>
            </a:r>
            <a:endParaRPr lang="ka-GE" sz="13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29718" lvl="0" indent="-285750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itchFamily="2" charset="2"/>
              <a:buChar char="Ø"/>
            </a:pPr>
            <a:endParaRPr lang="ka-GE" sz="600" b="1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Monitoring of compliance with recommendations.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Monitoring associated offenses.</a:t>
            </a:r>
            <a:endParaRPr lang="ka-GE" sz="12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endParaRPr lang="ka-GE" sz="600" dirty="0" smtClean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685800" lvl="0" indent="-401638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Monitoring proactive parallel financial investigations</a:t>
            </a:r>
            <a:endParaRPr lang="en-US" sz="1200" b="1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  <a:p>
            <a:pPr marL="1588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ka-GE" sz="1200" dirty="0" smtClean="0">
              <a:ea typeface="Calibri"/>
              <a:cs typeface="Times New Roman" pitchFamily="18" charset="0"/>
            </a:endParaRPr>
          </a:p>
          <a:p>
            <a:pPr marL="1588" indent="2841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Lucida Sans Unicode" pitchFamily="34" charset="0"/>
              <a:buChar char="–"/>
            </a:pPr>
            <a:endParaRPr lang="ka-GE" sz="1000" dirty="0" smtClean="0">
              <a:ea typeface="Calibri"/>
              <a:cs typeface="Times New Roman" pitchFamily="18" charset="0"/>
            </a:endParaRPr>
          </a:p>
          <a:p>
            <a:pPr marL="744538" indent="-285750" algn="just">
              <a:lnSpc>
                <a:spcPct val="115000"/>
              </a:lnSpc>
              <a:spcBef>
                <a:spcPts val="0"/>
              </a:spcBef>
              <a:buFont typeface="Lucida Sans Unicode" pitchFamily="34" charset="0"/>
              <a:buChar char="–"/>
            </a:pPr>
            <a:endParaRPr lang="en-US" sz="1100" dirty="0" smtClean="0">
              <a:solidFill>
                <a:srgbClr val="0070C0"/>
              </a:solidFill>
              <a:ea typeface="Calibri"/>
              <a:cs typeface="Times New Roman" pitchFamily="18" charset="0"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81200" y="1447800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243681"/>
            <a:ext cx="6553200" cy="1554162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spcBef>
                <a:spcPts val="0"/>
              </a:spcBef>
              <a:buClr>
                <a:srgbClr val="629DD1"/>
              </a:buClr>
            </a:pPr>
            <a:r>
              <a:rPr lang="en-US" sz="1500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Standing Interagency Operational-Analytical Platform</a:t>
            </a:r>
            <a:endParaRPr lang="ka-GE" sz="1500" dirty="0">
              <a:solidFill>
                <a:srgbClr val="002060"/>
              </a:solidFill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76200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400800" y="6142038"/>
            <a:ext cx="25908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>WWW.POG.GOV.GE</a:t>
            </a: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Lucida Sans Unicode"/>
              <a:ea typeface="Calibri"/>
              <a:cs typeface="Times New Roman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04348676"/>
              </p:ext>
            </p:extLst>
          </p:nvPr>
        </p:nvGraphicFramePr>
        <p:xfrm>
          <a:off x="76200" y="1295400"/>
          <a:ext cx="8686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81200" y="1447800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243681"/>
            <a:ext cx="6553200" cy="1554162"/>
          </a:xfrm>
        </p:spPr>
        <p:txBody>
          <a:bodyPr>
            <a:normAutofit/>
          </a:bodyPr>
          <a:lstStyle/>
          <a:p>
            <a:pPr algn="ctr"/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International Cooperation – Flexible Judicial Mechanisms</a:t>
            </a:r>
            <a:endParaRPr lang="ka-GE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76200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400800" y="6142038"/>
            <a:ext cx="25908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>WWW.POG.GOV.GE</a:t>
            </a: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Lucida Sans Unicode"/>
              <a:ea typeface="Calibri"/>
              <a:cs typeface="Times New Roman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9338001"/>
              </p:ext>
            </p:extLst>
          </p:nvPr>
        </p:nvGraphicFramePr>
        <p:xfrm>
          <a:off x="76200" y="1295400"/>
          <a:ext cx="8686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9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81200" y="1401762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8600"/>
            <a:ext cx="6324600" cy="1554162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Tracing / Recovering Assets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76200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400800" y="6142038"/>
            <a:ext cx="25908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>WWW.POG.GOV.GE</a:t>
            </a: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Lucida Sans Unicode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95400"/>
            <a:ext cx="6858000" cy="418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Tracing proceeds of crime or their equivalent</a:t>
            </a:r>
            <a:endParaRPr kumimoji="0" lang="ka-GE" sz="1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ka-GE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Immovable and movable property.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Money, securities,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 virtual assets, jewelry, etc. 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Shares, stocks,  brokerage accounts</a:t>
            </a:r>
            <a:r>
              <a:rPr kumimoji="0" lang="ka-G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.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1300" b="1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Using wide investigative techniques in course of asset tracing </a:t>
            </a:r>
            <a:endParaRPr kumimoji="0" lang="ka-GE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ka-GE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lang="en-US" sz="1200" noProof="0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Seeking out information from public / restricted sources.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Using international cooperation mechanisms when following the money.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lang="en-US" sz="1200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Directly accessing analytical platforms/databases.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Utilizing financial intelligence.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Tx/>
              <a:buNone/>
              <a:tabLst/>
              <a:defRPr/>
            </a:pPr>
            <a:endParaRPr kumimoji="0" lang="ka-G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Using temporary coercive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 measures (freezing/seizure)</a:t>
            </a:r>
            <a:endParaRPr kumimoji="0" lang="ka-GE" sz="1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Developing a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 strategy for freezing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Introducing a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 uniform practice</a:t>
            </a:r>
            <a:endParaRPr kumimoji="0" lang="ka-GE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800" y="2590800"/>
            <a:ext cx="1752600" cy="1752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981200" y="1447800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8600"/>
            <a:ext cx="6324600" cy="1554162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to Be Carried out in Course of Parallel Investigations</a:t>
            </a: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76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76200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400800" y="6142038"/>
            <a:ext cx="25908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>WWW.POG.GOV.GE</a:t>
            </a: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Lucida Sans Unicode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95400"/>
            <a:ext cx="6858000" cy="3187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Joint investigation teams – </a:t>
            </a:r>
            <a:r>
              <a: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finan</a:t>
            </a:r>
            <a:r>
              <a:rPr lang="en-US" sz="1400" b="1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cial experts</a:t>
            </a:r>
            <a:endParaRPr kumimoji="0" lang="ka-G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ka-GE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Creating multidisciplinary working groups.</a:t>
            </a:r>
            <a:endParaRPr kumimoji="0" lang="ka-G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lang="en-US" sz="1300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Inviting financial experts, auditors, computer experts. </a:t>
            </a:r>
            <a:endParaRPr kumimoji="0" lang="ka-G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Joining international investigation teams.</a:t>
            </a:r>
            <a:endParaRPr kumimoji="0" lang="ka-G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1588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29DD1"/>
              </a:buClr>
              <a:buSzPct val="68000"/>
              <a:buFontTx/>
              <a:buNone/>
              <a:tabLst/>
              <a:defRPr/>
            </a:pPr>
            <a:endParaRPr kumimoji="0" lang="ka-G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Utilizing artificial intelligence in investigations – analytical software</a:t>
            </a:r>
            <a:endParaRPr kumimoji="0" lang="ka-G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29718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ka-GE" sz="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lang="en-US" sz="1300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Analyzing large volumes of electronic data in a short period of time.</a:t>
            </a:r>
            <a:endParaRPr kumimoji="0" lang="ka-G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  <a:ea typeface="Calibri"/>
                <a:cs typeface="Times New Roman" pitchFamily="18" charset="0"/>
              </a:rPr>
              <a:t>Categorizing</a:t>
            </a:r>
            <a:r>
              <a:rPr lang="en-US" sz="1300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, structuralizing, visualizing raw data.</a:t>
            </a:r>
            <a:endParaRPr kumimoji="0" lang="ka-G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lang="en-US" sz="1300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Identifying hidden links, monitoring criminal operation.</a:t>
            </a:r>
            <a:endParaRPr kumimoji="0" lang="ka-G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endParaRPr kumimoji="0" lang="ka-GE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  <a:p>
            <a:pPr marL="685800" marR="0" lvl="0" indent="-401638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29DD1"/>
              </a:buClr>
              <a:buSzPct val="68000"/>
              <a:buFont typeface="Wingdings" panose="05000000000000000000" pitchFamily="2" charset="2"/>
              <a:buChar char="ü"/>
              <a:tabLst/>
              <a:defRPr/>
            </a:pPr>
            <a:r>
              <a:rPr lang="en-US" sz="1300" dirty="0" smtClean="0">
                <a:solidFill>
                  <a:srgbClr val="002060"/>
                </a:solidFill>
                <a:latin typeface="Sylfaen" panose="010A0502050306030303" pitchFamily="18" charset="0"/>
                <a:ea typeface="Calibri"/>
                <a:cs typeface="Times New Roman" pitchFamily="18" charset="0"/>
              </a:rPr>
              <a:t>Detecting latent threats.</a:t>
            </a:r>
            <a:endParaRPr kumimoji="0" lang="ka-GE" sz="1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ylfaen" panose="010A0502050306030303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496" y="1423396"/>
            <a:ext cx="2005758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981200" y="1371600"/>
            <a:ext cx="5029200" cy="4648200"/>
          </a:xfrm>
          <a:prstGeom prst="ellipse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76200"/>
            <a:ext cx="7239000" cy="1295400"/>
          </a:xfrm>
        </p:spPr>
        <p:txBody>
          <a:bodyPr>
            <a:norm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Intelligence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76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43800" y="76200"/>
            <a:ext cx="914400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a-G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096000" y="6019800"/>
            <a:ext cx="2590800" cy="563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>WWW.POG.GOV.GE</a:t>
            </a: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Lucida Sans Unicode"/>
              <a:ea typeface="Calibri"/>
              <a:cs typeface="Times New Roman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3429452" y="1524000"/>
            <a:ext cx="1206500" cy="1250950"/>
            <a:chOff x="3775" y="1857"/>
            <a:chExt cx="1040" cy="106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Freeform 36"/>
            <p:cNvSpPr>
              <a:spLocks/>
            </p:cNvSpPr>
            <p:nvPr/>
          </p:nvSpPr>
          <p:spPr bwMode="auto">
            <a:xfrm>
              <a:off x="3775" y="1857"/>
              <a:ext cx="1040" cy="1064"/>
            </a:xfrm>
            <a:custGeom>
              <a:avLst/>
              <a:gdLst>
                <a:gd name="T0" fmla="*/ 1494 w 997"/>
                <a:gd name="T1" fmla="*/ 523 h 1019"/>
                <a:gd name="T2" fmla="*/ 1136 w 997"/>
                <a:gd name="T3" fmla="*/ 588 h 1019"/>
                <a:gd name="T4" fmla="*/ 1115 w 997"/>
                <a:gd name="T5" fmla="*/ 554 h 1019"/>
                <a:gd name="T6" fmla="*/ 1091 w 997"/>
                <a:gd name="T7" fmla="*/ 520 h 1019"/>
                <a:gd name="T8" fmla="*/ 1208 w 997"/>
                <a:gd name="T9" fmla="*/ 143 h 1019"/>
                <a:gd name="T10" fmla="*/ 937 w 997"/>
                <a:gd name="T11" fmla="*/ 398 h 1019"/>
                <a:gd name="T12" fmla="*/ 878 w 997"/>
                <a:gd name="T13" fmla="*/ 377 h 1019"/>
                <a:gd name="T14" fmla="*/ 747 w 997"/>
                <a:gd name="T15" fmla="*/ 0 h 1019"/>
                <a:gd name="T16" fmla="*/ 681 w 997"/>
                <a:gd name="T17" fmla="*/ 372 h 1019"/>
                <a:gd name="T18" fmla="*/ 623 w 997"/>
                <a:gd name="T19" fmla="*/ 388 h 1019"/>
                <a:gd name="T20" fmla="*/ 295 w 997"/>
                <a:gd name="T21" fmla="*/ 163 h 1019"/>
                <a:gd name="T22" fmla="*/ 457 w 997"/>
                <a:gd name="T23" fmla="*/ 496 h 1019"/>
                <a:gd name="T24" fmla="*/ 417 w 997"/>
                <a:gd name="T25" fmla="*/ 546 h 1019"/>
                <a:gd name="T26" fmla="*/ 22 w 997"/>
                <a:gd name="T27" fmla="*/ 558 h 1019"/>
                <a:gd name="T28" fmla="*/ 347 w 997"/>
                <a:gd name="T29" fmla="*/ 732 h 1019"/>
                <a:gd name="T30" fmla="*/ 345 w 997"/>
                <a:gd name="T31" fmla="*/ 791 h 1019"/>
                <a:gd name="T32" fmla="*/ 27 w 997"/>
                <a:gd name="T33" fmla="*/ 1042 h 1019"/>
                <a:gd name="T34" fmla="*/ 392 w 997"/>
                <a:gd name="T35" fmla="*/ 985 h 1019"/>
                <a:gd name="T36" fmla="*/ 413 w 997"/>
                <a:gd name="T37" fmla="*/ 1022 h 1019"/>
                <a:gd name="T38" fmla="*/ 430 w 997"/>
                <a:gd name="T39" fmla="*/ 1046 h 1019"/>
                <a:gd name="T40" fmla="*/ 310 w 997"/>
                <a:gd name="T41" fmla="*/ 1426 h 1019"/>
                <a:gd name="T42" fmla="*/ 580 w 997"/>
                <a:gd name="T43" fmla="*/ 1172 h 1019"/>
                <a:gd name="T44" fmla="*/ 639 w 997"/>
                <a:gd name="T45" fmla="*/ 1195 h 1019"/>
                <a:gd name="T46" fmla="*/ 773 w 997"/>
                <a:gd name="T47" fmla="*/ 1569 h 1019"/>
                <a:gd name="T48" fmla="*/ 837 w 997"/>
                <a:gd name="T49" fmla="*/ 1207 h 1019"/>
                <a:gd name="T50" fmla="*/ 904 w 997"/>
                <a:gd name="T51" fmla="*/ 1189 h 1019"/>
                <a:gd name="T52" fmla="*/ 1227 w 997"/>
                <a:gd name="T53" fmla="*/ 1408 h 1019"/>
                <a:gd name="T54" fmla="*/ 1065 w 997"/>
                <a:gd name="T55" fmla="*/ 1083 h 1019"/>
                <a:gd name="T56" fmla="*/ 1110 w 997"/>
                <a:gd name="T57" fmla="*/ 1032 h 1019"/>
                <a:gd name="T58" fmla="*/ 1499 w 997"/>
                <a:gd name="T59" fmla="*/ 1015 h 1019"/>
                <a:gd name="T60" fmla="*/ 1181 w 997"/>
                <a:gd name="T61" fmla="*/ 845 h 1019"/>
                <a:gd name="T62" fmla="*/ 1185 w 997"/>
                <a:gd name="T63" fmla="*/ 775 h 10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97"/>
                <a:gd name="T97" fmla="*/ 0 h 1019"/>
                <a:gd name="T98" fmla="*/ 997 w 997"/>
                <a:gd name="T99" fmla="*/ 1019 h 10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97" h="1019">
                  <a:moveTo>
                    <a:pt x="997" y="398"/>
                  </a:moveTo>
                  <a:lnTo>
                    <a:pt x="980" y="340"/>
                  </a:lnTo>
                  <a:lnTo>
                    <a:pt x="745" y="381"/>
                  </a:lnTo>
                  <a:lnTo>
                    <a:pt x="731" y="359"/>
                  </a:lnTo>
                  <a:lnTo>
                    <a:pt x="723" y="348"/>
                  </a:lnTo>
                  <a:lnTo>
                    <a:pt x="715" y="337"/>
                  </a:lnTo>
                  <a:lnTo>
                    <a:pt x="837" y="132"/>
                  </a:lnTo>
                  <a:lnTo>
                    <a:pt x="792" y="93"/>
                  </a:lnTo>
                  <a:lnTo>
                    <a:pt x="614" y="259"/>
                  </a:lnTo>
                  <a:lnTo>
                    <a:pt x="594" y="251"/>
                  </a:lnTo>
                  <a:lnTo>
                    <a:pt x="576" y="245"/>
                  </a:lnTo>
                  <a:lnTo>
                    <a:pt x="550" y="4"/>
                  </a:lnTo>
                  <a:lnTo>
                    <a:pt x="490" y="0"/>
                  </a:lnTo>
                  <a:lnTo>
                    <a:pt x="446" y="241"/>
                  </a:lnTo>
                  <a:lnTo>
                    <a:pt x="427" y="245"/>
                  </a:lnTo>
                  <a:lnTo>
                    <a:pt x="407" y="252"/>
                  </a:lnTo>
                  <a:lnTo>
                    <a:pt x="244" y="73"/>
                  </a:lnTo>
                  <a:lnTo>
                    <a:pt x="194" y="105"/>
                  </a:lnTo>
                  <a:lnTo>
                    <a:pt x="300" y="322"/>
                  </a:lnTo>
                  <a:lnTo>
                    <a:pt x="286" y="338"/>
                  </a:lnTo>
                  <a:lnTo>
                    <a:pt x="273" y="355"/>
                  </a:lnTo>
                  <a:lnTo>
                    <a:pt x="33" y="305"/>
                  </a:lnTo>
                  <a:lnTo>
                    <a:pt x="12" y="361"/>
                  </a:lnTo>
                  <a:lnTo>
                    <a:pt x="227" y="475"/>
                  </a:lnTo>
                  <a:lnTo>
                    <a:pt x="225" y="494"/>
                  </a:lnTo>
                  <a:lnTo>
                    <a:pt x="225" y="513"/>
                  </a:lnTo>
                  <a:lnTo>
                    <a:pt x="0" y="619"/>
                  </a:lnTo>
                  <a:lnTo>
                    <a:pt x="17" y="676"/>
                  </a:lnTo>
                  <a:lnTo>
                    <a:pt x="256" y="639"/>
                  </a:lnTo>
                  <a:lnTo>
                    <a:pt x="263" y="651"/>
                  </a:lnTo>
                  <a:lnTo>
                    <a:pt x="271" y="664"/>
                  </a:lnTo>
                  <a:lnTo>
                    <a:pt x="282" y="679"/>
                  </a:lnTo>
                  <a:lnTo>
                    <a:pt x="158" y="885"/>
                  </a:lnTo>
                  <a:lnTo>
                    <a:pt x="203" y="924"/>
                  </a:lnTo>
                  <a:lnTo>
                    <a:pt x="381" y="760"/>
                  </a:lnTo>
                  <a:lnTo>
                    <a:pt x="401" y="769"/>
                  </a:lnTo>
                  <a:lnTo>
                    <a:pt x="420" y="776"/>
                  </a:lnTo>
                  <a:lnTo>
                    <a:pt x="446" y="1015"/>
                  </a:lnTo>
                  <a:lnTo>
                    <a:pt x="506" y="1019"/>
                  </a:lnTo>
                  <a:lnTo>
                    <a:pt x="548" y="783"/>
                  </a:lnTo>
                  <a:lnTo>
                    <a:pt x="571" y="779"/>
                  </a:lnTo>
                  <a:lnTo>
                    <a:pt x="592" y="772"/>
                  </a:lnTo>
                  <a:lnTo>
                    <a:pt x="754" y="947"/>
                  </a:lnTo>
                  <a:lnTo>
                    <a:pt x="803" y="914"/>
                  </a:lnTo>
                  <a:lnTo>
                    <a:pt x="699" y="703"/>
                  </a:lnTo>
                  <a:lnTo>
                    <a:pt x="715" y="686"/>
                  </a:lnTo>
                  <a:lnTo>
                    <a:pt x="728" y="669"/>
                  </a:lnTo>
                  <a:lnTo>
                    <a:pt x="963" y="715"/>
                  </a:lnTo>
                  <a:lnTo>
                    <a:pt x="984" y="659"/>
                  </a:lnTo>
                  <a:lnTo>
                    <a:pt x="774" y="549"/>
                  </a:lnTo>
                  <a:lnTo>
                    <a:pt x="777" y="528"/>
                  </a:lnTo>
                  <a:lnTo>
                    <a:pt x="777" y="504"/>
                  </a:lnTo>
                  <a:lnTo>
                    <a:pt x="997" y="3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4159" y="2250"/>
              <a:ext cx="274" cy="274"/>
            </a:xfrm>
            <a:custGeom>
              <a:avLst/>
              <a:gdLst>
                <a:gd name="T0" fmla="*/ 428 w 260"/>
                <a:gd name="T1" fmla="*/ 133 h 262"/>
                <a:gd name="T2" fmla="*/ 437 w 260"/>
                <a:gd name="T3" fmla="*/ 170 h 262"/>
                <a:gd name="T4" fmla="*/ 438 w 260"/>
                <a:gd name="T5" fmla="*/ 210 h 262"/>
                <a:gd name="T6" fmla="*/ 434 w 260"/>
                <a:gd name="T7" fmla="*/ 250 h 262"/>
                <a:gd name="T8" fmla="*/ 419 w 260"/>
                <a:gd name="T9" fmla="*/ 289 h 262"/>
                <a:gd name="T10" fmla="*/ 405 w 260"/>
                <a:gd name="T11" fmla="*/ 321 h 262"/>
                <a:gd name="T12" fmla="*/ 374 w 260"/>
                <a:gd name="T13" fmla="*/ 351 h 262"/>
                <a:gd name="T14" fmla="*/ 339 w 260"/>
                <a:gd name="T15" fmla="*/ 378 h 262"/>
                <a:gd name="T16" fmla="*/ 300 w 260"/>
                <a:gd name="T17" fmla="*/ 397 h 262"/>
                <a:gd name="T18" fmla="*/ 279 w 260"/>
                <a:gd name="T19" fmla="*/ 402 h 262"/>
                <a:gd name="T20" fmla="*/ 234 w 260"/>
                <a:gd name="T21" fmla="*/ 409 h 262"/>
                <a:gd name="T22" fmla="*/ 190 w 260"/>
                <a:gd name="T23" fmla="*/ 409 h 262"/>
                <a:gd name="T24" fmla="*/ 151 w 260"/>
                <a:gd name="T25" fmla="*/ 399 h 262"/>
                <a:gd name="T26" fmla="*/ 113 w 260"/>
                <a:gd name="T27" fmla="*/ 382 h 262"/>
                <a:gd name="T28" fmla="*/ 78 w 260"/>
                <a:gd name="T29" fmla="*/ 361 h 262"/>
                <a:gd name="T30" fmla="*/ 48 w 260"/>
                <a:gd name="T31" fmla="*/ 333 h 262"/>
                <a:gd name="T32" fmla="*/ 24 w 260"/>
                <a:gd name="T33" fmla="*/ 297 h 262"/>
                <a:gd name="T34" fmla="*/ 9 w 260"/>
                <a:gd name="T35" fmla="*/ 277 h 262"/>
                <a:gd name="T36" fmla="*/ 2 w 260"/>
                <a:gd name="T37" fmla="*/ 239 h 262"/>
                <a:gd name="T38" fmla="*/ 0 w 260"/>
                <a:gd name="T39" fmla="*/ 199 h 262"/>
                <a:gd name="T40" fmla="*/ 3 w 260"/>
                <a:gd name="T41" fmla="*/ 160 h 262"/>
                <a:gd name="T42" fmla="*/ 21 w 260"/>
                <a:gd name="T43" fmla="*/ 124 h 262"/>
                <a:gd name="T44" fmla="*/ 40 w 260"/>
                <a:gd name="T45" fmla="*/ 89 h 262"/>
                <a:gd name="T46" fmla="*/ 66 w 260"/>
                <a:gd name="T47" fmla="*/ 58 h 262"/>
                <a:gd name="T48" fmla="*/ 101 w 260"/>
                <a:gd name="T49" fmla="*/ 31 h 262"/>
                <a:gd name="T50" fmla="*/ 139 w 260"/>
                <a:gd name="T51" fmla="*/ 10 h 262"/>
                <a:gd name="T52" fmla="*/ 162 w 260"/>
                <a:gd name="T53" fmla="*/ 6 h 262"/>
                <a:gd name="T54" fmla="*/ 208 w 260"/>
                <a:gd name="T55" fmla="*/ 1 h 262"/>
                <a:gd name="T56" fmla="*/ 248 w 260"/>
                <a:gd name="T57" fmla="*/ 1 h 262"/>
                <a:gd name="T58" fmla="*/ 290 w 260"/>
                <a:gd name="T59" fmla="*/ 8 h 262"/>
                <a:gd name="T60" fmla="*/ 328 w 260"/>
                <a:gd name="T61" fmla="*/ 28 h 262"/>
                <a:gd name="T62" fmla="*/ 365 w 260"/>
                <a:gd name="T63" fmla="*/ 51 h 262"/>
                <a:gd name="T64" fmla="*/ 394 w 260"/>
                <a:gd name="T65" fmla="*/ 77 h 262"/>
                <a:gd name="T66" fmla="*/ 416 w 260"/>
                <a:gd name="T67" fmla="*/ 112 h 262"/>
                <a:gd name="T68" fmla="*/ 428 w 260"/>
                <a:gd name="T69" fmla="*/ 133 h 2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62"/>
                <a:gd name="T107" fmla="*/ 260 w 260"/>
                <a:gd name="T108" fmla="*/ 262 h 2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62">
                  <a:moveTo>
                    <a:pt x="252" y="85"/>
                  </a:moveTo>
                  <a:lnTo>
                    <a:pt x="252" y="85"/>
                  </a:lnTo>
                  <a:lnTo>
                    <a:pt x="256" y="97"/>
                  </a:lnTo>
                  <a:lnTo>
                    <a:pt x="259" y="109"/>
                  </a:lnTo>
                  <a:lnTo>
                    <a:pt x="260" y="123"/>
                  </a:lnTo>
                  <a:lnTo>
                    <a:pt x="260" y="135"/>
                  </a:lnTo>
                  <a:lnTo>
                    <a:pt x="259" y="148"/>
                  </a:lnTo>
                  <a:lnTo>
                    <a:pt x="257" y="160"/>
                  </a:lnTo>
                  <a:lnTo>
                    <a:pt x="254" y="172"/>
                  </a:lnTo>
                  <a:lnTo>
                    <a:pt x="249" y="184"/>
                  </a:lnTo>
                  <a:lnTo>
                    <a:pt x="244" y="195"/>
                  </a:lnTo>
                  <a:lnTo>
                    <a:pt x="238" y="206"/>
                  </a:lnTo>
                  <a:lnTo>
                    <a:pt x="229" y="216"/>
                  </a:lnTo>
                  <a:lnTo>
                    <a:pt x="221" y="225"/>
                  </a:lnTo>
                  <a:lnTo>
                    <a:pt x="211" y="233"/>
                  </a:lnTo>
                  <a:lnTo>
                    <a:pt x="201" y="241"/>
                  </a:lnTo>
                  <a:lnTo>
                    <a:pt x="189" y="247"/>
                  </a:lnTo>
                  <a:lnTo>
                    <a:pt x="177" y="253"/>
                  </a:lnTo>
                  <a:lnTo>
                    <a:pt x="165" y="257"/>
                  </a:lnTo>
                  <a:lnTo>
                    <a:pt x="151" y="260"/>
                  </a:lnTo>
                  <a:lnTo>
                    <a:pt x="139" y="261"/>
                  </a:lnTo>
                  <a:lnTo>
                    <a:pt x="127" y="262"/>
                  </a:lnTo>
                  <a:lnTo>
                    <a:pt x="113" y="261"/>
                  </a:lnTo>
                  <a:lnTo>
                    <a:pt x="101" y="258"/>
                  </a:lnTo>
                  <a:lnTo>
                    <a:pt x="89" y="255"/>
                  </a:lnTo>
                  <a:lnTo>
                    <a:pt x="77" y="251"/>
                  </a:lnTo>
                  <a:lnTo>
                    <a:pt x="67" y="244"/>
                  </a:lnTo>
                  <a:lnTo>
                    <a:pt x="55" y="238"/>
                  </a:lnTo>
                  <a:lnTo>
                    <a:pt x="46" y="230"/>
                  </a:lnTo>
                  <a:lnTo>
                    <a:pt x="37" y="222"/>
                  </a:lnTo>
                  <a:lnTo>
                    <a:pt x="28" y="212"/>
                  </a:lnTo>
                  <a:lnTo>
                    <a:pt x="20" y="201"/>
                  </a:lnTo>
                  <a:lnTo>
                    <a:pt x="14" y="190"/>
                  </a:lnTo>
                  <a:lnTo>
                    <a:pt x="9" y="177"/>
                  </a:lnTo>
                  <a:lnTo>
                    <a:pt x="5" y="165"/>
                  </a:lnTo>
                  <a:lnTo>
                    <a:pt x="2" y="153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3" y="102"/>
                  </a:lnTo>
                  <a:lnTo>
                    <a:pt x="7" y="90"/>
                  </a:lnTo>
                  <a:lnTo>
                    <a:pt x="11" y="79"/>
                  </a:lnTo>
                  <a:lnTo>
                    <a:pt x="17" y="67"/>
                  </a:lnTo>
                  <a:lnTo>
                    <a:pt x="24" y="56"/>
                  </a:lnTo>
                  <a:lnTo>
                    <a:pt x="32" y="47"/>
                  </a:lnTo>
                  <a:lnTo>
                    <a:pt x="40" y="37"/>
                  </a:lnTo>
                  <a:lnTo>
                    <a:pt x="49" y="29"/>
                  </a:lnTo>
                  <a:lnTo>
                    <a:pt x="60" y="21"/>
                  </a:lnTo>
                  <a:lnTo>
                    <a:pt x="71" y="15"/>
                  </a:lnTo>
                  <a:lnTo>
                    <a:pt x="83" y="10"/>
                  </a:lnTo>
                  <a:lnTo>
                    <a:pt x="97" y="6"/>
                  </a:lnTo>
                  <a:lnTo>
                    <a:pt x="109" y="2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9" y="5"/>
                  </a:lnTo>
                  <a:lnTo>
                    <a:pt x="172" y="8"/>
                  </a:lnTo>
                  <a:lnTo>
                    <a:pt x="183" y="12"/>
                  </a:lnTo>
                  <a:lnTo>
                    <a:pt x="194" y="18"/>
                  </a:lnTo>
                  <a:lnTo>
                    <a:pt x="205" y="24"/>
                  </a:lnTo>
                  <a:lnTo>
                    <a:pt x="215" y="32"/>
                  </a:lnTo>
                  <a:lnTo>
                    <a:pt x="224" y="41"/>
                  </a:lnTo>
                  <a:lnTo>
                    <a:pt x="233" y="50"/>
                  </a:lnTo>
                  <a:lnTo>
                    <a:pt x="240" y="61"/>
                  </a:lnTo>
                  <a:lnTo>
                    <a:pt x="247" y="72"/>
                  </a:lnTo>
                  <a:lnTo>
                    <a:pt x="252" y="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4258141" y="2736042"/>
            <a:ext cx="1220816" cy="1108981"/>
            <a:chOff x="2920" y="2139"/>
            <a:chExt cx="1066" cy="1041"/>
          </a:xfrm>
          <a:solidFill>
            <a:srgbClr val="1B4F8D"/>
          </a:solidFill>
        </p:grpSpPr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920" y="2139"/>
              <a:ext cx="1066" cy="1041"/>
            </a:xfrm>
            <a:custGeom>
              <a:avLst/>
              <a:gdLst>
                <a:gd name="T0" fmla="*/ 1063 w 1020"/>
                <a:gd name="T1" fmla="*/ 458 h 998"/>
                <a:gd name="T2" fmla="*/ 813 w 1020"/>
                <a:gd name="T3" fmla="*/ 444 h 998"/>
                <a:gd name="T4" fmla="*/ 805 w 1020"/>
                <a:gd name="T5" fmla="*/ 420 h 998"/>
                <a:gd name="T6" fmla="*/ 800 w 1020"/>
                <a:gd name="T7" fmla="*/ 406 h 998"/>
                <a:gd name="T8" fmla="*/ 964 w 1020"/>
                <a:gd name="T9" fmla="*/ 213 h 998"/>
                <a:gd name="T10" fmla="*/ 706 w 1020"/>
                <a:gd name="T11" fmla="*/ 291 h 998"/>
                <a:gd name="T12" fmla="*/ 690 w 1020"/>
                <a:gd name="T13" fmla="*/ 280 h 998"/>
                <a:gd name="T14" fmla="*/ 700 w 1020"/>
                <a:gd name="T15" fmla="*/ 18 h 998"/>
                <a:gd name="T16" fmla="*/ 541 w 1020"/>
                <a:gd name="T17" fmla="*/ 236 h 998"/>
                <a:gd name="T18" fmla="*/ 519 w 1020"/>
                <a:gd name="T19" fmla="*/ 236 h 998"/>
                <a:gd name="T20" fmla="*/ 372 w 1020"/>
                <a:gd name="T21" fmla="*/ 19 h 998"/>
                <a:gd name="T22" fmla="*/ 372 w 1020"/>
                <a:gd name="T23" fmla="*/ 285 h 998"/>
                <a:gd name="T24" fmla="*/ 355 w 1020"/>
                <a:gd name="T25" fmla="*/ 297 h 998"/>
                <a:gd name="T26" fmla="*/ 105 w 1020"/>
                <a:gd name="T27" fmla="*/ 208 h 998"/>
                <a:gd name="T28" fmla="*/ 263 w 1020"/>
                <a:gd name="T29" fmla="*/ 425 h 998"/>
                <a:gd name="T30" fmla="*/ 258 w 1020"/>
                <a:gd name="T31" fmla="*/ 443 h 998"/>
                <a:gd name="T32" fmla="*/ 0 w 1020"/>
                <a:gd name="T33" fmla="*/ 521 h 998"/>
                <a:gd name="T34" fmla="*/ 256 w 1020"/>
                <a:gd name="T35" fmla="*/ 598 h 998"/>
                <a:gd name="T36" fmla="*/ 260 w 1020"/>
                <a:gd name="T37" fmla="*/ 612 h 998"/>
                <a:gd name="T38" fmla="*/ 265 w 1020"/>
                <a:gd name="T39" fmla="*/ 626 h 998"/>
                <a:gd name="T40" fmla="*/ 100 w 1020"/>
                <a:gd name="T41" fmla="*/ 826 h 998"/>
                <a:gd name="T42" fmla="*/ 357 w 1020"/>
                <a:gd name="T43" fmla="*/ 750 h 998"/>
                <a:gd name="T44" fmla="*/ 374 w 1020"/>
                <a:gd name="T45" fmla="*/ 762 h 998"/>
                <a:gd name="T46" fmla="*/ 366 w 1020"/>
                <a:gd name="T47" fmla="*/ 1023 h 998"/>
                <a:gd name="T48" fmla="*/ 522 w 1020"/>
                <a:gd name="T49" fmla="*/ 810 h 998"/>
                <a:gd name="T50" fmla="*/ 546 w 1020"/>
                <a:gd name="T51" fmla="*/ 810 h 998"/>
                <a:gd name="T52" fmla="*/ 694 w 1020"/>
                <a:gd name="T53" fmla="*/ 1023 h 998"/>
                <a:gd name="T54" fmla="*/ 694 w 1020"/>
                <a:gd name="T55" fmla="*/ 764 h 998"/>
                <a:gd name="T56" fmla="*/ 714 w 1020"/>
                <a:gd name="T57" fmla="*/ 750 h 998"/>
                <a:gd name="T58" fmla="*/ 960 w 1020"/>
                <a:gd name="T59" fmla="*/ 836 h 998"/>
                <a:gd name="T60" fmla="*/ 806 w 1020"/>
                <a:gd name="T61" fmla="*/ 624 h 998"/>
                <a:gd name="T62" fmla="*/ 813 w 1020"/>
                <a:gd name="T63" fmla="*/ 602 h 998"/>
                <a:gd name="T64" fmla="*/ 1066 w 1020"/>
                <a:gd name="T65" fmla="*/ 521 h 9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0"/>
                <a:gd name="T100" fmla="*/ 0 h 998"/>
                <a:gd name="T101" fmla="*/ 1020 w 1020"/>
                <a:gd name="T102" fmla="*/ 998 h 9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0" h="998">
                  <a:moveTo>
                    <a:pt x="1020" y="499"/>
                  </a:moveTo>
                  <a:lnTo>
                    <a:pt x="1017" y="439"/>
                  </a:lnTo>
                  <a:lnTo>
                    <a:pt x="778" y="426"/>
                  </a:lnTo>
                  <a:lnTo>
                    <a:pt x="774" y="414"/>
                  </a:lnTo>
                  <a:lnTo>
                    <a:pt x="770" y="403"/>
                  </a:lnTo>
                  <a:lnTo>
                    <a:pt x="765" y="389"/>
                  </a:lnTo>
                  <a:lnTo>
                    <a:pt x="759" y="378"/>
                  </a:lnTo>
                  <a:lnTo>
                    <a:pt x="922" y="204"/>
                  </a:lnTo>
                  <a:lnTo>
                    <a:pt x="886" y="157"/>
                  </a:lnTo>
                  <a:lnTo>
                    <a:pt x="676" y="279"/>
                  </a:lnTo>
                  <a:lnTo>
                    <a:pt x="660" y="268"/>
                  </a:lnTo>
                  <a:lnTo>
                    <a:pt x="642" y="258"/>
                  </a:lnTo>
                  <a:lnTo>
                    <a:pt x="670" y="17"/>
                  </a:lnTo>
                  <a:lnTo>
                    <a:pt x="613" y="0"/>
                  </a:lnTo>
                  <a:lnTo>
                    <a:pt x="518" y="226"/>
                  </a:lnTo>
                  <a:lnTo>
                    <a:pt x="497" y="226"/>
                  </a:lnTo>
                  <a:lnTo>
                    <a:pt x="477" y="228"/>
                  </a:lnTo>
                  <a:lnTo>
                    <a:pt x="356" y="18"/>
                  </a:lnTo>
                  <a:lnTo>
                    <a:pt x="301" y="38"/>
                  </a:lnTo>
                  <a:lnTo>
                    <a:pt x="356" y="273"/>
                  </a:lnTo>
                  <a:lnTo>
                    <a:pt x="340" y="285"/>
                  </a:lnTo>
                  <a:lnTo>
                    <a:pt x="323" y="300"/>
                  </a:lnTo>
                  <a:lnTo>
                    <a:pt x="100" y="199"/>
                  </a:lnTo>
                  <a:lnTo>
                    <a:pt x="67" y="248"/>
                  </a:lnTo>
                  <a:lnTo>
                    <a:pt x="252" y="407"/>
                  </a:lnTo>
                  <a:lnTo>
                    <a:pt x="247" y="425"/>
                  </a:lnTo>
                  <a:lnTo>
                    <a:pt x="242" y="444"/>
                  </a:lnTo>
                  <a:lnTo>
                    <a:pt x="0" y="499"/>
                  </a:lnTo>
                  <a:lnTo>
                    <a:pt x="3" y="558"/>
                  </a:lnTo>
                  <a:lnTo>
                    <a:pt x="245" y="573"/>
                  </a:lnTo>
                  <a:lnTo>
                    <a:pt x="249" y="587"/>
                  </a:lnTo>
                  <a:lnTo>
                    <a:pt x="254" y="600"/>
                  </a:lnTo>
                  <a:lnTo>
                    <a:pt x="262" y="619"/>
                  </a:lnTo>
                  <a:lnTo>
                    <a:pt x="96" y="792"/>
                  </a:lnTo>
                  <a:lnTo>
                    <a:pt x="132" y="840"/>
                  </a:lnTo>
                  <a:lnTo>
                    <a:pt x="342" y="719"/>
                  </a:lnTo>
                  <a:lnTo>
                    <a:pt x="358" y="731"/>
                  </a:lnTo>
                  <a:lnTo>
                    <a:pt x="377" y="742"/>
                  </a:lnTo>
                  <a:lnTo>
                    <a:pt x="350" y="981"/>
                  </a:lnTo>
                  <a:lnTo>
                    <a:pt x="408" y="998"/>
                  </a:lnTo>
                  <a:lnTo>
                    <a:pt x="499" y="777"/>
                  </a:lnTo>
                  <a:lnTo>
                    <a:pt x="522" y="777"/>
                  </a:lnTo>
                  <a:lnTo>
                    <a:pt x="545" y="775"/>
                  </a:lnTo>
                  <a:lnTo>
                    <a:pt x="664" y="981"/>
                  </a:lnTo>
                  <a:lnTo>
                    <a:pt x="721" y="961"/>
                  </a:lnTo>
                  <a:lnTo>
                    <a:pt x="664" y="732"/>
                  </a:lnTo>
                  <a:lnTo>
                    <a:pt x="683" y="719"/>
                  </a:lnTo>
                  <a:lnTo>
                    <a:pt x="700" y="704"/>
                  </a:lnTo>
                  <a:lnTo>
                    <a:pt x="919" y="801"/>
                  </a:lnTo>
                  <a:lnTo>
                    <a:pt x="952" y="752"/>
                  </a:lnTo>
                  <a:lnTo>
                    <a:pt x="771" y="598"/>
                  </a:lnTo>
                  <a:lnTo>
                    <a:pt x="778" y="577"/>
                  </a:lnTo>
                  <a:lnTo>
                    <a:pt x="783" y="555"/>
                  </a:lnTo>
                  <a:lnTo>
                    <a:pt x="1020" y="4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Lucida Sans Unicode"/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3319" y="2526"/>
              <a:ext cx="272" cy="274"/>
            </a:xfrm>
            <a:custGeom>
              <a:avLst/>
              <a:gdLst>
                <a:gd name="T0" fmla="*/ 264 w 260"/>
                <a:gd name="T1" fmla="*/ 87 h 260"/>
                <a:gd name="T2" fmla="*/ 271 w 260"/>
                <a:gd name="T3" fmla="*/ 115 h 260"/>
                <a:gd name="T4" fmla="*/ 272 w 260"/>
                <a:gd name="T5" fmla="*/ 142 h 260"/>
                <a:gd name="T6" fmla="*/ 269 w 260"/>
                <a:gd name="T7" fmla="*/ 168 h 260"/>
                <a:gd name="T8" fmla="*/ 260 w 260"/>
                <a:gd name="T9" fmla="*/ 193 h 260"/>
                <a:gd name="T10" fmla="*/ 248 w 260"/>
                <a:gd name="T11" fmla="*/ 216 h 260"/>
                <a:gd name="T12" fmla="*/ 231 w 260"/>
                <a:gd name="T13" fmla="*/ 236 h 260"/>
                <a:gd name="T14" fmla="*/ 210 w 260"/>
                <a:gd name="T15" fmla="*/ 253 h 260"/>
                <a:gd name="T16" fmla="*/ 185 w 260"/>
                <a:gd name="T17" fmla="*/ 266 h 260"/>
                <a:gd name="T18" fmla="*/ 173 w 260"/>
                <a:gd name="T19" fmla="*/ 270 h 260"/>
                <a:gd name="T20" fmla="*/ 145 w 260"/>
                <a:gd name="T21" fmla="*/ 274 h 260"/>
                <a:gd name="T22" fmla="*/ 118 w 260"/>
                <a:gd name="T23" fmla="*/ 273 h 260"/>
                <a:gd name="T24" fmla="*/ 94 w 260"/>
                <a:gd name="T25" fmla="*/ 268 h 260"/>
                <a:gd name="T26" fmla="*/ 69 w 260"/>
                <a:gd name="T27" fmla="*/ 257 h 260"/>
                <a:gd name="T28" fmla="*/ 47 w 260"/>
                <a:gd name="T29" fmla="*/ 241 h 260"/>
                <a:gd name="T30" fmla="*/ 29 w 260"/>
                <a:gd name="T31" fmla="*/ 222 h 260"/>
                <a:gd name="T32" fmla="*/ 15 w 260"/>
                <a:gd name="T33" fmla="*/ 199 h 260"/>
                <a:gd name="T34" fmla="*/ 9 w 260"/>
                <a:gd name="T35" fmla="*/ 187 h 260"/>
                <a:gd name="T36" fmla="*/ 2 w 260"/>
                <a:gd name="T37" fmla="*/ 159 h 260"/>
                <a:gd name="T38" fmla="*/ 0 w 260"/>
                <a:gd name="T39" fmla="*/ 134 h 260"/>
                <a:gd name="T40" fmla="*/ 3 w 260"/>
                <a:gd name="T41" fmla="*/ 106 h 260"/>
                <a:gd name="T42" fmla="*/ 12 w 260"/>
                <a:gd name="T43" fmla="*/ 81 h 260"/>
                <a:gd name="T44" fmla="*/ 25 w 260"/>
                <a:gd name="T45" fmla="*/ 59 h 260"/>
                <a:gd name="T46" fmla="*/ 42 w 260"/>
                <a:gd name="T47" fmla="*/ 38 h 260"/>
                <a:gd name="T48" fmla="*/ 63 w 260"/>
                <a:gd name="T49" fmla="*/ 22 h 260"/>
                <a:gd name="T50" fmla="*/ 87 w 260"/>
                <a:gd name="T51" fmla="*/ 9 h 260"/>
                <a:gd name="T52" fmla="*/ 101 w 260"/>
                <a:gd name="T53" fmla="*/ 4 h 260"/>
                <a:gd name="T54" fmla="*/ 127 w 260"/>
                <a:gd name="T55" fmla="*/ 0 h 260"/>
                <a:gd name="T56" fmla="*/ 154 w 260"/>
                <a:gd name="T57" fmla="*/ 1 h 260"/>
                <a:gd name="T58" fmla="*/ 180 w 260"/>
                <a:gd name="T59" fmla="*/ 7 h 260"/>
                <a:gd name="T60" fmla="*/ 203 w 260"/>
                <a:gd name="T61" fmla="*/ 17 h 260"/>
                <a:gd name="T62" fmla="*/ 225 w 260"/>
                <a:gd name="T63" fmla="*/ 33 h 260"/>
                <a:gd name="T64" fmla="*/ 244 w 260"/>
                <a:gd name="T65" fmla="*/ 52 h 260"/>
                <a:gd name="T66" fmla="*/ 258 w 260"/>
                <a:gd name="T67" fmla="*/ 75 h 260"/>
                <a:gd name="T68" fmla="*/ 264 w 260"/>
                <a:gd name="T69" fmla="*/ 87 h 2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60"/>
                <a:gd name="T107" fmla="*/ 260 w 260"/>
                <a:gd name="T108" fmla="*/ 260 h 2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60">
                  <a:moveTo>
                    <a:pt x="252" y="83"/>
                  </a:moveTo>
                  <a:lnTo>
                    <a:pt x="252" y="83"/>
                  </a:lnTo>
                  <a:lnTo>
                    <a:pt x="256" y="97"/>
                  </a:lnTo>
                  <a:lnTo>
                    <a:pt x="259" y="109"/>
                  </a:lnTo>
                  <a:lnTo>
                    <a:pt x="260" y="121"/>
                  </a:lnTo>
                  <a:lnTo>
                    <a:pt x="260" y="135"/>
                  </a:lnTo>
                  <a:lnTo>
                    <a:pt x="259" y="147"/>
                  </a:lnTo>
                  <a:lnTo>
                    <a:pt x="257" y="159"/>
                  </a:lnTo>
                  <a:lnTo>
                    <a:pt x="254" y="172"/>
                  </a:lnTo>
                  <a:lnTo>
                    <a:pt x="249" y="183"/>
                  </a:lnTo>
                  <a:lnTo>
                    <a:pt x="244" y="194"/>
                  </a:lnTo>
                  <a:lnTo>
                    <a:pt x="237" y="205"/>
                  </a:lnTo>
                  <a:lnTo>
                    <a:pt x="229" y="215"/>
                  </a:lnTo>
                  <a:lnTo>
                    <a:pt x="221" y="224"/>
                  </a:lnTo>
                  <a:lnTo>
                    <a:pt x="211" y="233"/>
                  </a:lnTo>
                  <a:lnTo>
                    <a:pt x="201" y="240"/>
                  </a:lnTo>
                  <a:lnTo>
                    <a:pt x="189" y="247"/>
                  </a:lnTo>
                  <a:lnTo>
                    <a:pt x="177" y="252"/>
                  </a:lnTo>
                  <a:lnTo>
                    <a:pt x="165" y="256"/>
                  </a:lnTo>
                  <a:lnTo>
                    <a:pt x="151" y="259"/>
                  </a:lnTo>
                  <a:lnTo>
                    <a:pt x="139" y="260"/>
                  </a:lnTo>
                  <a:lnTo>
                    <a:pt x="127" y="260"/>
                  </a:lnTo>
                  <a:lnTo>
                    <a:pt x="113" y="259"/>
                  </a:lnTo>
                  <a:lnTo>
                    <a:pt x="101" y="257"/>
                  </a:lnTo>
                  <a:lnTo>
                    <a:pt x="90" y="254"/>
                  </a:lnTo>
                  <a:lnTo>
                    <a:pt x="77" y="249"/>
                  </a:lnTo>
                  <a:lnTo>
                    <a:pt x="66" y="244"/>
                  </a:lnTo>
                  <a:lnTo>
                    <a:pt x="56" y="237"/>
                  </a:lnTo>
                  <a:lnTo>
                    <a:pt x="45" y="229"/>
                  </a:lnTo>
                  <a:lnTo>
                    <a:pt x="37" y="221"/>
                  </a:lnTo>
                  <a:lnTo>
                    <a:pt x="28" y="211"/>
                  </a:lnTo>
                  <a:lnTo>
                    <a:pt x="21" y="201"/>
                  </a:lnTo>
                  <a:lnTo>
                    <a:pt x="14" y="189"/>
                  </a:lnTo>
                  <a:lnTo>
                    <a:pt x="9" y="177"/>
                  </a:lnTo>
                  <a:lnTo>
                    <a:pt x="5" y="165"/>
                  </a:lnTo>
                  <a:lnTo>
                    <a:pt x="2" y="151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1" y="113"/>
                  </a:lnTo>
                  <a:lnTo>
                    <a:pt x="3" y="101"/>
                  </a:lnTo>
                  <a:lnTo>
                    <a:pt x="7" y="89"/>
                  </a:lnTo>
                  <a:lnTo>
                    <a:pt x="11" y="77"/>
                  </a:lnTo>
                  <a:lnTo>
                    <a:pt x="16" y="66"/>
                  </a:lnTo>
                  <a:lnTo>
                    <a:pt x="24" y="56"/>
                  </a:lnTo>
                  <a:lnTo>
                    <a:pt x="31" y="45"/>
                  </a:lnTo>
                  <a:lnTo>
                    <a:pt x="40" y="36"/>
                  </a:lnTo>
                  <a:lnTo>
                    <a:pt x="49" y="28"/>
                  </a:lnTo>
                  <a:lnTo>
                    <a:pt x="60" y="21"/>
                  </a:lnTo>
                  <a:lnTo>
                    <a:pt x="71" y="14"/>
                  </a:lnTo>
                  <a:lnTo>
                    <a:pt x="83" y="9"/>
                  </a:lnTo>
                  <a:lnTo>
                    <a:pt x="97" y="4"/>
                  </a:lnTo>
                  <a:lnTo>
                    <a:pt x="109" y="2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2" y="7"/>
                  </a:lnTo>
                  <a:lnTo>
                    <a:pt x="183" y="11"/>
                  </a:lnTo>
                  <a:lnTo>
                    <a:pt x="194" y="16"/>
                  </a:lnTo>
                  <a:lnTo>
                    <a:pt x="205" y="24"/>
                  </a:lnTo>
                  <a:lnTo>
                    <a:pt x="215" y="31"/>
                  </a:lnTo>
                  <a:lnTo>
                    <a:pt x="224" y="40"/>
                  </a:lnTo>
                  <a:lnTo>
                    <a:pt x="233" y="49"/>
                  </a:lnTo>
                  <a:lnTo>
                    <a:pt x="240" y="60"/>
                  </a:lnTo>
                  <a:lnTo>
                    <a:pt x="247" y="71"/>
                  </a:lnTo>
                  <a:lnTo>
                    <a:pt x="252" y="8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Lucida Sans Unicode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4218467" y="4390289"/>
            <a:ext cx="1300163" cy="1301750"/>
            <a:chOff x="3775" y="1857"/>
            <a:chExt cx="1040" cy="106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3775" y="1857"/>
              <a:ext cx="1040" cy="1064"/>
            </a:xfrm>
            <a:custGeom>
              <a:avLst/>
              <a:gdLst>
                <a:gd name="T0" fmla="*/ 1494 w 997"/>
                <a:gd name="T1" fmla="*/ 523 h 1019"/>
                <a:gd name="T2" fmla="*/ 1136 w 997"/>
                <a:gd name="T3" fmla="*/ 588 h 1019"/>
                <a:gd name="T4" fmla="*/ 1115 w 997"/>
                <a:gd name="T5" fmla="*/ 554 h 1019"/>
                <a:gd name="T6" fmla="*/ 1091 w 997"/>
                <a:gd name="T7" fmla="*/ 520 h 1019"/>
                <a:gd name="T8" fmla="*/ 1208 w 997"/>
                <a:gd name="T9" fmla="*/ 143 h 1019"/>
                <a:gd name="T10" fmla="*/ 937 w 997"/>
                <a:gd name="T11" fmla="*/ 398 h 1019"/>
                <a:gd name="T12" fmla="*/ 878 w 997"/>
                <a:gd name="T13" fmla="*/ 377 h 1019"/>
                <a:gd name="T14" fmla="*/ 747 w 997"/>
                <a:gd name="T15" fmla="*/ 0 h 1019"/>
                <a:gd name="T16" fmla="*/ 681 w 997"/>
                <a:gd name="T17" fmla="*/ 372 h 1019"/>
                <a:gd name="T18" fmla="*/ 623 w 997"/>
                <a:gd name="T19" fmla="*/ 388 h 1019"/>
                <a:gd name="T20" fmla="*/ 295 w 997"/>
                <a:gd name="T21" fmla="*/ 163 h 1019"/>
                <a:gd name="T22" fmla="*/ 457 w 997"/>
                <a:gd name="T23" fmla="*/ 496 h 1019"/>
                <a:gd name="T24" fmla="*/ 417 w 997"/>
                <a:gd name="T25" fmla="*/ 546 h 1019"/>
                <a:gd name="T26" fmla="*/ 22 w 997"/>
                <a:gd name="T27" fmla="*/ 558 h 1019"/>
                <a:gd name="T28" fmla="*/ 347 w 997"/>
                <a:gd name="T29" fmla="*/ 732 h 1019"/>
                <a:gd name="T30" fmla="*/ 345 w 997"/>
                <a:gd name="T31" fmla="*/ 791 h 1019"/>
                <a:gd name="T32" fmla="*/ 27 w 997"/>
                <a:gd name="T33" fmla="*/ 1042 h 1019"/>
                <a:gd name="T34" fmla="*/ 392 w 997"/>
                <a:gd name="T35" fmla="*/ 985 h 1019"/>
                <a:gd name="T36" fmla="*/ 413 w 997"/>
                <a:gd name="T37" fmla="*/ 1022 h 1019"/>
                <a:gd name="T38" fmla="*/ 430 w 997"/>
                <a:gd name="T39" fmla="*/ 1046 h 1019"/>
                <a:gd name="T40" fmla="*/ 310 w 997"/>
                <a:gd name="T41" fmla="*/ 1426 h 1019"/>
                <a:gd name="T42" fmla="*/ 580 w 997"/>
                <a:gd name="T43" fmla="*/ 1172 h 1019"/>
                <a:gd name="T44" fmla="*/ 639 w 997"/>
                <a:gd name="T45" fmla="*/ 1195 h 1019"/>
                <a:gd name="T46" fmla="*/ 773 w 997"/>
                <a:gd name="T47" fmla="*/ 1569 h 1019"/>
                <a:gd name="T48" fmla="*/ 837 w 997"/>
                <a:gd name="T49" fmla="*/ 1207 h 1019"/>
                <a:gd name="T50" fmla="*/ 904 w 997"/>
                <a:gd name="T51" fmla="*/ 1189 h 1019"/>
                <a:gd name="T52" fmla="*/ 1227 w 997"/>
                <a:gd name="T53" fmla="*/ 1408 h 1019"/>
                <a:gd name="T54" fmla="*/ 1065 w 997"/>
                <a:gd name="T55" fmla="*/ 1083 h 1019"/>
                <a:gd name="T56" fmla="*/ 1110 w 997"/>
                <a:gd name="T57" fmla="*/ 1032 h 1019"/>
                <a:gd name="T58" fmla="*/ 1499 w 997"/>
                <a:gd name="T59" fmla="*/ 1015 h 1019"/>
                <a:gd name="T60" fmla="*/ 1181 w 997"/>
                <a:gd name="T61" fmla="*/ 845 h 1019"/>
                <a:gd name="T62" fmla="*/ 1185 w 997"/>
                <a:gd name="T63" fmla="*/ 775 h 10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97"/>
                <a:gd name="T97" fmla="*/ 0 h 1019"/>
                <a:gd name="T98" fmla="*/ 997 w 997"/>
                <a:gd name="T99" fmla="*/ 1019 h 10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97" h="1019">
                  <a:moveTo>
                    <a:pt x="997" y="398"/>
                  </a:moveTo>
                  <a:lnTo>
                    <a:pt x="980" y="340"/>
                  </a:lnTo>
                  <a:lnTo>
                    <a:pt x="745" y="381"/>
                  </a:lnTo>
                  <a:lnTo>
                    <a:pt x="731" y="359"/>
                  </a:lnTo>
                  <a:lnTo>
                    <a:pt x="723" y="348"/>
                  </a:lnTo>
                  <a:lnTo>
                    <a:pt x="715" y="337"/>
                  </a:lnTo>
                  <a:lnTo>
                    <a:pt x="837" y="132"/>
                  </a:lnTo>
                  <a:lnTo>
                    <a:pt x="792" y="93"/>
                  </a:lnTo>
                  <a:lnTo>
                    <a:pt x="614" y="259"/>
                  </a:lnTo>
                  <a:lnTo>
                    <a:pt x="594" y="251"/>
                  </a:lnTo>
                  <a:lnTo>
                    <a:pt x="576" y="245"/>
                  </a:lnTo>
                  <a:lnTo>
                    <a:pt x="550" y="4"/>
                  </a:lnTo>
                  <a:lnTo>
                    <a:pt x="490" y="0"/>
                  </a:lnTo>
                  <a:lnTo>
                    <a:pt x="446" y="241"/>
                  </a:lnTo>
                  <a:lnTo>
                    <a:pt x="427" y="245"/>
                  </a:lnTo>
                  <a:lnTo>
                    <a:pt x="407" y="252"/>
                  </a:lnTo>
                  <a:lnTo>
                    <a:pt x="244" y="73"/>
                  </a:lnTo>
                  <a:lnTo>
                    <a:pt x="194" y="105"/>
                  </a:lnTo>
                  <a:lnTo>
                    <a:pt x="300" y="322"/>
                  </a:lnTo>
                  <a:lnTo>
                    <a:pt x="286" y="338"/>
                  </a:lnTo>
                  <a:lnTo>
                    <a:pt x="273" y="355"/>
                  </a:lnTo>
                  <a:lnTo>
                    <a:pt x="33" y="305"/>
                  </a:lnTo>
                  <a:lnTo>
                    <a:pt x="12" y="361"/>
                  </a:lnTo>
                  <a:lnTo>
                    <a:pt x="227" y="475"/>
                  </a:lnTo>
                  <a:lnTo>
                    <a:pt x="225" y="494"/>
                  </a:lnTo>
                  <a:lnTo>
                    <a:pt x="225" y="513"/>
                  </a:lnTo>
                  <a:lnTo>
                    <a:pt x="0" y="619"/>
                  </a:lnTo>
                  <a:lnTo>
                    <a:pt x="17" y="676"/>
                  </a:lnTo>
                  <a:lnTo>
                    <a:pt x="256" y="639"/>
                  </a:lnTo>
                  <a:lnTo>
                    <a:pt x="263" y="651"/>
                  </a:lnTo>
                  <a:lnTo>
                    <a:pt x="271" y="664"/>
                  </a:lnTo>
                  <a:lnTo>
                    <a:pt x="282" y="679"/>
                  </a:lnTo>
                  <a:lnTo>
                    <a:pt x="158" y="885"/>
                  </a:lnTo>
                  <a:lnTo>
                    <a:pt x="203" y="924"/>
                  </a:lnTo>
                  <a:lnTo>
                    <a:pt x="381" y="760"/>
                  </a:lnTo>
                  <a:lnTo>
                    <a:pt x="401" y="769"/>
                  </a:lnTo>
                  <a:lnTo>
                    <a:pt x="420" y="776"/>
                  </a:lnTo>
                  <a:lnTo>
                    <a:pt x="446" y="1015"/>
                  </a:lnTo>
                  <a:lnTo>
                    <a:pt x="506" y="1019"/>
                  </a:lnTo>
                  <a:lnTo>
                    <a:pt x="548" y="783"/>
                  </a:lnTo>
                  <a:lnTo>
                    <a:pt x="571" y="779"/>
                  </a:lnTo>
                  <a:lnTo>
                    <a:pt x="592" y="772"/>
                  </a:lnTo>
                  <a:lnTo>
                    <a:pt x="754" y="947"/>
                  </a:lnTo>
                  <a:lnTo>
                    <a:pt x="803" y="914"/>
                  </a:lnTo>
                  <a:lnTo>
                    <a:pt x="699" y="703"/>
                  </a:lnTo>
                  <a:lnTo>
                    <a:pt x="715" y="686"/>
                  </a:lnTo>
                  <a:lnTo>
                    <a:pt x="728" y="669"/>
                  </a:lnTo>
                  <a:lnTo>
                    <a:pt x="963" y="715"/>
                  </a:lnTo>
                  <a:lnTo>
                    <a:pt x="984" y="659"/>
                  </a:lnTo>
                  <a:lnTo>
                    <a:pt x="774" y="549"/>
                  </a:lnTo>
                  <a:lnTo>
                    <a:pt x="777" y="528"/>
                  </a:lnTo>
                  <a:lnTo>
                    <a:pt x="777" y="504"/>
                  </a:lnTo>
                  <a:lnTo>
                    <a:pt x="997" y="3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7" name="Freeform 38"/>
            <p:cNvSpPr>
              <a:spLocks/>
            </p:cNvSpPr>
            <p:nvPr/>
          </p:nvSpPr>
          <p:spPr bwMode="auto">
            <a:xfrm>
              <a:off x="4159" y="2250"/>
              <a:ext cx="274" cy="274"/>
            </a:xfrm>
            <a:custGeom>
              <a:avLst/>
              <a:gdLst>
                <a:gd name="T0" fmla="*/ 428 w 260"/>
                <a:gd name="T1" fmla="*/ 133 h 262"/>
                <a:gd name="T2" fmla="*/ 437 w 260"/>
                <a:gd name="T3" fmla="*/ 170 h 262"/>
                <a:gd name="T4" fmla="*/ 438 w 260"/>
                <a:gd name="T5" fmla="*/ 210 h 262"/>
                <a:gd name="T6" fmla="*/ 434 w 260"/>
                <a:gd name="T7" fmla="*/ 250 h 262"/>
                <a:gd name="T8" fmla="*/ 419 w 260"/>
                <a:gd name="T9" fmla="*/ 289 h 262"/>
                <a:gd name="T10" fmla="*/ 405 w 260"/>
                <a:gd name="T11" fmla="*/ 321 h 262"/>
                <a:gd name="T12" fmla="*/ 374 w 260"/>
                <a:gd name="T13" fmla="*/ 351 h 262"/>
                <a:gd name="T14" fmla="*/ 339 w 260"/>
                <a:gd name="T15" fmla="*/ 378 h 262"/>
                <a:gd name="T16" fmla="*/ 300 w 260"/>
                <a:gd name="T17" fmla="*/ 397 h 262"/>
                <a:gd name="T18" fmla="*/ 279 w 260"/>
                <a:gd name="T19" fmla="*/ 402 h 262"/>
                <a:gd name="T20" fmla="*/ 234 w 260"/>
                <a:gd name="T21" fmla="*/ 409 h 262"/>
                <a:gd name="T22" fmla="*/ 190 w 260"/>
                <a:gd name="T23" fmla="*/ 409 h 262"/>
                <a:gd name="T24" fmla="*/ 151 w 260"/>
                <a:gd name="T25" fmla="*/ 399 h 262"/>
                <a:gd name="T26" fmla="*/ 113 w 260"/>
                <a:gd name="T27" fmla="*/ 382 h 262"/>
                <a:gd name="T28" fmla="*/ 78 w 260"/>
                <a:gd name="T29" fmla="*/ 361 h 262"/>
                <a:gd name="T30" fmla="*/ 48 w 260"/>
                <a:gd name="T31" fmla="*/ 333 h 262"/>
                <a:gd name="T32" fmla="*/ 24 w 260"/>
                <a:gd name="T33" fmla="*/ 297 h 262"/>
                <a:gd name="T34" fmla="*/ 9 w 260"/>
                <a:gd name="T35" fmla="*/ 277 h 262"/>
                <a:gd name="T36" fmla="*/ 2 w 260"/>
                <a:gd name="T37" fmla="*/ 239 h 262"/>
                <a:gd name="T38" fmla="*/ 0 w 260"/>
                <a:gd name="T39" fmla="*/ 199 h 262"/>
                <a:gd name="T40" fmla="*/ 3 w 260"/>
                <a:gd name="T41" fmla="*/ 160 h 262"/>
                <a:gd name="T42" fmla="*/ 21 w 260"/>
                <a:gd name="T43" fmla="*/ 124 h 262"/>
                <a:gd name="T44" fmla="*/ 40 w 260"/>
                <a:gd name="T45" fmla="*/ 89 h 262"/>
                <a:gd name="T46" fmla="*/ 66 w 260"/>
                <a:gd name="T47" fmla="*/ 58 h 262"/>
                <a:gd name="T48" fmla="*/ 101 w 260"/>
                <a:gd name="T49" fmla="*/ 31 h 262"/>
                <a:gd name="T50" fmla="*/ 139 w 260"/>
                <a:gd name="T51" fmla="*/ 10 h 262"/>
                <a:gd name="T52" fmla="*/ 162 w 260"/>
                <a:gd name="T53" fmla="*/ 6 h 262"/>
                <a:gd name="T54" fmla="*/ 208 w 260"/>
                <a:gd name="T55" fmla="*/ 1 h 262"/>
                <a:gd name="T56" fmla="*/ 248 w 260"/>
                <a:gd name="T57" fmla="*/ 1 h 262"/>
                <a:gd name="T58" fmla="*/ 290 w 260"/>
                <a:gd name="T59" fmla="*/ 8 h 262"/>
                <a:gd name="T60" fmla="*/ 328 w 260"/>
                <a:gd name="T61" fmla="*/ 28 h 262"/>
                <a:gd name="T62" fmla="*/ 365 w 260"/>
                <a:gd name="T63" fmla="*/ 51 h 262"/>
                <a:gd name="T64" fmla="*/ 394 w 260"/>
                <a:gd name="T65" fmla="*/ 77 h 262"/>
                <a:gd name="T66" fmla="*/ 416 w 260"/>
                <a:gd name="T67" fmla="*/ 112 h 262"/>
                <a:gd name="T68" fmla="*/ 428 w 260"/>
                <a:gd name="T69" fmla="*/ 133 h 2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62"/>
                <a:gd name="T107" fmla="*/ 260 w 260"/>
                <a:gd name="T108" fmla="*/ 262 h 2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62">
                  <a:moveTo>
                    <a:pt x="252" y="85"/>
                  </a:moveTo>
                  <a:lnTo>
                    <a:pt x="252" y="85"/>
                  </a:lnTo>
                  <a:lnTo>
                    <a:pt x="256" y="97"/>
                  </a:lnTo>
                  <a:lnTo>
                    <a:pt x="259" y="109"/>
                  </a:lnTo>
                  <a:lnTo>
                    <a:pt x="260" y="123"/>
                  </a:lnTo>
                  <a:lnTo>
                    <a:pt x="260" y="135"/>
                  </a:lnTo>
                  <a:lnTo>
                    <a:pt x="259" y="148"/>
                  </a:lnTo>
                  <a:lnTo>
                    <a:pt x="257" y="160"/>
                  </a:lnTo>
                  <a:lnTo>
                    <a:pt x="254" y="172"/>
                  </a:lnTo>
                  <a:lnTo>
                    <a:pt x="249" y="184"/>
                  </a:lnTo>
                  <a:lnTo>
                    <a:pt x="244" y="195"/>
                  </a:lnTo>
                  <a:lnTo>
                    <a:pt x="238" y="206"/>
                  </a:lnTo>
                  <a:lnTo>
                    <a:pt x="229" y="216"/>
                  </a:lnTo>
                  <a:lnTo>
                    <a:pt x="221" y="225"/>
                  </a:lnTo>
                  <a:lnTo>
                    <a:pt x="211" y="233"/>
                  </a:lnTo>
                  <a:lnTo>
                    <a:pt x="201" y="241"/>
                  </a:lnTo>
                  <a:lnTo>
                    <a:pt x="189" y="247"/>
                  </a:lnTo>
                  <a:lnTo>
                    <a:pt x="177" y="253"/>
                  </a:lnTo>
                  <a:lnTo>
                    <a:pt x="165" y="257"/>
                  </a:lnTo>
                  <a:lnTo>
                    <a:pt x="151" y="260"/>
                  </a:lnTo>
                  <a:lnTo>
                    <a:pt x="139" y="261"/>
                  </a:lnTo>
                  <a:lnTo>
                    <a:pt x="127" y="262"/>
                  </a:lnTo>
                  <a:lnTo>
                    <a:pt x="113" y="261"/>
                  </a:lnTo>
                  <a:lnTo>
                    <a:pt x="101" y="258"/>
                  </a:lnTo>
                  <a:lnTo>
                    <a:pt x="89" y="255"/>
                  </a:lnTo>
                  <a:lnTo>
                    <a:pt x="77" y="251"/>
                  </a:lnTo>
                  <a:lnTo>
                    <a:pt x="67" y="244"/>
                  </a:lnTo>
                  <a:lnTo>
                    <a:pt x="55" y="238"/>
                  </a:lnTo>
                  <a:lnTo>
                    <a:pt x="46" y="230"/>
                  </a:lnTo>
                  <a:lnTo>
                    <a:pt x="37" y="222"/>
                  </a:lnTo>
                  <a:lnTo>
                    <a:pt x="28" y="212"/>
                  </a:lnTo>
                  <a:lnTo>
                    <a:pt x="20" y="201"/>
                  </a:lnTo>
                  <a:lnTo>
                    <a:pt x="14" y="190"/>
                  </a:lnTo>
                  <a:lnTo>
                    <a:pt x="9" y="177"/>
                  </a:lnTo>
                  <a:lnTo>
                    <a:pt x="5" y="165"/>
                  </a:lnTo>
                  <a:lnTo>
                    <a:pt x="2" y="153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3" y="102"/>
                  </a:lnTo>
                  <a:lnTo>
                    <a:pt x="7" y="90"/>
                  </a:lnTo>
                  <a:lnTo>
                    <a:pt x="11" y="79"/>
                  </a:lnTo>
                  <a:lnTo>
                    <a:pt x="17" y="67"/>
                  </a:lnTo>
                  <a:lnTo>
                    <a:pt x="24" y="56"/>
                  </a:lnTo>
                  <a:lnTo>
                    <a:pt x="32" y="47"/>
                  </a:lnTo>
                  <a:lnTo>
                    <a:pt x="40" y="37"/>
                  </a:lnTo>
                  <a:lnTo>
                    <a:pt x="49" y="29"/>
                  </a:lnTo>
                  <a:lnTo>
                    <a:pt x="60" y="21"/>
                  </a:lnTo>
                  <a:lnTo>
                    <a:pt x="71" y="15"/>
                  </a:lnTo>
                  <a:lnTo>
                    <a:pt x="83" y="10"/>
                  </a:lnTo>
                  <a:lnTo>
                    <a:pt x="97" y="6"/>
                  </a:lnTo>
                  <a:lnTo>
                    <a:pt x="109" y="2"/>
                  </a:lnTo>
                  <a:lnTo>
                    <a:pt x="122" y="1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9" y="5"/>
                  </a:lnTo>
                  <a:lnTo>
                    <a:pt x="172" y="8"/>
                  </a:lnTo>
                  <a:lnTo>
                    <a:pt x="183" y="12"/>
                  </a:lnTo>
                  <a:lnTo>
                    <a:pt x="194" y="18"/>
                  </a:lnTo>
                  <a:lnTo>
                    <a:pt x="205" y="24"/>
                  </a:lnTo>
                  <a:lnTo>
                    <a:pt x="215" y="32"/>
                  </a:lnTo>
                  <a:lnTo>
                    <a:pt x="224" y="41"/>
                  </a:lnTo>
                  <a:lnTo>
                    <a:pt x="233" y="50"/>
                  </a:lnTo>
                  <a:lnTo>
                    <a:pt x="240" y="61"/>
                  </a:lnTo>
                  <a:lnTo>
                    <a:pt x="247" y="72"/>
                  </a:lnTo>
                  <a:lnTo>
                    <a:pt x="252" y="8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3011298" y="3389299"/>
            <a:ext cx="1316354" cy="1225862"/>
            <a:chOff x="2920" y="2139"/>
            <a:chExt cx="1066" cy="1041"/>
          </a:xfrm>
          <a:solidFill>
            <a:schemeClr val="tx2"/>
          </a:solidFill>
        </p:grpSpPr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2920" y="2139"/>
              <a:ext cx="1066" cy="1041"/>
            </a:xfrm>
            <a:custGeom>
              <a:avLst/>
              <a:gdLst>
                <a:gd name="T0" fmla="*/ 1580 w 1020"/>
                <a:gd name="T1" fmla="*/ 669 h 998"/>
                <a:gd name="T2" fmla="*/ 1210 w 1020"/>
                <a:gd name="T3" fmla="*/ 651 h 998"/>
                <a:gd name="T4" fmla="*/ 1196 w 1020"/>
                <a:gd name="T5" fmla="*/ 613 h 998"/>
                <a:gd name="T6" fmla="*/ 1189 w 1020"/>
                <a:gd name="T7" fmla="*/ 595 h 998"/>
                <a:gd name="T8" fmla="*/ 1433 w 1020"/>
                <a:gd name="T9" fmla="*/ 311 h 998"/>
                <a:gd name="T10" fmla="*/ 1049 w 1020"/>
                <a:gd name="T11" fmla="*/ 427 h 998"/>
                <a:gd name="T12" fmla="*/ 1027 w 1020"/>
                <a:gd name="T13" fmla="*/ 410 h 998"/>
                <a:gd name="T14" fmla="*/ 1042 w 1020"/>
                <a:gd name="T15" fmla="*/ 27 h 998"/>
                <a:gd name="T16" fmla="*/ 804 w 1020"/>
                <a:gd name="T17" fmla="*/ 346 h 998"/>
                <a:gd name="T18" fmla="*/ 771 w 1020"/>
                <a:gd name="T19" fmla="*/ 346 h 998"/>
                <a:gd name="T20" fmla="*/ 554 w 1020"/>
                <a:gd name="T21" fmla="*/ 28 h 998"/>
                <a:gd name="T22" fmla="*/ 554 w 1020"/>
                <a:gd name="T23" fmla="*/ 417 h 998"/>
                <a:gd name="T24" fmla="*/ 528 w 1020"/>
                <a:gd name="T25" fmla="*/ 435 h 998"/>
                <a:gd name="T26" fmla="*/ 156 w 1020"/>
                <a:gd name="T27" fmla="*/ 305 h 998"/>
                <a:gd name="T28" fmla="*/ 391 w 1020"/>
                <a:gd name="T29" fmla="*/ 623 h 998"/>
                <a:gd name="T30" fmla="*/ 385 w 1020"/>
                <a:gd name="T31" fmla="*/ 650 h 998"/>
                <a:gd name="T32" fmla="*/ 0 w 1020"/>
                <a:gd name="T33" fmla="*/ 759 h 998"/>
                <a:gd name="T34" fmla="*/ 381 w 1020"/>
                <a:gd name="T35" fmla="*/ 875 h 998"/>
                <a:gd name="T36" fmla="*/ 387 w 1020"/>
                <a:gd name="T37" fmla="*/ 894 h 998"/>
                <a:gd name="T38" fmla="*/ 394 w 1020"/>
                <a:gd name="T39" fmla="*/ 915 h 998"/>
                <a:gd name="T40" fmla="*/ 149 w 1020"/>
                <a:gd name="T41" fmla="*/ 1208 h 998"/>
                <a:gd name="T42" fmla="*/ 531 w 1020"/>
                <a:gd name="T43" fmla="*/ 1096 h 998"/>
                <a:gd name="T44" fmla="*/ 556 w 1020"/>
                <a:gd name="T45" fmla="*/ 1114 h 998"/>
                <a:gd name="T46" fmla="*/ 547 w 1020"/>
                <a:gd name="T47" fmla="*/ 1495 h 998"/>
                <a:gd name="T48" fmla="*/ 778 w 1020"/>
                <a:gd name="T49" fmla="*/ 1184 h 998"/>
                <a:gd name="T50" fmla="*/ 813 w 1020"/>
                <a:gd name="T51" fmla="*/ 1184 h 998"/>
                <a:gd name="T52" fmla="*/ 1033 w 1020"/>
                <a:gd name="T53" fmla="*/ 1495 h 998"/>
                <a:gd name="T54" fmla="*/ 1033 w 1020"/>
                <a:gd name="T55" fmla="*/ 1116 h 998"/>
                <a:gd name="T56" fmla="*/ 1062 w 1020"/>
                <a:gd name="T57" fmla="*/ 1096 h 998"/>
                <a:gd name="T58" fmla="*/ 1427 w 1020"/>
                <a:gd name="T59" fmla="*/ 1222 h 998"/>
                <a:gd name="T60" fmla="*/ 1197 w 1020"/>
                <a:gd name="T61" fmla="*/ 913 h 998"/>
                <a:gd name="T62" fmla="*/ 1210 w 1020"/>
                <a:gd name="T63" fmla="*/ 879 h 998"/>
                <a:gd name="T64" fmla="*/ 1584 w 1020"/>
                <a:gd name="T65" fmla="*/ 759 h 9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20"/>
                <a:gd name="T100" fmla="*/ 0 h 998"/>
                <a:gd name="T101" fmla="*/ 1020 w 1020"/>
                <a:gd name="T102" fmla="*/ 998 h 9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20" h="998">
                  <a:moveTo>
                    <a:pt x="1020" y="499"/>
                  </a:moveTo>
                  <a:lnTo>
                    <a:pt x="1017" y="439"/>
                  </a:lnTo>
                  <a:lnTo>
                    <a:pt x="778" y="426"/>
                  </a:lnTo>
                  <a:lnTo>
                    <a:pt x="774" y="414"/>
                  </a:lnTo>
                  <a:lnTo>
                    <a:pt x="770" y="403"/>
                  </a:lnTo>
                  <a:lnTo>
                    <a:pt x="765" y="389"/>
                  </a:lnTo>
                  <a:lnTo>
                    <a:pt x="759" y="378"/>
                  </a:lnTo>
                  <a:lnTo>
                    <a:pt x="922" y="204"/>
                  </a:lnTo>
                  <a:lnTo>
                    <a:pt x="886" y="157"/>
                  </a:lnTo>
                  <a:lnTo>
                    <a:pt x="676" y="279"/>
                  </a:lnTo>
                  <a:lnTo>
                    <a:pt x="660" y="268"/>
                  </a:lnTo>
                  <a:lnTo>
                    <a:pt x="642" y="258"/>
                  </a:lnTo>
                  <a:lnTo>
                    <a:pt x="670" y="17"/>
                  </a:lnTo>
                  <a:lnTo>
                    <a:pt x="613" y="0"/>
                  </a:lnTo>
                  <a:lnTo>
                    <a:pt x="518" y="226"/>
                  </a:lnTo>
                  <a:lnTo>
                    <a:pt x="497" y="226"/>
                  </a:lnTo>
                  <a:lnTo>
                    <a:pt x="477" y="228"/>
                  </a:lnTo>
                  <a:lnTo>
                    <a:pt x="356" y="18"/>
                  </a:lnTo>
                  <a:lnTo>
                    <a:pt x="301" y="38"/>
                  </a:lnTo>
                  <a:lnTo>
                    <a:pt x="356" y="273"/>
                  </a:lnTo>
                  <a:lnTo>
                    <a:pt x="340" y="285"/>
                  </a:lnTo>
                  <a:lnTo>
                    <a:pt x="323" y="300"/>
                  </a:lnTo>
                  <a:lnTo>
                    <a:pt x="100" y="199"/>
                  </a:lnTo>
                  <a:lnTo>
                    <a:pt x="67" y="248"/>
                  </a:lnTo>
                  <a:lnTo>
                    <a:pt x="252" y="407"/>
                  </a:lnTo>
                  <a:lnTo>
                    <a:pt x="247" y="425"/>
                  </a:lnTo>
                  <a:lnTo>
                    <a:pt x="242" y="444"/>
                  </a:lnTo>
                  <a:lnTo>
                    <a:pt x="0" y="499"/>
                  </a:lnTo>
                  <a:lnTo>
                    <a:pt x="3" y="558"/>
                  </a:lnTo>
                  <a:lnTo>
                    <a:pt x="245" y="573"/>
                  </a:lnTo>
                  <a:lnTo>
                    <a:pt x="249" y="587"/>
                  </a:lnTo>
                  <a:lnTo>
                    <a:pt x="254" y="600"/>
                  </a:lnTo>
                  <a:lnTo>
                    <a:pt x="262" y="619"/>
                  </a:lnTo>
                  <a:lnTo>
                    <a:pt x="96" y="792"/>
                  </a:lnTo>
                  <a:lnTo>
                    <a:pt x="132" y="840"/>
                  </a:lnTo>
                  <a:lnTo>
                    <a:pt x="342" y="719"/>
                  </a:lnTo>
                  <a:lnTo>
                    <a:pt x="358" y="731"/>
                  </a:lnTo>
                  <a:lnTo>
                    <a:pt x="377" y="742"/>
                  </a:lnTo>
                  <a:lnTo>
                    <a:pt x="350" y="981"/>
                  </a:lnTo>
                  <a:lnTo>
                    <a:pt x="408" y="998"/>
                  </a:lnTo>
                  <a:lnTo>
                    <a:pt x="499" y="777"/>
                  </a:lnTo>
                  <a:lnTo>
                    <a:pt x="522" y="777"/>
                  </a:lnTo>
                  <a:lnTo>
                    <a:pt x="545" y="775"/>
                  </a:lnTo>
                  <a:lnTo>
                    <a:pt x="664" y="981"/>
                  </a:lnTo>
                  <a:lnTo>
                    <a:pt x="721" y="961"/>
                  </a:lnTo>
                  <a:lnTo>
                    <a:pt x="664" y="732"/>
                  </a:lnTo>
                  <a:lnTo>
                    <a:pt x="683" y="719"/>
                  </a:lnTo>
                  <a:lnTo>
                    <a:pt x="700" y="704"/>
                  </a:lnTo>
                  <a:lnTo>
                    <a:pt x="919" y="801"/>
                  </a:lnTo>
                  <a:lnTo>
                    <a:pt x="952" y="752"/>
                  </a:lnTo>
                  <a:lnTo>
                    <a:pt x="771" y="598"/>
                  </a:lnTo>
                  <a:lnTo>
                    <a:pt x="778" y="577"/>
                  </a:lnTo>
                  <a:lnTo>
                    <a:pt x="783" y="555"/>
                  </a:lnTo>
                  <a:lnTo>
                    <a:pt x="1020" y="49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3319" y="2526"/>
              <a:ext cx="272" cy="274"/>
            </a:xfrm>
            <a:custGeom>
              <a:avLst/>
              <a:gdLst>
                <a:gd name="T0" fmla="*/ 396 w 260"/>
                <a:gd name="T1" fmla="*/ 139 h 260"/>
                <a:gd name="T2" fmla="*/ 407 w 260"/>
                <a:gd name="T3" fmla="*/ 185 h 260"/>
                <a:gd name="T4" fmla="*/ 408 w 260"/>
                <a:gd name="T5" fmla="*/ 228 h 260"/>
                <a:gd name="T6" fmla="*/ 404 w 260"/>
                <a:gd name="T7" fmla="*/ 270 h 260"/>
                <a:gd name="T8" fmla="*/ 390 w 260"/>
                <a:gd name="T9" fmla="*/ 310 h 260"/>
                <a:gd name="T10" fmla="*/ 372 w 260"/>
                <a:gd name="T11" fmla="*/ 347 h 260"/>
                <a:gd name="T12" fmla="*/ 347 w 260"/>
                <a:gd name="T13" fmla="*/ 378 h 260"/>
                <a:gd name="T14" fmla="*/ 316 w 260"/>
                <a:gd name="T15" fmla="*/ 407 h 260"/>
                <a:gd name="T16" fmla="*/ 278 w 260"/>
                <a:gd name="T17" fmla="*/ 428 h 260"/>
                <a:gd name="T18" fmla="*/ 259 w 260"/>
                <a:gd name="T19" fmla="*/ 433 h 260"/>
                <a:gd name="T20" fmla="*/ 218 w 260"/>
                <a:gd name="T21" fmla="*/ 438 h 260"/>
                <a:gd name="T22" fmla="*/ 177 w 260"/>
                <a:gd name="T23" fmla="*/ 437 h 260"/>
                <a:gd name="T24" fmla="*/ 141 w 260"/>
                <a:gd name="T25" fmla="*/ 430 h 260"/>
                <a:gd name="T26" fmla="*/ 103 w 260"/>
                <a:gd name="T27" fmla="*/ 412 h 260"/>
                <a:gd name="T28" fmla="*/ 70 w 260"/>
                <a:gd name="T29" fmla="*/ 387 h 260"/>
                <a:gd name="T30" fmla="*/ 43 w 260"/>
                <a:gd name="T31" fmla="*/ 356 h 260"/>
                <a:gd name="T32" fmla="*/ 24 w 260"/>
                <a:gd name="T33" fmla="*/ 320 h 260"/>
                <a:gd name="T34" fmla="*/ 9 w 260"/>
                <a:gd name="T35" fmla="*/ 300 h 260"/>
                <a:gd name="T36" fmla="*/ 2 w 260"/>
                <a:gd name="T37" fmla="*/ 256 h 260"/>
                <a:gd name="T38" fmla="*/ 0 w 260"/>
                <a:gd name="T39" fmla="*/ 214 h 260"/>
                <a:gd name="T40" fmla="*/ 3 w 260"/>
                <a:gd name="T41" fmla="*/ 170 h 260"/>
                <a:gd name="T42" fmla="*/ 21 w 260"/>
                <a:gd name="T43" fmla="*/ 130 h 260"/>
                <a:gd name="T44" fmla="*/ 35 w 260"/>
                <a:gd name="T45" fmla="*/ 95 h 260"/>
                <a:gd name="T46" fmla="*/ 62 w 260"/>
                <a:gd name="T47" fmla="*/ 60 h 260"/>
                <a:gd name="T48" fmla="*/ 94 w 260"/>
                <a:gd name="T49" fmla="*/ 34 h 260"/>
                <a:gd name="T50" fmla="*/ 130 w 260"/>
                <a:gd name="T51" fmla="*/ 9 h 260"/>
                <a:gd name="T52" fmla="*/ 152 w 260"/>
                <a:gd name="T53" fmla="*/ 4 h 260"/>
                <a:gd name="T54" fmla="*/ 190 w 260"/>
                <a:gd name="T55" fmla="*/ 0 h 260"/>
                <a:gd name="T56" fmla="*/ 230 w 260"/>
                <a:gd name="T57" fmla="*/ 1 h 260"/>
                <a:gd name="T58" fmla="*/ 270 w 260"/>
                <a:gd name="T59" fmla="*/ 7 h 260"/>
                <a:gd name="T60" fmla="*/ 304 w 260"/>
                <a:gd name="T61" fmla="*/ 26 h 260"/>
                <a:gd name="T62" fmla="*/ 337 w 260"/>
                <a:gd name="T63" fmla="*/ 53 h 260"/>
                <a:gd name="T64" fmla="*/ 365 w 260"/>
                <a:gd name="T65" fmla="*/ 83 h 260"/>
                <a:gd name="T66" fmla="*/ 387 w 260"/>
                <a:gd name="T67" fmla="*/ 119 h 260"/>
                <a:gd name="T68" fmla="*/ 396 w 260"/>
                <a:gd name="T69" fmla="*/ 139 h 2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0"/>
                <a:gd name="T106" fmla="*/ 0 h 260"/>
                <a:gd name="T107" fmla="*/ 260 w 260"/>
                <a:gd name="T108" fmla="*/ 260 h 2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0" h="260">
                  <a:moveTo>
                    <a:pt x="252" y="83"/>
                  </a:moveTo>
                  <a:lnTo>
                    <a:pt x="252" y="83"/>
                  </a:lnTo>
                  <a:lnTo>
                    <a:pt x="256" y="97"/>
                  </a:lnTo>
                  <a:lnTo>
                    <a:pt x="259" y="109"/>
                  </a:lnTo>
                  <a:lnTo>
                    <a:pt x="260" y="121"/>
                  </a:lnTo>
                  <a:lnTo>
                    <a:pt x="260" y="135"/>
                  </a:lnTo>
                  <a:lnTo>
                    <a:pt x="259" y="147"/>
                  </a:lnTo>
                  <a:lnTo>
                    <a:pt x="257" y="159"/>
                  </a:lnTo>
                  <a:lnTo>
                    <a:pt x="254" y="172"/>
                  </a:lnTo>
                  <a:lnTo>
                    <a:pt x="249" y="183"/>
                  </a:lnTo>
                  <a:lnTo>
                    <a:pt x="244" y="194"/>
                  </a:lnTo>
                  <a:lnTo>
                    <a:pt x="237" y="205"/>
                  </a:lnTo>
                  <a:lnTo>
                    <a:pt x="229" y="215"/>
                  </a:lnTo>
                  <a:lnTo>
                    <a:pt x="221" y="224"/>
                  </a:lnTo>
                  <a:lnTo>
                    <a:pt x="211" y="233"/>
                  </a:lnTo>
                  <a:lnTo>
                    <a:pt x="201" y="240"/>
                  </a:lnTo>
                  <a:lnTo>
                    <a:pt x="189" y="247"/>
                  </a:lnTo>
                  <a:lnTo>
                    <a:pt x="177" y="252"/>
                  </a:lnTo>
                  <a:lnTo>
                    <a:pt x="165" y="256"/>
                  </a:lnTo>
                  <a:lnTo>
                    <a:pt x="151" y="259"/>
                  </a:lnTo>
                  <a:lnTo>
                    <a:pt x="139" y="260"/>
                  </a:lnTo>
                  <a:lnTo>
                    <a:pt x="127" y="260"/>
                  </a:lnTo>
                  <a:lnTo>
                    <a:pt x="113" y="259"/>
                  </a:lnTo>
                  <a:lnTo>
                    <a:pt x="101" y="257"/>
                  </a:lnTo>
                  <a:lnTo>
                    <a:pt x="90" y="254"/>
                  </a:lnTo>
                  <a:lnTo>
                    <a:pt x="77" y="249"/>
                  </a:lnTo>
                  <a:lnTo>
                    <a:pt x="66" y="244"/>
                  </a:lnTo>
                  <a:lnTo>
                    <a:pt x="56" y="237"/>
                  </a:lnTo>
                  <a:lnTo>
                    <a:pt x="45" y="229"/>
                  </a:lnTo>
                  <a:lnTo>
                    <a:pt x="37" y="221"/>
                  </a:lnTo>
                  <a:lnTo>
                    <a:pt x="28" y="211"/>
                  </a:lnTo>
                  <a:lnTo>
                    <a:pt x="21" y="201"/>
                  </a:lnTo>
                  <a:lnTo>
                    <a:pt x="14" y="189"/>
                  </a:lnTo>
                  <a:lnTo>
                    <a:pt x="9" y="177"/>
                  </a:lnTo>
                  <a:lnTo>
                    <a:pt x="5" y="165"/>
                  </a:lnTo>
                  <a:lnTo>
                    <a:pt x="2" y="151"/>
                  </a:lnTo>
                  <a:lnTo>
                    <a:pt x="0" y="139"/>
                  </a:lnTo>
                  <a:lnTo>
                    <a:pt x="0" y="127"/>
                  </a:lnTo>
                  <a:lnTo>
                    <a:pt x="1" y="113"/>
                  </a:lnTo>
                  <a:lnTo>
                    <a:pt x="3" y="101"/>
                  </a:lnTo>
                  <a:lnTo>
                    <a:pt x="7" y="89"/>
                  </a:lnTo>
                  <a:lnTo>
                    <a:pt x="11" y="77"/>
                  </a:lnTo>
                  <a:lnTo>
                    <a:pt x="16" y="66"/>
                  </a:lnTo>
                  <a:lnTo>
                    <a:pt x="24" y="56"/>
                  </a:lnTo>
                  <a:lnTo>
                    <a:pt x="31" y="45"/>
                  </a:lnTo>
                  <a:lnTo>
                    <a:pt x="40" y="36"/>
                  </a:lnTo>
                  <a:lnTo>
                    <a:pt x="49" y="28"/>
                  </a:lnTo>
                  <a:lnTo>
                    <a:pt x="60" y="21"/>
                  </a:lnTo>
                  <a:lnTo>
                    <a:pt x="71" y="14"/>
                  </a:lnTo>
                  <a:lnTo>
                    <a:pt x="83" y="9"/>
                  </a:lnTo>
                  <a:lnTo>
                    <a:pt x="97" y="4"/>
                  </a:lnTo>
                  <a:lnTo>
                    <a:pt x="109" y="2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2" y="7"/>
                  </a:lnTo>
                  <a:lnTo>
                    <a:pt x="183" y="11"/>
                  </a:lnTo>
                  <a:lnTo>
                    <a:pt x="194" y="16"/>
                  </a:lnTo>
                  <a:lnTo>
                    <a:pt x="205" y="24"/>
                  </a:lnTo>
                  <a:lnTo>
                    <a:pt x="215" y="31"/>
                  </a:lnTo>
                  <a:lnTo>
                    <a:pt x="224" y="40"/>
                  </a:lnTo>
                  <a:lnTo>
                    <a:pt x="233" y="49"/>
                  </a:lnTo>
                  <a:lnTo>
                    <a:pt x="240" y="60"/>
                  </a:lnTo>
                  <a:lnTo>
                    <a:pt x="247" y="71"/>
                  </a:lnTo>
                  <a:lnTo>
                    <a:pt x="252" y="8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68548" y="2026127"/>
            <a:ext cx="3877994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Times New Roman"/>
                <a:cs typeface="Times New Roman" pitchFamily="18" charset="0"/>
              </a:rPr>
              <a:t>The FMS role</a:t>
            </a:r>
            <a:r>
              <a:rPr kumimoji="0" lang="ka-G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  <a:cs typeface="Times New Roman" pitchFamily="18" charset="0"/>
              </a:rPr>
              <a:t>in parallel financial investigations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ni Mtavruli Regular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" y="2667000"/>
            <a:ext cx="4003675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/>
                <a:cs typeface="Times New Roman" pitchFamily="18" charset="0"/>
              </a:rPr>
              <a:t>Cooperating with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Calibri"/>
                <a:cs typeface="Times New Roman" pitchFamily="18" charset="0"/>
              </a:rPr>
              <a:t>FMS</a:t>
            </a:r>
            <a:r>
              <a:rPr kumimoji="0" lang="ka-G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/>
                <a:cs typeface="Times New Roman" pitchFamily="18" charset="0"/>
              </a:rPr>
              <a:t> </a:t>
            </a:r>
            <a:r>
              <a:rPr kumimoji="0" lang="ka-GE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/>
                <a:cs typeface="Times New Roman" pitchFamily="18" charset="0"/>
              </a:rPr>
              <a:t>/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/>
                <a:cs typeface="Times New Roman" pitchFamily="18" charset="0"/>
              </a:rPr>
              <a:t>providing </a:t>
            </a:r>
            <a:r>
              <a:rPr lang="en-US" sz="1400" b="1" dirty="0" smtClean="0">
                <a:solidFill>
                  <a:srgbClr val="002060"/>
                </a:solidFill>
                <a:ea typeface="Calibri"/>
                <a:cs typeface="Times New Roman" pitchFamily="18" charset="0"/>
              </a:rPr>
              <a:t>information proactively</a:t>
            </a:r>
            <a:endParaRPr kumimoji="0" lang="ka-G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13026" y="3776324"/>
            <a:ext cx="4294638" cy="56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rgbClr val="002060"/>
                </a:solidFill>
                <a:ea typeface="Times New Roman"/>
                <a:cs typeface="Times New Roman" pitchFamily="18" charset="0"/>
              </a:rPr>
              <a:t>Using financial intelligence in parallel financial investigations</a:t>
            </a:r>
            <a:endParaRPr kumimoji="0" lang="ka-G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6200" y="4724400"/>
            <a:ext cx="4003675" cy="3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  <a:cs typeface="Times New Roman" pitchFamily="18" charset="0"/>
              </a:rPr>
              <a:t>Obtaining/requesting information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/>
                <a:cs typeface="Times New Roman" pitchFamily="18" charset="0"/>
              </a:rPr>
              <a:t> from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Times New Roman"/>
                <a:cs typeface="Times New Roman" pitchFamily="18" charset="0"/>
              </a:rPr>
              <a:t>FMS</a:t>
            </a:r>
            <a:endParaRPr kumimoji="0" lang="ka-G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3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2139</TotalTime>
  <Words>516</Words>
  <Application>Microsoft Office PowerPoint</Application>
  <PresentationFormat>On-screen Show (4:3)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맑은 고딕</vt:lpstr>
      <vt:lpstr>MS PGothic</vt:lpstr>
      <vt:lpstr>Arial</vt:lpstr>
      <vt:lpstr>Calibri</vt:lpstr>
      <vt:lpstr>Lucida Sans Unicode</vt:lpstr>
      <vt:lpstr>Sylfaen</vt:lpstr>
      <vt:lpstr>Times New Roman</vt:lpstr>
      <vt:lpstr>Uni Mtavruli Regular</vt:lpstr>
      <vt:lpstr>Verdana</vt:lpstr>
      <vt:lpstr>Wingdings</vt:lpstr>
      <vt:lpstr>Wingdings 2</vt:lpstr>
      <vt:lpstr>Wingdings 3</vt:lpstr>
      <vt:lpstr>Concourse</vt:lpstr>
      <vt:lpstr>Office Theme</vt:lpstr>
      <vt:lpstr>1_Concourse</vt:lpstr>
      <vt:lpstr>PowerPoint Presentation</vt:lpstr>
      <vt:lpstr>Importance of Parallel Financial Investigations in Investigating Money Laundering</vt:lpstr>
      <vt:lpstr>What Are the Preconditions of Effective Financial Investigation?</vt:lpstr>
      <vt:lpstr>Domestic Policy Documents - Guidelines</vt:lpstr>
      <vt:lpstr>Standing Interagency Operational-Analytical Platform</vt:lpstr>
      <vt:lpstr>International Cooperation – Flexible Judicial Mechanisms</vt:lpstr>
      <vt:lpstr>Tracing / Recovering Assets</vt:lpstr>
      <vt:lpstr>Actions to Be Carried out in Course of Parallel Investigations</vt:lpstr>
      <vt:lpstr>Financial Intelligence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თემის სახელწოდება:</dc:title>
  <dc:creator>Ketevan Asanidze</dc:creator>
  <cp:lastModifiedBy>Aleksandre Mukasashvili</cp:lastModifiedBy>
  <cp:revision>277</cp:revision>
  <cp:lastPrinted>2022-09-23T09:36:42Z</cp:lastPrinted>
  <dcterms:created xsi:type="dcterms:W3CDTF">2006-08-16T00:00:00Z</dcterms:created>
  <dcterms:modified xsi:type="dcterms:W3CDTF">2022-09-23T16:58:26Z</dcterms:modified>
</cp:coreProperties>
</file>