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9" r:id="rId3"/>
    <p:sldId id="260" r:id="rId4"/>
    <p:sldId id="261" r:id="rId5"/>
    <p:sldId id="262" r:id="rId6"/>
    <p:sldId id="263" r:id="rId7"/>
    <p:sldId id="264" r:id="rId8"/>
    <p:sldId id="265" r:id="rId9"/>
    <p:sldId id="267" r:id="rId10"/>
    <p:sldId id="268" r:id="rId11"/>
    <p:sldId id="269" r:id="rId12"/>
    <p:sldId id="270" r:id="rId13"/>
    <p:sldId id="278" r:id="rId14"/>
    <p:sldId id="279" r:id="rId15"/>
    <p:sldId id="280" r:id="rId16"/>
    <p:sldId id="271" r:id="rId17"/>
    <p:sldId id="272" r:id="rId18"/>
    <p:sldId id="273" r:id="rId19"/>
    <p:sldId id="274" r:id="rId20"/>
    <p:sldId id="275" r:id="rId21"/>
    <p:sldId id="276" r:id="rId22"/>
    <p:sldId id="277"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A"/>
          </a:solidFill>
        </a:fill>
      </a:tcStyle>
    </a:wholeTbl>
    <a:band2H>
      <a:tcTxStyle/>
      <a:tcStyle>
        <a:tcBdr/>
        <a:fill>
          <a:solidFill>
            <a:srgbClr val="E6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EF1"/>
          </a:solidFill>
        </a:fill>
      </a:tcStyle>
    </a:wholeTbl>
    <a:band2H>
      <a:tcTxStyle/>
      <a:tcStyle>
        <a:tcBdr/>
        <a:fill>
          <a:solidFill>
            <a:srgbClr val="E6F6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9CE"/>
          </a:solidFill>
        </a:fill>
      </a:tcStyle>
    </a:wholeTbl>
    <a:band2H>
      <a:tcTxStyle/>
      <a:tcStyle>
        <a:tcBdr/>
        <a:fill>
          <a:solidFill>
            <a:srgbClr val="F0F4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197"/>
  </p:normalViewPr>
  <p:slideViewPr>
    <p:cSldViewPr snapToGrid="0">
      <p:cViewPr varScale="1">
        <p:scale>
          <a:sx n="121" d="100"/>
          <a:sy n="121" d="100"/>
        </p:scale>
        <p:origin x="20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xfrm>
            <a:off x="1143000" y="685800"/>
            <a:ext cx="4572000" cy="3429000"/>
          </a:xfrm>
          <a:prstGeom prst="rect">
            <a:avLst/>
          </a:prstGeom>
        </p:spPr>
        <p:txBody>
          <a:bodyPr/>
          <a:lstStyle/>
          <a:p>
            <a:endParaRPr/>
          </a:p>
        </p:txBody>
      </p:sp>
      <p:sp>
        <p:nvSpPr>
          <p:cNvPr id="529" name="Shape 5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xfrm>
            <a:off x="381000" y="685800"/>
            <a:ext cx="6096000" cy="3429000"/>
          </a:xfrm>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pPr marL="171450" indent="-171450">
              <a:buSzPct val="100000"/>
              <a:buFont typeface="Arial"/>
              <a:buChar char="•"/>
            </a:pPr>
            <a:r>
              <a:t>The crucial work of journalists in providing reliable information to citizens is undermined by increasing restrictions on freedom of expression and by persistent online and physical attacks. Women journalists are particularly subject to harassment and threats, especially online.</a:t>
            </a:r>
          </a:p>
          <a:p>
            <a:pPr marL="171450" indent="-171450">
              <a:buSzPct val="100000"/>
              <a:buFont typeface="Arial"/>
              <a:buChar char="•"/>
            </a:pPr>
            <a:endParaRPr/>
          </a:p>
          <a:p>
            <a:pPr marL="171450" indent="-171450">
              <a:buSzPct val="100000"/>
              <a:buFont typeface="Arial"/>
              <a:buChar char="•"/>
            </a:pPr>
            <a:r>
              <a:t>At the same time, the use of digital technologies for content personalization and moderation can impact freedom of expression and facilitate the spread of misinformation and disinformation. Misleading or false information undermines societal trust and imperils access to reliable and verified information. This, in turn, risks distorting citizens’ understanding of critically important issues as well as disrupting democratic processes, such as elections.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381000" y="685800"/>
            <a:ext cx="6096000" cy="3429000"/>
          </a:xfrm>
          <a:prstGeom prst="rect">
            <a:avLst/>
          </a:prstGeom>
        </p:spPr>
        <p:txBody>
          <a:bodyPr/>
          <a:lstStyle/>
          <a:p>
            <a:endParaRPr/>
          </a:p>
        </p:txBody>
      </p:sp>
      <p:sp>
        <p:nvSpPr>
          <p:cNvPr id="580" name="Shape 580"/>
          <p:cNvSpPr>
            <a:spLocks noGrp="1"/>
          </p:cNvSpPr>
          <p:nvPr>
            <p:ph type="body" sz="quarter" idx="1"/>
          </p:nvPr>
        </p:nvSpPr>
        <p:spPr>
          <a:prstGeom prst="rect">
            <a:avLst/>
          </a:prstGeom>
        </p:spPr>
        <p:txBody>
          <a:bodyPr/>
          <a:lstStyle/>
          <a:p>
            <a:pPr marL="285750" indent="-285750">
              <a:buSzPct val="100000"/>
              <a:buFont typeface="Arial"/>
              <a:buChar char="•"/>
            </a:pPr>
            <a:r>
              <a:t>The increased use of digital platforms in the absence of inclusive, global Internet governance frameworks has also led to the spread of hate speech, which fuels online and offline discrimination, hostility and violence. </a:t>
            </a:r>
          </a:p>
          <a:p>
            <a:pPr marL="285750" indent="-285750">
              <a:buSzPct val="100000"/>
              <a:buFont typeface="Arial"/>
              <a:buChar char="•"/>
            </a:pPr>
            <a:endParaRPr/>
          </a:p>
          <a:p>
            <a:pPr marL="285750" indent="-285750">
              <a:buSzPct val="100000"/>
              <a:buFont typeface="Arial"/>
              <a:buChar char="•"/>
            </a:pPr>
            <a:r>
              <a:t>Addressing these challenges calls for the protection and promotion of information as a common good that is available to all and that contributes to the achievement of peace and sustainable development.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xfrm>
            <a:off x="381000" y="685800"/>
            <a:ext cx="6096000" cy="3429000"/>
          </a:xfrm>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pPr marL="171450" indent="-171450">
              <a:buSzPct val="100000"/>
              <a:buFont typeface="Arial"/>
              <a:buChar char="•"/>
            </a:pPr>
            <a:r>
              <a:t>The crucial work of journalists in providing reliable information to citizens is undermined by increasing restrictions on freedom of expression and by persistent online and physical attacks. Women journalists are particularly subject to harassment and threats, especially online.</a:t>
            </a:r>
          </a:p>
          <a:p>
            <a:pPr marL="171450" indent="-171450">
              <a:buSzPct val="100000"/>
              <a:buFont typeface="Arial"/>
              <a:buChar char="•"/>
            </a:pPr>
            <a:endParaRPr/>
          </a:p>
          <a:p>
            <a:pPr marL="171450" indent="-171450">
              <a:buSzPct val="100000"/>
              <a:buFont typeface="Arial"/>
              <a:buChar char="•"/>
            </a:pPr>
            <a:r>
              <a:t>At the same time, the use of digital technologies for content personalization and moderation can impact freedom of expression and facilitate the spread of misinformation and disinformation. Misleading or false information undermines societal trust and imperils access to reliable and verified information. This, in turn, risks distorting citizens’ understanding of critically important issues as well as disrupting democratic processes, such as elections.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marL="285750" indent="-285750">
              <a:buSzPct val="100000"/>
              <a:buFont typeface="Arial"/>
              <a:buChar char="•"/>
            </a:pPr>
            <a:r>
              <a:t>Organizing capacity-building activities for women journalists and media managers on ensuring their safety and launching a global study on violence against women journalists.</a:t>
            </a:r>
          </a:p>
          <a:p>
            <a:pPr marL="285750" indent="-285750">
              <a:buSzPct val="100000"/>
              <a:buFont typeface="Arial"/>
              <a:buChar char="•"/>
            </a:pPr>
            <a:endParaRPr/>
          </a:p>
          <a:p>
            <a:pPr marL="285750" indent="-285750">
              <a:buSzPct val="100000"/>
              <a:buFont typeface="Arial"/>
              <a:buChar char="•"/>
            </a:pPr>
            <a:r>
              <a:t>Rallying support of top newspapers, media outlets and influential journalists around the world to disseminate UNESCO’s awareness-raising campaigns for World Press Freedom Day and International Day to End Impunity for Crimes against Journalists. As an example, in celebration of World Press Freedom Day 2020, UNESCO highlighted the critical role of journalism in the context of the COVID-19 crisis through the widely disseminated FACTS media campaign.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xfrm>
            <a:off x="381000" y="685800"/>
            <a:ext cx="6096000" cy="3429000"/>
          </a:xfrm>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pPr marL="285750" indent="-285750">
              <a:buSzPct val="100000"/>
              <a:buFont typeface="Arial"/>
              <a:buChar char="•"/>
            </a:pPr>
            <a:r>
              <a:t>Contributing to the liberation of imprisoned journalists - the 2016, 2017 and 2018 laureates of the UNESCO/Guillermo Cano World Press Freedom Prize, which acknowledges outstanding contributions to the defence and promotion of press freedom, were released after having received the award.</a:t>
            </a:r>
          </a:p>
          <a:p>
            <a:pPr marL="285750" indent="-285750">
              <a:buSzPct val="100000"/>
              <a:buFont typeface="Arial"/>
              <a:buChar char="•"/>
            </a:pPr>
            <a:endParaRPr/>
          </a:p>
          <a:p>
            <a:pPr marL="285750" indent="-285750">
              <a:buSzPct val="100000"/>
              <a:buFont typeface="Arial"/>
              <a:buChar char="•"/>
            </a:pPr>
            <a:r>
              <a:t>Training more than 17,000 judicial actors from over 60 countries and 3,400 law enforcement agents from over 17 countries on freedom of expression, access to information and the safety of journalists, through UNESCO programmes such as the Judges Initiative.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xfrm>
            <a:off x="381000" y="685800"/>
            <a:ext cx="6096000" cy="3429000"/>
          </a:xfrm>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lvl1pPr>
              <a:defRPr sz="1100">
                <a:latin typeface="Arial"/>
                <a:ea typeface="Arial"/>
                <a:cs typeface="Arial"/>
                <a:sym typeface="Arial"/>
              </a:defRPr>
            </a:lvl1pPr>
          </a:lstStyle>
          <a:p>
            <a:r>
              <a:t>The UDHR inspired the ICCPR, which include a verification mechanism of compliance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xfrm>
            <a:off x="381000" y="685800"/>
            <a:ext cx="6096000" cy="3429000"/>
          </a:xfrm>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atin typeface="Arial"/>
                <a:ea typeface="Arial"/>
                <a:cs typeface="Arial"/>
                <a:sym typeface="Arial"/>
              </a:defRPr>
            </a:lvl1pPr>
          </a:lstStyle>
          <a:p>
            <a:r>
              <a:t>It is important to note that all three legs of the three-part test must be satisfied in relation to a limitation of the right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2_GENERAL MASTER Slide title with image">
    <p:spTree>
      <p:nvGrpSpPr>
        <p:cNvPr id="1" name=""/>
        <p:cNvGrpSpPr/>
        <p:nvPr/>
      </p:nvGrpSpPr>
      <p:grpSpPr>
        <a:xfrm>
          <a:off x="0" y="0"/>
          <a:ext cx="0" cy="0"/>
          <a:chOff x="0" y="0"/>
          <a:chExt cx="0" cy="0"/>
        </a:xfrm>
      </p:grpSpPr>
      <p:sp>
        <p:nvSpPr>
          <p:cNvPr id="32" name="TextBox 2"/>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33" name="Rectangle 5"/>
          <p:cNvSpPr/>
          <p:nvPr/>
        </p:nvSpPr>
        <p:spPr>
          <a:xfrm>
            <a:off x="20" y="-13260"/>
            <a:ext cx="1219196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4" name="Picture 6" descr="Picture 6"/>
          <p:cNvPicPr>
            <a:picLocks noChangeAspect="1"/>
          </p:cNvPicPr>
          <p:nvPr/>
        </p:nvPicPr>
        <p:blipFill>
          <a:blip r:embed="rId2"/>
          <a:stretch>
            <a:fillRect/>
          </a:stretch>
        </p:blipFill>
        <p:spPr>
          <a:xfrm>
            <a:off x="794755" y="445546"/>
            <a:ext cx="2331325" cy="514569"/>
          </a:xfrm>
          <a:prstGeom prst="rect">
            <a:avLst/>
          </a:prstGeom>
          <a:ln w="12700">
            <a:miter lim="400000"/>
          </a:ln>
        </p:spPr>
      </p:pic>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GENERAL MASTER Slide title with image">
    <p:spTree>
      <p:nvGrpSpPr>
        <p:cNvPr id="1" name=""/>
        <p:cNvGrpSpPr/>
        <p:nvPr/>
      </p:nvGrpSpPr>
      <p:grpSpPr>
        <a:xfrm>
          <a:off x="0" y="0"/>
          <a:ext cx="0" cy="0"/>
          <a:chOff x="0" y="0"/>
          <a:chExt cx="0" cy="0"/>
        </a:xfrm>
      </p:grpSpPr>
      <p:sp>
        <p:nvSpPr>
          <p:cNvPr id="45" name="TextBox 1"/>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46" name="Rectangle 2"/>
          <p:cNvSpPr/>
          <p:nvPr/>
        </p:nvSpPr>
        <p:spPr>
          <a:xfrm>
            <a:off x="0" y="-13260"/>
            <a:ext cx="12192001"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sp>
        <p:nvSpPr>
          <p:cNvPr id="47" name="Straight Connector 3"/>
          <p:cNvSpPr/>
          <p:nvPr/>
        </p:nvSpPr>
        <p:spPr>
          <a:xfrm flipH="1">
            <a:off x="777029" y="2552497"/>
            <a:ext cx="1" cy="3384101"/>
          </a:xfrm>
          <a:prstGeom prst="line">
            <a:avLst/>
          </a:prstGeom>
          <a:ln w="6350">
            <a:solidFill>
              <a:srgbClr val="FFFFFF"/>
            </a:solidFill>
            <a:miter/>
          </a:ln>
        </p:spPr>
        <p:txBody>
          <a:bodyPr lIns="45719" rIns="45719"/>
          <a:lstStyle/>
          <a:p>
            <a:endParaRPr/>
          </a:p>
        </p:txBody>
      </p:sp>
      <p:pic>
        <p:nvPicPr>
          <p:cNvPr id="48" name="Picture 4" descr="Picture 4"/>
          <p:cNvPicPr>
            <a:picLocks noChangeAspect="1"/>
          </p:cNvPicPr>
          <p:nvPr/>
        </p:nvPicPr>
        <p:blipFill>
          <a:blip r:embed="rId2"/>
          <a:stretch>
            <a:fillRect/>
          </a:stretch>
        </p:blipFill>
        <p:spPr>
          <a:xfrm>
            <a:off x="777029" y="413456"/>
            <a:ext cx="2423325" cy="514569"/>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hank you slide ">
    <p:spTree>
      <p:nvGrpSpPr>
        <p:cNvPr id="1" name=""/>
        <p:cNvGrpSpPr/>
        <p:nvPr/>
      </p:nvGrpSpPr>
      <p:grpSpPr>
        <a:xfrm>
          <a:off x="0" y="0"/>
          <a:ext cx="0" cy="0"/>
          <a:chOff x="0" y="0"/>
          <a:chExt cx="0" cy="0"/>
        </a:xfrm>
      </p:grpSpPr>
      <p:sp>
        <p:nvSpPr>
          <p:cNvPr id="87" name="Straight Connector 14"/>
          <p:cNvSpPr/>
          <p:nvPr/>
        </p:nvSpPr>
        <p:spPr>
          <a:xfrm>
            <a:off x="3061471" y="6324867"/>
            <a:ext cx="1" cy="538186"/>
          </a:xfrm>
          <a:prstGeom prst="line">
            <a:avLst/>
          </a:prstGeom>
          <a:ln w="6350">
            <a:solidFill>
              <a:srgbClr val="FFFFFF"/>
            </a:solidFill>
            <a:miter/>
          </a:ln>
        </p:spPr>
        <p:txBody>
          <a:bodyPr lIns="45719" rIns="45719"/>
          <a:lstStyle/>
          <a:p>
            <a:endParaRPr/>
          </a:p>
        </p:txBody>
      </p:sp>
      <p:sp>
        <p:nvSpPr>
          <p:cNvPr id="88" name="Straight Connector 14"/>
          <p:cNvSpPr/>
          <p:nvPr/>
        </p:nvSpPr>
        <p:spPr>
          <a:xfrm>
            <a:off x="10560519" y="6314539"/>
            <a:ext cx="1" cy="538186"/>
          </a:xfrm>
          <a:prstGeom prst="line">
            <a:avLst/>
          </a:prstGeom>
          <a:ln w="6350">
            <a:solidFill>
              <a:srgbClr val="FFFFFF"/>
            </a:solidFill>
            <a:miter/>
          </a:ln>
        </p:spPr>
        <p:txBody>
          <a:bodyPr lIns="45719" rIns="45719"/>
          <a:lstStyle/>
          <a:p>
            <a:endParaRPr/>
          </a:p>
        </p:txBody>
      </p:sp>
      <p:sp>
        <p:nvSpPr>
          <p:cNvPr id="89" name="Content Placeholder 2"/>
          <p:cNvSpPr txBox="1"/>
          <p:nvPr/>
        </p:nvSpPr>
        <p:spPr>
          <a:xfrm>
            <a:off x="0" y="2558713"/>
            <a:ext cx="12192001" cy="614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4800" b="1">
                <a:solidFill>
                  <a:schemeClr val="accent1">
                    <a:lumOff val="-8352"/>
                  </a:schemeClr>
                </a:solidFill>
                <a:latin typeface="Myriad Pro"/>
                <a:ea typeface="Myriad Pro"/>
                <a:cs typeface="Myriad Pro"/>
                <a:sym typeface="Myriad Pro"/>
              </a:defRPr>
            </a:lvl1pPr>
          </a:lstStyle>
          <a:p>
            <a:r>
              <a:t>Thank you</a:t>
            </a:r>
          </a:p>
        </p:txBody>
      </p:sp>
      <p:grpSp>
        <p:nvGrpSpPr>
          <p:cNvPr id="93" name="Group 12"/>
          <p:cNvGrpSpPr/>
          <p:nvPr/>
        </p:nvGrpSpPr>
        <p:grpSpPr>
          <a:xfrm>
            <a:off x="3024278" y="3111344"/>
            <a:ext cx="6143445" cy="1039015"/>
            <a:chOff x="0" y="0"/>
            <a:chExt cx="6143443" cy="1039013"/>
          </a:xfrm>
        </p:grpSpPr>
        <p:sp>
          <p:nvSpPr>
            <p:cNvPr id="90" name="TextBox 13"/>
            <p:cNvSpPr txBox="1"/>
            <p:nvPr/>
          </p:nvSpPr>
          <p:spPr>
            <a:xfrm>
              <a:off x="0" y="0"/>
              <a:ext cx="6143444" cy="2870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spcBef>
                  <a:spcPts val="1200"/>
                </a:spcBef>
                <a:defRPr sz="2200">
                  <a:latin typeface="Myriad Pro"/>
                  <a:ea typeface="Myriad Pro"/>
                  <a:cs typeface="Myriad Pro"/>
                  <a:sym typeface="Myriad Pro"/>
                </a:defRPr>
              </a:pPr>
              <a:r>
                <a:rPr b="1"/>
                <a:t>Learn more</a:t>
              </a:r>
              <a:r>
                <a:t>: unesco.org</a:t>
              </a:r>
            </a:p>
          </p:txBody>
        </p:sp>
        <p:pic>
          <p:nvPicPr>
            <p:cNvPr id="91" name="Picture 14" descr="Picture 14"/>
            <p:cNvPicPr>
              <a:picLocks noChangeAspect="1"/>
            </p:cNvPicPr>
            <p:nvPr/>
          </p:nvPicPr>
          <p:blipFill>
            <a:blip r:embed="rId2"/>
            <a:stretch>
              <a:fillRect/>
            </a:stretch>
          </p:blipFill>
          <p:spPr>
            <a:xfrm>
              <a:off x="1819492" y="169276"/>
              <a:ext cx="995459" cy="668464"/>
            </a:xfrm>
            <a:prstGeom prst="rect">
              <a:avLst/>
            </a:prstGeom>
            <a:ln w="12700" cap="flat">
              <a:noFill/>
              <a:miter lim="400000"/>
            </a:ln>
            <a:effectLst/>
          </p:spPr>
        </p:pic>
        <p:sp>
          <p:nvSpPr>
            <p:cNvPr id="92" name="TextBox 15"/>
            <p:cNvSpPr txBox="1"/>
            <p:nvPr/>
          </p:nvSpPr>
          <p:spPr>
            <a:xfrm>
              <a:off x="2430141" y="298037"/>
              <a:ext cx="3600382" cy="7409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spcBef>
                  <a:spcPts val="1200"/>
                </a:spcBef>
                <a:defRPr sz="2200"/>
              </a:pPr>
              <a:r>
                <a:t>@UNESCO</a:t>
              </a:r>
              <a:br/>
              <a:endParaRPr/>
            </a:p>
          </p:txBody>
        </p:sp>
      </p:grpSp>
      <p:sp>
        <p:nvSpPr>
          <p:cNvPr id="94" name="Straight Connector 14"/>
          <p:cNvSpPr/>
          <p:nvPr/>
        </p:nvSpPr>
        <p:spPr>
          <a:xfrm>
            <a:off x="3061467" y="6314539"/>
            <a:ext cx="1" cy="538186"/>
          </a:xfrm>
          <a:prstGeom prst="line">
            <a:avLst/>
          </a:prstGeom>
          <a:ln w="6350">
            <a:solidFill>
              <a:srgbClr val="0077D4"/>
            </a:solidFill>
            <a:miter/>
          </a:ln>
        </p:spPr>
        <p:txBody>
          <a:bodyPr lIns="45719" rIns="45719"/>
          <a:lstStyle/>
          <a:p>
            <a:endParaRPr/>
          </a:p>
        </p:txBody>
      </p:sp>
      <p:sp>
        <p:nvSpPr>
          <p:cNvPr id="95" name="Straight Connector 13"/>
          <p:cNvSpPr/>
          <p:nvPr/>
        </p:nvSpPr>
        <p:spPr>
          <a:xfrm>
            <a:off x="9089131" y="6313174"/>
            <a:ext cx="1" cy="549878"/>
          </a:xfrm>
          <a:prstGeom prst="line">
            <a:avLst/>
          </a:prstGeom>
          <a:ln>
            <a:solidFill>
              <a:srgbClr val="0077D4"/>
            </a:solidFill>
            <a:miter/>
          </a:ln>
        </p:spPr>
        <p:txBody>
          <a:bodyPr lIns="45719" rIns="45719"/>
          <a:lstStyle/>
          <a:p>
            <a:endParaRPr/>
          </a:p>
        </p:txBody>
      </p:sp>
      <p:sp>
        <p:nvSpPr>
          <p:cNvPr id="96" name="Espace réservé du texte 18"/>
          <p:cNvSpPr>
            <a:spLocks noGrp="1"/>
          </p:cNvSpPr>
          <p:nvPr>
            <p:ph type="body" sz="quarter" idx="21" hasCustomPrompt="1"/>
          </p:nvPr>
        </p:nvSpPr>
        <p:spPr>
          <a:xfrm>
            <a:off x="10378810" y="6488753"/>
            <a:ext cx="1392277" cy="219840"/>
          </a:xfrm>
          <a:prstGeom prst="rect">
            <a:avLst/>
          </a:prstGeom>
        </p:spPr>
        <p:txBody>
          <a:bodyPr/>
          <a:lstStyle>
            <a:lvl1pPr algn="r">
              <a:defRPr sz="900" b="0">
                <a:solidFill>
                  <a:srgbClr val="0077D4"/>
                </a:solidFill>
              </a:defRPr>
            </a:lvl1pPr>
          </a:lstStyle>
          <a:p>
            <a:r>
              <a:t>Date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Quote Slide WHI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1595116" y="1777526"/>
            <a:ext cx="9183980" cy="2978288"/>
          </a:xfrm>
          <a:prstGeom prst="rect">
            <a:avLst/>
          </a:prstGeom>
        </p:spPr>
        <p:txBody>
          <a:bodyPr/>
          <a:lstStyle>
            <a:lvl1pPr>
              <a:defRPr sz="2700" b="0">
                <a:solidFill>
                  <a:srgbClr val="660E25"/>
                </a:solidFill>
              </a:defRPr>
            </a:lvl1pPr>
            <a:lvl2pPr indent="342847">
              <a:defRPr sz="2700" b="0">
                <a:solidFill>
                  <a:srgbClr val="660E25"/>
                </a:solidFill>
              </a:defRPr>
            </a:lvl2pPr>
            <a:lvl3pPr marL="1223010" indent="-308610">
              <a:buSzPct val="100000"/>
              <a:buChar char="•"/>
              <a:defRPr sz="2700" b="0">
                <a:solidFill>
                  <a:srgbClr val="660E25"/>
                </a:solidFill>
              </a:defRPr>
            </a:lvl3pPr>
            <a:lvl4pPr marL="1714500" indent="-342900">
              <a:defRPr sz="2700" b="0">
                <a:solidFill>
                  <a:srgbClr val="660E25"/>
                </a:solidFill>
              </a:defRPr>
            </a:lvl4pPr>
            <a:lvl5pPr marL="2171700" indent="-342900">
              <a:defRPr sz="2700" b="0">
                <a:solidFill>
                  <a:srgbClr val="660E25"/>
                </a:solidFill>
              </a:defRPr>
            </a:lvl5pPr>
          </a:lstStyle>
          <a:p>
            <a:r>
              <a:t>Quotations are commonly printed as a means for inspiration and to invoke philosophical thoughts from the reader Lorem ipsum dolor sit amet, consectetuer adipiscing elit.</a:t>
            </a:r>
          </a:p>
          <a:p>
            <a:pPr lvl="1"/>
            <a:endParaRPr/>
          </a:p>
          <a:p>
            <a:pPr lvl="2"/>
            <a:endParaRPr/>
          </a:p>
          <a:p>
            <a:pPr lvl="3"/>
            <a:endParaRPr/>
          </a:p>
          <a:p>
            <a:pPr lvl="4"/>
            <a:endParaRPr/>
          </a:p>
        </p:txBody>
      </p:sp>
      <p:sp>
        <p:nvSpPr>
          <p:cNvPr id="116" name="Text Placeholder 26"/>
          <p:cNvSpPr>
            <a:spLocks noGrp="1"/>
          </p:cNvSpPr>
          <p:nvPr>
            <p:ph type="body" sz="quarter" idx="21" hasCustomPrompt="1"/>
          </p:nvPr>
        </p:nvSpPr>
        <p:spPr>
          <a:xfrm>
            <a:off x="7452428" y="5003641"/>
            <a:ext cx="3326670" cy="547689"/>
          </a:xfrm>
          <a:prstGeom prst="rect">
            <a:avLst/>
          </a:prstGeom>
        </p:spPr>
        <p:txBody>
          <a:bodyPr/>
          <a:lstStyle>
            <a:lvl1pPr algn="r">
              <a:defRPr sz="1500" b="0">
                <a:solidFill>
                  <a:srgbClr val="660E25"/>
                </a:solidFill>
              </a:defRPr>
            </a:lvl1pPr>
          </a:lstStyle>
          <a:p>
            <a:r>
              <a:t>Source Name</a:t>
            </a:r>
          </a:p>
        </p:txBody>
      </p:sp>
      <p:sp>
        <p:nvSpPr>
          <p:cNvPr id="117" name="TextBox 43"/>
          <p:cNvSpPr txBox="1"/>
          <p:nvPr/>
        </p:nvSpPr>
        <p:spPr>
          <a:xfrm>
            <a:off x="701899" y="1433374"/>
            <a:ext cx="752030" cy="110292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A5163D"/>
                </a:solidFill>
                <a:latin typeface="Arial"/>
                <a:ea typeface="Arial"/>
                <a:cs typeface="Arial"/>
                <a:sym typeface="Arial"/>
              </a:defRPr>
            </a:lvl1pPr>
          </a:lstStyle>
          <a:p>
            <a:r>
              <a:t>“</a:t>
            </a:r>
          </a:p>
        </p:txBody>
      </p:sp>
      <p:sp>
        <p:nvSpPr>
          <p:cNvPr id="118" name="Straight Connector 14"/>
          <p:cNvSpPr/>
          <p:nvPr/>
        </p:nvSpPr>
        <p:spPr>
          <a:xfrm>
            <a:off x="3061467" y="6314539"/>
            <a:ext cx="1" cy="538186"/>
          </a:xfrm>
          <a:prstGeom prst="line">
            <a:avLst/>
          </a:prstGeom>
          <a:ln w="6350">
            <a:solidFill>
              <a:srgbClr val="0077D4"/>
            </a:solidFill>
            <a:miter/>
          </a:ln>
        </p:spPr>
        <p:txBody>
          <a:bodyPr lIns="45719" rIns="45719"/>
          <a:lstStyle/>
          <a:p>
            <a:endParaRPr/>
          </a:p>
        </p:txBody>
      </p:sp>
      <p:sp>
        <p:nvSpPr>
          <p:cNvPr id="119" name="Espace réservé du texte 4"/>
          <p:cNvSpPr>
            <a:spLocks noGrp="1"/>
          </p:cNvSpPr>
          <p:nvPr>
            <p:ph type="body" sz="quarter" idx="22" hasCustomPrompt="1"/>
          </p:nvPr>
        </p:nvSpPr>
        <p:spPr>
          <a:xfrm>
            <a:off x="4467276" y="6488753"/>
            <a:ext cx="3255314" cy="223515"/>
          </a:xfrm>
          <a:prstGeom prst="rect">
            <a:avLst/>
          </a:prstGeom>
        </p:spPr>
        <p:txBody>
          <a:bodyPr/>
          <a:lstStyle>
            <a:lvl1pPr algn="ctr">
              <a:defRPr sz="900" b="0">
                <a:solidFill>
                  <a:srgbClr val="55A839"/>
                </a:solidFill>
              </a:defRPr>
            </a:lvl1pPr>
          </a:lstStyle>
          <a:p>
            <a:r>
              <a:t>Edit this part with name of division/subject/</a:t>
            </a:r>
          </a:p>
        </p:txBody>
      </p:sp>
      <p:sp>
        <p:nvSpPr>
          <p:cNvPr id="120" name="Espace réservé du texte 18"/>
          <p:cNvSpPr>
            <a:spLocks noGrp="1"/>
          </p:cNvSpPr>
          <p:nvPr>
            <p:ph type="body" sz="quarter" idx="23" hasCustomPrompt="1"/>
          </p:nvPr>
        </p:nvSpPr>
        <p:spPr>
          <a:xfrm>
            <a:off x="10378810" y="6488753"/>
            <a:ext cx="1392277" cy="219840"/>
          </a:xfrm>
          <a:prstGeom prst="rect">
            <a:avLst/>
          </a:prstGeom>
        </p:spPr>
        <p:txBody>
          <a:bodyPr/>
          <a:lstStyle>
            <a:lvl1pPr algn="ctr">
              <a:defRPr sz="900" b="0">
                <a:solidFill>
                  <a:srgbClr val="55A839"/>
                </a:solidFill>
              </a:defRPr>
            </a:lvl1pPr>
          </a:lstStyle>
          <a:p>
            <a:r>
              <a:t>Date</a:t>
            </a:r>
          </a:p>
        </p:txBody>
      </p:sp>
      <p:sp>
        <p:nvSpPr>
          <p:cNvPr id="121" name="Straight Connector 13"/>
          <p:cNvSpPr/>
          <p:nvPr/>
        </p:nvSpPr>
        <p:spPr>
          <a:xfrm>
            <a:off x="9089131" y="6313174"/>
            <a:ext cx="1" cy="549878"/>
          </a:xfrm>
          <a:prstGeom prst="line">
            <a:avLst/>
          </a:prstGeom>
          <a:ln>
            <a:solidFill>
              <a:srgbClr val="0077D4"/>
            </a:solidFill>
            <a:miter/>
          </a:ln>
        </p:spPr>
        <p:txBody>
          <a:bodyPr lIns="45719" rIns="45719"/>
          <a:lstStyle/>
          <a:p>
            <a:endParaRPr/>
          </a:p>
        </p:txBody>
      </p:sp>
      <p:pic>
        <p:nvPicPr>
          <p:cNvPr id="122" name="Image 24" descr="Image 24"/>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Quote SLide BLUE">
    <p:spTree>
      <p:nvGrpSpPr>
        <p:cNvPr id="1" name=""/>
        <p:cNvGrpSpPr/>
        <p:nvPr/>
      </p:nvGrpSpPr>
      <p:grpSpPr>
        <a:xfrm>
          <a:off x="0" y="0"/>
          <a:ext cx="0" cy="0"/>
          <a:chOff x="0" y="0"/>
          <a:chExt cx="0" cy="0"/>
        </a:xfrm>
      </p:grpSpPr>
      <p:sp>
        <p:nvSpPr>
          <p:cNvPr id="130" name="Rectangle 8"/>
          <p:cNvSpPr/>
          <p:nvPr/>
        </p:nvSpPr>
        <p:spPr>
          <a:xfrm>
            <a:off x="-1066" y="0"/>
            <a:ext cx="12193067" cy="6858000"/>
          </a:xfrm>
          <a:prstGeom prst="rect">
            <a:avLst/>
          </a:prstGeom>
          <a:solidFill>
            <a:srgbClr val="0069B4"/>
          </a:solidFill>
          <a:ln w="12700">
            <a:miter lim="400000"/>
          </a:ln>
        </p:spPr>
        <p:txBody>
          <a:bodyPr lIns="45719" rIns="45719" anchor="ctr"/>
          <a:lstStyle/>
          <a:p>
            <a:pPr algn="ctr">
              <a:defRPr sz="1300" baseline="-25000">
                <a:ln w="9525" cap="flat">
                  <a:solidFill>
                    <a:srgbClr val="363636"/>
                  </a:solidFill>
                  <a:prstDash val="solid"/>
                  <a:round/>
                </a:ln>
                <a:solidFill>
                  <a:schemeClr val="accent1">
                    <a:lumOff val="-8352"/>
                  </a:schemeClr>
                </a:solidFill>
              </a:defRPr>
            </a:pPr>
            <a:endParaRPr/>
          </a:p>
        </p:txBody>
      </p:sp>
      <p:sp>
        <p:nvSpPr>
          <p:cNvPr id="131" name="Body Level One…"/>
          <p:cNvSpPr txBox="1">
            <a:spLocks noGrp="1"/>
          </p:cNvSpPr>
          <p:nvPr>
            <p:ph type="body" sz="half" idx="1" hasCustomPrompt="1"/>
          </p:nvPr>
        </p:nvSpPr>
        <p:spPr>
          <a:xfrm>
            <a:off x="1595116" y="1777526"/>
            <a:ext cx="9183980" cy="2978288"/>
          </a:xfrm>
          <a:prstGeom prst="rect">
            <a:avLst/>
          </a:prstGeom>
        </p:spPr>
        <p:txBody>
          <a:bodyPr/>
          <a:lstStyle>
            <a:lvl1pPr>
              <a:defRPr sz="2700" b="0">
                <a:solidFill>
                  <a:srgbClr val="EEF3FA"/>
                </a:solidFill>
                <a:latin typeface="Myriad Pro Light"/>
                <a:ea typeface="Myriad Pro Light"/>
                <a:cs typeface="Myriad Pro Light"/>
                <a:sym typeface="Myriad Pro Semibold"/>
              </a:defRPr>
            </a:lvl1pPr>
            <a:lvl2pPr indent="342847">
              <a:defRPr sz="2700" b="0">
                <a:solidFill>
                  <a:srgbClr val="EEF3FA"/>
                </a:solidFill>
                <a:latin typeface="Myriad Pro Light"/>
                <a:ea typeface="Myriad Pro Light"/>
                <a:cs typeface="Myriad Pro Light"/>
                <a:sym typeface="Myriad Pro Semibold"/>
              </a:defRPr>
            </a:lvl2pPr>
            <a:lvl3pPr marL="1223010" indent="-308610">
              <a:buSzPct val="100000"/>
              <a:buChar char="•"/>
              <a:defRPr sz="2700" b="0">
                <a:solidFill>
                  <a:srgbClr val="EEF3FA"/>
                </a:solidFill>
                <a:latin typeface="Myriad Pro Light"/>
                <a:ea typeface="Myriad Pro Light"/>
                <a:cs typeface="Myriad Pro Light"/>
                <a:sym typeface="Myriad Pro Semibold"/>
              </a:defRPr>
            </a:lvl3pPr>
            <a:lvl4pPr marL="1714500" indent="-342900">
              <a:defRPr sz="2700" b="0">
                <a:solidFill>
                  <a:srgbClr val="EEF3FA"/>
                </a:solidFill>
                <a:latin typeface="Myriad Pro Light"/>
                <a:ea typeface="Myriad Pro Light"/>
                <a:cs typeface="Myriad Pro Light"/>
                <a:sym typeface="Myriad Pro Semibold"/>
              </a:defRPr>
            </a:lvl4pPr>
            <a:lvl5pPr marL="2171700" indent="-342900">
              <a:defRPr sz="2700" b="0">
                <a:solidFill>
                  <a:srgbClr val="EEF3FA"/>
                </a:solidFill>
                <a:latin typeface="Myriad Pro Light"/>
                <a:ea typeface="Myriad Pro Light"/>
                <a:cs typeface="Myriad Pro Light"/>
                <a:sym typeface="Myriad Pro Semibold"/>
              </a:defRPr>
            </a:lvl5pPr>
          </a:lstStyle>
          <a:p>
            <a:r>
              <a:t>Quotations are commonly printed as a means for inspiration and to invoke philosophical thoughts from the reader Lorem ipsum dolor sit amet, consectetuer adipiscing elit.</a:t>
            </a:r>
          </a:p>
          <a:p>
            <a:pPr lvl="1"/>
            <a:endParaRPr/>
          </a:p>
          <a:p>
            <a:pPr lvl="2"/>
            <a:endParaRPr/>
          </a:p>
          <a:p>
            <a:pPr lvl="3"/>
            <a:endParaRPr/>
          </a:p>
          <a:p>
            <a:pPr lvl="4"/>
            <a:endParaRPr/>
          </a:p>
        </p:txBody>
      </p:sp>
      <p:sp>
        <p:nvSpPr>
          <p:cNvPr id="132" name="Text Placeholder 26"/>
          <p:cNvSpPr>
            <a:spLocks noGrp="1"/>
          </p:cNvSpPr>
          <p:nvPr>
            <p:ph type="body" sz="quarter" idx="21" hasCustomPrompt="1"/>
          </p:nvPr>
        </p:nvSpPr>
        <p:spPr>
          <a:xfrm>
            <a:off x="7452428" y="5003641"/>
            <a:ext cx="3326670" cy="547689"/>
          </a:xfrm>
          <a:prstGeom prst="rect">
            <a:avLst/>
          </a:prstGeom>
        </p:spPr>
        <p:txBody>
          <a:bodyPr/>
          <a:lstStyle>
            <a:lvl1pPr algn="r">
              <a:defRPr sz="1500" b="0">
                <a:solidFill>
                  <a:srgbClr val="EEF3FA"/>
                </a:solidFill>
              </a:defRPr>
            </a:lvl1pPr>
          </a:lstStyle>
          <a:p>
            <a:r>
              <a:t>Source Name</a:t>
            </a:r>
          </a:p>
        </p:txBody>
      </p:sp>
      <p:sp>
        <p:nvSpPr>
          <p:cNvPr id="133" name="TextBox 43"/>
          <p:cNvSpPr txBox="1"/>
          <p:nvPr/>
        </p:nvSpPr>
        <p:spPr>
          <a:xfrm>
            <a:off x="747619" y="1433374"/>
            <a:ext cx="660590" cy="1102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EEF3FA"/>
                </a:solidFill>
                <a:latin typeface="Arial"/>
                <a:ea typeface="Arial"/>
                <a:cs typeface="Arial"/>
                <a:sym typeface="Arial"/>
              </a:defRPr>
            </a:lvl1pPr>
          </a:lstStyle>
          <a:p>
            <a:r>
              <a:t>“</a:t>
            </a:r>
          </a:p>
        </p:txBody>
      </p:sp>
      <p:sp>
        <p:nvSpPr>
          <p:cNvPr id="134" name="Straight Connector 14"/>
          <p:cNvSpPr/>
          <p:nvPr/>
        </p:nvSpPr>
        <p:spPr>
          <a:xfrm>
            <a:off x="3061467" y="6314539"/>
            <a:ext cx="1" cy="538186"/>
          </a:xfrm>
          <a:prstGeom prst="line">
            <a:avLst/>
          </a:prstGeom>
          <a:ln w="6350">
            <a:solidFill>
              <a:srgbClr val="FFFFFF"/>
            </a:solidFill>
            <a:miter/>
          </a:ln>
        </p:spPr>
        <p:txBody>
          <a:bodyPr lIns="45719" rIns="45719"/>
          <a:lstStyle/>
          <a:p>
            <a:endParaRPr/>
          </a:p>
        </p:txBody>
      </p:sp>
      <p:sp>
        <p:nvSpPr>
          <p:cNvPr id="135" name="Espace réservé du texte 4"/>
          <p:cNvSpPr>
            <a:spLocks noGrp="1"/>
          </p:cNvSpPr>
          <p:nvPr>
            <p:ph type="body" sz="quarter" idx="22" hasCustomPrompt="1"/>
          </p:nvPr>
        </p:nvSpPr>
        <p:spPr>
          <a:xfrm>
            <a:off x="4467276" y="6488753"/>
            <a:ext cx="3255314" cy="223515"/>
          </a:xfrm>
          <a:prstGeom prst="rect">
            <a:avLst/>
          </a:prstGeom>
        </p:spPr>
        <p:txBody>
          <a:bodyPr/>
          <a:lstStyle>
            <a:lvl1pPr algn="ctr">
              <a:defRPr sz="900" b="0">
                <a:solidFill>
                  <a:srgbClr val="FFFFFF"/>
                </a:solidFill>
              </a:defRPr>
            </a:lvl1pPr>
          </a:lstStyle>
          <a:p>
            <a:r>
              <a:t>Edit this part with name of division/subject/</a:t>
            </a:r>
          </a:p>
        </p:txBody>
      </p:sp>
      <p:sp>
        <p:nvSpPr>
          <p:cNvPr id="136" name="Espace réservé du texte 18"/>
          <p:cNvSpPr>
            <a:spLocks noGrp="1"/>
          </p:cNvSpPr>
          <p:nvPr>
            <p:ph type="body" sz="quarter" idx="23" hasCustomPrompt="1"/>
          </p:nvPr>
        </p:nvSpPr>
        <p:spPr>
          <a:xfrm>
            <a:off x="10378810" y="6488753"/>
            <a:ext cx="1392277" cy="219840"/>
          </a:xfrm>
          <a:prstGeom prst="rect">
            <a:avLst/>
          </a:prstGeom>
        </p:spPr>
        <p:txBody>
          <a:bodyPr/>
          <a:lstStyle>
            <a:lvl1pPr algn="r">
              <a:defRPr sz="900" b="0">
                <a:solidFill>
                  <a:srgbClr val="FFFFFF"/>
                </a:solidFill>
              </a:defRPr>
            </a:lvl1pPr>
          </a:lstStyle>
          <a:p>
            <a:r>
              <a:t>Date</a:t>
            </a:r>
          </a:p>
        </p:txBody>
      </p:sp>
      <p:sp>
        <p:nvSpPr>
          <p:cNvPr id="137" name="Straight Connector 13"/>
          <p:cNvSpPr/>
          <p:nvPr/>
        </p:nvSpPr>
        <p:spPr>
          <a:xfrm>
            <a:off x="9089131" y="6313174"/>
            <a:ext cx="1" cy="549878"/>
          </a:xfrm>
          <a:prstGeom prst="line">
            <a:avLst/>
          </a:prstGeom>
          <a:ln>
            <a:solidFill>
              <a:srgbClr val="FFFFFF"/>
            </a:solidFill>
            <a:miter/>
          </a:ln>
        </p:spPr>
        <p:txBody>
          <a:bodyPr lIns="45719" rIns="45719"/>
          <a:lstStyle/>
          <a:p>
            <a:endParaRPr/>
          </a:p>
        </p:txBody>
      </p:sp>
      <p:pic>
        <p:nvPicPr>
          <p:cNvPr id="138" name="image2.png" descr="image2.png"/>
          <p:cNvPicPr>
            <a:picLocks noChangeAspect="1"/>
          </p:cNvPicPr>
          <p:nvPr/>
        </p:nvPicPr>
        <p:blipFill>
          <a:blip r:embed="rId2"/>
          <a:stretch>
            <a:fillRect/>
          </a:stretch>
        </p:blipFill>
        <p:spPr>
          <a:xfrm>
            <a:off x="498608" y="6239511"/>
            <a:ext cx="2071902" cy="439947"/>
          </a:xfrm>
          <a:prstGeom prst="rect">
            <a:avLst/>
          </a:prstGeom>
          <a:ln w="12700">
            <a:miter lim="400000"/>
          </a:ln>
        </p:spPr>
      </p:pic>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GENERAL MASTER Slide title with image">
    <p:spTree>
      <p:nvGrpSpPr>
        <p:cNvPr id="1" name=""/>
        <p:cNvGrpSpPr/>
        <p:nvPr/>
      </p:nvGrpSpPr>
      <p:grpSpPr>
        <a:xfrm>
          <a:off x="0" y="0"/>
          <a:ext cx="0" cy="0"/>
          <a:chOff x="0" y="0"/>
          <a:chExt cx="0" cy="0"/>
        </a:xfrm>
      </p:grpSpPr>
      <p:sp>
        <p:nvSpPr>
          <p:cNvPr id="472" name="TextBox 1"/>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473" name="Rectangle 2"/>
          <p:cNvSpPr/>
          <p:nvPr/>
        </p:nvSpPr>
        <p:spPr>
          <a:xfrm>
            <a:off x="-89405" y="-13260"/>
            <a:ext cx="12281406"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sp>
        <p:nvSpPr>
          <p:cNvPr id="474" name="Straight Connector 3"/>
          <p:cNvSpPr/>
          <p:nvPr/>
        </p:nvSpPr>
        <p:spPr>
          <a:xfrm flipH="1">
            <a:off x="777029" y="2552497"/>
            <a:ext cx="1" cy="3384101"/>
          </a:xfrm>
          <a:prstGeom prst="line">
            <a:avLst/>
          </a:prstGeom>
          <a:ln w="6350">
            <a:solidFill>
              <a:srgbClr val="FFFFFF"/>
            </a:solidFill>
            <a:miter/>
          </a:ln>
        </p:spPr>
        <p:txBody>
          <a:bodyPr lIns="45719" rIns="45719"/>
          <a:lstStyle/>
          <a:p>
            <a:endParaRPr/>
          </a:p>
        </p:txBody>
      </p:sp>
      <p:pic>
        <p:nvPicPr>
          <p:cNvPr id="475" name="Picture 4" descr="Picture 4"/>
          <p:cNvPicPr>
            <a:picLocks noChangeAspect="1"/>
          </p:cNvPicPr>
          <p:nvPr/>
        </p:nvPicPr>
        <p:blipFill>
          <a:blip r:embed="rId2"/>
          <a:stretch>
            <a:fillRect/>
          </a:stretch>
        </p:blipFill>
        <p:spPr>
          <a:xfrm>
            <a:off x="777029" y="413456"/>
            <a:ext cx="2423325" cy="514569"/>
          </a:xfrm>
          <a:prstGeom prst="rect">
            <a:avLst/>
          </a:prstGeom>
          <a:ln w="12700">
            <a:miter lim="400000"/>
          </a:ln>
        </p:spPr>
      </p:pic>
      <p:sp>
        <p:nvSpPr>
          <p:cNvPr id="476" name="Body Level One…"/>
          <p:cNvSpPr txBox="1">
            <a:spLocks noGrp="1"/>
          </p:cNvSpPr>
          <p:nvPr>
            <p:ph type="body" sz="quarter" idx="1"/>
          </p:nvPr>
        </p:nvSpPr>
        <p:spPr>
          <a:xfrm rot="16200000">
            <a:off x="-3363760" y="2981463"/>
            <a:ext cx="7167283" cy="397533"/>
          </a:xfrm>
          <a:prstGeom prst="rect">
            <a:avLst/>
          </a:prstGeom>
        </p:spPr>
        <p:txBody>
          <a:bodyPr/>
          <a:lstStyle>
            <a:lvl1pPr marL="228600" indent="-228600">
              <a:buSzPct val="100000"/>
              <a:buFont typeface="Arial"/>
              <a:buChar char="•"/>
              <a:defRPr sz="2800" b="0"/>
            </a:lvl1pPr>
            <a:lvl2pPr marL="723900" indent="-266700">
              <a:buSzPct val="100000"/>
              <a:buFont typeface="Arial"/>
              <a:buChar char="•"/>
              <a:defRPr sz="2800" b="0"/>
            </a:lvl2pPr>
            <a:lvl3pPr marL="1234439" indent="-320039">
              <a:buSzPct val="100000"/>
              <a:buFont typeface="Arial"/>
              <a:buChar char="•"/>
              <a:defRPr sz="2800" b="0"/>
            </a:lvl3pPr>
            <a:lvl4pPr marL="1727200" indent="-355600">
              <a:buFont typeface="Arial"/>
              <a:defRPr sz="2800" b="0"/>
            </a:lvl4pPr>
            <a:lvl5pPr marL="2184400" indent="-355600">
              <a:buFont typeface="Arial"/>
              <a:defRPr sz="2800" b="0"/>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0" y="-13260"/>
            <a:ext cx="1219200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4" name="Picture 6" descr="Picture 6"/>
          <p:cNvPicPr>
            <a:picLocks noChangeAspect="1"/>
          </p:cNvPicPr>
          <p:nvPr/>
        </p:nvPicPr>
        <p:blipFill>
          <a:blip r:embed="rId8"/>
          <a:stretch>
            <a:fillRect/>
          </a:stretch>
        </p:blipFill>
        <p:spPr>
          <a:xfrm>
            <a:off x="331908" y="445546"/>
            <a:ext cx="2423324" cy="514569"/>
          </a:xfrm>
          <a:prstGeom prst="rect">
            <a:avLst/>
          </a:prstGeom>
          <a:ln w="12700">
            <a:miter lim="400000"/>
          </a:ln>
        </p:spPr>
      </p:pic>
      <p:sp>
        <p:nvSpPr>
          <p:cNvPr id="5" name="Rectangle 10"/>
          <p:cNvSpPr/>
          <p:nvPr/>
        </p:nvSpPr>
        <p:spPr>
          <a:xfrm>
            <a:off x="-1065" y="27"/>
            <a:ext cx="12191997" cy="758621"/>
          </a:xfrm>
          <a:prstGeom prst="rect">
            <a:avLst/>
          </a:prstGeom>
          <a:solidFill>
            <a:srgbClr val="A5163D"/>
          </a:solidFill>
          <a:ln w="12700">
            <a:miter lim="400000"/>
          </a:ln>
          <a:effectLst>
            <a:outerShdw blurRad="50800" dist="38100" dir="5400000" rotWithShape="0">
              <a:srgbClr val="000000">
                <a:alpha val="40000"/>
              </a:srgbClr>
            </a:outerShdw>
          </a:effectLst>
        </p:spPr>
        <p:txBody>
          <a:bodyPr lIns="45719" rIns="45719" anchor="ctr"/>
          <a:lstStyle/>
          <a:p>
            <a:pPr algn="ctr">
              <a:defRPr sz="1300" baseline="-25000">
                <a:ln w="9525" cap="flat">
                  <a:solidFill>
                    <a:srgbClr val="363636"/>
                  </a:solidFill>
                  <a:prstDash val="solid"/>
                  <a:round/>
                </a:ln>
              </a:defRPr>
            </a:pPr>
            <a:endParaRPr/>
          </a:p>
        </p:txBody>
      </p:sp>
      <p:sp>
        <p:nvSpPr>
          <p:cNvPr id="6" name="Body Level One…"/>
          <p:cNvSpPr txBox="1">
            <a:spLocks noGrp="1"/>
          </p:cNvSpPr>
          <p:nvPr>
            <p:ph type="body" idx="1"/>
          </p:nvPr>
        </p:nvSpPr>
        <p:spPr>
          <a:xfrm>
            <a:off x="420879" y="959561"/>
            <a:ext cx="11350209" cy="5140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7" name="Insert title"/>
          <p:cNvSpPr txBox="1">
            <a:spLocks noGrp="1"/>
          </p:cNvSpPr>
          <p:nvPr>
            <p:ph type="title" hasCustomPrompt="1"/>
          </p:nvPr>
        </p:nvSpPr>
        <p:spPr>
          <a:xfrm>
            <a:off x="420893" y="151608"/>
            <a:ext cx="11350195" cy="455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Insert title</a:t>
            </a:r>
          </a:p>
        </p:txBody>
      </p:sp>
      <p:sp>
        <p:nvSpPr>
          <p:cNvPr id="8" name="Rectangle 22"/>
          <p:cNvSpPr/>
          <p:nvPr/>
        </p:nvSpPr>
        <p:spPr>
          <a:xfrm>
            <a:off x="0" y="6336079"/>
            <a:ext cx="12192000" cy="521922"/>
          </a:xfrm>
          <a:prstGeom prst="rect">
            <a:avLst/>
          </a:prstGeom>
          <a:solidFill>
            <a:srgbClr val="A5163D"/>
          </a:solidFill>
          <a:ln w="12700">
            <a:miter lim="400000"/>
          </a:ln>
        </p:spPr>
        <p:txBody>
          <a:bodyPr lIns="45719" rIns="45719" anchor="ctr"/>
          <a:lstStyle/>
          <a:p>
            <a:pPr algn="ctr">
              <a:defRPr>
                <a:solidFill>
                  <a:srgbClr val="FFFFFF"/>
                </a:solidFill>
              </a:defRPr>
            </a:pPr>
            <a:endParaRPr/>
          </a:p>
        </p:txBody>
      </p:sp>
      <p:pic>
        <p:nvPicPr>
          <p:cNvPr id="9" name="Image 24" descr="Image 24"/>
          <p:cNvPicPr>
            <a:picLocks noChangeAspect="1"/>
          </p:cNvPicPr>
          <p:nvPr/>
        </p:nvPicPr>
        <p:blipFill>
          <a:blip r:embed="rId9"/>
          <a:stretch>
            <a:fillRect/>
          </a:stretch>
        </p:blipFill>
        <p:spPr>
          <a:xfrm>
            <a:off x="420893" y="6389010"/>
            <a:ext cx="1576801" cy="416060"/>
          </a:xfrm>
          <a:prstGeom prst="rect">
            <a:avLst/>
          </a:prstGeom>
          <a:ln w="12700">
            <a:miter lim="400000"/>
          </a:ln>
        </p:spPr>
      </p:pic>
      <p:sp>
        <p:nvSpPr>
          <p:cNvPr id="10" name="Straight Connector 13"/>
          <p:cNvSpPr/>
          <p:nvPr/>
        </p:nvSpPr>
        <p:spPr>
          <a:xfrm>
            <a:off x="3116385" y="6322099"/>
            <a:ext cx="1" cy="549878"/>
          </a:xfrm>
          <a:prstGeom prst="line">
            <a:avLst/>
          </a:prstGeom>
          <a:ln>
            <a:solidFill>
              <a:srgbClr val="FFFFFF"/>
            </a:solidFill>
            <a:miter/>
          </a:ln>
        </p:spPr>
        <p:txBody>
          <a:bodyPr lIns="45719" rIns="45719"/>
          <a:lstStyle/>
          <a:p>
            <a:endParaRPr/>
          </a:p>
        </p:txBody>
      </p:sp>
      <p:sp>
        <p:nvSpPr>
          <p:cNvPr id="11" name="Straight Connector 13"/>
          <p:cNvSpPr/>
          <p:nvPr/>
        </p:nvSpPr>
        <p:spPr>
          <a:xfrm>
            <a:off x="9045698" y="6308123"/>
            <a:ext cx="1" cy="549878"/>
          </a:xfrm>
          <a:prstGeom prst="line">
            <a:avLst/>
          </a:prstGeom>
          <a:ln>
            <a:solidFill>
              <a:srgbClr val="FFFFFF"/>
            </a:solidFill>
            <a:miter/>
          </a:ln>
        </p:spPr>
        <p:txBody>
          <a:bodyPr lIns="45719" rIns="45719"/>
          <a:lstStyle/>
          <a:p>
            <a:endParaRPr/>
          </a:p>
        </p:txBody>
      </p:sp>
      <p:sp>
        <p:nvSpPr>
          <p:cNvPr id="12"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56" r:id="rId4"/>
    <p:sldLayoutId id="2147483657" r:id="rId5"/>
    <p:sldLayoutId id="2147483675" r:id="rId6"/>
  </p:sldLayoutIdLst>
  <p:transition spd="med"/>
  <p:txStyles>
    <p:titleStyle>
      <a:lvl1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2pPr>
      <a:lvl3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3pPr>
      <a:lvl4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4pPr>
      <a:lvl5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5pPr>
      <a:lvl6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6pPr>
      <a:lvl7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7pPr>
      <a:lvl8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8pPr>
      <a:lvl9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9pPr>
    </p:titleStyle>
    <p:bodyStyle>
      <a:lvl1pPr marL="0" marR="0" indent="0" algn="l" defTabSz="914400" rtl="0" latinLnBrk="0">
        <a:lnSpc>
          <a:spcPct val="90000"/>
        </a:lnSpc>
        <a:spcBef>
          <a:spcPts val="1000"/>
        </a:spcBef>
        <a:spcAft>
          <a:spcPts val="0"/>
        </a:spcAft>
        <a:buClrTx/>
        <a:buSzTx/>
        <a:buFontTx/>
        <a:buNone/>
        <a:tabLst/>
        <a:defRPr sz="1300" b="1"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1000"/>
        </a:spcBef>
        <a:spcAft>
          <a:spcPts val="0"/>
        </a:spcAft>
        <a:buClrTx/>
        <a:buSzTx/>
        <a:buFontTx/>
        <a:buNone/>
        <a:tabLst/>
        <a:defRPr sz="1300" b="1"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1000"/>
        </a:spcBef>
        <a:spcAft>
          <a:spcPts val="0"/>
        </a:spcAft>
        <a:buClrTx/>
        <a:buSzTx/>
        <a:buFontTx/>
        <a:buNone/>
        <a:tabLst/>
        <a:defRPr sz="1300" b="1" i="0" u="none" strike="noStrike" cap="none" spc="0" baseline="0">
          <a:solidFill>
            <a:srgbClr val="000000"/>
          </a:solidFill>
          <a:uFillTx/>
          <a:latin typeface="+mj-lt"/>
          <a:ea typeface="+mj-ea"/>
          <a:cs typeface="+mj-cs"/>
          <a:sym typeface="Calibri"/>
        </a:defRPr>
      </a:lvl3pPr>
      <a:lvl4pPr marL="1307111" marR="0" indent="-278567"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4pPr>
      <a:lvl5pPr marL="1689754" marR="0" indent="-318362"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5pPr>
      <a:lvl6pPr marL="24511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6pPr>
      <a:lvl7pPr marL="29083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7pPr>
      <a:lvl8pPr marL="33655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8pPr>
      <a:lvl9pPr marL="38227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hyperlink" Target="https://unesdoc.unesco.org/ark:/48223/pf0000381274" TargetMode="External"/><Relationship Id="rId3" Type="http://schemas.openxmlformats.org/officeDocument/2006/relationships/image" Target="../media/image22.png"/><Relationship Id="rId7" Type="http://schemas.openxmlformats.org/officeDocument/2006/relationships/hyperlink" Target="https://unesdoc.unesco.org/ark:/48223/pf0000378755"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unesdoc.unesco.org/ark:/48223/pf0000381278" TargetMode="External"/><Relationship Id="rId11" Type="http://schemas.openxmlformats.org/officeDocument/2006/relationships/hyperlink" Target="https://unesdoc.unesco.org/ark:/48223/pf0000381299" TargetMode="External"/><Relationship Id="rId5" Type="http://schemas.openxmlformats.org/officeDocument/2006/relationships/hyperlink" Target="https://unesdoc.unesco.org/ark:/48223/pf0000381313" TargetMode="External"/><Relationship Id="rId10" Type="http://schemas.openxmlformats.org/officeDocument/2006/relationships/hyperlink" Target="https://unesdoc.unesco.org/ark:/48223/pf0000381277" TargetMode="External"/><Relationship Id="rId4" Type="http://schemas.openxmlformats.org/officeDocument/2006/relationships/image" Target="../media/image23.png"/><Relationship Id="rId9" Type="http://schemas.openxmlformats.org/officeDocument/2006/relationships/hyperlink" Target="https://unesdoc.unesco.org/ark:/48223/pf000038128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qbDdANkHGao&amp;list=PLWuYED1WVJIPHupyUynhIzSmy2oGO9tl7&amp;index=3" TargetMode="External"/><Relationship Id="rId13" Type="http://schemas.openxmlformats.org/officeDocument/2006/relationships/hyperlink" Target="https://www.youtube.com/watch?v=cnOucimmU4E&amp;list=PLWuYED1WVJIPHupyUynhIzSmy2oGO9tl7&amp;index=10" TargetMode="External"/><Relationship Id="rId18" Type="http://schemas.openxmlformats.org/officeDocument/2006/relationships/hyperlink" Target="https://www.youtube.com/watch?v=dq9_IHtqEGg&amp;list=PLWuYED1WVJIPHupyUynhIzSmy2oGO9tl7&amp;index=14" TargetMode="External"/><Relationship Id="rId3" Type="http://schemas.openxmlformats.org/officeDocument/2006/relationships/slideLayout" Target="../slideLayouts/slideLayout2.xml"/><Relationship Id="rId7" Type="http://schemas.openxmlformats.org/officeDocument/2006/relationships/hyperlink" Target="https://www.youtube.com/watch?v=Wg8fVtHPDag&amp;list=PLWuYED1WVJIPHupyUynhIzSmy2oGO9tl7&amp;index=1" TargetMode="External"/><Relationship Id="rId12" Type="http://schemas.openxmlformats.org/officeDocument/2006/relationships/image" Target="../media/image40.jpeg"/><Relationship Id="rId17" Type="http://schemas.openxmlformats.org/officeDocument/2006/relationships/hyperlink" Target="https://www.youtube.com/watch?v=9butn6InXvc&amp;list=PLWuYED1WVJIPHupyUynhIzSmy2oGO9tl7&amp;index=8" TargetMode="External"/><Relationship Id="rId2" Type="http://schemas.openxmlformats.org/officeDocument/2006/relationships/video" Target="https://www.youtube.com/embed/ADrB32OSe3A?feature=oembed" TargetMode="External"/><Relationship Id="rId16" Type="http://schemas.openxmlformats.org/officeDocument/2006/relationships/hyperlink" Target="https://www.youtube.com/watch?v=Tr0qhRjO3-g&amp;list=PLWuYED1WVJIPHupyUynhIzSmy2oGO9tl7&amp;index=14" TargetMode="External"/><Relationship Id="rId1" Type="http://schemas.openxmlformats.org/officeDocument/2006/relationships/video" Target="https://www.youtube.com/embed/Wg8fVtHPDag?feature=oembed" TargetMode="External"/><Relationship Id="rId6" Type="http://schemas.openxmlformats.org/officeDocument/2006/relationships/hyperlink" Target="https://www.youtube.com/watch?v=hyJaz8KZqXE&amp;list=PLWuYED1WVJIPHupyUynhIzSmy2oGO9tl7&amp;index=5" TargetMode="External"/><Relationship Id="rId11" Type="http://schemas.openxmlformats.org/officeDocument/2006/relationships/hyperlink" Target="https://www.youtube.com/watch?v=4AG2y06CsC8&amp;list=PLWuYED1WVJIPHupyUynhIzSmy2oGO9tl7&amp;index=7" TargetMode="External"/><Relationship Id="rId5" Type="http://schemas.openxmlformats.org/officeDocument/2006/relationships/hyperlink" Target="https://www.youtube.com/watch?v=gipUYom5Jog&amp;list=PLWuYED1WVJIPHupyUynhIzSmy2oGO9tl7&amp;index=11" TargetMode="External"/><Relationship Id="rId15" Type="http://schemas.openxmlformats.org/officeDocument/2006/relationships/hyperlink" Target="https://www.youtube.com/watch?v=ADrB32OSe3A&amp;list=PLWuYED1WVJIPHupyUynhIzSmy2oGO9tl7&amp;index=2" TargetMode="External"/><Relationship Id="rId10" Type="http://schemas.openxmlformats.org/officeDocument/2006/relationships/hyperlink" Target="https://www.youtube.com/watch?v=v_KdVWBXMso&amp;list=PLWuYED1WVJIPHupyUynhIzSmy2oGO9tl7&amp;index=13" TargetMode="External"/><Relationship Id="rId19" Type="http://schemas.openxmlformats.org/officeDocument/2006/relationships/hyperlink" Target="https://www.youtube.com/watch?v=zi5EA3fFt9g&amp;list=PLWuYED1WVJIPHupyUynhIzSmy2oGO9tl7&amp;index=10" TargetMode="External"/><Relationship Id="rId4" Type="http://schemas.openxmlformats.org/officeDocument/2006/relationships/image" Target="../media/image39.jpeg"/><Relationship Id="rId9" Type="http://schemas.openxmlformats.org/officeDocument/2006/relationships/hyperlink" Target="https://www.youtube.com/watch?v=L2QG1nrApog&amp;list=PLWuYED1WVJIPHupyUynhIzSmy2oGO9tl7&amp;index=7" TargetMode="External"/><Relationship Id="rId14" Type="http://schemas.openxmlformats.org/officeDocument/2006/relationships/hyperlink" Target="https://www.youtube.com/watch?v=N7bJjQb7lvo&amp;list=PLWuYED1WVJIPHupyUynhIzSmy2oGO9tl7&amp;index=6"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mailto:k.burgess@unesco.or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ontent Placeholder 24"/>
          <p:cNvSpPr txBox="1"/>
          <p:nvPr/>
        </p:nvSpPr>
        <p:spPr>
          <a:xfrm>
            <a:off x="723976" y="1547889"/>
            <a:ext cx="3735426" cy="3334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800" b="1">
                <a:latin typeface="Myriad Pro"/>
                <a:ea typeface="Myriad Pro"/>
                <a:cs typeface="Myriad Pro"/>
                <a:sym typeface="Myriad Pro"/>
              </a:defRPr>
            </a:pPr>
            <a:r>
              <a:t>Freedom of expression and the safety of journalists </a:t>
            </a:r>
          </a:p>
          <a:p>
            <a:pPr defTabSz="914400">
              <a:lnSpc>
                <a:spcPct val="90000"/>
              </a:lnSpc>
              <a:spcBef>
                <a:spcPts val="1000"/>
              </a:spcBef>
              <a:defRPr sz="2800" b="1">
                <a:latin typeface="Myriad Pro"/>
                <a:ea typeface="Myriad Pro"/>
                <a:cs typeface="Myriad Pro"/>
                <a:sym typeface="Myriad Pro"/>
              </a:defRPr>
            </a:pPr>
            <a:r>
              <a:t>Role of judicial actors</a:t>
            </a:r>
          </a:p>
          <a:p>
            <a:pPr defTabSz="914400">
              <a:lnSpc>
                <a:spcPct val="90000"/>
              </a:lnSpc>
              <a:spcBef>
                <a:spcPts val="1000"/>
              </a:spcBef>
              <a:defRPr sz="2800" b="1">
                <a:solidFill>
                  <a:srgbClr val="FFFFFF"/>
                </a:solidFill>
                <a:latin typeface="Myriad Pro"/>
                <a:ea typeface="Myriad Pro"/>
                <a:cs typeface="Myriad Pro"/>
                <a:sym typeface="Myriad Pro"/>
              </a:defRPr>
            </a:pPr>
            <a:endParaRPr/>
          </a:p>
          <a:p>
            <a:pPr defTabSz="914400">
              <a:lnSpc>
                <a:spcPct val="90000"/>
              </a:lnSpc>
              <a:spcBef>
                <a:spcPts val="1000"/>
              </a:spcBef>
              <a:defRPr sz="2800" b="1">
                <a:solidFill>
                  <a:srgbClr val="FFFFFF"/>
                </a:solidFill>
                <a:latin typeface="Myriad Pro"/>
                <a:ea typeface="Myriad Pro"/>
                <a:cs typeface="Myriad Pro"/>
                <a:sym typeface="Myriad Pro"/>
              </a:defRPr>
            </a:pPr>
            <a:endParaRPr/>
          </a:p>
        </p:txBody>
      </p:sp>
      <p:sp>
        <p:nvSpPr>
          <p:cNvPr id="532" name="Straight Connector 5"/>
          <p:cNvSpPr/>
          <p:nvPr/>
        </p:nvSpPr>
        <p:spPr>
          <a:xfrm flipH="1">
            <a:off x="438614" y="1622611"/>
            <a:ext cx="1" cy="2254468"/>
          </a:xfrm>
          <a:prstGeom prst="line">
            <a:avLst/>
          </a:prstGeom>
          <a:ln w="6350">
            <a:solidFill>
              <a:schemeClr val="accent2"/>
            </a:solidFill>
            <a:miter/>
          </a:ln>
        </p:spPr>
        <p:txBody>
          <a:bodyPr lIns="45719" rIns="45719"/>
          <a:lstStyle/>
          <a:p>
            <a:endParaRPr/>
          </a:p>
        </p:txBody>
      </p:sp>
      <p:sp>
        <p:nvSpPr>
          <p:cNvPr id="533" name="Subtitle 1"/>
          <p:cNvSpPr txBox="1"/>
          <p:nvPr/>
        </p:nvSpPr>
        <p:spPr>
          <a:xfrm rot="21600000">
            <a:off x="709289" y="3839221"/>
            <a:ext cx="5921135" cy="301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90000"/>
              </a:lnSpc>
              <a:spcBef>
                <a:spcPts val="1000"/>
              </a:spcBef>
              <a:buFont typeface="Arial"/>
              <a:defRPr sz="1300">
                <a:latin typeface="Myriad Pro"/>
                <a:ea typeface="Myriad Pro"/>
                <a:cs typeface="Myriad Pro"/>
                <a:sym typeface="Myriad Pro"/>
              </a:defRPr>
            </a:pPr>
            <a:r>
              <a:rPr b="1"/>
              <a:t>Kristjan Burgess</a:t>
            </a:r>
            <a:r>
              <a:t> </a:t>
            </a:r>
            <a:r>
              <a:rPr>
                <a:solidFill>
                  <a:srgbClr val="00669F"/>
                </a:solidFill>
              </a:rPr>
              <a:t>|</a:t>
            </a:r>
            <a:r>
              <a:t> IAP Annual Conference, Tbilisi, September 2022</a:t>
            </a:r>
          </a:p>
        </p:txBody>
      </p:sp>
      <p:pic>
        <p:nvPicPr>
          <p:cNvPr id="534" name="Screenshot 2022-09-26 at 13.52.49.png" descr="Screenshot 2022-09-26 at 13.52.49.png"/>
          <p:cNvPicPr>
            <a:picLocks noChangeAspect="1"/>
          </p:cNvPicPr>
          <p:nvPr/>
        </p:nvPicPr>
        <p:blipFill>
          <a:blip r:embed="rId2"/>
          <a:stretch>
            <a:fillRect/>
          </a:stretch>
        </p:blipFill>
        <p:spPr>
          <a:xfrm>
            <a:off x="-1" y="4093825"/>
            <a:ext cx="12192001" cy="278433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extBox 2"/>
          <p:cNvSpPr txBox="1"/>
          <p:nvPr/>
        </p:nvSpPr>
        <p:spPr>
          <a:xfrm>
            <a:off x="707416" y="1874688"/>
            <a:ext cx="2562552" cy="260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chemeClr val="accent1">
                    <a:lumOff val="-8352"/>
                  </a:schemeClr>
                </a:solidFill>
                <a:latin typeface="Myriad Pro"/>
                <a:ea typeface="Myriad Pro"/>
                <a:cs typeface="Myriad Pro"/>
                <a:sym typeface="Myriad Pro"/>
              </a:defRPr>
            </a:pPr>
            <a:r>
              <a:t>UNESCO’s</a:t>
            </a:r>
          </a:p>
          <a:p>
            <a:pPr>
              <a:defRPr sz="2400" b="1">
                <a:solidFill>
                  <a:schemeClr val="accent1">
                    <a:lumOff val="-8352"/>
                  </a:schemeClr>
                </a:solidFill>
                <a:latin typeface="Myriad Pro"/>
                <a:ea typeface="Myriad Pro"/>
                <a:cs typeface="Myriad Pro"/>
                <a:sym typeface="Myriad Pro"/>
              </a:defRPr>
            </a:pPr>
            <a:r>
              <a:t>training of judicial actors on freedom of expression and safety of journalists</a:t>
            </a:r>
          </a:p>
        </p:txBody>
      </p:sp>
      <p:sp>
        <p:nvSpPr>
          <p:cNvPr id="619" name="TextBox 4"/>
          <p:cNvSpPr txBox="1"/>
          <p:nvPr/>
        </p:nvSpPr>
        <p:spPr>
          <a:xfrm>
            <a:off x="3977719" y="3252568"/>
            <a:ext cx="7647508" cy="3258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chemeClr val="accent1">
                  <a:lumOff val="-8352"/>
                </a:schemeClr>
              </a:buClr>
              <a:buSzPct val="200000"/>
              <a:buFont typeface="Arial"/>
              <a:buChar char="‣"/>
              <a:defRPr>
                <a:latin typeface="Myriad Pro"/>
                <a:ea typeface="Myriad Pro"/>
                <a:cs typeface="Myriad Pro"/>
                <a:sym typeface="Myriad Pro"/>
              </a:defRPr>
            </a:pPr>
            <a:r>
              <a:rPr b="1">
                <a:solidFill>
                  <a:schemeClr val="accent1">
                    <a:lumOff val="-8352"/>
                  </a:schemeClr>
                </a:solidFill>
              </a:rPr>
              <a:t>UNESCO’s Judges Initiative</a:t>
            </a:r>
            <a:r>
              <a:t>: Training more </a:t>
            </a:r>
            <a:r>
              <a:rPr b="1">
                <a:solidFill>
                  <a:srgbClr val="660E25"/>
                </a:solidFill>
              </a:rPr>
              <a:t>than 24,000 judicial actors </a:t>
            </a:r>
            <a:r>
              <a:t>and </a:t>
            </a:r>
            <a:r>
              <a:rPr b="1">
                <a:solidFill>
                  <a:srgbClr val="660E25"/>
                </a:solidFill>
              </a:rPr>
              <a:t>11,000 law enforcement agents</a:t>
            </a:r>
            <a:r>
              <a:t> on freedom of expression since 2013.</a:t>
            </a:r>
          </a:p>
          <a:p>
            <a:pPr marL="285750" indent="-285750">
              <a:buClr>
                <a:schemeClr val="accent1">
                  <a:lumOff val="-8352"/>
                </a:schemeClr>
              </a:buClr>
              <a:buSzPct val="200000"/>
              <a:buFont typeface="Arial"/>
              <a:buChar char="‣"/>
              <a:defRPr>
                <a:latin typeface="Myriad Pro"/>
                <a:ea typeface="Myriad Pro"/>
                <a:cs typeface="Myriad Pro"/>
                <a:sym typeface="Myriad Pro"/>
              </a:defRPr>
            </a:pPr>
            <a:endParaRPr/>
          </a:p>
          <a:p>
            <a:pPr marL="285750" indent="-285750">
              <a:buClr>
                <a:schemeClr val="accent1">
                  <a:lumOff val="-8352"/>
                </a:schemeClr>
              </a:buClr>
              <a:buSzPct val="200000"/>
              <a:buFont typeface="Arial"/>
              <a:buChar char="‣"/>
              <a:defRPr b="1">
                <a:solidFill>
                  <a:srgbClr val="660E25"/>
                </a:solidFill>
                <a:latin typeface="Myriad Pro"/>
                <a:ea typeface="Myriad Pro"/>
                <a:cs typeface="Myriad Pro"/>
                <a:sym typeface="Myriad Pro"/>
              </a:defRPr>
            </a:pPr>
            <a:r>
              <a:rPr>
                <a:solidFill>
                  <a:schemeClr val="accent1">
                    <a:lumOff val="-8352"/>
                  </a:schemeClr>
                </a:solidFill>
              </a:rPr>
              <a:t>Cooperation agreements</a:t>
            </a:r>
            <a:r>
              <a:t> </a:t>
            </a:r>
            <a:r>
              <a:rPr b="0">
                <a:solidFill>
                  <a:srgbClr val="000000"/>
                </a:solidFill>
              </a:rPr>
              <a:t>with Regional Courts of Justice in Africa and Latin America, International Association of Prosecutors and the International Police Association.</a:t>
            </a:r>
          </a:p>
          <a:p>
            <a:pPr marL="285750" indent="-285750">
              <a:buClr>
                <a:schemeClr val="accent1">
                  <a:lumOff val="-8352"/>
                </a:schemeClr>
              </a:buClr>
              <a:buSzPct val="200000"/>
              <a:buFont typeface="Arial"/>
              <a:buChar char="‣"/>
              <a:defRPr b="1">
                <a:solidFill>
                  <a:srgbClr val="660E25"/>
                </a:solidFill>
                <a:latin typeface="Myriad Pro"/>
                <a:ea typeface="Myriad Pro"/>
                <a:cs typeface="Myriad Pro"/>
                <a:sym typeface="Myriad Pro"/>
              </a:defRPr>
            </a:pPr>
            <a:endParaRPr b="0">
              <a:solidFill>
                <a:srgbClr val="000000"/>
              </a:solidFill>
            </a:endParaRPr>
          </a:p>
          <a:p>
            <a:pPr marL="285750" indent="-285750">
              <a:buClr>
                <a:schemeClr val="accent1">
                  <a:lumOff val="-8352"/>
                </a:schemeClr>
              </a:buClr>
              <a:buSzPct val="200000"/>
              <a:buFont typeface="Arial"/>
              <a:buChar char="‣"/>
              <a:defRPr b="1">
                <a:solidFill>
                  <a:srgbClr val="660E25"/>
                </a:solidFill>
                <a:latin typeface="Myriad Pro"/>
                <a:ea typeface="Myriad Pro"/>
                <a:cs typeface="Myriad Pro"/>
                <a:sym typeface="Myriad Pro"/>
              </a:defRPr>
            </a:pPr>
            <a:r>
              <a:rPr>
                <a:solidFill>
                  <a:schemeClr val="accent1">
                    <a:lumOff val="-8352"/>
                  </a:schemeClr>
                </a:solidFill>
              </a:rPr>
              <a:t>Providing practical tools, policy briefs and guidelines</a:t>
            </a:r>
            <a:r>
              <a:t> </a:t>
            </a:r>
            <a:r>
              <a:rPr b="0">
                <a:solidFill>
                  <a:srgbClr val="000000"/>
                </a:solidFill>
              </a:rPr>
              <a:t>for media professionals, policy makers, judges, prosecutors, security forces and others.</a:t>
            </a:r>
          </a:p>
          <a:p>
            <a:pPr>
              <a:defRPr b="1">
                <a:solidFill>
                  <a:srgbClr val="660E25"/>
                </a:solidFill>
                <a:latin typeface="Myriad Pro"/>
                <a:ea typeface="Myriad Pro"/>
                <a:cs typeface="Myriad Pro"/>
                <a:sym typeface="Myriad Pro"/>
              </a:defRPr>
            </a:pPr>
            <a:endParaRPr b="0">
              <a:solidFill>
                <a:srgbClr val="000000"/>
              </a:solidFill>
            </a:endParaRPr>
          </a:p>
          <a:p>
            <a:pPr marL="285750" indent="-285750">
              <a:buClr>
                <a:schemeClr val="accent1">
                  <a:lumOff val="-8352"/>
                </a:schemeClr>
              </a:buClr>
              <a:buSzPct val="200000"/>
              <a:buFont typeface="Arial"/>
              <a:buChar char="‣"/>
              <a:defRPr b="1">
                <a:solidFill>
                  <a:srgbClr val="660E25"/>
                </a:solidFill>
                <a:latin typeface="Myriad Pro"/>
                <a:ea typeface="Myriad Pro"/>
                <a:cs typeface="Myriad Pro"/>
                <a:sym typeface="Myriad Pro"/>
              </a:defRPr>
            </a:pPr>
            <a:r>
              <a:rPr>
                <a:solidFill>
                  <a:srgbClr val="0069B4"/>
                </a:solidFill>
              </a:rPr>
              <a:t>Making jurisprudence available</a:t>
            </a:r>
            <a:r>
              <a:rPr b="0">
                <a:solidFill>
                  <a:srgbClr val="000000"/>
                </a:solidFill>
              </a:rPr>
              <a:t>, Columbia University database</a:t>
            </a:r>
          </a:p>
        </p:txBody>
      </p:sp>
      <p:pic>
        <p:nvPicPr>
          <p:cNvPr id="620" name="Picture 5" descr="Picture 5"/>
          <p:cNvPicPr>
            <a:picLocks noChangeAspect="1"/>
          </p:cNvPicPr>
          <p:nvPr/>
        </p:nvPicPr>
        <p:blipFill>
          <a:blip r:embed="rId3"/>
          <a:stretch>
            <a:fillRect/>
          </a:stretch>
        </p:blipFill>
        <p:spPr>
          <a:xfrm>
            <a:off x="784735" y="5003215"/>
            <a:ext cx="784957" cy="789375"/>
          </a:xfrm>
          <a:prstGeom prst="rect">
            <a:avLst/>
          </a:prstGeom>
          <a:ln w="12700">
            <a:miter lim="400000"/>
          </a:ln>
        </p:spPr>
      </p:pic>
      <p:pic>
        <p:nvPicPr>
          <p:cNvPr id="621" name="Picture 8" descr="Picture 8"/>
          <p:cNvPicPr>
            <a:picLocks noChangeAspect="1"/>
          </p:cNvPicPr>
          <p:nvPr/>
        </p:nvPicPr>
        <p:blipFill>
          <a:blip r:embed="rId4"/>
          <a:stretch>
            <a:fillRect/>
          </a:stretch>
        </p:blipFill>
        <p:spPr>
          <a:xfrm>
            <a:off x="1993318" y="5003215"/>
            <a:ext cx="642226" cy="789375"/>
          </a:xfrm>
          <a:prstGeom prst="rect">
            <a:avLst/>
          </a:prstGeom>
          <a:ln w="12700">
            <a:miter lim="400000"/>
          </a:ln>
        </p:spPr>
      </p:pic>
      <p:pic>
        <p:nvPicPr>
          <p:cNvPr id="622" name="Screenshot 2022-09-27 at 10.28.56.png" descr="Screenshot 2022-09-27 at 10.28.56.png"/>
          <p:cNvPicPr>
            <a:picLocks noChangeAspect="1"/>
          </p:cNvPicPr>
          <p:nvPr/>
        </p:nvPicPr>
        <p:blipFill>
          <a:blip r:embed="rId5"/>
          <a:stretch>
            <a:fillRect/>
          </a:stretch>
        </p:blipFill>
        <p:spPr>
          <a:xfrm>
            <a:off x="4022681" y="1343665"/>
            <a:ext cx="5924638" cy="1539332"/>
          </a:xfrm>
          <a:prstGeom prst="rect">
            <a:avLst/>
          </a:prstGeom>
          <a:ln w="12700">
            <a:miter lim="400000"/>
          </a:ln>
        </p:spPr>
      </p:pic>
      <p:pic>
        <p:nvPicPr>
          <p:cNvPr id="623" name="Screenshot 2022-09-27 at 09.51.19.png" descr="Screenshot 2022-09-27 at 09.51.19.png"/>
          <p:cNvPicPr>
            <a:picLocks noChangeAspect="1"/>
          </p:cNvPicPr>
          <p:nvPr/>
        </p:nvPicPr>
        <p:blipFill>
          <a:blip r:embed="rId6"/>
          <a:stretch>
            <a:fillRect/>
          </a:stretch>
        </p:blipFill>
        <p:spPr>
          <a:xfrm rot="180000">
            <a:off x="9947636" y="453185"/>
            <a:ext cx="1761148" cy="2493215"/>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The Global Toolkit reinforces the practical application of universal standards on human rights, by  bringing  in  approaches  of the human right bodies and regional  human  rights  courts  as  well  as  perspectives  from  national  legal  systems…"/>
          <p:cNvSpPr txBox="1"/>
          <p:nvPr/>
        </p:nvSpPr>
        <p:spPr>
          <a:xfrm>
            <a:off x="5122915" y="1935480"/>
            <a:ext cx="6710257" cy="380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14400">
              <a:lnSpc>
                <a:spcPct val="90000"/>
              </a:lnSpc>
              <a:spcBef>
                <a:spcPts val="1000"/>
              </a:spcBef>
              <a:buClr>
                <a:srgbClr val="0069B4"/>
              </a:buClr>
              <a:buSzPct val="200000"/>
              <a:buFont typeface="Arial"/>
              <a:buChar char="‣"/>
              <a:defRPr>
                <a:latin typeface="Myriad Pro"/>
                <a:ea typeface="Myriad Pro"/>
                <a:cs typeface="Myriad Pro"/>
                <a:sym typeface="Myriad Pro"/>
              </a:defRPr>
            </a:pPr>
            <a:r>
              <a:rPr b="1">
                <a:solidFill>
                  <a:srgbClr val="0069B4"/>
                </a:solidFill>
              </a:rPr>
              <a:t>The Global Toolkit</a:t>
            </a:r>
            <a:r>
              <a:rPr b="1">
                <a:solidFill>
                  <a:srgbClr val="660E25"/>
                </a:solidFill>
              </a:rPr>
              <a:t> </a:t>
            </a:r>
            <a:r>
              <a:t>reinforces the </a:t>
            </a:r>
            <a:r>
              <a:rPr b="1">
                <a:solidFill>
                  <a:srgbClr val="0069B4"/>
                </a:solidFill>
              </a:rPr>
              <a:t>practical application of universal standards on human rights</a:t>
            </a:r>
            <a:r>
              <a:t>, by  bringing  in  approaches  of the human right bodies and regional  human  rights  courts  as  well  as  perspectives  from  national  legal  systems</a:t>
            </a:r>
          </a:p>
          <a:p>
            <a:pPr marL="457200" indent="-457200" defTabSz="914400">
              <a:lnSpc>
                <a:spcPct val="90000"/>
              </a:lnSpc>
              <a:spcBef>
                <a:spcPts val="1000"/>
              </a:spcBef>
              <a:buClr>
                <a:srgbClr val="0069B4"/>
              </a:buClr>
              <a:buSzPct val="200000"/>
              <a:buFont typeface="Arial"/>
              <a:buChar char="‣"/>
              <a:defRPr>
                <a:latin typeface="Myriad Pro"/>
                <a:ea typeface="Myriad Pro"/>
                <a:cs typeface="Myriad Pro"/>
                <a:sym typeface="Myriad Pro"/>
              </a:defRPr>
            </a:pPr>
            <a:r>
              <a:t>The toolkit incorporates also </a:t>
            </a:r>
            <a:r>
              <a:rPr b="1">
                <a:solidFill>
                  <a:srgbClr val="0069B4"/>
                </a:solidFill>
              </a:rPr>
              <a:t>examples and  debates originating in different legal traditions</a:t>
            </a:r>
            <a:r>
              <a:t>, including the common law and civil law systems, to provide a global framework on freedom of expression for judges and judicial actors around the world. </a:t>
            </a:r>
          </a:p>
          <a:p>
            <a:pPr marL="457200" indent="-457200" defTabSz="914400">
              <a:lnSpc>
                <a:spcPct val="90000"/>
              </a:lnSpc>
              <a:spcBef>
                <a:spcPts val="1000"/>
              </a:spcBef>
              <a:buClr>
                <a:srgbClr val="0069B4"/>
              </a:buClr>
              <a:buSzPct val="200000"/>
              <a:buFont typeface="Arial"/>
              <a:buChar char="‣"/>
              <a:defRPr>
                <a:latin typeface="Myriad Pro"/>
                <a:ea typeface="Myriad Pro"/>
                <a:cs typeface="Myriad Pro"/>
                <a:sym typeface="Myriad Pro"/>
              </a:defRPr>
            </a:pPr>
            <a:r>
              <a:t>The </a:t>
            </a:r>
            <a:r>
              <a:rPr b="1">
                <a:solidFill>
                  <a:srgbClr val="0069B4"/>
                </a:solidFill>
              </a:rPr>
              <a:t>Guidelines for Prosecutors</a:t>
            </a:r>
            <a:r>
              <a:t> are a practical guide in 7 chapters on key issues for prosecutors to keep at heart when looking at crimes against journalists.</a:t>
            </a:r>
          </a:p>
        </p:txBody>
      </p:sp>
      <p:pic>
        <p:nvPicPr>
          <p:cNvPr id="628" name="Screenshot 2022-09-27 at 09.51.19.png" descr="Screenshot 2022-09-27 at 09.51.19.png"/>
          <p:cNvPicPr>
            <a:picLocks noChangeAspect="1"/>
          </p:cNvPicPr>
          <p:nvPr/>
        </p:nvPicPr>
        <p:blipFill>
          <a:blip r:embed="rId2"/>
          <a:stretch>
            <a:fillRect/>
          </a:stretch>
        </p:blipFill>
        <p:spPr>
          <a:xfrm rot="21480000">
            <a:off x="1345664" y="3450405"/>
            <a:ext cx="1590856" cy="2252136"/>
          </a:xfrm>
          <a:prstGeom prst="rect">
            <a:avLst/>
          </a:prstGeom>
          <a:ln w="12700">
            <a:miter lim="400000"/>
          </a:ln>
          <a:effectLst>
            <a:outerShdw blurRad="63500" dist="25400" dir="5400000" rotWithShape="0">
              <a:srgbClr val="000000">
                <a:alpha val="50000"/>
              </a:srgbClr>
            </a:outerShdw>
          </a:effectLst>
        </p:spPr>
      </p:pic>
      <p:sp>
        <p:nvSpPr>
          <p:cNvPr id="629" name="TextBox 2"/>
          <p:cNvSpPr txBox="1"/>
          <p:nvPr/>
        </p:nvSpPr>
        <p:spPr>
          <a:xfrm>
            <a:off x="1297444" y="1874688"/>
            <a:ext cx="2562552" cy="1503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b="1">
                <a:solidFill>
                  <a:schemeClr val="accent1">
                    <a:lumOff val="-8352"/>
                  </a:schemeClr>
                </a:solidFill>
                <a:latin typeface="Myriad Pro"/>
                <a:ea typeface="Myriad Pro"/>
                <a:cs typeface="Myriad Pro"/>
                <a:sym typeface="Myriad Pro"/>
              </a:defRPr>
            </a:lvl1pPr>
          </a:lstStyle>
          <a:p>
            <a:r>
              <a:t>Global Toolkit for Judicial Actors and Guidelines for Prosecutors</a:t>
            </a:r>
          </a:p>
        </p:txBody>
      </p:sp>
      <p:pic>
        <p:nvPicPr>
          <p:cNvPr id="630" name="Screenshot 2022-09-23 at 16.24.56.png" descr="Screenshot 2022-09-23 at 16.24.56.png"/>
          <p:cNvPicPr>
            <a:picLocks noChangeAspect="1"/>
          </p:cNvPicPr>
          <p:nvPr/>
        </p:nvPicPr>
        <p:blipFill>
          <a:blip r:embed="rId3"/>
          <a:stretch>
            <a:fillRect/>
          </a:stretch>
        </p:blipFill>
        <p:spPr>
          <a:xfrm rot="21540000">
            <a:off x="3051589" y="3465978"/>
            <a:ext cx="1583760" cy="2220989"/>
          </a:xfrm>
          <a:prstGeom prst="rect">
            <a:avLst/>
          </a:prstGeom>
          <a:ln w="12700">
            <a:miter lim="400000"/>
          </a:ln>
          <a:effectLst>
            <a:outerShdw blurRad="63500" dist="25400" dir="4777723" rotWithShape="0">
              <a:srgbClr val="000000">
                <a:alpha val="50000"/>
              </a:srgbClr>
            </a:outerShdw>
          </a:effectLst>
        </p:spPr>
      </p:pic>
      <p:pic>
        <p:nvPicPr>
          <p:cNvPr id="631" name="Screenshot 2022-09-23 at 16.24.18.png" descr="Screenshot 2022-09-23 at 16.24.18.png"/>
          <p:cNvPicPr>
            <a:picLocks noChangeAspect="1"/>
          </p:cNvPicPr>
          <p:nvPr/>
        </p:nvPicPr>
        <p:blipFill>
          <a:blip r:embed="rId4"/>
          <a:stretch>
            <a:fillRect/>
          </a:stretch>
        </p:blipFill>
        <p:spPr>
          <a:xfrm>
            <a:off x="3062419" y="5869580"/>
            <a:ext cx="3985638" cy="628898"/>
          </a:xfrm>
          <a:prstGeom prst="rect">
            <a:avLst/>
          </a:prstGeom>
          <a:ln w="12700">
            <a:miter lim="400000"/>
          </a:ln>
        </p:spPr>
      </p:pic>
      <p:sp>
        <p:nvSpPr>
          <p:cNvPr id="632" name="Available in Arabic, Chinese, English, French, Portuguese, Russian and Spanish"/>
          <p:cNvSpPr txBox="1"/>
          <p:nvPr/>
        </p:nvSpPr>
        <p:spPr>
          <a:xfrm>
            <a:off x="137453" y="5905137"/>
            <a:ext cx="3099773" cy="633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77800" indent="-177800" defTabSz="914400">
              <a:lnSpc>
                <a:spcPct val="90000"/>
              </a:lnSpc>
              <a:spcBef>
                <a:spcPts val="1000"/>
              </a:spcBef>
              <a:buClr>
                <a:srgbClr val="0069B4"/>
              </a:buClr>
              <a:buSzPct val="200000"/>
              <a:buFont typeface="Arial"/>
              <a:buChar char="‣"/>
              <a:defRPr sz="1300">
                <a:latin typeface="Myriad Pro"/>
                <a:ea typeface="Myriad Pro"/>
                <a:cs typeface="Myriad Pro"/>
                <a:sym typeface="Myriad Pro"/>
              </a:defRPr>
            </a:pPr>
            <a:r>
              <a:t>Available in </a:t>
            </a:r>
            <a:r>
              <a:rPr b="1" u="sng">
                <a:solidFill>
                  <a:srgbClr val="0069B4"/>
                </a:solidFill>
                <a:uFill>
                  <a:solidFill>
                    <a:srgbClr val="6B9F25"/>
                  </a:solidFill>
                </a:uFill>
                <a:hlinkClick r:id="rId5"/>
              </a:rPr>
              <a:t>Arabic</a:t>
            </a:r>
            <a:r>
              <a:rPr b="1">
                <a:solidFill>
                  <a:srgbClr val="0069B4"/>
                </a:solidFill>
              </a:rPr>
              <a:t>, </a:t>
            </a:r>
            <a:r>
              <a:rPr b="1" u="sng">
                <a:solidFill>
                  <a:srgbClr val="0069B4"/>
                </a:solidFill>
                <a:uFill>
                  <a:solidFill>
                    <a:srgbClr val="6B9F25"/>
                  </a:solidFill>
                </a:uFill>
                <a:hlinkClick r:id="rId6"/>
              </a:rPr>
              <a:t>Chinese</a:t>
            </a:r>
            <a:r>
              <a:rPr b="1">
                <a:solidFill>
                  <a:srgbClr val="0069B4"/>
                </a:solidFill>
              </a:rPr>
              <a:t>, </a:t>
            </a:r>
            <a:r>
              <a:rPr b="1" u="sng">
                <a:solidFill>
                  <a:srgbClr val="0069B4"/>
                </a:solidFill>
                <a:uFill>
                  <a:solidFill>
                    <a:srgbClr val="6B9F25"/>
                  </a:solidFill>
                </a:uFill>
                <a:hlinkClick r:id="rId7"/>
              </a:rPr>
              <a:t>English</a:t>
            </a:r>
            <a:r>
              <a:rPr b="1">
                <a:solidFill>
                  <a:srgbClr val="0069B4"/>
                </a:solidFill>
              </a:rPr>
              <a:t>, </a:t>
            </a:r>
            <a:r>
              <a:rPr b="1" u="sng">
                <a:solidFill>
                  <a:srgbClr val="0069B4"/>
                </a:solidFill>
                <a:uFill>
                  <a:solidFill>
                    <a:srgbClr val="6B9F25"/>
                  </a:solidFill>
                </a:uFill>
                <a:hlinkClick r:id="rId8"/>
              </a:rPr>
              <a:t>French</a:t>
            </a:r>
            <a:r>
              <a:rPr b="1">
                <a:solidFill>
                  <a:srgbClr val="0069B4"/>
                </a:solidFill>
              </a:rPr>
              <a:t>, </a:t>
            </a:r>
            <a:r>
              <a:rPr b="1" u="sng">
                <a:solidFill>
                  <a:srgbClr val="0069B4"/>
                </a:solidFill>
                <a:uFill>
                  <a:solidFill>
                    <a:srgbClr val="6B9F25"/>
                  </a:solidFill>
                </a:uFill>
                <a:hlinkClick r:id="rId9"/>
              </a:rPr>
              <a:t>Portuguese</a:t>
            </a:r>
            <a:r>
              <a:rPr b="1">
                <a:solidFill>
                  <a:srgbClr val="0069B4"/>
                </a:solidFill>
              </a:rPr>
              <a:t>, </a:t>
            </a:r>
            <a:r>
              <a:rPr b="1" u="sng">
                <a:solidFill>
                  <a:srgbClr val="0069B4"/>
                </a:solidFill>
                <a:uFill>
                  <a:solidFill>
                    <a:srgbClr val="6B9F25"/>
                  </a:solidFill>
                </a:uFill>
                <a:hlinkClick r:id="rId10"/>
              </a:rPr>
              <a:t>Russian</a:t>
            </a:r>
            <a:r>
              <a:rPr b="1">
                <a:solidFill>
                  <a:srgbClr val="660E25"/>
                </a:solidFill>
              </a:rPr>
              <a:t> </a:t>
            </a:r>
            <a:r>
              <a:t>and</a:t>
            </a:r>
            <a:r>
              <a:rPr b="1">
                <a:solidFill>
                  <a:srgbClr val="660E25"/>
                </a:solidFill>
              </a:rPr>
              <a:t> </a:t>
            </a:r>
            <a:r>
              <a:rPr b="1" u="sng">
                <a:solidFill>
                  <a:srgbClr val="0069B4"/>
                </a:solidFill>
                <a:uFill>
                  <a:solidFill>
                    <a:srgbClr val="6B9F25"/>
                  </a:solidFill>
                </a:uFill>
                <a:hlinkClick r:id="rId11"/>
              </a:rPr>
              <a:t>Spanish</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Title 2"/>
          <p:cNvSpPr txBox="1"/>
          <p:nvPr/>
        </p:nvSpPr>
        <p:spPr>
          <a:xfrm>
            <a:off x="725042" y="1585200"/>
            <a:ext cx="2809516" cy="8478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90000"/>
              </a:lnSpc>
              <a:defRPr sz="2800" b="1">
                <a:solidFill>
                  <a:srgbClr val="0069B4"/>
                </a:solidFill>
                <a:latin typeface="Myriad Pro"/>
                <a:ea typeface="Myriad Pro"/>
                <a:cs typeface="Myriad Pro"/>
                <a:sym typeface="Myriad Pro"/>
              </a:defRPr>
            </a:lvl1pPr>
          </a:lstStyle>
          <a:p>
            <a:r>
              <a:t>Global toolkit for judicial actors</a:t>
            </a:r>
          </a:p>
        </p:txBody>
      </p:sp>
      <p:sp>
        <p:nvSpPr>
          <p:cNvPr id="635" name="Text Placeholder 1"/>
          <p:cNvSpPr txBox="1">
            <a:spLocks noGrp="1"/>
          </p:cNvSpPr>
          <p:nvPr>
            <p:ph type="body" sz="half" idx="4294967295"/>
          </p:nvPr>
        </p:nvSpPr>
        <p:spPr>
          <a:xfrm>
            <a:off x="5293142" y="1577806"/>
            <a:ext cx="6112772" cy="4653622"/>
          </a:xfrm>
          <a:prstGeom prst="rect">
            <a:avLst/>
          </a:prstGeom>
        </p:spPr>
        <p:txBody>
          <a:bodyPr/>
          <a:lstStyle/>
          <a:p>
            <a:pPr defTabSz="813816">
              <a:spcBef>
                <a:spcPts val="800"/>
              </a:spcBef>
              <a:defRPr sz="2492">
                <a:solidFill>
                  <a:srgbClr val="0069B4"/>
                </a:solidFill>
                <a:latin typeface="Myriad Pro"/>
                <a:ea typeface="Myriad Pro"/>
                <a:cs typeface="Myriad Pro"/>
                <a:sym typeface="Myriad Pro"/>
              </a:defRPr>
            </a:pPr>
            <a:r>
              <a:t>Through 5 comprehensive modules, the Toolkit focuses on:</a:t>
            </a:r>
          </a:p>
          <a:p>
            <a:pPr marL="305180" indent="-305180" algn="just" defTabSz="813816">
              <a:spcBef>
                <a:spcPts val="800"/>
              </a:spcBef>
              <a:buClr>
                <a:srgbClr val="024A84"/>
              </a:buClr>
              <a:buSzPct val="200000"/>
              <a:buFont typeface="Arial"/>
              <a:buChar char="‣"/>
              <a:defRPr sz="1779" b="0">
                <a:latin typeface="Myriad Pro"/>
                <a:ea typeface="Myriad Pro"/>
                <a:cs typeface="Myriad Pro"/>
                <a:sym typeface="Myriad Pro"/>
              </a:defRPr>
            </a:pPr>
            <a:r>
              <a:t>The International Legal Framework on Freedom of Expression;</a:t>
            </a:r>
          </a:p>
          <a:p>
            <a:pPr marL="305180" indent="-305180" algn="just" defTabSz="813816">
              <a:spcBef>
                <a:spcPts val="800"/>
              </a:spcBef>
              <a:buClr>
                <a:srgbClr val="024A84"/>
              </a:buClr>
              <a:buSzPct val="200000"/>
              <a:buFont typeface="Arial"/>
              <a:buChar char="‣"/>
              <a:defRPr sz="1779" b="0">
                <a:latin typeface="Myriad Pro"/>
                <a:ea typeface="Myriad Pro"/>
                <a:cs typeface="Myriad Pro"/>
                <a:sym typeface="Myriad Pro"/>
              </a:defRPr>
            </a:pPr>
            <a:r>
              <a:t>The Legitimate Restrictions on the Exercise of Freedom of Expression;</a:t>
            </a:r>
          </a:p>
          <a:p>
            <a:pPr marL="305180" indent="-305180" algn="just" defTabSz="813816">
              <a:spcBef>
                <a:spcPts val="800"/>
              </a:spcBef>
              <a:buClr>
                <a:srgbClr val="024A84"/>
              </a:buClr>
              <a:buSzPct val="200000"/>
              <a:buFont typeface="Arial"/>
              <a:buChar char="‣"/>
              <a:defRPr sz="1779" b="0">
                <a:latin typeface="Myriad Pro"/>
                <a:ea typeface="Myriad Pro"/>
                <a:cs typeface="Myriad Pro"/>
                <a:sym typeface="Myriad Pro"/>
              </a:defRPr>
            </a:pPr>
            <a:r>
              <a:t>The Right to Access Information;</a:t>
            </a:r>
          </a:p>
          <a:p>
            <a:pPr marL="305180" indent="-305180" algn="just" defTabSz="813816">
              <a:spcBef>
                <a:spcPts val="800"/>
              </a:spcBef>
              <a:buClr>
                <a:srgbClr val="024A84"/>
              </a:buClr>
              <a:buSzPct val="200000"/>
              <a:buFont typeface="Arial"/>
              <a:buChar char="‣"/>
              <a:defRPr sz="1779" b="0">
                <a:latin typeface="Myriad Pro"/>
                <a:ea typeface="Myriad Pro"/>
                <a:cs typeface="Myriad Pro"/>
                <a:sym typeface="Myriad Pro"/>
              </a:defRPr>
            </a:pPr>
            <a:r>
              <a:t>Attacks against Freedom of Expression and the Role of the Judiciary; and</a:t>
            </a:r>
          </a:p>
          <a:p>
            <a:pPr marL="305180" indent="-305180" algn="just" defTabSz="813816">
              <a:spcBef>
                <a:spcPts val="800"/>
              </a:spcBef>
              <a:buClr>
                <a:srgbClr val="024A84"/>
              </a:buClr>
              <a:buSzPct val="200000"/>
              <a:buFont typeface="Arial"/>
              <a:buChar char="‣"/>
              <a:defRPr sz="1779" b="0">
                <a:latin typeface="Myriad Pro"/>
                <a:ea typeface="Myriad Pro"/>
                <a:cs typeface="Myriad Pro"/>
                <a:sym typeface="Myriad Pro"/>
              </a:defRPr>
            </a:pPr>
            <a:r>
              <a:t>Freedom of Expression on the Internet.</a:t>
            </a:r>
          </a:p>
          <a:p>
            <a:pPr algn="just" defTabSz="813816">
              <a:spcBef>
                <a:spcPts val="800"/>
              </a:spcBef>
              <a:defRPr sz="444" b="0">
                <a:latin typeface="Myriad Pro"/>
                <a:ea typeface="Myriad Pro"/>
                <a:cs typeface="Myriad Pro"/>
                <a:sym typeface="Myriad Pro"/>
              </a:defRPr>
            </a:pPr>
            <a:endParaRPr/>
          </a:p>
          <a:p>
            <a:pPr defTabSz="813816">
              <a:spcBef>
                <a:spcPts val="800"/>
              </a:spcBef>
              <a:defRPr sz="2136" b="0">
                <a:latin typeface="Myriad Pro"/>
                <a:ea typeface="Myriad Pro"/>
                <a:cs typeface="Myriad Pro"/>
                <a:sym typeface="Myriad Pro"/>
              </a:defRPr>
            </a:pPr>
            <a:r>
              <a:t>At the end of each module, assessments, case studies and resources are proposed to test one’s knowledge and command of the topics under consideration</a:t>
            </a:r>
          </a:p>
        </p:txBody>
      </p:sp>
      <p:pic>
        <p:nvPicPr>
          <p:cNvPr id="636" name="Screenshot 2022-09-27 at 09.51.19.png" descr="Screenshot 2022-09-27 at 09.51.19.png"/>
          <p:cNvPicPr>
            <a:picLocks noChangeAspect="1"/>
          </p:cNvPicPr>
          <p:nvPr/>
        </p:nvPicPr>
        <p:blipFill>
          <a:blip r:embed="rId2"/>
          <a:stretch>
            <a:fillRect/>
          </a:stretch>
        </p:blipFill>
        <p:spPr>
          <a:xfrm rot="21480000">
            <a:off x="888464" y="2599505"/>
            <a:ext cx="1590856" cy="2252136"/>
          </a:xfrm>
          <a:prstGeom prst="rect">
            <a:avLst/>
          </a:prstGeom>
          <a:ln w="12700">
            <a:miter lim="400000"/>
          </a:ln>
          <a:effectLst>
            <a:outerShdw blurRad="63500" dist="25400" dir="5400000" rotWithShape="0">
              <a:srgbClr val="000000">
                <a:alpha val="50000"/>
              </a:srgbClr>
            </a:outerShdw>
          </a:effectLst>
        </p:spPr>
      </p:pic>
      <p:pic>
        <p:nvPicPr>
          <p:cNvPr id="637" name="Picture 9" descr="Picture 9"/>
          <p:cNvPicPr>
            <a:picLocks noChangeAspect="1"/>
          </p:cNvPicPr>
          <p:nvPr/>
        </p:nvPicPr>
        <p:blipFill>
          <a:blip r:embed="rId3"/>
          <a:stretch>
            <a:fillRect/>
          </a:stretch>
        </p:blipFill>
        <p:spPr>
          <a:xfrm rot="120000">
            <a:off x="3014399" y="4249181"/>
            <a:ext cx="1465326" cy="2075672"/>
          </a:xfrm>
          <a:prstGeom prst="rect">
            <a:avLst/>
          </a:prstGeom>
          <a:ln w="12700">
            <a:miter lim="400000"/>
          </a:ln>
          <a:effectLst>
            <a:outerShdw blurRad="63500" dist="25400" dir="5400000" rotWithShape="0">
              <a:srgbClr val="000000">
                <a:alpha val="50000"/>
              </a:srgbClr>
            </a:outerShdw>
          </a:effectLst>
        </p:spPr>
      </p:pic>
      <p:pic>
        <p:nvPicPr>
          <p:cNvPr id="638" name="Picture 7" descr="Picture 7"/>
          <p:cNvPicPr>
            <a:picLocks noChangeAspect="1"/>
          </p:cNvPicPr>
          <p:nvPr/>
        </p:nvPicPr>
        <p:blipFill>
          <a:blip r:embed="rId4"/>
          <a:stretch>
            <a:fillRect/>
          </a:stretch>
        </p:blipFill>
        <p:spPr>
          <a:xfrm rot="120000">
            <a:off x="1560256" y="4158007"/>
            <a:ext cx="1465326" cy="2080219"/>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traight Connector 4"/>
          <p:cNvSpPr/>
          <p:nvPr/>
        </p:nvSpPr>
        <p:spPr>
          <a:xfrm flipH="1">
            <a:off x="777031" y="2552497"/>
            <a:ext cx="1" cy="3384101"/>
          </a:xfrm>
          <a:prstGeom prst="line">
            <a:avLst/>
          </a:prstGeom>
          <a:ln w="6350">
            <a:solidFill>
              <a:srgbClr val="FFFFFF"/>
            </a:solidFill>
            <a:miter/>
          </a:ln>
        </p:spPr>
        <p:txBody>
          <a:bodyPr lIns="45719" rIns="45719"/>
          <a:lstStyle/>
          <a:p>
            <a:endParaRPr dirty="0"/>
          </a:p>
        </p:txBody>
      </p:sp>
      <p:sp>
        <p:nvSpPr>
          <p:cNvPr id="464" name="Content Placeholder 24"/>
          <p:cNvSpPr txBox="1"/>
          <p:nvPr/>
        </p:nvSpPr>
        <p:spPr>
          <a:xfrm>
            <a:off x="1141989" y="2608790"/>
            <a:ext cx="3064511" cy="1497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800" b="1">
                <a:solidFill>
                  <a:srgbClr val="00669F"/>
                </a:solidFill>
                <a:latin typeface="Myriad Pro"/>
                <a:ea typeface="Myriad Pro"/>
                <a:cs typeface="Myriad Pro"/>
                <a:sym typeface="Myriad Pro"/>
              </a:defRPr>
            </a:pPr>
            <a:r>
              <a:rPr dirty="0"/>
              <a:t>Key </a:t>
            </a:r>
          </a:p>
          <a:p>
            <a:pPr defTabSz="914400">
              <a:lnSpc>
                <a:spcPct val="90000"/>
              </a:lnSpc>
              <a:spcBef>
                <a:spcPts val="1000"/>
              </a:spcBef>
              <a:defRPr sz="2800" b="1">
                <a:solidFill>
                  <a:srgbClr val="00669F"/>
                </a:solidFill>
                <a:latin typeface="Myriad Pro"/>
                <a:ea typeface="Myriad Pro"/>
                <a:cs typeface="Myriad Pro"/>
                <a:sym typeface="Myriad Pro"/>
              </a:defRPr>
            </a:pPr>
            <a:r>
              <a:rPr dirty="0"/>
              <a:t>challenges</a:t>
            </a:r>
          </a:p>
        </p:txBody>
      </p:sp>
      <p:sp>
        <p:nvSpPr>
          <p:cNvPr id="465" name="Training Course by UNESCO, IAP in partnership with the Siracusa Institute…"/>
          <p:cNvSpPr txBox="1"/>
          <p:nvPr/>
        </p:nvSpPr>
        <p:spPr>
          <a:xfrm>
            <a:off x="5298599" y="3674323"/>
            <a:ext cx="6261420" cy="3025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buClr>
                <a:srgbClr val="0069B4"/>
              </a:buClr>
              <a:defRPr sz="1466" b="1">
                <a:latin typeface="Myriad Pro"/>
                <a:ea typeface="Myriad Pro"/>
                <a:cs typeface="Myriad Pro"/>
                <a:sym typeface="Myriad Pro"/>
              </a:defRPr>
            </a:pPr>
            <a:r>
              <a:rPr dirty="0"/>
              <a:t>Training Course by UNESCO, IAP in partnership with the </a:t>
            </a:r>
            <a:r>
              <a:rPr dirty="0" err="1"/>
              <a:t>Siracusa</a:t>
            </a:r>
            <a:r>
              <a:rPr dirty="0"/>
              <a:t> Institute</a:t>
            </a:r>
          </a:p>
          <a:p>
            <a:pPr marL="304806" indent="-304806">
              <a:spcBef>
                <a:spcPts val="1200"/>
              </a:spcBef>
              <a:buClr>
                <a:srgbClr val="0069B4"/>
              </a:buClr>
              <a:buSzPct val="200000"/>
              <a:buChar char="‣"/>
              <a:defRPr sz="1466">
                <a:latin typeface="Myriad Pro"/>
                <a:ea typeface="Myriad Pro"/>
                <a:cs typeface="Myriad Pro"/>
                <a:sym typeface="Myriad Pro"/>
              </a:defRPr>
            </a:pPr>
            <a:r>
              <a:rPr b="1" dirty="0"/>
              <a:t>5-day ‘International Training Course for Prosecutors on Investigating and Prosecuting Crimes against Journalists and the Protection of Freedom of Expression’. </a:t>
            </a:r>
            <a:r>
              <a:rPr dirty="0"/>
              <a:t>February 14 - 18, 2022, in </a:t>
            </a:r>
            <a:r>
              <a:rPr dirty="0" err="1"/>
              <a:t>Siracusa</a:t>
            </a:r>
            <a:r>
              <a:rPr dirty="0"/>
              <a:t>, Italy, </a:t>
            </a:r>
            <a:endParaRPr sz="1200" dirty="0"/>
          </a:p>
          <a:p>
            <a:pPr marL="304806" indent="-304806">
              <a:spcBef>
                <a:spcPts val="1200"/>
              </a:spcBef>
              <a:buClr>
                <a:srgbClr val="0069B4"/>
              </a:buClr>
              <a:buSzPct val="200000"/>
              <a:buChar char="‣"/>
              <a:defRPr sz="1466">
                <a:latin typeface="Myriad Pro"/>
                <a:ea typeface="Myriad Pro"/>
                <a:cs typeface="Myriad Pro"/>
                <a:sym typeface="Myriad Pro"/>
              </a:defRPr>
            </a:pPr>
            <a:r>
              <a:rPr dirty="0"/>
              <a:t>The course brought together </a:t>
            </a:r>
            <a:r>
              <a:rPr b="1" dirty="0"/>
              <a:t>22 prosecutors</a:t>
            </a:r>
            <a:r>
              <a:rPr dirty="0"/>
              <a:t> and representatives of judicial training academies from </a:t>
            </a:r>
            <a:r>
              <a:rPr b="1" dirty="0"/>
              <a:t>12 countries</a:t>
            </a:r>
            <a:r>
              <a:rPr dirty="0"/>
              <a:t> (Bangladesh, Brazil, Georgia, Honduras, India, Kenya, Lebanon, Nigeria, Pakistan, Somalia, Thailand and Uzbekistan). </a:t>
            </a:r>
            <a:endParaRPr sz="1200" dirty="0"/>
          </a:p>
          <a:p>
            <a:pPr marL="304806" indent="-304806">
              <a:spcBef>
                <a:spcPts val="1200"/>
              </a:spcBef>
              <a:buClr>
                <a:srgbClr val="0069B4"/>
              </a:buClr>
              <a:buSzPct val="200000"/>
              <a:buChar char="‣"/>
              <a:defRPr sz="1466">
                <a:latin typeface="Myriad Pro"/>
                <a:ea typeface="Myriad Pro"/>
                <a:cs typeface="Myriad Pro"/>
                <a:sym typeface="Myriad Pro"/>
              </a:defRPr>
            </a:pPr>
            <a:r>
              <a:rPr dirty="0"/>
              <a:t>The training course was </a:t>
            </a:r>
            <a:r>
              <a:rPr lang="is-IS" dirty="0"/>
              <a:t>organiz</a:t>
            </a:r>
            <a:r>
              <a:rPr dirty="0"/>
              <a:t>ed to build on the </a:t>
            </a:r>
            <a:r>
              <a:rPr b="1" dirty="0"/>
              <a:t>Guidelines for Prosecutors on Cases of Crimes Against Journalists</a:t>
            </a:r>
            <a:r>
              <a:rPr dirty="0"/>
              <a:t> developed by the IAP and UNESCO, available in 18 languages. </a:t>
            </a:r>
          </a:p>
        </p:txBody>
      </p:sp>
      <p:pic>
        <p:nvPicPr>
          <p:cNvPr id="466" name="Screenshot 2022-09-23 at 16.08.05.png" descr="Screenshot 2022-09-23 at 16.08.05.png"/>
          <p:cNvPicPr>
            <a:picLocks noChangeAspect="1"/>
          </p:cNvPicPr>
          <p:nvPr/>
        </p:nvPicPr>
        <p:blipFill>
          <a:blip r:embed="rId2"/>
          <a:stretch>
            <a:fillRect/>
          </a:stretch>
        </p:blipFill>
        <p:spPr>
          <a:xfrm>
            <a:off x="2116" y="1350433"/>
            <a:ext cx="12187768" cy="2126312"/>
          </a:xfrm>
          <a:prstGeom prst="rect">
            <a:avLst/>
          </a:prstGeom>
          <a:ln w="12700">
            <a:miter lim="400000"/>
          </a:ln>
        </p:spPr>
      </p:pic>
      <p:pic>
        <p:nvPicPr>
          <p:cNvPr id="467" name="logo.png" descr="logo.png"/>
          <p:cNvPicPr>
            <a:picLocks noChangeAspect="1"/>
          </p:cNvPicPr>
          <p:nvPr/>
        </p:nvPicPr>
        <p:blipFill>
          <a:blip r:embed="rId3"/>
          <a:stretch>
            <a:fillRect/>
          </a:stretch>
        </p:blipFill>
        <p:spPr>
          <a:xfrm>
            <a:off x="315767" y="6024151"/>
            <a:ext cx="1103636" cy="630649"/>
          </a:xfrm>
          <a:prstGeom prst="rect">
            <a:avLst/>
          </a:prstGeom>
          <a:ln w="12700">
            <a:miter lim="400000"/>
          </a:ln>
        </p:spPr>
      </p:pic>
      <p:pic>
        <p:nvPicPr>
          <p:cNvPr id="468" name="Screenshot 2022-09-23 at 16.06.57.png" descr="Screenshot 2022-09-23 at 16.06.57.png"/>
          <p:cNvPicPr>
            <a:picLocks/>
          </p:cNvPicPr>
          <p:nvPr/>
        </p:nvPicPr>
        <p:blipFill>
          <a:blip r:embed="rId4"/>
          <a:stretch>
            <a:fillRect/>
          </a:stretch>
        </p:blipFill>
        <p:spPr>
          <a:xfrm rot="21540000">
            <a:off x="489874" y="3936305"/>
            <a:ext cx="3415221" cy="1661076"/>
          </a:xfrm>
          <a:prstGeom prst="rect">
            <a:avLst/>
          </a:prstGeom>
          <a:effectLst>
            <a:outerShdw blurRad="63500" dist="25400" dir="4777723" rotWithShape="0">
              <a:srgbClr val="000000">
                <a:alpha val="50000"/>
              </a:srgbClr>
            </a:outerShdw>
          </a:effectLst>
        </p:spPr>
      </p:pic>
      <p:pic>
        <p:nvPicPr>
          <p:cNvPr id="469" name="Screenshot 2022-09-23 at 16.17.59.png" descr="Screenshot 2022-09-23 at 16.17.59.png"/>
          <p:cNvPicPr>
            <a:picLocks noChangeAspect="1"/>
          </p:cNvPicPr>
          <p:nvPr/>
        </p:nvPicPr>
        <p:blipFill>
          <a:blip r:embed="rId5"/>
          <a:stretch>
            <a:fillRect/>
          </a:stretch>
        </p:blipFill>
        <p:spPr>
          <a:xfrm>
            <a:off x="1754716" y="6056942"/>
            <a:ext cx="2331324" cy="56506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traight Connector 4"/>
          <p:cNvSpPr/>
          <p:nvPr/>
        </p:nvSpPr>
        <p:spPr>
          <a:xfrm flipH="1">
            <a:off x="777031" y="2552497"/>
            <a:ext cx="1" cy="3384101"/>
          </a:xfrm>
          <a:prstGeom prst="line">
            <a:avLst/>
          </a:prstGeom>
          <a:ln w="6350">
            <a:solidFill>
              <a:srgbClr val="FFFFFF"/>
            </a:solidFill>
            <a:miter/>
          </a:ln>
        </p:spPr>
        <p:txBody>
          <a:bodyPr lIns="45719" rIns="45719"/>
          <a:lstStyle/>
          <a:p>
            <a:endParaRPr dirty="0"/>
          </a:p>
        </p:txBody>
      </p:sp>
      <p:sp>
        <p:nvSpPr>
          <p:cNvPr id="472" name="Content Placeholder 24"/>
          <p:cNvSpPr txBox="1"/>
          <p:nvPr/>
        </p:nvSpPr>
        <p:spPr>
          <a:xfrm>
            <a:off x="1141989" y="2608790"/>
            <a:ext cx="3064511" cy="1497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800" b="1">
                <a:solidFill>
                  <a:srgbClr val="00669F"/>
                </a:solidFill>
                <a:latin typeface="Myriad Pro"/>
                <a:ea typeface="Myriad Pro"/>
                <a:cs typeface="Myriad Pro"/>
                <a:sym typeface="Myriad Pro"/>
              </a:defRPr>
            </a:pPr>
            <a:r>
              <a:rPr dirty="0"/>
              <a:t>Key </a:t>
            </a:r>
          </a:p>
          <a:p>
            <a:pPr defTabSz="914400">
              <a:lnSpc>
                <a:spcPct val="90000"/>
              </a:lnSpc>
              <a:spcBef>
                <a:spcPts val="1000"/>
              </a:spcBef>
              <a:defRPr sz="2800" b="1">
                <a:solidFill>
                  <a:srgbClr val="00669F"/>
                </a:solidFill>
                <a:latin typeface="Myriad Pro"/>
                <a:ea typeface="Myriad Pro"/>
                <a:cs typeface="Myriad Pro"/>
                <a:sym typeface="Myriad Pro"/>
              </a:defRPr>
            </a:pPr>
            <a:r>
              <a:rPr dirty="0"/>
              <a:t>challenges</a:t>
            </a:r>
          </a:p>
        </p:txBody>
      </p:sp>
      <p:sp>
        <p:nvSpPr>
          <p:cNvPr id="473" name="The purpose of the course was to…"/>
          <p:cNvSpPr txBox="1"/>
          <p:nvPr/>
        </p:nvSpPr>
        <p:spPr>
          <a:xfrm>
            <a:off x="5298599" y="3674323"/>
            <a:ext cx="6261420" cy="2949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buClr>
                <a:srgbClr val="0069B4"/>
              </a:buClr>
              <a:defRPr sz="1466" b="1">
                <a:latin typeface="Myriad Pro"/>
                <a:ea typeface="Myriad Pro"/>
                <a:cs typeface="Myriad Pro"/>
                <a:sym typeface="Myriad Pro"/>
              </a:defRPr>
            </a:pPr>
            <a:r>
              <a:rPr dirty="0"/>
              <a:t>The purpose of the course was to </a:t>
            </a:r>
          </a:p>
          <a:p>
            <a:pPr marL="533406" lvl="1" indent="-304806">
              <a:spcBef>
                <a:spcPts val="1200"/>
              </a:spcBef>
              <a:buClr>
                <a:srgbClr val="0069B4"/>
              </a:buClr>
              <a:buSzPct val="200000"/>
              <a:buChar char="‣"/>
              <a:defRPr sz="1466">
                <a:latin typeface="Myriad Pro"/>
                <a:ea typeface="Myriad Pro"/>
                <a:cs typeface="Myriad Pro"/>
                <a:sym typeface="Myriad Pro"/>
              </a:defRPr>
            </a:pPr>
            <a:r>
              <a:rPr b="1" dirty="0"/>
              <a:t>increase the awareness</a:t>
            </a:r>
            <a:r>
              <a:rPr dirty="0"/>
              <a:t> of the participants of the fundamentals of the freedom of expression, </a:t>
            </a:r>
          </a:p>
          <a:p>
            <a:pPr marL="533406" lvl="1" indent="-304806">
              <a:spcBef>
                <a:spcPts val="1200"/>
              </a:spcBef>
              <a:buClr>
                <a:srgbClr val="0069B4"/>
              </a:buClr>
              <a:buSzPct val="200000"/>
              <a:buChar char="‣"/>
              <a:defRPr sz="1466">
                <a:latin typeface="Myriad Pro"/>
                <a:ea typeface="Myriad Pro"/>
                <a:cs typeface="Myriad Pro"/>
                <a:sym typeface="Myriad Pro"/>
              </a:defRPr>
            </a:pPr>
            <a:r>
              <a:rPr dirty="0"/>
              <a:t>to </a:t>
            </a:r>
            <a:r>
              <a:rPr b="1" dirty="0"/>
              <a:t>provide them with operational tools</a:t>
            </a:r>
            <a:r>
              <a:rPr dirty="0"/>
              <a:t> for investigating and prosecuting crimes against journalists and media workers, and </a:t>
            </a:r>
          </a:p>
          <a:p>
            <a:pPr marL="533406" lvl="1" indent="-304806">
              <a:spcBef>
                <a:spcPts val="1200"/>
              </a:spcBef>
              <a:buClr>
                <a:srgbClr val="0069B4"/>
              </a:buClr>
              <a:buSzPct val="200000"/>
              <a:buChar char="‣"/>
              <a:defRPr sz="1466">
                <a:latin typeface="Myriad Pro"/>
                <a:ea typeface="Myriad Pro"/>
                <a:cs typeface="Myriad Pro"/>
                <a:sym typeface="Myriad Pro"/>
              </a:defRPr>
            </a:pPr>
            <a:r>
              <a:rPr dirty="0"/>
              <a:t>to </a:t>
            </a:r>
            <a:r>
              <a:rPr b="1" dirty="0"/>
              <a:t>explore mechanisms for the protection of journalists and their sources, victims, and witnesses</a:t>
            </a:r>
            <a:r>
              <a:rPr dirty="0"/>
              <a:t>. </a:t>
            </a:r>
          </a:p>
          <a:p>
            <a:pPr marL="304806" indent="-304806">
              <a:spcBef>
                <a:spcPts val="1200"/>
              </a:spcBef>
              <a:buClr>
                <a:srgbClr val="0069B4"/>
              </a:buClr>
              <a:buSzPct val="200000"/>
              <a:buChar char="‣"/>
              <a:defRPr sz="1466">
                <a:latin typeface="Myriad Pro"/>
                <a:ea typeface="Myriad Pro"/>
                <a:cs typeface="Myriad Pro"/>
                <a:sym typeface="Myriad Pro"/>
              </a:defRPr>
            </a:pPr>
            <a:r>
              <a:rPr dirty="0"/>
              <a:t>The course also served as a </a:t>
            </a:r>
            <a:r>
              <a:rPr b="1" dirty="0"/>
              <a:t>platform for enhancing international and regional cooperation</a:t>
            </a:r>
            <a:r>
              <a:rPr dirty="0"/>
              <a:t> by establishing an informal network of prosecutors </a:t>
            </a:r>
            <a:r>
              <a:rPr dirty="0" err="1"/>
              <a:t>speciali</a:t>
            </a:r>
            <a:r>
              <a:rPr lang="is-IS" dirty="0"/>
              <a:t>z</a:t>
            </a:r>
            <a:r>
              <a:rPr dirty="0"/>
              <a:t>ed in the field. </a:t>
            </a:r>
          </a:p>
        </p:txBody>
      </p:sp>
      <p:pic>
        <p:nvPicPr>
          <p:cNvPr id="474" name="Screenshot 2022-09-23 at 16.08.05.png" descr="Screenshot 2022-09-23 at 16.08.05.png"/>
          <p:cNvPicPr>
            <a:picLocks noChangeAspect="1"/>
          </p:cNvPicPr>
          <p:nvPr/>
        </p:nvPicPr>
        <p:blipFill>
          <a:blip r:embed="rId2"/>
          <a:stretch>
            <a:fillRect/>
          </a:stretch>
        </p:blipFill>
        <p:spPr>
          <a:xfrm>
            <a:off x="2116" y="1350433"/>
            <a:ext cx="12187768" cy="2126312"/>
          </a:xfrm>
          <a:prstGeom prst="rect">
            <a:avLst/>
          </a:prstGeom>
          <a:ln w="12700">
            <a:miter lim="400000"/>
          </a:ln>
        </p:spPr>
      </p:pic>
      <p:pic>
        <p:nvPicPr>
          <p:cNvPr id="475" name="logo.png" descr="logo.png"/>
          <p:cNvPicPr>
            <a:picLocks noChangeAspect="1"/>
          </p:cNvPicPr>
          <p:nvPr/>
        </p:nvPicPr>
        <p:blipFill>
          <a:blip r:embed="rId3"/>
          <a:stretch>
            <a:fillRect/>
          </a:stretch>
        </p:blipFill>
        <p:spPr>
          <a:xfrm>
            <a:off x="315767" y="6024151"/>
            <a:ext cx="1103636" cy="630649"/>
          </a:xfrm>
          <a:prstGeom prst="rect">
            <a:avLst/>
          </a:prstGeom>
          <a:ln w="12700">
            <a:miter lim="400000"/>
          </a:ln>
        </p:spPr>
      </p:pic>
      <p:pic>
        <p:nvPicPr>
          <p:cNvPr id="476" name="Screenshot 2022-09-23 at 16.17.59.png" descr="Screenshot 2022-09-23 at 16.17.59.png"/>
          <p:cNvPicPr>
            <a:picLocks noChangeAspect="1"/>
          </p:cNvPicPr>
          <p:nvPr/>
        </p:nvPicPr>
        <p:blipFill>
          <a:blip r:embed="rId4"/>
          <a:stretch>
            <a:fillRect/>
          </a:stretch>
        </p:blipFill>
        <p:spPr>
          <a:xfrm>
            <a:off x="1754716" y="6056942"/>
            <a:ext cx="2331324" cy="565068"/>
          </a:xfrm>
          <a:prstGeom prst="rect">
            <a:avLst/>
          </a:prstGeom>
          <a:ln w="12700">
            <a:miter lim="400000"/>
          </a:ln>
        </p:spPr>
      </p:pic>
      <p:pic>
        <p:nvPicPr>
          <p:cNvPr id="477" name="Screenshot 2022-09-23 at 16.06.57.png" descr="Screenshot 2022-09-23 at 16.06.57.png"/>
          <p:cNvPicPr>
            <a:picLocks/>
          </p:cNvPicPr>
          <p:nvPr/>
        </p:nvPicPr>
        <p:blipFill>
          <a:blip r:embed="rId5"/>
          <a:stretch>
            <a:fillRect/>
          </a:stretch>
        </p:blipFill>
        <p:spPr>
          <a:xfrm rot="21540000">
            <a:off x="489874" y="3936305"/>
            <a:ext cx="3415221" cy="1661076"/>
          </a:xfrm>
          <a:prstGeom prst="rect">
            <a:avLst/>
          </a:prstGeom>
          <a:effectLst>
            <a:outerShdw blurRad="63500" dist="25400" dir="4777723" rotWithShape="0">
              <a:srgbClr val="000000">
                <a:alpha val="5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traight Connector 4"/>
          <p:cNvSpPr/>
          <p:nvPr/>
        </p:nvSpPr>
        <p:spPr>
          <a:xfrm flipH="1">
            <a:off x="777031" y="2552497"/>
            <a:ext cx="1" cy="3384101"/>
          </a:xfrm>
          <a:prstGeom prst="line">
            <a:avLst/>
          </a:prstGeom>
          <a:ln w="6350">
            <a:solidFill>
              <a:srgbClr val="FFFFFF"/>
            </a:solidFill>
            <a:miter/>
          </a:ln>
        </p:spPr>
        <p:txBody>
          <a:bodyPr lIns="45719" rIns="45719"/>
          <a:lstStyle/>
          <a:p>
            <a:endParaRPr dirty="0"/>
          </a:p>
        </p:txBody>
      </p:sp>
      <p:sp>
        <p:nvSpPr>
          <p:cNvPr id="480" name="Content Placeholder 24"/>
          <p:cNvSpPr txBox="1"/>
          <p:nvPr/>
        </p:nvSpPr>
        <p:spPr>
          <a:xfrm>
            <a:off x="1141989" y="2608790"/>
            <a:ext cx="3064511" cy="2953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90000"/>
              </a:lnSpc>
              <a:spcBef>
                <a:spcPts val="1000"/>
              </a:spcBef>
              <a:defRPr sz="2800" b="1">
                <a:solidFill>
                  <a:srgbClr val="00669F"/>
                </a:solidFill>
                <a:latin typeface="Myriad Pro"/>
                <a:ea typeface="Myriad Pro"/>
                <a:cs typeface="Myriad Pro"/>
                <a:sym typeface="Myriad Pro"/>
              </a:defRPr>
            </a:lvl1pPr>
          </a:lstStyle>
          <a:p>
            <a:r>
              <a:rPr dirty="0"/>
              <a:t>Specialized trainings in Italy, Uruguay, Paraguay, Perú, Uzbekistan, Thailand…</a:t>
            </a:r>
          </a:p>
        </p:txBody>
      </p:sp>
      <p:pic>
        <p:nvPicPr>
          <p:cNvPr id="481" name="Screenshot 2022-09-23 at 16.17.59.png" descr="Screenshot 2022-09-23 at 16.17.59.png"/>
          <p:cNvPicPr>
            <a:picLocks noChangeAspect="1"/>
          </p:cNvPicPr>
          <p:nvPr/>
        </p:nvPicPr>
        <p:blipFill>
          <a:blip r:embed="rId2"/>
          <a:stretch>
            <a:fillRect/>
          </a:stretch>
        </p:blipFill>
        <p:spPr>
          <a:xfrm>
            <a:off x="2059516" y="5938408"/>
            <a:ext cx="2331324" cy="565068"/>
          </a:xfrm>
          <a:prstGeom prst="rect">
            <a:avLst/>
          </a:prstGeom>
          <a:ln w="12700">
            <a:miter lim="400000"/>
          </a:ln>
        </p:spPr>
      </p:pic>
      <p:pic>
        <p:nvPicPr>
          <p:cNvPr id="482" name="UNESCO_logo_hor_blue_transparent[17615].jpg" descr="UNESCO_logo_hor_blue_transparent[17615].jpg"/>
          <p:cNvPicPr>
            <a:picLocks noChangeAspect="1"/>
          </p:cNvPicPr>
          <p:nvPr/>
        </p:nvPicPr>
        <p:blipFill>
          <a:blip r:embed="rId3"/>
          <a:stretch>
            <a:fillRect/>
          </a:stretch>
        </p:blipFill>
        <p:spPr>
          <a:xfrm>
            <a:off x="434800" y="6063796"/>
            <a:ext cx="1482339" cy="314292"/>
          </a:xfrm>
          <a:prstGeom prst="rect">
            <a:avLst/>
          </a:prstGeom>
          <a:ln w="12700">
            <a:miter lim="400000"/>
          </a:ln>
        </p:spPr>
      </p:pic>
      <p:pic>
        <p:nvPicPr>
          <p:cNvPr id="483" name="Screenshot 2022-09-26 at 13.02.38.png" descr="Screenshot 2022-09-26 at 13.02.38.png"/>
          <p:cNvPicPr>
            <a:picLocks noChangeAspect="1"/>
          </p:cNvPicPr>
          <p:nvPr/>
        </p:nvPicPr>
        <p:blipFill>
          <a:blip r:embed="rId4"/>
          <a:stretch>
            <a:fillRect/>
          </a:stretch>
        </p:blipFill>
        <p:spPr>
          <a:xfrm>
            <a:off x="4449222" y="1875939"/>
            <a:ext cx="3870428" cy="3302128"/>
          </a:xfrm>
          <a:prstGeom prst="rect">
            <a:avLst/>
          </a:prstGeom>
          <a:ln w="12700">
            <a:miter lim="400000"/>
          </a:ln>
        </p:spPr>
      </p:pic>
      <p:pic>
        <p:nvPicPr>
          <p:cNvPr id="484" name="PHOTO-2022-09-20-13-17-15.jpg" descr="PHOTO-2022-09-20-13-17-15.jpg"/>
          <p:cNvPicPr>
            <a:picLocks/>
          </p:cNvPicPr>
          <p:nvPr/>
        </p:nvPicPr>
        <p:blipFill>
          <a:blip r:embed="rId5"/>
          <a:stretch>
            <a:fillRect/>
          </a:stretch>
        </p:blipFill>
        <p:spPr>
          <a:xfrm rot="120000">
            <a:off x="8307250" y="4493692"/>
            <a:ext cx="3517400" cy="2148401"/>
          </a:xfrm>
          <a:prstGeom prst="rect">
            <a:avLst/>
          </a:prstGeom>
          <a:effectLst>
            <a:outerShdw blurRad="63500" dist="25400" dir="5400000" rotWithShape="0">
              <a:srgbClr val="000000">
                <a:alpha val="50000"/>
              </a:srgbClr>
            </a:outerShdw>
          </a:effectLst>
        </p:spPr>
      </p:pic>
      <p:pic>
        <p:nvPicPr>
          <p:cNvPr id="485" name="PHOTO-2022-09-20-13-18-08.jpg" descr="PHOTO-2022-09-20-13-18-08.jpg"/>
          <p:cNvPicPr>
            <a:picLocks/>
          </p:cNvPicPr>
          <p:nvPr/>
        </p:nvPicPr>
        <p:blipFill>
          <a:blip r:embed="rId6"/>
          <a:stretch>
            <a:fillRect/>
          </a:stretch>
        </p:blipFill>
        <p:spPr>
          <a:xfrm rot="21480000">
            <a:off x="8705650" y="2621500"/>
            <a:ext cx="2720600" cy="2148400"/>
          </a:xfrm>
          <a:prstGeom prst="rect">
            <a:avLst/>
          </a:prstGeom>
          <a:effectLst>
            <a:outerShdw blurRad="63500" dist="25400" dir="5400000" rotWithShape="0">
              <a:srgbClr val="000000">
                <a:alpha val="50000"/>
              </a:srgbClr>
            </a:outerShdw>
          </a:effectLst>
        </p:spPr>
      </p:pic>
      <p:pic>
        <p:nvPicPr>
          <p:cNvPr id="486" name="Screenshot 2022-09-23 at 16.08.05.png" descr="Screenshot 2022-09-23 at 16.08.05.png"/>
          <p:cNvPicPr>
            <a:picLocks/>
          </p:cNvPicPr>
          <p:nvPr/>
        </p:nvPicPr>
        <p:blipFill>
          <a:blip r:embed="rId7"/>
          <a:stretch>
            <a:fillRect/>
          </a:stretch>
        </p:blipFill>
        <p:spPr>
          <a:xfrm>
            <a:off x="8140017" y="1838844"/>
            <a:ext cx="3851866" cy="810520"/>
          </a:xfrm>
          <a:prstGeom prst="rect">
            <a:avLst/>
          </a:prstGeom>
          <a:effectLst>
            <a:outerShdw blurRad="63500" dist="25400" dir="5400000" rotWithShape="0">
              <a:srgbClr val="000000">
                <a:alpha val="50000"/>
              </a:srgbClr>
            </a:outerShdw>
          </a:effectLst>
        </p:spPr>
      </p:pic>
      <p:pic>
        <p:nvPicPr>
          <p:cNvPr id="487" name="Screenshot 2022-09-26 at 13.03.03.png" descr="Screenshot 2022-09-26 at 13.03.03.png"/>
          <p:cNvPicPr>
            <a:picLocks noChangeAspect="1"/>
          </p:cNvPicPr>
          <p:nvPr/>
        </p:nvPicPr>
        <p:blipFill>
          <a:blip r:embed="rId8"/>
          <a:stretch>
            <a:fillRect/>
          </a:stretch>
        </p:blipFill>
        <p:spPr>
          <a:xfrm>
            <a:off x="5273855" y="5280165"/>
            <a:ext cx="3396890" cy="75325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Google Shape;171;p2"/>
          <p:cNvSpPr txBox="1">
            <a:spLocks noGrp="1"/>
          </p:cNvSpPr>
          <p:nvPr>
            <p:ph type="body" sz="half" idx="1"/>
          </p:nvPr>
        </p:nvSpPr>
        <p:spPr>
          <a:prstGeom prst="rect">
            <a:avLst/>
          </a:prstGeom>
        </p:spPr>
        <p:txBody>
          <a:bodyPr/>
          <a:lstStyle>
            <a:lvl1pPr indent="76200">
              <a:defRPr sz="2400"/>
            </a:lvl1pPr>
          </a:lstStyle>
          <a:p>
            <a:r>
              <a:rPr dirty="0"/>
              <a:t>Freedom of expression is a fundamental right which is also an enabler of other human rights. When addressing the issue in trainings with judicial actors, UNESCO seeks to highlight permissible restrictions on freedom of expression, access to information and press freedom according to international standards, citing some examples of how international and regional bodies and courts have interpreted or embedded these standards</a:t>
            </a:r>
          </a:p>
        </p:txBody>
      </p:sp>
      <p:sp>
        <p:nvSpPr>
          <p:cNvPr id="641" name="Text Placeholder 26"/>
          <p:cNvSpPr>
            <a:spLocks noGrp="1"/>
          </p:cNvSpPr>
          <p:nvPr>
            <p:ph type="body" idx="21"/>
          </p:nvPr>
        </p:nvSpPr>
        <p:spPr>
          <a:prstGeom prst="rect">
            <a:avLst/>
          </a:prstGeom>
        </p:spPr>
        <p:txBody>
          <a:bodyPr/>
          <a:lstStyle/>
          <a:p>
            <a:endParaRPr/>
          </a:p>
        </p:txBody>
      </p:sp>
      <p:sp>
        <p:nvSpPr>
          <p:cNvPr id="642" name="Espace réservé du texte 4"/>
          <p:cNvSpPr>
            <a:spLocks noGrp="1"/>
          </p:cNvSpPr>
          <p:nvPr>
            <p:ph type="body" idx="22"/>
          </p:nvPr>
        </p:nvSpPr>
        <p:spPr>
          <a:prstGeom prst="rect">
            <a:avLst/>
          </a:prstGeom>
        </p:spPr>
        <p:txBody>
          <a:bodyPr/>
          <a:lstStyle/>
          <a:p>
            <a:endParaRPr/>
          </a:p>
        </p:txBody>
      </p:sp>
      <p:sp>
        <p:nvSpPr>
          <p:cNvPr id="643" name="Espace réservé du texte 18"/>
          <p:cNvSpPr>
            <a:spLocks noGrp="1"/>
          </p:cNvSpPr>
          <p:nvPr>
            <p:ph type="body" idx="23"/>
          </p:nvPr>
        </p:nvSpPr>
        <p:spPr>
          <a:prstGeom prst="rect">
            <a:avLst/>
          </a:prstGeom>
        </p:spPr>
        <p:txBody>
          <a:bodyPr/>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7" name="Image"/>
          <p:cNvGrpSpPr/>
          <p:nvPr/>
        </p:nvGrpSpPr>
        <p:grpSpPr>
          <a:xfrm>
            <a:off x="785416" y="2275773"/>
            <a:ext cx="5147295" cy="2306454"/>
            <a:chOff x="0" y="0"/>
            <a:chExt cx="5147293" cy="2306453"/>
          </a:xfrm>
        </p:grpSpPr>
        <p:pic>
          <p:nvPicPr>
            <p:cNvPr id="646" name="Image" descr="Image"/>
            <p:cNvPicPr>
              <a:picLocks noChangeAspect="1"/>
            </p:cNvPicPr>
            <p:nvPr/>
          </p:nvPicPr>
          <p:blipFill>
            <a:blip r:embed="rId2"/>
            <a:stretch>
              <a:fillRect/>
            </a:stretch>
          </p:blipFill>
          <p:spPr>
            <a:xfrm>
              <a:off x="127000" y="127000"/>
              <a:ext cx="4893294" cy="2027054"/>
            </a:xfrm>
            <a:prstGeom prst="rect">
              <a:avLst/>
            </a:prstGeom>
            <a:ln>
              <a:noFill/>
            </a:ln>
            <a:effectLst/>
          </p:spPr>
        </p:pic>
        <p:pic>
          <p:nvPicPr>
            <p:cNvPr id="645" name="Image" descr="Image"/>
            <p:cNvPicPr>
              <a:picLocks/>
            </p:cNvPicPr>
            <p:nvPr/>
          </p:nvPicPr>
          <p:blipFill>
            <a:blip r:embed="rId3"/>
            <a:stretch>
              <a:fillRect/>
            </a:stretch>
          </p:blipFill>
          <p:spPr>
            <a:xfrm>
              <a:off x="0" y="0"/>
              <a:ext cx="5147294" cy="2306454"/>
            </a:xfrm>
            <a:prstGeom prst="rect">
              <a:avLst/>
            </a:prstGeom>
            <a:effectLst/>
          </p:spPr>
        </p:pic>
      </p:grpSp>
      <p:sp>
        <p:nvSpPr>
          <p:cNvPr id="648" name="Google Shape;177;p12"/>
          <p:cNvSpPr txBox="1">
            <a:spLocks noGrp="1"/>
          </p:cNvSpPr>
          <p:nvPr>
            <p:ph type="body" sz="quarter" idx="1"/>
          </p:nvPr>
        </p:nvSpPr>
        <p:spPr>
          <a:xfrm>
            <a:off x="1595116" y="1548926"/>
            <a:ext cx="7325613" cy="1524138"/>
          </a:xfrm>
          <a:prstGeom prst="rect">
            <a:avLst/>
          </a:prstGeom>
        </p:spPr>
        <p:txBody>
          <a:bodyPr/>
          <a:lstStyle/>
          <a:p>
            <a:pPr>
              <a:spcBef>
                <a:spcPts val="0"/>
              </a:spcBef>
              <a:defRPr sz="2300" b="1">
                <a:solidFill>
                  <a:srgbClr val="FFFFFF"/>
                </a:solidFill>
                <a:latin typeface="Myriad Pro"/>
                <a:ea typeface="Myriad Pro"/>
                <a:cs typeface="Myriad Pro"/>
                <a:sym typeface="Myriad Pro"/>
              </a:defRPr>
            </a:pPr>
            <a:r>
              <a:rPr u="sng"/>
              <a:t>Article 19</a:t>
            </a:r>
            <a:r>
              <a:t> of the Universal Declaration of Human Rights adopted in 1948  provides that: </a:t>
            </a:r>
          </a:p>
          <a:p>
            <a:pPr>
              <a:spcBef>
                <a:spcPts val="0"/>
              </a:spcBef>
              <a:defRPr sz="2200">
                <a:solidFill>
                  <a:srgbClr val="000000"/>
                </a:solidFill>
              </a:defRPr>
            </a:pPr>
            <a:endParaRPr/>
          </a:p>
        </p:txBody>
      </p:sp>
      <p:sp>
        <p:nvSpPr>
          <p:cNvPr id="649" name="Text Placeholder 26"/>
          <p:cNvSpPr>
            <a:spLocks noGrp="1"/>
          </p:cNvSpPr>
          <p:nvPr>
            <p:ph type="body" idx="21"/>
          </p:nvPr>
        </p:nvSpPr>
        <p:spPr>
          <a:prstGeom prst="rect">
            <a:avLst/>
          </a:prstGeom>
        </p:spPr>
        <p:txBody>
          <a:bodyPr/>
          <a:lstStyle/>
          <a:p>
            <a:endParaRPr/>
          </a:p>
        </p:txBody>
      </p:sp>
      <p:sp>
        <p:nvSpPr>
          <p:cNvPr id="650" name="Espace réservé du texte 4"/>
          <p:cNvSpPr>
            <a:spLocks noGrp="1"/>
          </p:cNvSpPr>
          <p:nvPr>
            <p:ph type="body" idx="22"/>
          </p:nvPr>
        </p:nvSpPr>
        <p:spPr>
          <a:prstGeom prst="rect">
            <a:avLst/>
          </a:prstGeom>
        </p:spPr>
        <p:txBody>
          <a:bodyPr/>
          <a:lstStyle/>
          <a:p>
            <a:endParaRPr/>
          </a:p>
        </p:txBody>
      </p:sp>
      <p:sp>
        <p:nvSpPr>
          <p:cNvPr id="651" name="Espace réservé du texte 18"/>
          <p:cNvSpPr>
            <a:spLocks noGrp="1"/>
          </p:cNvSpPr>
          <p:nvPr>
            <p:ph type="body" idx="23"/>
          </p:nvPr>
        </p:nvSpPr>
        <p:spPr>
          <a:prstGeom prst="rect">
            <a:avLst/>
          </a:prstGeom>
        </p:spPr>
        <p:txBody>
          <a:bodyPr/>
          <a:lstStyle/>
          <a:p>
            <a:endParaRPr/>
          </a:p>
        </p:txBody>
      </p:sp>
      <p:sp>
        <p:nvSpPr>
          <p:cNvPr id="652" name="“Everyone has the right to freedom of opinion and expression; this right includes freedom to hold opinions without interference and to seek, receive and impart information and ideas through any media and regardless of frontiers.”"/>
          <p:cNvSpPr txBox="1"/>
          <p:nvPr/>
        </p:nvSpPr>
        <p:spPr>
          <a:xfrm>
            <a:off x="6125116" y="2419985"/>
            <a:ext cx="5727293" cy="2018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90000"/>
              </a:lnSpc>
              <a:spcBef>
                <a:spcPts val="1000"/>
              </a:spcBef>
              <a:defRPr sz="2300">
                <a:solidFill>
                  <a:srgbClr val="FFFFFF"/>
                </a:solidFill>
                <a:latin typeface="Myriad Pro Light"/>
                <a:ea typeface="Myriad Pro Light"/>
                <a:cs typeface="Myriad Pro Light"/>
                <a:sym typeface="Myriad Pro Semibold"/>
              </a:defRPr>
            </a:lvl1pPr>
          </a:lstStyle>
          <a:p>
            <a:r>
              <a:t>“Everyone has the right to freedom of opinion and expression; this right includes freedom to hold opinions without interference and to seek, receive and impart information and ideas through any media and regardless of frontiers.”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Google Shape;183;p13"/>
          <p:cNvSpPr txBox="1">
            <a:spLocks noGrp="1"/>
          </p:cNvSpPr>
          <p:nvPr>
            <p:ph type="body" sz="half" idx="1"/>
          </p:nvPr>
        </p:nvSpPr>
        <p:spPr>
          <a:prstGeom prst="rect">
            <a:avLst/>
          </a:prstGeom>
        </p:spPr>
        <p:txBody>
          <a:bodyPr/>
          <a:lstStyle/>
          <a:p>
            <a:pPr defTabSz="905255">
              <a:spcBef>
                <a:spcPts val="0"/>
              </a:spcBef>
              <a:defRPr sz="2673" b="1">
                <a:latin typeface="Myriad Pro"/>
                <a:ea typeface="Myriad Pro"/>
                <a:cs typeface="Myriad Pro"/>
                <a:sym typeface="Myriad Pro"/>
              </a:defRPr>
            </a:pPr>
            <a:r>
              <a:rPr u="sng"/>
              <a:t>Article 19</a:t>
            </a:r>
            <a:r>
              <a:t> of the </a:t>
            </a:r>
            <a:r>
              <a:rPr u="sng"/>
              <a:t>International Covenant on Civil and Political Rights</a:t>
            </a:r>
            <a:r>
              <a:t> (ICCPR) signed in 1966 – effective in 1976</a:t>
            </a:r>
          </a:p>
          <a:p>
            <a:pPr indent="452627" defTabSz="905255">
              <a:spcBef>
                <a:spcPts val="0"/>
              </a:spcBef>
              <a:defRPr sz="2673" b="1">
                <a:latin typeface="Myriad Pro"/>
                <a:ea typeface="Myriad Pro"/>
                <a:cs typeface="Myriad Pro"/>
                <a:sym typeface="Myriad Pro"/>
              </a:defRPr>
            </a:pPr>
            <a:endParaRPr/>
          </a:p>
          <a:p>
            <a:pPr indent="88011" defTabSz="905255">
              <a:spcBef>
                <a:spcPts val="900"/>
              </a:spcBef>
              <a:defRPr sz="2178"/>
            </a:pPr>
            <a:r>
              <a:t>(1) Everyone shall have the right to hold opinions </a:t>
            </a:r>
            <a:r>
              <a:rPr u="sng"/>
              <a:t>without interference</a:t>
            </a:r>
            <a:r>
              <a:t>.</a:t>
            </a:r>
          </a:p>
          <a:p>
            <a:pPr indent="88011" defTabSz="905255">
              <a:spcBef>
                <a:spcPts val="900"/>
              </a:spcBef>
              <a:defRPr sz="2178"/>
            </a:pPr>
            <a:r>
              <a:t>(2) Everyone shall have the right to freedom of expression; this right shall include freedom </a:t>
            </a:r>
            <a:r>
              <a:rPr u="sng"/>
              <a:t>to seek, receive and impart information and ideas of all kinds, regardless of frontiers,</a:t>
            </a:r>
            <a:r>
              <a:t> </a:t>
            </a:r>
            <a:r>
              <a:rPr u="sng"/>
              <a:t>either orally, in writing or in print, in the form of art, or through any other media of his choice.</a:t>
            </a:r>
          </a:p>
        </p:txBody>
      </p:sp>
      <p:sp>
        <p:nvSpPr>
          <p:cNvPr id="655" name="Text Placeholder 26"/>
          <p:cNvSpPr>
            <a:spLocks noGrp="1"/>
          </p:cNvSpPr>
          <p:nvPr>
            <p:ph type="body" idx="21"/>
          </p:nvPr>
        </p:nvSpPr>
        <p:spPr>
          <a:prstGeom prst="rect">
            <a:avLst/>
          </a:prstGeom>
        </p:spPr>
        <p:txBody>
          <a:bodyPr/>
          <a:lstStyle/>
          <a:p>
            <a:endParaRPr/>
          </a:p>
        </p:txBody>
      </p:sp>
      <p:sp>
        <p:nvSpPr>
          <p:cNvPr id="656" name="Espace réservé du texte 4"/>
          <p:cNvSpPr>
            <a:spLocks noGrp="1"/>
          </p:cNvSpPr>
          <p:nvPr>
            <p:ph type="body" idx="22"/>
          </p:nvPr>
        </p:nvSpPr>
        <p:spPr>
          <a:prstGeom prst="rect">
            <a:avLst/>
          </a:prstGeom>
        </p:spPr>
        <p:txBody>
          <a:bodyPr/>
          <a:lstStyle/>
          <a:p>
            <a:endParaRPr/>
          </a:p>
        </p:txBody>
      </p:sp>
      <p:sp>
        <p:nvSpPr>
          <p:cNvPr id="657" name="Espace réservé du texte 18"/>
          <p:cNvSpPr>
            <a:spLocks noGrp="1"/>
          </p:cNvSpPr>
          <p:nvPr>
            <p:ph type="body" idx="23"/>
          </p:nvPr>
        </p:nvSpPr>
        <p:spPr>
          <a:prstGeom prst="rect">
            <a:avLst/>
          </a:prstGeom>
        </p:spPr>
        <p:txBody>
          <a:bodyPr/>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Google Shape;195;g102b0148832_0_2"/>
          <p:cNvSpPr txBox="1">
            <a:spLocks noGrp="1"/>
          </p:cNvSpPr>
          <p:nvPr>
            <p:ph type="body" sz="half" idx="1"/>
          </p:nvPr>
        </p:nvSpPr>
        <p:spPr>
          <a:prstGeom prst="rect">
            <a:avLst/>
          </a:prstGeom>
        </p:spPr>
        <p:txBody>
          <a:bodyPr/>
          <a:lstStyle/>
          <a:p>
            <a:pPr indent="-5657" defTabSz="603504">
              <a:spcBef>
                <a:spcPts val="0"/>
              </a:spcBef>
              <a:defRPr sz="1980" b="1">
                <a:latin typeface="Myriad Pro"/>
                <a:ea typeface="Myriad Pro"/>
                <a:cs typeface="Myriad Pro"/>
                <a:sym typeface="Myriad Pro"/>
              </a:defRPr>
            </a:pPr>
            <a:r>
              <a:rPr dirty="0"/>
              <a:t>Freedom of expression is not absolute and can (and sometimes must) be restricted; however, under international standards, its limitations must fall within strict and narrow restrictions. Restrictions are the exception.</a:t>
            </a:r>
          </a:p>
          <a:p>
            <a:pPr indent="301752" defTabSz="603504">
              <a:spcBef>
                <a:spcPts val="0"/>
              </a:spcBef>
              <a:defRPr sz="1782" b="1">
                <a:latin typeface="Myriad Pro"/>
                <a:ea typeface="Myriad Pro"/>
                <a:cs typeface="Myriad Pro"/>
                <a:sym typeface="Myriad Pro"/>
              </a:defRPr>
            </a:pPr>
            <a:endParaRPr dirty="0"/>
          </a:p>
          <a:p>
            <a:pPr lvl="1" indent="759094" defTabSz="603504">
              <a:spcBef>
                <a:spcPts val="600"/>
              </a:spcBef>
              <a:defRPr sz="1782" b="1">
                <a:latin typeface="Myriad Pro"/>
                <a:ea typeface="Myriad Pro"/>
                <a:cs typeface="Myriad Pro"/>
                <a:sym typeface="Myriad Pro"/>
              </a:defRPr>
            </a:pPr>
            <a:r>
              <a:rPr dirty="0"/>
              <a:t>Art.19 (3) ICCPR; The exercise of the rights provided for in paragraph 2 of this </a:t>
            </a:r>
            <a:r>
              <a:rPr lang="is-IS" dirty="0"/>
              <a:t>	</a:t>
            </a:r>
            <a:r>
              <a:rPr dirty="0"/>
              <a:t>article carries with it special duties and responsibilities. It may therefore be subject </a:t>
            </a:r>
            <a:r>
              <a:rPr lang="is-IS" dirty="0"/>
              <a:t>	</a:t>
            </a:r>
            <a:r>
              <a:rPr dirty="0"/>
              <a:t>to certain restrictions</a:t>
            </a:r>
            <a:r>
              <a:rPr u="sng" dirty="0"/>
              <a:t>,</a:t>
            </a:r>
            <a:r>
              <a:rPr dirty="0"/>
              <a:t> but these shall only be such as are provided by law and are </a:t>
            </a:r>
            <a:r>
              <a:rPr lang="is-IS" dirty="0"/>
              <a:t>	</a:t>
            </a:r>
            <a:r>
              <a:rPr dirty="0"/>
              <a:t>necessary:</a:t>
            </a:r>
          </a:p>
          <a:p>
            <a:pPr lvl="1" indent="759094" defTabSz="603504">
              <a:spcBef>
                <a:spcPts val="600"/>
              </a:spcBef>
              <a:defRPr sz="1386" b="1">
                <a:latin typeface="Myriad Pro"/>
                <a:ea typeface="Myriad Pro"/>
                <a:cs typeface="Myriad Pro"/>
                <a:sym typeface="Myriad Pro"/>
              </a:defRPr>
            </a:pPr>
            <a:r>
              <a:rPr dirty="0"/>
              <a:t>a) For respect of rights or reputations of others;</a:t>
            </a:r>
          </a:p>
          <a:p>
            <a:pPr lvl="1" indent="759094" defTabSz="603504">
              <a:spcBef>
                <a:spcPts val="600"/>
              </a:spcBef>
              <a:defRPr sz="1386" b="1">
                <a:latin typeface="Myriad Pro"/>
                <a:ea typeface="Myriad Pro"/>
                <a:cs typeface="Myriad Pro"/>
                <a:sym typeface="Myriad Pro"/>
              </a:defRPr>
            </a:pPr>
            <a:r>
              <a:rPr dirty="0"/>
              <a:t>b) For the protection of national security or of public order (order public), or of public health or morals.” .</a:t>
            </a:r>
          </a:p>
        </p:txBody>
      </p:sp>
      <p:sp>
        <p:nvSpPr>
          <p:cNvPr id="662" name="Text Placeholder 26"/>
          <p:cNvSpPr>
            <a:spLocks noGrp="1"/>
          </p:cNvSpPr>
          <p:nvPr>
            <p:ph type="body" idx="21"/>
          </p:nvPr>
        </p:nvSpPr>
        <p:spPr>
          <a:prstGeom prst="rect">
            <a:avLst/>
          </a:prstGeom>
        </p:spPr>
        <p:txBody>
          <a:bodyPr/>
          <a:lstStyle/>
          <a:p>
            <a:endParaRPr/>
          </a:p>
        </p:txBody>
      </p:sp>
      <p:sp>
        <p:nvSpPr>
          <p:cNvPr id="663" name="Espace réservé du texte 4"/>
          <p:cNvSpPr>
            <a:spLocks noGrp="1"/>
          </p:cNvSpPr>
          <p:nvPr>
            <p:ph type="body" idx="22"/>
          </p:nvPr>
        </p:nvSpPr>
        <p:spPr>
          <a:prstGeom prst="rect">
            <a:avLst/>
          </a:prstGeom>
        </p:spPr>
        <p:txBody>
          <a:bodyPr/>
          <a:lstStyle/>
          <a:p>
            <a:endParaRPr/>
          </a:p>
        </p:txBody>
      </p:sp>
      <p:sp>
        <p:nvSpPr>
          <p:cNvPr id="664" name="Espace réservé du texte 18"/>
          <p:cNvSpPr>
            <a:spLocks noGrp="1"/>
          </p:cNvSpPr>
          <p:nvPr>
            <p:ph type="body" idx="23"/>
          </p:nvPr>
        </p:nvSpPr>
        <p:spPr>
          <a:prstGeom prst="rect">
            <a:avLst/>
          </a:prstGeom>
        </p:spPr>
        <p:txBody>
          <a:bodyP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Text Placeholder 1"/>
          <p:cNvSpPr txBox="1">
            <a:spLocks noGrp="1"/>
          </p:cNvSpPr>
          <p:nvPr>
            <p:ph type="body" sz="half" idx="4294967295"/>
          </p:nvPr>
        </p:nvSpPr>
        <p:spPr>
          <a:xfrm>
            <a:off x="3953146" y="4177939"/>
            <a:ext cx="7850750" cy="3093840"/>
          </a:xfrm>
          <a:prstGeom prst="rect">
            <a:avLst/>
          </a:prstGeom>
        </p:spPr>
        <p:txBody>
          <a:bodyPr/>
          <a:lstStyle/>
          <a:p>
            <a:pPr marL="457200" indent="-457200" algn="just">
              <a:buClr>
                <a:srgbClr val="024A84"/>
              </a:buClr>
              <a:buSzPct val="200000"/>
              <a:buFont typeface="Arial"/>
              <a:buChar char="‣"/>
              <a:defRPr sz="2000">
                <a:solidFill>
                  <a:srgbClr val="660E25"/>
                </a:solidFill>
                <a:latin typeface="Myriad Pro"/>
                <a:ea typeface="Myriad Pro"/>
                <a:cs typeface="Myriad Pro"/>
                <a:sym typeface="Myriad Pro"/>
              </a:defRPr>
            </a:pPr>
            <a:r>
              <a:rPr>
                <a:solidFill>
                  <a:srgbClr val="0069B4"/>
                </a:solidFill>
              </a:rPr>
              <a:t>A foundational mandate</a:t>
            </a:r>
            <a:r>
              <a:rPr b="0">
                <a:solidFill>
                  <a:srgbClr val="000000"/>
                </a:solidFill>
              </a:rPr>
              <a:t>: Specialized UN agency with the mandate to promote freedom of expression and its corollaries, </a:t>
            </a:r>
            <a:r>
              <a:rPr>
                <a:solidFill>
                  <a:srgbClr val="0069B4"/>
                </a:solidFill>
              </a:rPr>
              <a:t>access to information</a:t>
            </a:r>
            <a:r>
              <a:t> </a:t>
            </a:r>
            <a:r>
              <a:rPr b="0">
                <a:solidFill>
                  <a:srgbClr val="000000"/>
                </a:solidFill>
              </a:rPr>
              <a:t>and</a:t>
            </a:r>
            <a:r>
              <a:rPr b="0"/>
              <a:t> </a:t>
            </a:r>
            <a:r>
              <a:rPr>
                <a:solidFill>
                  <a:srgbClr val="0069B4"/>
                </a:solidFill>
              </a:rPr>
              <a:t>press freedom</a:t>
            </a:r>
            <a:r>
              <a:rPr b="0"/>
              <a:t>. </a:t>
            </a:r>
          </a:p>
          <a:p>
            <a:pPr marL="457200" indent="-457200" algn="just">
              <a:buClr>
                <a:srgbClr val="024A84"/>
              </a:buClr>
              <a:buSzPct val="200000"/>
              <a:buFont typeface="Arial"/>
              <a:buChar char="‣"/>
              <a:defRPr sz="2000" b="0">
                <a:latin typeface="Myriad Pro"/>
                <a:ea typeface="Myriad Pro"/>
                <a:cs typeface="Myriad Pro"/>
                <a:sym typeface="Myriad Pro"/>
              </a:defRPr>
            </a:pPr>
            <a:r>
              <a:t>The right to freedom of expression and access to information are fundamental freedoms as well as enablers to ensure </a:t>
            </a:r>
            <a:r>
              <a:rPr b="1">
                <a:solidFill>
                  <a:srgbClr val="0069B4"/>
                </a:solidFill>
              </a:rPr>
              <a:t>the rule of law, and human rights more broadly</a:t>
            </a:r>
            <a:r>
              <a:rPr b="1">
                <a:solidFill>
                  <a:srgbClr val="660E25"/>
                </a:solidFill>
              </a:rPr>
              <a:t>. </a:t>
            </a:r>
          </a:p>
          <a:p>
            <a:pPr marL="457200" indent="-457200" algn="just">
              <a:buClr>
                <a:srgbClr val="024A84"/>
              </a:buClr>
              <a:buSzPct val="200000"/>
              <a:buFont typeface="Arial"/>
              <a:buChar char="‣"/>
              <a:defRPr sz="2000" b="0">
                <a:latin typeface="Myriad Pro"/>
                <a:ea typeface="Myriad Pro"/>
                <a:cs typeface="Myriad Pro"/>
                <a:sym typeface="Myriad Pro"/>
              </a:defRPr>
            </a:pPr>
            <a:r>
              <a:t>Judiciary systems are essential to protect freedom of expression through the </a:t>
            </a:r>
            <a:r>
              <a:rPr b="1">
                <a:solidFill>
                  <a:srgbClr val="0069B4"/>
                </a:solidFill>
              </a:rPr>
              <a:t>enactment and enforcement</a:t>
            </a:r>
            <a:r>
              <a:rPr b="1">
                <a:solidFill>
                  <a:srgbClr val="95200D"/>
                </a:solidFill>
              </a:rPr>
              <a:t> </a:t>
            </a:r>
            <a:r>
              <a:t>of laws and policies. </a:t>
            </a:r>
          </a:p>
        </p:txBody>
      </p:sp>
      <p:pic>
        <p:nvPicPr>
          <p:cNvPr id="554" name="Screenshot 2022-09-26 at 14.27.30.png" descr="Screenshot 2022-09-26 at 14.27.30.png"/>
          <p:cNvPicPr>
            <a:picLocks noChangeAspect="1"/>
          </p:cNvPicPr>
          <p:nvPr/>
        </p:nvPicPr>
        <p:blipFill>
          <a:blip r:embed="rId2"/>
          <a:stretch>
            <a:fillRect/>
          </a:stretch>
        </p:blipFill>
        <p:spPr>
          <a:xfrm>
            <a:off x="-1" y="1357841"/>
            <a:ext cx="12192001" cy="2719918"/>
          </a:xfrm>
          <a:prstGeom prst="rect">
            <a:avLst/>
          </a:prstGeom>
          <a:ln w="12700">
            <a:miter lim="400000"/>
          </a:ln>
        </p:spPr>
      </p:pic>
      <p:pic>
        <p:nvPicPr>
          <p:cNvPr id="555" name="Unesco_Paris_EN.jpg" descr="Unesco_Paris_EN.jpg"/>
          <p:cNvPicPr>
            <a:picLocks/>
          </p:cNvPicPr>
          <p:nvPr/>
        </p:nvPicPr>
        <p:blipFill>
          <a:blip r:embed="rId3"/>
          <a:stretch>
            <a:fillRect/>
          </a:stretch>
        </p:blipFill>
        <p:spPr>
          <a:xfrm rot="21480000">
            <a:off x="241889" y="4006354"/>
            <a:ext cx="3493606" cy="2502637"/>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Espace réservé du contenu 2"/>
          <p:cNvSpPr txBox="1">
            <a:spLocks noGrp="1"/>
          </p:cNvSpPr>
          <p:nvPr>
            <p:ph type="body" sz="half" idx="1"/>
          </p:nvPr>
        </p:nvSpPr>
        <p:spPr>
          <a:xfrm>
            <a:off x="1595116" y="1777525"/>
            <a:ext cx="9183980" cy="3226115"/>
          </a:xfrm>
          <a:prstGeom prst="rect">
            <a:avLst/>
          </a:prstGeom>
        </p:spPr>
        <p:txBody>
          <a:bodyPr>
            <a:normAutofit/>
          </a:bodyPr>
          <a:lstStyle/>
          <a:p>
            <a:pPr defTabSz="649223">
              <a:spcBef>
                <a:spcPts val="700"/>
              </a:spcBef>
              <a:defRPr sz="1775"/>
            </a:pPr>
            <a:r>
              <a:rPr dirty="0"/>
              <a:t>To be </a:t>
            </a:r>
            <a:r>
              <a:rPr dirty="0" err="1"/>
              <a:t>justifed</a:t>
            </a:r>
            <a:r>
              <a:rPr dirty="0"/>
              <a:t>, any limitation of the right to freedom of expression must meet a three-part test requiring that: </a:t>
            </a:r>
          </a:p>
          <a:p>
            <a:pPr defTabSz="649223">
              <a:spcBef>
                <a:spcPts val="700"/>
              </a:spcBef>
              <a:defRPr sz="1562"/>
            </a:pPr>
            <a:endParaRPr dirty="0"/>
          </a:p>
          <a:p>
            <a:pPr marL="365188" indent="-365188" defTabSz="649223">
              <a:spcBef>
                <a:spcPts val="700"/>
              </a:spcBef>
              <a:buSzPct val="100000"/>
              <a:buAutoNum type="arabicParenR"/>
              <a:defRPr sz="1562" b="1" u="sng">
                <a:solidFill>
                  <a:srgbClr val="FF5160"/>
                </a:solidFill>
                <a:latin typeface="Myriad Pro"/>
                <a:ea typeface="Myriad Pro"/>
                <a:cs typeface="Myriad Pro"/>
                <a:sym typeface="Myriad Pro"/>
              </a:defRPr>
            </a:pPr>
            <a:r>
              <a:rPr sz="1800" dirty="0"/>
              <a:t>it must be provided for by law; </a:t>
            </a:r>
          </a:p>
          <a:p>
            <a:pPr marL="365188" indent="-365188" defTabSz="649223">
              <a:spcBef>
                <a:spcPts val="700"/>
              </a:spcBef>
              <a:buSzPct val="100000"/>
              <a:buAutoNum type="arabicParenR"/>
              <a:defRPr sz="1562" b="1" u="sng">
                <a:solidFill>
                  <a:srgbClr val="FF5160"/>
                </a:solidFill>
                <a:latin typeface="Myriad Pro"/>
                <a:ea typeface="Myriad Pro"/>
                <a:cs typeface="Myriad Pro"/>
                <a:sym typeface="Myriad Pro"/>
              </a:defRPr>
            </a:pPr>
            <a:r>
              <a:rPr sz="1800" dirty="0"/>
              <a:t>it must pursue a legitimate aim; </a:t>
            </a:r>
          </a:p>
          <a:p>
            <a:pPr marL="365188" indent="-365188" defTabSz="649223">
              <a:spcBef>
                <a:spcPts val="700"/>
              </a:spcBef>
              <a:buSzPct val="100000"/>
              <a:buAutoNum type="arabicParenR"/>
              <a:defRPr sz="1562" b="1" u="sng">
                <a:solidFill>
                  <a:srgbClr val="FF5160"/>
                </a:solidFill>
                <a:latin typeface="Myriad Pro"/>
                <a:ea typeface="Myriad Pro"/>
                <a:cs typeface="Myriad Pro"/>
                <a:sym typeface="Myriad Pro"/>
              </a:defRPr>
            </a:pPr>
            <a:r>
              <a:rPr sz="1800" dirty="0"/>
              <a:t>it must be necessary for a legitimate purpose.</a:t>
            </a:r>
          </a:p>
          <a:p>
            <a:pPr defTabSz="649223">
              <a:spcBef>
                <a:spcPts val="700"/>
              </a:spcBef>
              <a:defRPr sz="1562">
                <a:solidFill>
                  <a:srgbClr val="FF5160"/>
                </a:solidFill>
              </a:defRPr>
            </a:pPr>
            <a:endParaRPr dirty="0"/>
          </a:p>
          <a:p>
            <a:pPr defTabSz="649223">
              <a:spcBef>
                <a:spcPts val="700"/>
              </a:spcBef>
              <a:defRPr sz="1562"/>
            </a:pPr>
            <a:r>
              <a:rPr dirty="0"/>
              <a:t>These conditions are cumulative.</a:t>
            </a:r>
          </a:p>
          <a:p>
            <a:pPr defTabSz="649223">
              <a:spcBef>
                <a:spcPts val="700"/>
              </a:spcBef>
              <a:defRPr sz="1562"/>
            </a:pPr>
            <a:r>
              <a:rPr dirty="0"/>
              <a:t>Ultimately, when contested, it is for a court or an appropriate tribunal to determine whether the test has been met properly, both procedurally and substantively, following due process of the law. </a:t>
            </a:r>
          </a:p>
        </p:txBody>
      </p:sp>
      <p:sp>
        <p:nvSpPr>
          <p:cNvPr id="667" name="Text Placeholder 26"/>
          <p:cNvSpPr>
            <a:spLocks noGrp="1"/>
          </p:cNvSpPr>
          <p:nvPr>
            <p:ph type="body" idx="21"/>
          </p:nvPr>
        </p:nvSpPr>
        <p:spPr>
          <a:prstGeom prst="rect">
            <a:avLst/>
          </a:prstGeom>
        </p:spPr>
        <p:txBody>
          <a:bodyPr/>
          <a:lstStyle/>
          <a:p>
            <a:endParaRPr/>
          </a:p>
        </p:txBody>
      </p:sp>
      <p:sp>
        <p:nvSpPr>
          <p:cNvPr id="668" name="Espace réservé du texte 4"/>
          <p:cNvSpPr>
            <a:spLocks noGrp="1"/>
          </p:cNvSpPr>
          <p:nvPr>
            <p:ph type="body" idx="22"/>
          </p:nvPr>
        </p:nvSpPr>
        <p:spPr>
          <a:prstGeom prst="rect">
            <a:avLst/>
          </a:prstGeom>
        </p:spPr>
        <p:txBody>
          <a:bodyPr/>
          <a:lstStyle/>
          <a:p>
            <a:endParaRPr/>
          </a:p>
        </p:txBody>
      </p:sp>
      <p:sp>
        <p:nvSpPr>
          <p:cNvPr id="669" name="Espace réservé du texte 18"/>
          <p:cNvSpPr>
            <a:spLocks noGrp="1"/>
          </p:cNvSpPr>
          <p:nvPr>
            <p:ph type="body" idx="23"/>
          </p:nvPr>
        </p:nvSpPr>
        <p:spPr>
          <a:prstGeom prst="rect">
            <a:avLst/>
          </a:prstGeom>
        </p:spPr>
        <p:txBody>
          <a:bodyPr/>
          <a:lstStyle/>
          <a:p>
            <a:endParaRPr/>
          </a:p>
        </p:txBody>
      </p:sp>
      <p:pic>
        <p:nvPicPr>
          <p:cNvPr id="670" name="Screenshot 2022-09-25 at 18.26.27.png" descr="Screenshot 2022-09-25 at 18.26.27.png"/>
          <p:cNvPicPr>
            <a:picLocks/>
          </p:cNvPicPr>
          <p:nvPr/>
        </p:nvPicPr>
        <p:blipFill>
          <a:blip r:embed="rId3"/>
          <a:stretch>
            <a:fillRect/>
          </a:stretch>
        </p:blipFill>
        <p:spPr>
          <a:xfrm rot="60000">
            <a:off x="7305177" y="2138232"/>
            <a:ext cx="3446791" cy="2061709"/>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ext Placeholder 1"/>
          <p:cNvSpPr txBox="1"/>
          <p:nvPr/>
        </p:nvSpPr>
        <p:spPr>
          <a:xfrm>
            <a:off x="707350" y="2743694"/>
            <a:ext cx="3135275" cy="3206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200">
                <a:latin typeface="Myriad Pro"/>
                <a:ea typeface="Myriad Pro"/>
                <a:cs typeface="Myriad Pro"/>
                <a:sym typeface="Myriad Pro"/>
              </a:defRPr>
            </a:pPr>
            <a:r>
              <a:t>Two </a:t>
            </a:r>
            <a:r>
              <a:rPr b="1"/>
              <a:t>motion-design videos on the legitimate limits to freedom of expression </a:t>
            </a:r>
            <a:r>
              <a:t>to illustrate some of the key legal tools to take decisions on potential legitimate limits to freedom of expression according to international standards</a:t>
            </a:r>
          </a:p>
        </p:txBody>
      </p:sp>
      <p:sp>
        <p:nvSpPr>
          <p:cNvPr id="675" name="Title 2"/>
          <p:cNvSpPr txBox="1"/>
          <p:nvPr/>
        </p:nvSpPr>
        <p:spPr>
          <a:xfrm>
            <a:off x="709102" y="1559107"/>
            <a:ext cx="3323966" cy="847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914400">
              <a:lnSpc>
                <a:spcPct val="90000"/>
              </a:lnSpc>
              <a:defRPr sz="2800" b="1">
                <a:solidFill>
                  <a:srgbClr val="0069B4"/>
                </a:solidFill>
                <a:latin typeface="Myriad Pro"/>
                <a:ea typeface="Myriad Pro"/>
                <a:cs typeface="Myriad Pro"/>
                <a:sym typeface="Myriad Pro"/>
              </a:defRPr>
            </a:lvl1pPr>
          </a:lstStyle>
          <a:p>
            <a:r>
              <a:t>Resources for judicial actors  </a:t>
            </a:r>
          </a:p>
        </p:txBody>
      </p:sp>
      <p:pic>
        <p:nvPicPr>
          <p:cNvPr id="676" name="The Legitimate Limits to Freedom of Expression: the Three-Part TestOnline Media 2" descr="The Legitimate Limits to Freedom of Expression: the Three-Part TestOnline Media 2"/>
          <p:cNvPicPr>
            <a:picLocks/>
          </p:cNvPicPr>
          <p:nvPr>
            <a:videoFile r:link="rId1"/>
          </p:nvPr>
        </p:nvPicPr>
        <p:blipFill>
          <a:blip r:embed="rId4"/>
          <a:stretch>
            <a:fillRect/>
          </a:stretch>
        </p:blipFill>
        <p:spPr>
          <a:xfrm>
            <a:off x="4153910" y="1572267"/>
            <a:ext cx="3751097" cy="2119368"/>
          </a:xfrm>
          <a:prstGeom prst="rect">
            <a:avLst/>
          </a:prstGeom>
        </p:spPr>
      </p:pic>
      <p:sp>
        <p:nvSpPr>
          <p:cNvPr id="677" name="TextBox 26"/>
          <p:cNvSpPr txBox="1"/>
          <p:nvPr/>
        </p:nvSpPr>
        <p:spPr>
          <a:xfrm>
            <a:off x="8158932" y="1610109"/>
            <a:ext cx="3751097" cy="109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latin typeface="Myriad Pro"/>
                <a:ea typeface="Myriad Pro"/>
                <a:cs typeface="Myriad Pro"/>
                <a:sym typeface="Myriad Pro"/>
              </a:defRPr>
            </a:pPr>
            <a:r>
              <a:t>The Legitimate Limits to Freedom of Expression: the Three-Part Test</a:t>
            </a:r>
          </a:p>
          <a:p>
            <a:pPr>
              <a:defRPr sz="1400">
                <a:latin typeface="Myriad Pro"/>
                <a:ea typeface="Myriad Pro"/>
                <a:cs typeface="Myriad Pro"/>
                <a:sym typeface="Myriad Pro"/>
              </a:defRPr>
            </a:pPr>
            <a:r>
              <a:t>Subtitles available in </a:t>
            </a:r>
            <a:r>
              <a:rPr u="sng">
                <a:uFill>
                  <a:solidFill>
                    <a:srgbClr val="6B9F25"/>
                  </a:solidFill>
                </a:uFill>
                <a:hlinkClick r:id="rId5"/>
              </a:rPr>
              <a:t>Arabic</a:t>
            </a:r>
            <a:r>
              <a:t>, </a:t>
            </a:r>
            <a:r>
              <a:rPr u="sng">
                <a:uFill>
                  <a:solidFill>
                    <a:srgbClr val="6B9F25"/>
                  </a:solidFill>
                </a:uFill>
                <a:hlinkClick r:id="rId6"/>
              </a:rPr>
              <a:t>Chinese</a:t>
            </a:r>
            <a:r>
              <a:t>, </a:t>
            </a:r>
            <a:r>
              <a:rPr u="sng">
                <a:uFill>
                  <a:solidFill>
                    <a:srgbClr val="6B9F25"/>
                  </a:solidFill>
                </a:uFill>
                <a:hlinkClick r:id="rId7"/>
              </a:rPr>
              <a:t>English</a:t>
            </a:r>
            <a:r>
              <a:t>, </a:t>
            </a:r>
            <a:r>
              <a:rPr u="sng">
                <a:uFill>
                  <a:solidFill>
                    <a:srgbClr val="6B9F25"/>
                  </a:solidFill>
                </a:uFill>
                <a:hlinkClick r:id="rId8"/>
              </a:rPr>
              <a:t>French</a:t>
            </a:r>
            <a:r>
              <a:t>, </a:t>
            </a:r>
            <a:r>
              <a:rPr u="sng">
                <a:uFill>
                  <a:solidFill>
                    <a:srgbClr val="6B9F25"/>
                  </a:solidFill>
                </a:uFill>
                <a:hlinkClick r:id="rId9"/>
              </a:rPr>
              <a:t>Portuguese</a:t>
            </a:r>
            <a:r>
              <a:t>, </a:t>
            </a:r>
            <a:r>
              <a:rPr u="sng">
                <a:uFill>
                  <a:solidFill>
                    <a:srgbClr val="6B9F25"/>
                  </a:solidFill>
                </a:uFill>
                <a:hlinkClick r:id="rId10"/>
              </a:rPr>
              <a:t>Russian</a:t>
            </a:r>
            <a:r>
              <a:t> and </a:t>
            </a:r>
            <a:r>
              <a:rPr u="sng">
                <a:uFill>
                  <a:solidFill>
                    <a:srgbClr val="6B9F25"/>
                  </a:solidFill>
                </a:uFill>
                <a:hlinkClick r:id="rId11"/>
              </a:rPr>
              <a:t>Spanish</a:t>
            </a:r>
            <a:r>
              <a:t>.</a:t>
            </a:r>
          </a:p>
        </p:txBody>
      </p:sp>
      <p:pic>
        <p:nvPicPr>
          <p:cNvPr id="678" name="The Rabat Plan of Action on the Prohibition of Incitement to HatredOnline Media 12" descr="The Rabat Plan of Action on the Prohibition of Incitement to HatredOnline Media 12"/>
          <p:cNvPicPr>
            <a:picLocks/>
          </p:cNvPicPr>
          <p:nvPr>
            <a:videoFile r:link="rId2"/>
          </p:nvPr>
        </p:nvPicPr>
        <p:blipFill>
          <a:blip r:embed="rId12"/>
          <a:stretch>
            <a:fillRect/>
          </a:stretch>
        </p:blipFill>
        <p:spPr>
          <a:xfrm>
            <a:off x="8092391" y="3790936"/>
            <a:ext cx="3884180" cy="2194561"/>
          </a:xfrm>
          <a:prstGeom prst="rect">
            <a:avLst/>
          </a:prstGeom>
        </p:spPr>
      </p:pic>
      <p:sp>
        <p:nvSpPr>
          <p:cNvPr id="679" name="TextBox 28"/>
          <p:cNvSpPr txBox="1"/>
          <p:nvPr/>
        </p:nvSpPr>
        <p:spPr>
          <a:xfrm>
            <a:off x="4091960" y="4908279"/>
            <a:ext cx="3751096" cy="109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The Rabat Plan of Action on the Prohibition of Incitement to Hatred</a:t>
            </a:r>
          </a:p>
          <a:p>
            <a:pPr>
              <a:defRPr sz="1400"/>
            </a:pPr>
            <a:r>
              <a:t>Subtitles available in </a:t>
            </a:r>
            <a:r>
              <a:rPr u="sng">
                <a:solidFill>
                  <a:srgbClr val="6B9F25"/>
                </a:solidFill>
                <a:uFill>
                  <a:solidFill>
                    <a:srgbClr val="6B9F25"/>
                  </a:solidFill>
                </a:uFill>
                <a:hlinkClick r:id="rId13"/>
              </a:rPr>
              <a:t>Arabic</a:t>
            </a:r>
            <a:r>
              <a:t>, </a:t>
            </a:r>
            <a:r>
              <a:rPr u="sng">
                <a:solidFill>
                  <a:srgbClr val="6B9F25"/>
                </a:solidFill>
                <a:uFill>
                  <a:solidFill>
                    <a:srgbClr val="6B9F25"/>
                  </a:solidFill>
                </a:uFill>
                <a:hlinkClick r:id="rId14"/>
              </a:rPr>
              <a:t>Chinese</a:t>
            </a:r>
            <a:r>
              <a:t>, </a:t>
            </a:r>
            <a:r>
              <a:rPr u="sng">
                <a:solidFill>
                  <a:srgbClr val="6B9F25"/>
                </a:solidFill>
                <a:uFill>
                  <a:solidFill>
                    <a:srgbClr val="6B9F25"/>
                  </a:solidFill>
                </a:uFill>
                <a:hlinkClick r:id="rId15"/>
              </a:rPr>
              <a:t>English</a:t>
            </a:r>
            <a:r>
              <a:t>, </a:t>
            </a:r>
            <a:r>
              <a:rPr u="sng">
                <a:solidFill>
                  <a:srgbClr val="6B9F25"/>
                </a:solidFill>
                <a:uFill>
                  <a:solidFill>
                    <a:srgbClr val="6B9F25"/>
                  </a:solidFill>
                </a:uFill>
                <a:hlinkClick r:id="rId16"/>
              </a:rPr>
              <a:t>French</a:t>
            </a:r>
            <a:r>
              <a:t>, </a:t>
            </a:r>
            <a:r>
              <a:rPr u="sng">
                <a:solidFill>
                  <a:srgbClr val="6B9F25"/>
                </a:solidFill>
                <a:uFill>
                  <a:solidFill>
                    <a:srgbClr val="6B9F25"/>
                  </a:solidFill>
                </a:uFill>
                <a:hlinkClick r:id="rId17"/>
              </a:rPr>
              <a:t>Portuguese</a:t>
            </a:r>
            <a:r>
              <a:t>, </a:t>
            </a:r>
            <a:r>
              <a:rPr u="sng">
                <a:solidFill>
                  <a:srgbClr val="6B9F25"/>
                </a:solidFill>
                <a:uFill>
                  <a:solidFill>
                    <a:srgbClr val="6B9F25"/>
                  </a:solidFill>
                </a:uFill>
                <a:hlinkClick r:id="rId18"/>
              </a:rPr>
              <a:t>Russian</a:t>
            </a:r>
            <a:r>
              <a:t> and</a:t>
            </a:r>
            <a:r>
              <a:rPr u="sng"/>
              <a:t> </a:t>
            </a:r>
            <a:r>
              <a:rPr u="sng">
                <a:solidFill>
                  <a:srgbClr val="6B9F25"/>
                </a:solidFill>
                <a:uFill>
                  <a:solidFill>
                    <a:srgbClr val="6B9F25"/>
                  </a:solidFill>
                </a:uFill>
                <a:hlinkClick r:id="rId19"/>
              </a:rPr>
              <a:t>Spanish</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7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7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000" fill="hold"/>
                                        <p:tgtEl>
                                          <p:spTgt spid="676"/>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000" fill="hold"/>
                                        <p:tgtEl>
                                          <p:spTgt spid="6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76"/>
                </p:tgtEl>
              </p:cMediaNode>
            </p:video>
            <p:seq concurrent="1" prevAc="none" nextAc="seek">
              <p:cTn id="20" restart="whenNotActive" fill="hold" evtFilter="cancelBubble" nodeType="interactiveSeq">
                <p:stCondLst>
                  <p:cond evt="onClick" delay="0">
                    <p:tgtEl>
                      <p:spTgt spid="67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76"/>
                                        </p:tgtEl>
                                      </p:cBhvr>
                                    </p:cmd>
                                  </p:childTnLst>
                                </p:cTn>
                              </p:par>
                            </p:childTnLst>
                          </p:cTn>
                        </p:par>
                      </p:childTnLst>
                    </p:cTn>
                  </p:par>
                </p:childTnLst>
              </p:cTn>
              <p:nextCondLst>
                <p:cond evt="onClick" delay="0">
                  <p:tgtEl>
                    <p:spTgt spid="676"/>
                  </p:tgtEl>
                </p:cond>
              </p:nextCondLst>
            </p:seq>
            <p:video>
              <p:cMediaNode vol="80000">
                <p:cTn id="25" fill="hold" display="0">
                  <p:stCondLst>
                    <p:cond delay="indefinite"/>
                  </p:stCondLst>
                </p:cTn>
                <p:tgtEl>
                  <p:spTgt spid="678"/>
                </p:tgtEl>
              </p:cMediaNode>
            </p:video>
            <p:seq concurrent="1" prevAc="none" nextAc="seek">
              <p:cTn id="26" restart="whenNotActive" fill="hold" evtFilter="cancelBubble" nodeType="interactiveSeq">
                <p:stCondLst>
                  <p:cond evt="onClick" delay="0">
                    <p:tgtEl>
                      <p:spTgt spid="67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78"/>
                                        </p:tgtEl>
                                      </p:cBhvr>
                                    </p:cmd>
                                  </p:childTnLst>
                                </p:cTn>
                              </p:par>
                            </p:childTnLst>
                          </p:cTn>
                        </p:par>
                      </p:childTnLst>
                    </p:cTn>
                  </p:par>
                </p:childTnLst>
              </p:cTn>
              <p:nextCondLst>
                <p:cond evt="onClick" delay="0">
                  <p:tgtEl>
                    <p:spTgt spid="67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Text Placeholder 2"/>
          <p:cNvSpPr txBox="1">
            <a:spLocks noGrp="1"/>
          </p:cNvSpPr>
          <p:nvPr>
            <p:ph type="body" sz="half" idx="1"/>
          </p:nvPr>
        </p:nvSpPr>
        <p:spPr>
          <a:prstGeom prst="rect">
            <a:avLst/>
          </a:prstGeom>
        </p:spPr>
        <p:txBody>
          <a:bodyPr/>
          <a:lstStyle/>
          <a:p>
            <a:pPr>
              <a:spcBef>
                <a:spcPts val="0"/>
              </a:spcBef>
            </a:pPr>
            <a:endParaRPr dirty="0"/>
          </a:p>
          <a:p>
            <a:pPr>
              <a:spcBef>
                <a:spcPts val="0"/>
              </a:spcBef>
            </a:pPr>
            <a:endParaRPr dirty="0"/>
          </a:p>
          <a:p>
            <a:pPr>
              <a:spcBef>
                <a:spcPts val="0"/>
              </a:spcBef>
            </a:pPr>
            <a:endParaRPr dirty="0"/>
          </a:p>
          <a:p>
            <a:pPr>
              <a:spcBef>
                <a:spcPts val="0"/>
              </a:spcBef>
            </a:pPr>
            <a:r>
              <a:rPr sz="2400" b="1" dirty="0"/>
              <a:t>Kristjan Burgess</a:t>
            </a:r>
            <a:r>
              <a:rPr lang="is-IS" sz="2400" b="1" dirty="0"/>
              <a:t>,</a:t>
            </a:r>
            <a:r>
              <a:rPr sz="2400" b="1" dirty="0"/>
              <a:t> UNESCO</a:t>
            </a:r>
          </a:p>
          <a:p>
            <a:pPr>
              <a:spcBef>
                <a:spcPts val="0"/>
              </a:spcBef>
            </a:pPr>
            <a:r>
              <a:rPr sz="2400" u="sng" dirty="0">
                <a:solidFill>
                  <a:srgbClr val="F49100"/>
                </a:solidFill>
                <a:uFill>
                  <a:solidFill>
                    <a:srgbClr val="F49100"/>
                  </a:solidFill>
                </a:uFill>
                <a:hlinkClick r:id="rId2"/>
              </a:rPr>
              <a:t>k.burgess@unesco.org</a:t>
            </a:r>
          </a:p>
        </p:txBody>
      </p:sp>
      <p:sp>
        <p:nvSpPr>
          <p:cNvPr id="682" name="Text Placeholder 26"/>
          <p:cNvSpPr>
            <a:spLocks noGrp="1"/>
          </p:cNvSpPr>
          <p:nvPr>
            <p:ph type="body" idx="21"/>
          </p:nvPr>
        </p:nvSpPr>
        <p:spPr>
          <a:prstGeom prst="rect">
            <a:avLst/>
          </a:prstGeom>
        </p:spPr>
        <p:txBody>
          <a:bodyPr/>
          <a:lstStyle/>
          <a:p>
            <a:endParaRPr/>
          </a:p>
        </p:txBody>
      </p:sp>
      <p:sp>
        <p:nvSpPr>
          <p:cNvPr id="683" name="Espace réservé du texte 4"/>
          <p:cNvSpPr>
            <a:spLocks noGrp="1"/>
          </p:cNvSpPr>
          <p:nvPr>
            <p:ph type="body" idx="22"/>
          </p:nvPr>
        </p:nvSpPr>
        <p:spPr>
          <a:prstGeom prst="rect">
            <a:avLst/>
          </a:prstGeom>
        </p:spPr>
        <p:txBody>
          <a:bodyPr/>
          <a:lstStyle/>
          <a:p>
            <a:endParaRPr/>
          </a:p>
        </p:txBody>
      </p:sp>
      <p:sp>
        <p:nvSpPr>
          <p:cNvPr id="684" name="Espace réservé du texte 18"/>
          <p:cNvSpPr>
            <a:spLocks noGrp="1"/>
          </p:cNvSpPr>
          <p:nvPr>
            <p:ph type="body" idx="23"/>
          </p:nvPr>
        </p:nvSpPr>
        <p:spPr>
          <a:prstGeom prst="rect">
            <a:avLst/>
          </a:prstGeom>
        </p:spPr>
        <p:txBody>
          <a:bodyPr/>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Unknown.jpeg" descr="Unknown.jpeg"/>
          <p:cNvPicPr>
            <a:picLocks noChangeAspect="1"/>
          </p:cNvPicPr>
          <p:nvPr/>
        </p:nvPicPr>
        <p:blipFill>
          <a:blip r:embed="rId3"/>
          <a:stretch>
            <a:fillRect/>
          </a:stretch>
        </p:blipFill>
        <p:spPr>
          <a:xfrm>
            <a:off x="0" y="1336800"/>
            <a:ext cx="12192001" cy="2728133"/>
          </a:xfrm>
          <a:prstGeom prst="rect">
            <a:avLst/>
          </a:prstGeom>
          <a:ln w="12700">
            <a:miter lim="400000"/>
          </a:ln>
        </p:spPr>
      </p:pic>
      <p:sp>
        <p:nvSpPr>
          <p:cNvPr id="558" name="TextBox 2"/>
          <p:cNvSpPr txBox="1"/>
          <p:nvPr/>
        </p:nvSpPr>
        <p:spPr>
          <a:xfrm>
            <a:off x="1030743" y="4444109"/>
            <a:ext cx="3153567" cy="2179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rgbClr val="0069B4"/>
                </a:solidFill>
                <a:latin typeface="Myriad Pro"/>
                <a:ea typeface="Myriad Pro"/>
                <a:cs typeface="Myriad Pro"/>
                <a:sym typeface="Myriad Pro"/>
              </a:defRPr>
            </a:pPr>
            <a:r>
              <a:t>Freedom of expression and Safety of journalists - </a:t>
            </a:r>
          </a:p>
          <a:p>
            <a:pPr>
              <a:defRPr sz="2800" b="1">
                <a:solidFill>
                  <a:srgbClr val="0069B4"/>
                </a:solidFill>
                <a:latin typeface="Myriad Pro"/>
                <a:ea typeface="Myriad Pro"/>
                <a:cs typeface="Myriad Pro"/>
                <a:sym typeface="Myriad Pro"/>
              </a:defRPr>
            </a:pPr>
            <a:r>
              <a:t>Key challenges</a:t>
            </a:r>
          </a:p>
        </p:txBody>
      </p:sp>
      <p:sp>
        <p:nvSpPr>
          <p:cNvPr id="559" name="TextBox 4"/>
          <p:cNvSpPr txBox="1"/>
          <p:nvPr/>
        </p:nvSpPr>
        <p:spPr>
          <a:xfrm>
            <a:off x="4170432" y="4342508"/>
            <a:ext cx="7141558" cy="2382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rgbClr val="0069B4"/>
              </a:buClr>
              <a:buSzPct val="200000"/>
              <a:buFont typeface="Arial"/>
              <a:buChar char="‣"/>
              <a:defRPr>
                <a:latin typeface="Myriad Pro"/>
                <a:ea typeface="Myriad Pro"/>
                <a:cs typeface="Myriad Pro"/>
                <a:sym typeface="Myriad Pro"/>
              </a:defRPr>
            </a:pPr>
            <a:r>
              <a:t>High number of </a:t>
            </a:r>
            <a:r>
              <a:rPr b="1">
                <a:solidFill>
                  <a:srgbClr val="660E25"/>
                </a:solidFill>
              </a:rPr>
              <a:t>killing of journalists</a:t>
            </a:r>
            <a:r>
              <a:t>, </a:t>
            </a:r>
            <a:r>
              <a:rPr b="1">
                <a:solidFill>
                  <a:srgbClr val="0069B4"/>
                </a:solidFill>
              </a:rPr>
              <a:t>950</a:t>
            </a:r>
            <a:r>
              <a:t> in the last decade and </a:t>
            </a:r>
            <a:r>
              <a:rPr b="1">
                <a:solidFill>
                  <a:srgbClr val="0069B4"/>
                </a:solidFill>
              </a:rPr>
              <a:t>66</a:t>
            </a:r>
            <a:r>
              <a:t> killed already in 2022. </a:t>
            </a:r>
            <a:r>
              <a:rPr b="1">
                <a:solidFill>
                  <a:srgbClr val="0069B4"/>
                </a:solidFill>
              </a:rPr>
              <a:t>86%</a:t>
            </a:r>
            <a:r>
              <a:t> of cases met with </a:t>
            </a:r>
            <a:r>
              <a:rPr b="1">
                <a:solidFill>
                  <a:srgbClr val="660E25"/>
                </a:solidFill>
              </a:rPr>
              <a:t>impunity</a:t>
            </a:r>
            <a:r>
              <a:t>. </a:t>
            </a:r>
          </a:p>
          <a:p>
            <a:pPr marL="285750" indent="-285750">
              <a:buClr>
                <a:srgbClr val="0069B4"/>
              </a:buClr>
              <a:buSzPct val="200000"/>
              <a:buFont typeface="Arial"/>
              <a:buChar char="‣"/>
              <a:defRPr>
                <a:latin typeface="Myriad Pro"/>
                <a:ea typeface="Myriad Pro"/>
                <a:cs typeface="Myriad Pro"/>
                <a:sym typeface="Myriad Pro"/>
              </a:defRPr>
            </a:pPr>
            <a:endParaRPr/>
          </a:p>
          <a:p>
            <a:pPr marL="285750" indent="-285750">
              <a:buClr>
                <a:srgbClr val="0069B4"/>
              </a:buClr>
              <a:buSzPct val="200000"/>
              <a:buFont typeface="Arial"/>
              <a:buChar char="‣"/>
              <a:defRPr>
                <a:latin typeface="Myriad Pro"/>
                <a:ea typeface="Myriad Pro"/>
                <a:cs typeface="Myriad Pro"/>
                <a:sym typeface="Myriad Pro"/>
              </a:defRPr>
            </a:pPr>
            <a:r>
              <a:t>Increasing </a:t>
            </a:r>
            <a:r>
              <a:rPr b="1">
                <a:solidFill>
                  <a:srgbClr val="660E25"/>
                </a:solidFill>
              </a:rPr>
              <a:t>restrictions on freedom of expression </a:t>
            </a:r>
            <a:r>
              <a:t>— </a:t>
            </a:r>
            <a:r>
              <a:rPr b="1">
                <a:solidFill>
                  <a:srgbClr val="0069B4"/>
                </a:solidFill>
              </a:rPr>
              <a:t>85% of the world’s population experiencing a decline in press freedom. </a:t>
            </a:r>
          </a:p>
          <a:p>
            <a:pPr marL="285750" indent="-285750">
              <a:buClr>
                <a:srgbClr val="0069B4"/>
              </a:buClr>
              <a:buSzPct val="200000"/>
              <a:buFont typeface="Arial"/>
              <a:buChar char="‣"/>
              <a:defRPr>
                <a:latin typeface="Myriad Pro"/>
                <a:ea typeface="Myriad Pro"/>
                <a:cs typeface="Myriad Pro"/>
                <a:sym typeface="Myriad Pro"/>
              </a:defRPr>
            </a:pPr>
            <a:endParaRPr b="1">
              <a:solidFill>
                <a:srgbClr val="0069B4"/>
              </a:solidFill>
            </a:endParaRPr>
          </a:p>
          <a:p>
            <a:pPr marL="285750" indent="-285750">
              <a:buClr>
                <a:srgbClr val="0069B4"/>
              </a:buClr>
              <a:buSzPct val="200000"/>
              <a:buFont typeface="Arial"/>
              <a:buChar char="‣"/>
              <a:defRPr>
                <a:latin typeface="Myriad Pro"/>
                <a:ea typeface="Myriad Pro"/>
                <a:cs typeface="Myriad Pro"/>
                <a:sym typeface="Myriad Pro"/>
              </a:defRPr>
            </a:pPr>
            <a:r>
              <a:t>Persistent </a:t>
            </a:r>
            <a:r>
              <a:rPr b="1">
                <a:solidFill>
                  <a:srgbClr val="660E25"/>
                </a:solidFill>
              </a:rPr>
              <a:t>online and physical attacks </a:t>
            </a:r>
            <a:r>
              <a:t>against journalists. Harassment and threats, disproportionally against </a:t>
            </a:r>
            <a:r>
              <a:rPr b="1">
                <a:solidFill>
                  <a:srgbClr val="660E25"/>
                </a:solidFill>
              </a:rPr>
              <a:t>women journalists.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 name="signature.jpeg" descr="signature.jpeg"/>
          <p:cNvPicPr>
            <a:picLocks noChangeAspect="1"/>
          </p:cNvPicPr>
          <p:nvPr/>
        </p:nvPicPr>
        <p:blipFill>
          <a:blip r:embed="rId3"/>
          <a:stretch>
            <a:fillRect/>
          </a:stretch>
        </p:blipFill>
        <p:spPr>
          <a:xfrm>
            <a:off x="-12700" y="1323974"/>
            <a:ext cx="12192001" cy="2728133"/>
          </a:xfrm>
          <a:prstGeom prst="rect">
            <a:avLst/>
          </a:prstGeom>
          <a:ln w="12700">
            <a:miter lim="400000"/>
          </a:ln>
        </p:spPr>
      </p:pic>
      <p:sp>
        <p:nvSpPr>
          <p:cNvPr id="564" name="TextBox 2"/>
          <p:cNvSpPr txBox="1"/>
          <p:nvPr/>
        </p:nvSpPr>
        <p:spPr>
          <a:xfrm>
            <a:off x="949990" y="2987040"/>
            <a:ext cx="3946171" cy="883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669F"/>
                </a:solidFill>
                <a:latin typeface="Myriad Pro"/>
                <a:ea typeface="Myriad Pro"/>
                <a:cs typeface="Myriad Pro"/>
                <a:sym typeface="Myriad Pro"/>
              </a:defRPr>
            </a:lvl1pPr>
          </a:lstStyle>
          <a:p>
            <a:r>
              <a:t>Global Trends in the Safety of Journalists</a:t>
            </a:r>
          </a:p>
        </p:txBody>
      </p:sp>
      <p:grpSp>
        <p:nvGrpSpPr>
          <p:cNvPr id="568" name="Group"/>
          <p:cNvGrpSpPr/>
          <p:nvPr/>
        </p:nvGrpSpPr>
        <p:grpSpPr>
          <a:xfrm>
            <a:off x="1001142" y="4332744"/>
            <a:ext cx="10926491" cy="2190100"/>
            <a:chOff x="0" y="0"/>
            <a:chExt cx="10926490" cy="2190098"/>
          </a:xfrm>
        </p:grpSpPr>
        <p:pic>
          <p:nvPicPr>
            <p:cNvPr id="565" name="Screenshot 2022-09-26 at 13.13.08.png" descr="Screenshot 2022-09-26 at 13.13.08.png"/>
            <p:cNvPicPr>
              <a:picLocks noChangeAspect="1"/>
            </p:cNvPicPr>
            <p:nvPr/>
          </p:nvPicPr>
          <p:blipFill>
            <a:blip r:embed="rId4"/>
            <a:stretch>
              <a:fillRect/>
            </a:stretch>
          </p:blipFill>
          <p:spPr>
            <a:xfrm>
              <a:off x="3511780" y="22462"/>
              <a:ext cx="3346921" cy="2167637"/>
            </a:xfrm>
            <a:prstGeom prst="rect">
              <a:avLst/>
            </a:prstGeom>
            <a:ln w="12700" cap="flat">
              <a:noFill/>
              <a:miter lim="400000"/>
            </a:ln>
            <a:effectLst/>
          </p:spPr>
        </p:pic>
        <p:pic>
          <p:nvPicPr>
            <p:cNvPr id="566" name="Screenshot 2022-09-26 at 13.13.21.png" descr="Screenshot 2022-09-26 at 13.13.21.png"/>
            <p:cNvPicPr>
              <a:picLocks noChangeAspect="1"/>
            </p:cNvPicPr>
            <p:nvPr/>
          </p:nvPicPr>
          <p:blipFill>
            <a:blip r:embed="rId5"/>
            <a:stretch>
              <a:fillRect/>
            </a:stretch>
          </p:blipFill>
          <p:spPr>
            <a:xfrm>
              <a:off x="0" y="0"/>
              <a:ext cx="3459234" cy="2100249"/>
            </a:xfrm>
            <a:prstGeom prst="rect">
              <a:avLst/>
            </a:prstGeom>
            <a:ln w="12700" cap="flat">
              <a:noFill/>
              <a:miter lim="400000"/>
            </a:ln>
            <a:effectLst/>
          </p:spPr>
        </p:pic>
        <p:pic>
          <p:nvPicPr>
            <p:cNvPr id="567" name="Screenshot 2022-09-26 at 13.16.04.png" descr="Screenshot 2022-09-26 at 13.16.04.png"/>
            <p:cNvPicPr>
              <a:picLocks noChangeAspect="1"/>
            </p:cNvPicPr>
            <p:nvPr/>
          </p:nvPicPr>
          <p:blipFill>
            <a:blip r:embed="rId6"/>
            <a:stretch>
              <a:fillRect/>
            </a:stretch>
          </p:blipFill>
          <p:spPr>
            <a:xfrm>
              <a:off x="6795104" y="16846"/>
              <a:ext cx="4131387" cy="2167638"/>
            </a:xfrm>
            <a:prstGeom prst="rect">
              <a:avLst/>
            </a:prstGeom>
            <a:ln w="12700" cap="flat">
              <a:noFill/>
              <a:miter lim="400000"/>
            </a:ln>
            <a:effectLst/>
          </p:spPr>
        </p:pic>
      </p:grpSp>
      <p:sp>
        <p:nvSpPr>
          <p:cNvPr id="569" name="TextBox 2"/>
          <p:cNvSpPr txBox="1"/>
          <p:nvPr/>
        </p:nvSpPr>
        <p:spPr>
          <a:xfrm>
            <a:off x="949990" y="2961640"/>
            <a:ext cx="3946171" cy="883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FFFFFF"/>
                </a:solidFill>
                <a:latin typeface="Myriad Pro"/>
                <a:ea typeface="Myriad Pro"/>
                <a:cs typeface="Myriad Pro"/>
                <a:sym typeface="Myriad Pro"/>
              </a:defRPr>
            </a:lvl1pPr>
          </a:lstStyle>
          <a:p>
            <a:r>
              <a:t>Global Trends in the Safety of Journalists</a:t>
            </a:r>
          </a:p>
        </p:txBody>
      </p:sp>
      <p:sp>
        <p:nvSpPr>
          <p:cNvPr id="570" name="15 Sep"/>
          <p:cNvSpPr txBox="1"/>
          <p:nvPr/>
        </p:nvSpPr>
        <p:spPr>
          <a:xfrm>
            <a:off x="2790487" y="4824523"/>
            <a:ext cx="462667" cy="20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900">
                <a:latin typeface="Myriad Pro Light"/>
                <a:ea typeface="Myriad Pro Light"/>
                <a:cs typeface="Myriad Pro Light"/>
                <a:sym typeface="Myriad Pro Semibold"/>
              </a:defRPr>
            </a:lvl1pPr>
          </a:lstStyle>
          <a:p>
            <a:r>
              <a:t> 15 Sep</a:t>
            </a:r>
          </a:p>
        </p:txBody>
      </p:sp>
      <p:grpSp>
        <p:nvGrpSpPr>
          <p:cNvPr id="578" name="Group"/>
          <p:cNvGrpSpPr/>
          <p:nvPr/>
        </p:nvGrpSpPr>
        <p:grpSpPr>
          <a:xfrm>
            <a:off x="3987163" y="5197535"/>
            <a:ext cx="309109" cy="925106"/>
            <a:chOff x="0" y="0"/>
            <a:chExt cx="309107" cy="925104"/>
          </a:xfrm>
        </p:grpSpPr>
        <p:grpSp>
          <p:nvGrpSpPr>
            <p:cNvPr id="574" name="Group"/>
            <p:cNvGrpSpPr/>
            <p:nvPr/>
          </p:nvGrpSpPr>
          <p:grpSpPr>
            <a:xfrm>
              <a:off x="0" y="303518"/>
              <a:ext cx="309108" cy="621587"/>
              <a:chOff x="0" y="0"/>
              <a:chExt cx="309107" cy="621585"/>
            </a:xfrm>
          </p:grpSpPr>
          <p:sp>
            <p:nvSpPr>
              <p:cNvPr id="571" name="Rectangle"/>
              <p:cNvSpPr/>
              <p:nvPr/>
            </p:nvSpPr>
            <p:spPr>
              <a:xfrm>
                <a:off x="0" y="107017"/>
                <a:ext cx="309108" cy="514569"/>
              </a:xfrm>
              <a:prstGeom prst="rect">
                <a:avLst/>
              </a:prstGeom>
              <a:solidFill>
                <a:srgbClr val="F43D3D"/>
              </a:solidFill>
              <a:ln w="12700" cap="flat">
                <a:noFill/>
                <a:miter lim="400000"/>
              </a:ln>
              <a:effectLst/>
            </p:spPr>
            <p:txBody>
              <a:bodyPr wrap="square" lIns="45719" tIns="45719" rIns="45719" bIns="45719" numCol="1" anchor="ctr">
                <a:noAutofit/>
              </a:bodyPr>
              <a:lstStyle/>
              <a:p>
                <a:endParaRPr/>
              </a:p>
            </p:txBody>
          </p:sp>
          <p:sp>
            <p:nvSpPr>
              <p:cNvPr id="572" name="Rectangle"/>
              <p:cNvSpPr/>
              <p:nvPr/>
            </p:nvSpPr>
            <p:spPr>
              <a:xfrm>
                <a:off x="0" y="69664"/>
                <a:ext cx="309108" cy="36894"/>
              </a:xfrm>
              <a:prstGeom prst="rect">
                <a:avLst/>
              </a:prstGeom>
              <a:solidFill>
                <a:srgbClr val="EE9CC8"/>
              </a:solidFill>
              <a:ln w="12700" cap="flat">
                <a:noFill/>
                <a:miter lim="400000"/>
              </a:ln>
              <a:effectLst/>
            </p:spPr>
            <p:txBody>
              <a:bodyPr wrap="square" lIns="45719" tIns="45719" rIns="45719" bIns="45719" numCol="1" anchor="ctr">
                <a:noAutofit/>
              </a:bodyPr>
              <a:lstStyle/>
              <a:p>
                <a:endParaRPr/>
              </a:p>
            </p:txBody>
          </p:sp>
          <p:sp>
            <p:nvSpPr>
              <p:cNvPr id="573" name="Rectangle"/>
              <p:cNvSpPr/>
              <p:nvPr/>
            </p:nvSpPr>
            <p:spPr>
              <a:xfrm>
                <a:off x="99053" y="0"/>
                <a:ext cx="111002" cy="176223"/>
              </a:xfrm>
              <a:prstGeom prst="rect">
                <a:avLst/>
              </a:prstGeom>
              <a:solidFill>
                <a:srgbClr val="EE9CC8"/>
              </a:solidFill>
              <a:ln w="12700" cap="flat">
                <a:noFill/>
                <a:miter lim="400000"/>
              </a:ln>
              <a:effectLst/>
            </p:spPr>
            <p:txBody>
              <a:bodyPr wrap="square" lIns="45719" tIns="45719" rIns="45719" bIns="45719" numCol="1" anchor="ctr">
                <a:noAutofit/>
              </a:bodyPr>
              <a:lstStyle/>
              <a:p>
                <a:endParaRPr/>
              </a:p>
            </p:txBody>
          </p:sp>
        </p:grpSp>
        <p:sp>
          <p:nvSpPr>
            <p:cNvPr id="575" name="58"/>
            <p:cNvSpPr txBox="1"/>
            <p:nvPr/>
          </p:nvSpPr>
          <p:spPr>
            <a:xfrm>
              <a:off x="44552" y="607037"/>
              <a:ext cx="220004" cy="2059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900">
                  <a:solidFill>
                    <a:srgbClr val="D6E3E3"/>
                  </a:solidFill>
                </a:defRPr>
              </a:lvl1pPr>
            </a:lstStyle>
            <a:p>
              <a:r>
                <a:t>58</a:t>
              </a:r>
            </a:p>
          </p:txBody>
        </p:sp>
        <p:sp>
          <p:nvSpPr>
            <p:cNvPr id="576" name="8"/>
            <p:cNvSpPr txBox="1"/>
            <p:nvPr/>
          </p:nvSpPr>
          <p:spPr>
            <a:xfrm>
              <a:off x="73517" y="303518"/>
              <a:ext cx="162073" cy="2059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900">
                  <a:solidFill>
                    <a:srgbClr val="D6E3E3"/>
                  </a:solidFill>
                </a:defRPr>
              </a:lvl1pPr>
            </a:lstStyle>
            <a:p>
              <a:r>
                <a:t>8</a:t>
              </a:r>
            </a:p>
          </p:txBody>
        </p:sp>
        <p:sp>
          <p:nvSpPr>
            <p:cNvPr id="577" name="66"/>
            <p:cNvSpPr txBox="1"/>
            <p:nvPr/>
          </p:nvSpPr>
          <p:spPr>
            <a:xfrm>
              <a:off x="44552" y="0"/>
              <a:ext cx="217151" cy="2184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800" b="1">
                  <a:solidFill>
                    <a:srgbClr val="535353"/>
                  </a:solidFill>
                  <a:latin typeface="+mn-lt"/>
                  <a:ea typeface="+mn-ea"/>
                  <a:cs typeface="+mn-cs"/>
                  <a:sym typeface="Helvetica"/>
                </a:defRPr>
              </a:lvl1pPr>
            </a:lstStyle>
            <a:p>
              <a:r>
                <a:t>66</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 name="Screenshot 2022-09-26 at 13.19.28.png" descr="Screenshot 2022-09-26 at 13.19.28.png"/>
          <p:cNvPicPr>
            <a:picLocks noChangeAspect="1"/>
          </p:cNvPicPr>
          <p:nvPr/>
        </p:nvPicPr>
        <p:blipFill>
          <a:blip r:embed="rId2"/>
          <a:stretch>
            <a:fillRect/>
          </a:stretch>
        </p:blipFill>
        <p:spPr>
          <a:xfrm>
            <a:off x="1263649" y="3094566"/>
            <a:ext cx="9664701" cy="3683001"/>
          </a:xfrm>
          <a:prstGeom prst="rect">
            <a:avLst/>
          </a:prstGeom>
          <a:ln w="12700">
            <a:miter lim="400000"/>
          </a:ln>
        </p:spPr>
      </p:pic>
      <p:pic>
        <p:nvPicPr>
          <p:cNvPr id="583" name="thumbnail.jpeg" descr="thumbnail.jpeg"/>
          <p:cNvPicPr>
            <a:picLocks noChangeAspect="1"/>
          </p:cNvPicPr>
          <p:nvPr/>
        </p:nvPicPr>
        <p:blipFill>
          <a:blip r:embed="rId3"/>
          <a:stretch>
            <a:fillRect/>
          </a:stretch>
        </p:blipFill>
        <p:spPr>
          <a:xfrm>
            <a:off x="-11849" y="1346715"/>
            <a:ext cx="12215698" cy="2733436"/>
          </a:xfrm>
          <a:prstGeom prst="rect">
            <a:avLst/>
          </a:prstGeom>
          <a:ln w="12700">
            <a:miter lim="400000"/>
          </a:ln>
        </p:spPr>
      </p:pic>
      <p:sp>
        <p:nvSpPr>
          <p:cNvPr id="584" name="TextBox 2"/>
          <p:cNvSpPr txBox="1"/>
          <p:nvPr/>
        </p:nvSpPr>
        <p:spPr>
          <a:xfrm>
            <a:off x="1449523" y="2771140"/>
            <a:ext cx="3946172" cy="1315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669F"/>
                </a:solidFill>
                <a:latin typeface="Myriad Pro"/>
                <a:ea typeface="Myriad Pro"/>
                <a:cs typeface="Myriad Pro"/>
                <a:sym typeface="Myriad Pro"/>
              </a:defRPr>
            </a:lvl1pPr>
          </a:lstStyle>
          <a:p>
            <a:r>
              <a:t>Women journalists are at great risk of online violence</a:t>
            </a:r>
          </a:p>
        </p:txBody>
      </p:sp>
      <p:sp>
        <p:nvSpPr>
          <p:cNvPr id="585" name="TextBox 2"/>
          <p:cNvSpPr txBox="1"/>
          <p:nvPr/>
        </p:nvSpPr>
        <p:spPr>
          <a:xfrm>
            <a:off x="1424123" y="2771140"/>
            <a:ext cx="3946172" cy="1315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FFFFFF"/>
                </a:solidFill>
                <a:latin typeface="Myriad Pro"/>
                <a:ea typeface="Myriad Pro"/>
                <a:cs typeface="Myriad Pro"/>
                <a:sym typeface="Myriad Pro"/>
              </a:defRPr>
            </a:lvl1pPr>
          </a:lstStyle>
          <a:p>
            <a:r>
              <a:t>Women journalists are at great risk of online violence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extBox 2"/>
          <p:cNvSpPr txBox="1"/>
          <p:nvPr/>
        </p:nvSpPr>
        <p:spPr>
          <a:xfrm>
            <a:off x="1018043" y="4304408"/>
            <a:ext cx="3153567" cy="1315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rgbClr val="0069B4"/>
                </a:solidFill>
                <a:latin typeface="Myriad Pro"/>
                <a:ea typeface="Myriad Pro"/>
                <a:cs typeface="Myriad Pro"/>
                <a:sym typeface="Myriad Pro"/>
              </a:defRPr>
            </a:pPr>
            <a:r>
              <a:t>Key</a:t>
            </a:r>
          </a:p>
          <a:p>
            <a:pPr>
              <a:defRPr sz="2800" b="1">
                <a:solidFill>
                  <a:srgbClr val="0069B4"/>
                </a:solidFill>
                <a:latin typeface="Myriad Pro"/>
                <a:ea typeface="Myriad Pro"/>
                <a:cs typeface="Myriad Pro"/>
                <a:sym typeface="Myriad Pro"/>
              </a:defRPr>
            </a:pPr>
            <a:r>
              <a:t>challenges </a:t>
            </a:r>
          </a:p>
          <a:p>
            <a:pPr>
              <a:defRPr sz="2800" b="1">
                <a:solidFill>
                  <a:srgbClr val="0069B4"/>
                </a:solidFill>
                <a:latin typeface="Myriad Pro"/>
                <a:ea typeface="Myriad Pro"/>
                <a:cs typeface="Myriad Pro"/>
                <a:sym typeface="Myriad Pro"/>
              </a:defRPr>
            </a:pPr>
            <a:r>
              <a:t>in the digital era</a:t>
            </a:r>
          </a:p>
        </p:txBody>
      </p:sp>
      <p:sp>
        <p:nvSpPr>
          <p:cNvPr id="588" name="TextBox 4"/>
          <p:cNvSpPr txBox="1"/>
          <p:nvPr/>
        </p:nvSpPr>
        <p:spPr>
          <a:xfrm>
            <a:off x="3916432" y="4210429"/>
            <a:ext cx="7647508" cy="247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rgbClr val="0069B4"/>
              </a:buClr>
              <a:buSzPct val="200000"/>
              <a:buFont typeface="Arial"/>
              <a:buChar char="‣"/>
              <a:defRPr sz="2000">
                <a:latin typeface="Myriad Pro"/>
                <a:ea typeface="Myriad Pro"/>
                <a:cs typeface="Myriad Pro"/>
                <a:sym typeface="Myriad Pro"/>
              </a:defRPr>
            </a:pPr>
            <a:r>
              <a:t>Growing spread of </a:t>
            </a:r>
            <a:r>
              <a:rPr b="1"/>
              <a:t>misinformation and disinformation</a:t>
            </a:r>
            <a:r>
              <a:t> through digital technologies.</a:t>
            </a:r>
          </a:p>
          <a:p>
            <a:pPr marL="285750" indent="-285750">
              <a:buClr>
                <a:srgbClr val="0069B4"/>
              </a:buClr>
              <a:buSzPct val="200000"/>
              <a:buFont typeface="Arial"/>
              <a:buChar char="‣"/>
              <a:defRPr sz="2000">
                <a:latin typeface="Myriad Pro"/>
                <a:ea typeface="Myriad Pro"/>
                <a:cs typeface="Myriad Pro"/>
                <a:sym typeface="Myriad Pro"/>
              </a:defRPr>
            </a:pPr>
            <a:endParaRPr/>
          </a:p>
          <a:p>
            <a:pPr marL="285750" indent="-285750">
              <a:buClr>
                <a:srgbClr val="0069B4"/>
              </a:buClr>
              <a:buSzPct val="200000"/>
              <a:buFont typeface="Arial"/>
              <a:buChar char="‣"/>
              <a:defRPr sz="2000">
                <a:latin typeface="Myriad Pro"/>
                <a:ea typeface="Myriad Pro"/>
                <a:cs typeface="Myriad Pro"/>
                <a:sym typeface="Myriad Pro"/>
              </a:defRPr>
            </a:pPr>
            <a:r>
              <a:t>Absence of inclusive global Internet governance frameworks facilitates the spread of </a:t>
            </a:r>
            <a:r>
              <a:rPr b="1"/>
              <a:t>hate speech</a:t>
            </a:r>
            <a:r>
              <a:t>, increasing risk of conflict.</a:t>
            </a:r>
          </a:p>
          <a:p>
            <a:pPr marL="285750" indent="-285750">
              <a:buClr>
                <a:srgbClr val="0069B4"/>
              </a:buClr>
              <a:buSzPct val="200000"/>
              <a:buFont typeface="Arial"/>
              <a:buChar char="‣"/>
              <a:defRPr sz="2000">
                <a:latin typeface="Myriad Pro"/>
                <a:ea typeface="Myriad Pro"/>
                <a:cs typeface="Myriad Pro"/>
                <a:sym typeface="Myriad Pro"/>
              </a:defRPr>
            </a:pPr>
            <a:endParaRPr/>
          </a:p>
          <a:p>
            <a:pPr marL="285750" indent="-285750">
              <a:buClr>
                <a:srgbClr val="0069B4"/>
              </a:buClr>
              <a:buSzPct val="200000"/>
              <a:buFont typeface="Arial"/>
              <a:buChar char="‣"/>
              <a:defRPr sz="2000">
                <a:latin typeface="Myriad Pro"/>
                <a:ea typeface="Myriad Pro"/>
                <a:cs typeface="Myriad Pro"/>
                <a:sym typeface="Myriad Pro"/>
              </a:defRPr>
            </a:pPr>
            <a:r>
              <a:t>Protection and promotion of </a:t>
            </a:r>
            <a:r>
              <a:rPr b="1"/>
              <a:t>information as a common good</a:t>
            </a:r>
            <a:r>
              <a:t> as a premise to address the regulation of digital platforms.</a:t>
            </a:r>
          </a:p>
        </p:txBody>
      </p:sp>
      <p:pic>
        <p:nvPicPr>
          <p:cNvPr id="589" name="Screenshot 2022-09-26 at 13.52.49.png" descr="Screenshot 2022-09-26 at 13.52.49.png"/>
          <p:cNvPicPr>
            <a:picLocks noChangeAspect="1"/>
          </p:cNvPicPr>
          <p:nvPr/>
        </p:nvPicPr>
        <p:blipFill>
          <a:blip r:embed="rId3"/>
          <a:stretch>
            <a:fillRect/>
          </a:stretch>
        </p:blipFill>
        <p:spPr>
          <a:xfrm>
            <a:off x="-1" y="1342158"/>
            <a:ext cx="12192001" cy="278433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Screenshot 2022-09-26 at 14.25.02.png" descr="Screenshot 2022-09-26 at 14.25.02.png"/>
          <p:cNvPicPr>
            <a:picLocks noChangeAspect="1"/>
          </p:cNvPicPr>
          <p:nvPr/>
        </p:nvPicPr>
        <p:blipFill>
          <a:blip r:embed="rId3"/>
          <a:stretch>
            <a:fillRect/>
          </a:stretch>
        </p:blipFill>
        <p:spPr>
          <a:xfrm>
            <a:off x="8747534" y="4183326"/>
            <a:ext cx="2477961" cy="2342800"/>
          </a:xfrm>
          <a:prstGeom prst="rect">
            <a:avLst/>
          </a:prstGeom>
          <a:ln w="12700">
            <a:miter lim="400000"/>
          </a:ln>
        </p:spPr>
      </p:pic>
      <p:pic>
        <p:nvPicPr>
          <p:cNvPr id="594" name="Screenshot 2022-09-26 at 14.24.53.png" descr="Screenshot 2022-09-26 at 14.24.53.png"/>
          <p:cNvPicPr>
            <a:picLocks noChangeAspect="1"/>
          </p:cNvPicPr>
          <p:nvPr/>
        </p:nvPicPr>
        <p:blipFill>
          <a:blip r:embed="rId4"/>
          <a:stretch>
            <a:fillRect/>
          </a:stretch>
        </p:blipFill>
        <p:spPr>
          <a:xfrm>
            <a:off x="1194093" y="4336463"/>
            <a:ext cx="2339426" cy="2036525"/>
          </a:xfrm>
          <a:prstGeom prst="rect">
            <a:avLst/>
          </a:prstGeom>
          <a:ln w="12700">
            <a:miter lim="400000"/>
          </a:ln>
        </p:spPr>
      </p:pic>
      <p:sp>
        <p:nvSpPr>
          <p:cNvPr id="595" name="TextBox 2"/>
          <p:cNvSpPr txBox="1"/>
          <p:nvPr/>
        </p:nvSpPr>
        <p:spPr>
          <a:xfrm>
            <a:off x="787023" y="1971842"/>
            <a:ext cx="3153566" cy="1747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69B4"/>
                </a:solidFill>
                <a:latin typeface="Myriad Pro"/>
                <a:ea typeface="Myriad Pro"/>
                <a:cs typeface="Myriad Pro"/>
                <a:sym typeface="Myriad Pro"/>
              </a:defRPr>
            </a:lvl1pPr>
          </a:lstStyle>
          <a:p>
            <a:r>
              <a:t>UN Plan of Action on the Safety of Journalists and the Issue of Impunity</a:t>
            </a:r>
          </a:p>
        </p:txBody>
      </p:sp>
      <p:sp>
        <p:nvSpPr>
          <p:cNvPr id="596" name="Text Placeholder 1"/>
          <p:cNvSpPr txBox="1"/>
          <p:nvPr/>
        </p:nvSpPr>
        <p:spPr>
          <a:xfrm>
            <a:off x="4224851" y="2061300"/>
            <a:ext cx="7093882" cy="217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93192" indent="-393192" defTabSz="786384">
              <a:lnSpc>
                <a:spcPct val="90000"/>
              </a:lnSpc>
              <a:spcBef>
                <a:spcPts val="800"/>
              </a:spcBef>
              <a:buClr>
                <a:srgbClr val="024A84"/>
              </a:buClr>
              <a:buSzPct val="200000"/>
              <a:buFont typeface="Arial"/>
              <a:buChar char="‣"/>
              <a:defRPr sz="2064">
                <a:latin typeface="Myriad Pro"/>
                <a:ea typeface="Myriad Pro"/>
                <a:cs typeface="Myriad Pro"/>
                <a:sym typeface="Myriad Pro"/>
              </a:defRPr>
            </a:pPr>
            <a:r>
              <a:t>UNESCO’s actions in these areas fall within the framework of the </a:t>
            </a:r>
            <a:r>
              <a:rPr b="1">
                <a:solidFill>
                  <a:srgbClr val="0069B4"/>
                </a:solidFill>
              </a:rPr>
              <a:t>UN Plan of Action on Safety of Journalists and the Issue of Impunity</a:t>
            </a:r>
            <a:r>
              <a:rPr b="1">
                <a:solidFill>
                  <a:srgbClr val="660E25"/>
                </a:solidFill>
              </a:rPr>
              <a:t>, </a:t>
            </a:r>
          </a:p>
          <a:p>
            <a:pPr marL="393192" indent="-393192" defTabSz="786384">
              <a:lnSpc>
                <a:spcPct val="90000"/>
              </a:lnSpc>
              <a:spcBef>
                <a:spcPts val="800"/>
              </a:spcBef>
              <a:buClr>
                <a:srgbClr val="024A84"/>
              </a:buClr>
              <a:buSzPct val="200000"/>
              <a:buFont typeface="Arial"/>
              <a:buChar char="‣"/>
              <a:defRPr sz="2064">
                <a:latin typeface="Myriad Pro"/>
                <a:ea typeface="Myriad Pro"/>
                <a:cs typeface="Myriad Pro"/>
                <a:sym typeface="Myriad Pro"/>
              </a:defRPr>
            </a:pPr>
            <a:r>
              <a:t>This is the  </a:t>
            </a:r>
            <a:r>
              <a:rPr b="1">
                <a:solidFill>
                  <a:srgbClr val="0069B4"/>
                </a:solidFill>
              </a:rPr>
              <a:t>only  systematic UN-wide plan</a:t>
            </a:r>
            <a:r>
              <a:t> that aims to create a free and safe environment for journalists and media workers, including social media producers, in both conflict and non-conflict situations. </a:t>
            </a:r>
          </a:p>
        </p:txBody>
      </p:sp>
      <p:sp>
        <p:nvSpPr>
          <p:cNvPr id="597" name="UNESCO’s activities contribute to the achievement of the Sustainable Development Goals, particularly SDG 16 and as in the case of cooperation with different stakeholders - SDG 17."/>
          <p:cNvSpPr txBox="1"/>
          <p:nvPr/>
        </p:nvSpPr>
        <p:spPr>
          <a:xfrm>
            <a:off x="4259313" y="4394605"/>
            <a:ext cx="4139037" cy="174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defTabSz="914400">
              <a:lnSpc>
                <a:spcPct val="90000"/>
              </a:lnSpc>
              <a:spcBef>
                <a:spcPts val="1000"/>
              </a:spcBef>
              <a:buClr>
                <a:srgbClr val="024A84"/>
              </a:buClr>
              <a:buSzPct val="200000"/>
              <a:buFont typeface="Arial"/>
              <a:buChar char="‣"/>
              <a:defRPr sz="2000">
                <a:latin typeface="Myriad Pro"/>
                <a:ea typeface="Myriad Pro"/>
                <a:cs typeface="Myriad Pro"/>
                <a:sym typeface="Myriad Pro"/>
              </a:defRPr>
            </a:pPr>
            <a:r>
              <a:t>UNESCO’s activities contribute to the achievement of the </a:t>
            </a:r>
            <a:r>
              <a:rPr b="1">
                <a:solidFill>
                  <a:srgbClr val="0069B4"/>
                </a:solidFill>
              </a:rPr>
              <a:t>Sustainable Development Goals, particularly SDG 16 and</a:t>
            </a:r>
            <a:r>
              <a:rPr b="1">
                <a:solidFill>
                  <a:srgbClr val="660E25"/>
                </a:solidFill>
              </a:rPr>
              <a:t> </a:t>
            </a:r>
            <a:r>
              <a:t>as in the case of cooperation with different stakeholders</a:t>
            </a:r>
            <a:r>
              <a:rPr b="1">
                <a:solidFill>
                  <a:srgbClr val="660E25"/>
                </a:solidFill>
              </a:rPr>
              <a:t> - </a:t>
            </a:r>
            <a:r>
              <a:rPr b="1">
                <a:solidFill>
                  <a:srgbClr val="0069B4"/>
                </a:solidFill>
              </a:rPr>
              <a:t>SDG 17</a:t>
            </a:r>
            <a:r>
              <a:rPr b="1">
                <a:solidFill>
                  <a:srgbClr val="660E25"/>
                </a:solidFill>
              </a:rPr>
              <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Picture 6" descr="Picture 6"/>
          <p:cNvPicPr>
            <a:picLocks noChangeAspect="1"/>
          </p:cNvPicPr>
          <p:nvPr/>
        </p:nvPicPr>
        <p:blipFill>
          <a:blip r:embed="rId2"/>
          <a:stretch>
            <a:fillRect/>
          </a:stretch>
        </p:blipFill>
        <p:spPr>
          <a:xfrm>
            <a:off x="7984026" y="1351511"/>
            <a:ext cx="4207974" cy="1885675"/>
          </a:xfrm>
          <a:prstGeom prst="rect">
            <a:avLst/>
          </a:prstGeom>
          <a:ln w="12700">
            <a:miter lim="400000"/>
          </a:ln>
        </p:spPr>
      </p:pic>
      <p:sp>
        <p:nvSpPr>
          <p:cNvPr id="602" name="Straight Connector 8"/>
          <p:cNvSpPr/>
          <p:nvPr/>
        </p:nvSpPr>
        <p:spPr>
          <a:xfrm flipH="1">
            <a:off x="777031" y="2552497"/>
            <a:ext cx="1" cy="3384101"/>
          </a:xfrm>
          <a:prstGeom prst="line">
            <a:avLst/>
          </a:prstGeom>
          <a:ln w="6350">
            <a:solidFill>
              <a:srgbClr val="FFFFFF"/>
            </a:solidFill>
            <a:miter/>
          </a:ln>
        </p:spPr>
        <p:txBody>
          <a:bodyPr lIns="45719" rIns="45719"/>
          <a:lstStyle/>
          <a:p>
            <a:endParaRPr/>
          </a:p>
        </p:txBody>
      </p:sp>
      <p:sp>
        <p:nvSpPr>
          <p:cNvPr id="603" name="Content Placeholder 24"/>
          <p:cNvSpPr txBox="1"/>
          <p:nvPr/>
        </p:nvSpPr>
        <p:spPr>
          <a:xfrm>
            <a:off x="3994833" y="3512679"/>
            <a:ext cx="3064511" cy="2786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4000" b="1">
                <a:solidFill>
                  <a:srgbClr val="FFFFFF"/>
                </a:solidFill>
                <a:latin typeface="Myriad Pro"/>
                <a:ea typeface="Myriad Pro"/>
                <a:cs typeface="Myriad Pro"/>
                <a:sym typeface="Myriad Pro"/>
              </a:defRPr>
            </a:pPr>
            <a:r>
              <a:rPr dirty="0">
                <a:solidFill>
                  <a:srgbClr val="0069B4"/>
                </a:solidFill>
              </a:rPr>
              <a:t>Prevention, Protection, Prosecution</a:t>
            </a:r>
            <a:endParaRPr sz="2800" dirty="0">
              <a:solidFill>
                <a:srgbClr val="0069B4"/>
              </a:solidFill>
            </a:endParaRPr>
          </a:p>
          <a:p>
            <a:pPr defTabSz="914400">
              <a:lnSpc>
                <a:spcPct val="90000"/>
              </a:lnSpc>
              <a:spcBef>
                <a:spcPts val="1000"/>
              </a:spcBef>
              <a:defRPr sz="2800" b="1">
                <a:solidFill>
                  <a:srgbClr val="FFFFFF"/>
                </a:solidFill>
                <a:latin typeface="Myriad Pro"/>
                <a:ea typeface="Myriad Pro"/>
                <a:cs typeface="Myriad Pro"/>
                <a:sym typeface="Myriad Pro"/>
              </a:defRPr>
            </a:pPr>
            <a:endParaRPr sz="2800" dirty="0">
              <a:solidFill>
                <a:srgbClr val="0069B4"/>
              </a:solidFill>
            </a:endParaRPr>
          </a:p>
          <a:p>
            <a:pPr defTabSz="914400">
              <a:lnSpc>
                <a:spcPct val="90000"/>
              </a:lnSpc>
              <a:spcBef>
                <a:spcPts val="1000"/>
              </a:spcBef>
              <a:defRPr sz="2800" b="1">
                <a:solidFill>
                  <a:srgbClr val="FFFFFF"/>
                </a:solidFill>
                <a:latin typeface="Myriad Pro"/>
                <a:ea typeface="Myriad Pro"/>
                <a:cs typeface="Myriad Pro"/>
                <a:sym typeface="Myriad Pro"/>
              </a:defRPr>
            </a:pPr>
            <a:endParaRPr sz="2800" dirty="0">
              <a:solidFill>
                <a:srgbClr val="0069B4"/>
              </a:solidFill>
            </a:endParaRPr>
          </a:p>
        </p:txBody>
      </p:sp>
      <p:sp>
        <p:nvSpPr>
          <p:cNvPr id="2" name="Content Placeholder 24">
            <a:extLst>
              <a:ext uri="{FF2B5EF4-FFF2-40B4-BE49-F238E27FC236}">
                <a16:creationId xmlns:a16="http://schemas.microsoft.com/office/drawing/2014/main" id="{3E15E1F5-4AE5-2009-0C31-1FB9A5442253}"/>
              </a:ext>
            </a:extLst>
          </p:cNvPr>
          <p:cNvSpPr txBox="1"/>
          <p:nvPr/>
        </p:nvSpPr>
        <p:spPr>
          <a:xfrm>
            <a:off x="930322" y="3347928"/>
            <a:ext cx="3064511"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4000" b="1">
                <a:solidFill>
                  <a:srgbClr val="0069B4"/>
                </a:solidFill>
                <a:latin typeface="Myriad Pro"/>
                <a:ea typeface="Myriad Pro"/>
                <a:cs typeface="Myriad Pro"/>
                <a:sym typeface="Myriad Pro"/>
              </a:defRPr>
            </a:pPr>
            <a:r>
              <a:t>UNESCO’s</a:t>
            </a:r>
          </a:p>
          <a:p>
            <a:pPr defTabSz="914400">
              <a:lnSpc>
                <a:spcPct val="90000"/>
              </a:lnSpc>
              <a:spcBef>
                <a:spcPts val="1000"/>
              </a:spcBef>
              <a:defRPr sz="4000" b="1">
                <a:solidFill>
                  <a:srgbClr val="0069B4"/>
                </a:solidFill>
                <a:latin typeface="Myriad Pro"/>
                <a:ea typeface="Myriad Pro"/>
                <a:cs typeface="Myriad Pro"/>
                <a:sym typeface="Myriad Pro"/>
              </a:defRPr>
            </a:pPr>
            <a:r>
              <a:t>Judges Initiative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Text Placeholder 1"/>
          <p:cNvSpPr txBox="1">
            <a:spLocks noGrp="1"/>
          </p:cNvSpPr>
          <p:nvPr>
            <p:ph type="body" idx="4294967295"/>
          </p:nvPr>
        </p:nvSpPr>
        <p:spPr>
          <a:xfrm>
            <a:off x="3491998" y="1779246"/>
            <a:ext cx="8269232" cy="4451818"/>
          </a:xfrm>
          <a:prstGeom prst="rect">
            <a:avLst/>
          </a:prstGeom>
        </p:spPr>
        <p:txBody>
          <a:bodyPr/>
          <a:lstStyle/>
          <a:p>
            <a:pPr marL="764540" indent="-458723" defTabSz="786384">
              <a:spcBef>
                <a:spcPts val="800"/>
              </a:spcBef>
              <a:buClr>
                <a:srgbClr val="024A84"/>
              </a:buClr>
              <a:buSzPct val="200000"/>
              <a:buChar char="‣"/>
              <a:defRPr sz="2236" b="0">
                <a:solidFill>
                  <a:srgbClr val="660E25"/>
                </a:solidFill>
                <a:latin typeface="Myriad Pro"/>
                <a:ea typeface="Myriad Pro"/>
                <a:cs typeface="Myriad Pro"/>
                <a:sym typeface="Myriad Pro"/>
              </a:defRPr>
            </a:pPr>
            <a:r>
              <a:rPr b="1">
                <a:solidFill>
                  <a:srgbClr val="0069B4"/>
                </a:solidFill>
              </a:rPr>
              <a:t>Goal</a:t>
            </a:r>
            <a:r>
              <a:rPr>
                <a:solidFill>
                  <a:srgbClr val="000000"/>
                </a:solidFill>
              </a:rPr>
              <a:t>: Reinforcing capacities and knowledge of judges, prosecutors, lawyers and other actors of judicial systems on </a:t>
            </a:r>
            <a:r>
              <a:rPr b="1">
                <a:solidFill>
                  <a:srgbClr val="0069B4"/>
                </a:solidFill>
              </a:rPr>
              <a:t>international and regional standards</a:t>
            </a:r>
            <a:r>
              <a:t> </a:t>
            </a:r>
            <a:r>
              <a:rPr>
                <a:solidFill>
                  <a:srgbClr val="000000"/>
                </a:solidFill>
              </a:rPr>
              <a:t>on freedom of expression issues.</a:t>
            </a:r>
          </a:p>
          <a:p>
            <a:pPr marL="764540" indent="-458723" defTabSz="786384">
              <a:spcBef>
                <a:spcPts val="800"/>
              </a:spcBef>
              <a:buClr>
                <a:srgbClr val="024A84"/>
              </a:buClr>
              <a:buSzPct val="200000"/>
              <a:buChar char="‣"/>
              <a:defRPr sz="2236" b="0">
                <a:solidFill>
                  <a:srgbClr val="191919"/>
                </a:solidFill>
                <a:latin typeface="Myriad Pro"/>
                <a:ea typeface="Myriad Pro"/>
                <a:cs typeface="Myriad Pro"/>
                <a:sym typeface="Myriad Pro"/>
              </a:defRPr>
            </a:pPr>
            <a:r>
              <a:t>Through </a:t>
            </a:r>
            <a:r>
              <a:rPr b="1">
                <a:solidFill>
                  <a:srgbClr val="0069B4"/>
                </a:solidFill>
              </a:rPr>
              <a:t>on-the-ground trainings, trainings of trainers’ workshops at regional or national level and a Massive Open Online Course (MOOC)</a:t>
            </a:r>
            <a:r>
              <a:rPr>
                <a:solidFill>
                  <a:srgbClr val="660E25"/>
                </a:solidFill>
              </a:rPr>
              <a:t> </a:t>
            </a:r>
            <a:r>
              <a:t>for judiciary members and civil society representatives.</a:t>
            </a:r>
          </a:p>
          <a:p>
            <a:pPr marL="764540" indent="-458723" defTabSz="786384">
              <a:spcBef>
                <a:spcPts val="800"/>
              </a:spcBef>
              <a:buClr>
                <a:srgbClr val="024A84"/>
              </a:buClr>
              <a:buSzPct val="200000"/>
              <a:buChar char="‣"/>
              <a:defRPr sz="2236" b="0">
                <a:solidFill>
                  <a:srgbClr val="660E25"/>
                </a:solidFill>
                <a:latin typeface="Myriad Pro"/>
                <a:ea typeface="Myriad Pro"/>
                <a:cs typeface="Myriad Pro"/>
                <a:sym typeface="Myriad Pro"/>
              </a:defRPr>
            </a:pPr>
            <a:r>
              <a:rPr b="1">
                <a:solidFill>
                  <a:srgbClr val="0069B4"/>
                </a:solidFill>
              </a:rPr>
              <a:t>Access to information</a:t>
            </a:r>
            <a:r>
              <a:t> </a:t>
            </a:r>
            <a:r>
              <a:rPr>
                <a:solidFill>
                  <a:srgbClr val="000000"/>
                </a:solidFill>
              </a:rPr>
              <a:t>is a key component of UNESCO-led training activities for judicial actors: </a:t>
            </a:r>
            <a:r>
              <a:rPr b="1">
                <a:solidFill>
                  <a:srgbClr val="0069B4"/>
                </a:solidFill>
              </a:rPr>
              <a:t>as guarantors of the right to access information, judges, prosecutors and judicial actors also fall under the obligation to act in transparency themselves</a:t>
            </a:r>
            <a:r>
              <a:rPr>
                <a:solidFill>
                  <a:srgbClr val="000000"/>
                </a:solidFill>
              </a:rPr>
              <a:t>.</a:t>
            </a:r>
          </a:p>
        </p:txBody>
      </p:sp>
      <p:sp>
        <p:nvSpPr>
          <p:cNvPr id="614" name="TextBox 2"/>
          <p:cNvSpPr txBox="1"/>
          <p:nvPr/>
        </p:nvSpPr>
        <p:spPr>
          <a:xfrm>
            <a:off x="746092" y="1874688"/>
            <a:ext cx="2292329" cy="260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chemeClr val="accent1">
                    <a:lumOff val="-8352"/>
                  </a:schemeClr>
                </a:solidFill>
                <a:latin typeface="Myriad Pro"/>
                <a:ea typeface="Myriad Pro"/>
                <a:cs typeface="Myriad Pro"/>
                <a:sym typeface="Myriad Pro"/>
              </a:defRPr>
            </a:pPr>
            <a:r>
              <a:t>UNESCO’s</a:t>
            </a:r>
          </a:p>
          <a:p>
            <a:pPr>
              <a:defRPr sz="2400" b="1">
                <a:solidFill>
                  <a:schemeClr val="accent1">
                    <a:lumOff val="-8352"/>
                  </a:schemeClr>
                </a:solidFill>
                <a:latin typeface="Myriad Pro"/>
                <a:ea typeface="Myriad Pro"/>
                <a:cs typeface="Myriad Pro"/>
                <a:sym typeface="Myriad Pro"/>
              </a:defRPr>
            </a:pPr>
            <a:r>
              <a:t>training of judicial actors on freedom of expression and safety of journalists</a:t>
            </a:r>
          </a:p>
        </p:txBody>
      </p:sp>
      <p:pic>
        <p:nvPicPr>
          <p:cNvPr id="615" name="Picture 5" descr="Picture 5"/>
          <p:cNvPicPr>
            <a:picLocks noChangeAspect="1"/>
          </p:cNvPicPr>
          <p:nvPr/>
        </p:nvPicPr>
        <p:blipFill>
          <a:blip r:embed="rId2"/>
          <a:stretch>
            <a:fillRect/>
          </a:stretch>
        </p:blipFill>
        <p:spPr>
          <a:xfrm>
            <a:off x="810135" y="5003215"/>
            <a:ext cx="784957" cy="789375"/>
          </a:xfrm>
          <a:prstGeom prst="rect">
            <a:avLst/>
          </a:prstGeom>
          <a:ln w="12700">
            <a:miter lim="400000"/>
          </a:ln>
        </p:spPr>
      </p:pic>
      <p:pic>
        <p:nvPicPr>
          <p:cNvPr id="616" name="Picture 8" descr="Picture 8"/>
          <p:cNvPicPr>
            <a:picLocks noChangeAspect="1"/>
          </p:cNvPicPr>
          <p:nvPr/>
        </p:nvPicPr>
        <p:blipFill>
          <a:blip r:embed="rId3"/>
          <a:stretch>
            <a:fillRect/>
          </a:stretch>
        </p:blipFill>
        <p:spPr>
          <a:xfrm>
            <a:off x="2031418" y="5003220"/>
            <a:ext cx="642226" cy="78937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2057</Words>
  <Application>Microsoft Macintosh PowerPoint</Application>
  <PresentationFormat>Widescreen</PresentationFormat>
  <Paragraphs>126</Paragraphs>
  <Slides>22</Slides>
  <Notes>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Helvetica</vt:lpstr>
      <vt:lpstr>Myriad Pro</vt:lpstr>
      <vt:lpstr>Myriad Pro Light</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Kristjan Burgess</cp:lastModifiedBy>
  <cp:revision>6</cp:revision>
  <dcterms:modified xsi:type="dcterms:W3CDTF">2022-09-28T06:52:36Z</dcterms:modified>
</cp:coreProperties>
</file>