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7" r:id="rId1"/>
  </p:sldMasterIdLst>
  <p:sldIdLst>
    <p:sldId id="256" r:id="rId2"/>
    <p:sldId id="265" r:id="rId3"/>
    <p:sldId id="266" r:id="rId4"/>
    <p:sldId id="267" r:id="rId5"/>
    <p:sldId id="268" r:id="rId6"/>
    <p:sldId id="269" r:id="rId7"/>
    <p:sldId id="270" r:id="rId8"/>
    <p:sldId id="277" r:id="rId9"/>
    <p:sldId id="271" r:id="rId10"/>
    <p:sldId id="272" r:id="rId11"/>
    <p:sldId id="273" r:id="rId12"/>
    <p:sldId id="274"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188175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212117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7160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2240021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53190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550875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161052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79581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3650096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ECF279-8115-4B10-A988-32EB988213DB}" type="datetimeFigureOut">
              <a:rPr lang="en-US" smtClean="0"/>
              <a:t>17.09.2022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3624156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ECF279-8115-4B10-A988-32EB988213DB}" type="datetimeFigureOut">
              <a:rPr lang="en-US" smtClean="0"/>
              <a:t>17.09.2022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294114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ECF279-8115-4B10-A988-32EB988213DB}" type="datetimeFigureOut">
              <a:rPr lang="en-US" smtClean="0"/>
              <a:t>17.09.2022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385536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ECF279-8115-4B10-A988-32EB988213DB}" type="datetimeFigureOut">
              <a:rPr lang="en-US" smtClean="0"/>
              <a:t>17.09.2022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2604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CF279-8115-4B10-A988-32EB988213DB}" type="datetimeFigureOut">
              <a:rPr lang="en-US" smtClean="0"/>
              <a:t>17.09.2022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847044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AECF279-8115-4B10-A988-32EB988213DB}" type="datetimeFigureOut">
              <a:rPr lang="en-US" smtClean="0"/>
              <a:t>17.09.2022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D536E-53B2-4DB1-83C7-1F8363CFC42F}" type="slidenum">
              <a:rPr lang="en-US" smtClean="0"/>
              <a:t>‹#›</a:t>
            </a:fld>
            <a:endParaRPr lang="en-US"/>
          </a:p>
        </p:txBody>
      </p:sp>
    </p:spTree>
    <p:extLst>
      <p:ext uri="{BB962C8B-B14F-4D97-AF65-F5344CB8AC3E}">
        <p14:creationId xmlns:p14="http://schemas.microsoft.com/office/powerpoint/2010/main" val="1367730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D536E-53B2-4DB1-83C7-1F8363CFC42F}" type="slidenum">
              <a:rPr lang="en-US" smtClean="0"/>
              <a:t>‹#›</a:t>
            </a:fld>
            <a:endParaRPr lang="en-US"/>
          </a:p>
        </p:txBody>
      </p:sp>
      <p:sp>
        <p:nvSpPr>
          <p:cNvPr id="5" name="Date Placeholder 4"/>
          <p:cNvSpPr>
            <a:spLocks noGrp="1"/>
          </p:cNvSpPr>
          <p:nvPr>
            <p:ph type="dt" sz="half" idx="10"/>
          </p:nvPr>
        </p:nvSpPr>
        <p:spPr/>
        <p:txBody>
          <a:bodyPr/>
          <a:lstStyle/>
          <a:p>
            <a:fld id="{BAECF279-8115-4B10-A988-32EB988213DB}" type="datetimeFigureOut">
              <a:rPr lang="en-US" smtClean="0"/>
              <a:t>17.09.2022</a:t>
            </a:fld>
            <a:endParaRPr lang="en-US"/>
          </a:p>
        </p:txBody>
      </p:sp>
    </p:spTree>
    <p:extLst>
      <p:ext uri="{BB962C8B-B14F-4D97-AF65-F5344CB8AC3E}">
        <p14:creationId xmlns:p14="http://schemas.microsoft.com/office/powerpoint/2010/main" val="270983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ECF279-8115-4B10-A988-32EB988213DB}" type="datetimeFigureOut">
              <a:rPr lang="en-US" smtClean="0"/>
              <a:t>17.09.2022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3D536E-53B2-4DB1-83C7-1F8363CFC42F}" type="slidenum">
              <a:rPr lang="en-US" smtClean="0"/>
              <a:t>‹#›</a:t>
            </a:fld>
            <a:endParaRPr lang="en-US"/>
          </a:p>
        </p:txBody>
      </p:sp>
    </p:spTree>
    <p:extLst>
      <p:ext uri="{BB962C8B-B14F-4D97-AF65-F5344CB8AC3E}">
        <p14:creationId xmlns:p14="http://schemas.microsoft.com/office/powerpoint/2010/main" val="298591398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200400" y="533400"/>
            <a:ext cx="5867400" cy="762000"/>
          </a:xfrm>
          <a:prstGeom prst="rect">
            <a:avLst/>
          </a:prstGeom>
          <a:solidFill>
            <a:schemeClr val="bg1"/>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Aft>
                <a:spcPts val="1000"/>
              </a:spcAft>
              <a:defRPr/>
            </a:pPr>
            <a:endParaRPr lang="ru-RU" b="1" dirty="0">
              <a:solidFill>
                <a:srgbClr val="002060"/>
              </a:solidFill>
              <a:latin typeface="Times New Roman"/>
              <a:ea typeface="Calibri"/>
              <a:cs typeface="Times New Roman"/>
            </a:endParaRPr>
          </a:p>
        </p:txBody>
      </p:sp>
      <p:sp>
        <p:nvSpPr>
          <p:cNvPr id="2" name="Content Placeholder 1"/>
          <p:cNvSpPr>
            <a:spLocks noGrp="1"/>
          </p:cNvSpPr>
          <p:nvPr>
            <p:ph idx="1"/>
          </p:nvPr>
        </p:nvSpPr>
        <p:spPr>
          <a:xfrm>
            <a:off x="1450848" y="1043559"/>
            <a:ext cx="8229600" cy="4864291"/>
          </a:xfrm>
        </p:spPr>
        <p:txBody>
          <a:bodyPr>
            <a:normAutofit/>
          </a:bodyPr>
          <a:lstStyle/>
          <a:p>
            <a:endParaRPr lang="en-US" dirty="0" smtClean="0">
              <a:solidFill>
                <a:srgbClr val="002060"/>
              </a:solidFill>
              <a:latin typeface="Sylfaen" panose="010A0502050306030303" pitchFamily="18" charset="0"/>
            </a:endParaRPr>
          </a:p>
          <a:p>
            <a:pPr marL="0" indent="0" algn="ctr">
              <a:buNone/>
            </a:pPr>
            <a:endParaRPr lang="en-US" sz="3600" b="1" dirty="0">
              <a:solidFill>
                <a:srgbClr val="002060"/>
              </a:solidFill>
              <a:latin typeface="Sylfaen" panose="010A0502050306030303" pitchFamily="18" charset="0"/>
              <a:cs typeface="Times New Roman" panose="02020603050405020304" pitchFamily="18" charset="0"/>
            </a:endParaRPr>
          </a:p>
          <a:p>
            <a:pPr marL="0" indent="0" algn="ctr">
              <a:buNone/>
            </a:pPr>
            <a:r>
              <a:rPr lang="en-US" sz="3600" b="1" dirty="0" smtClean="0">
                <a:solidFill>
                  <a:srgbClr val="002060"/>
                </a:solidFill>
                <a:latin typeface="Sylfaen" panose="010A0502050306030303" pitchFamily="18" charset="0"/>
                <a:cs typeface="Times New Roman" panose="02020603050405020304" pitchFamily="18" charset="0"/>
              </a:rPr>
              <a:t>Tracing and Recovery of Corruption Proceeds </a:t>
            </a:r>
          </a:p>
          <a:p>
            <a:pPr marL="109728" indent="0">
              <a:buNone/>
            </a:pPr>
            <a:endParaRPr lang="ka-GE" sz="2000" dirty="0">
              <a:solidFill>
                <a:srgbClr val="002060"/>
              </a:solidFill>
              <a:latin typeface="Sylfaen" panose="010A0502050306030303" pitchFamily="18" charset="0"/>
              <a:cs typeface="Times New Roman" panose="02020603050405020304" pitchFamily="18" charset="0"/>
            </a:endParaRPr>
          </a:p>
          <a:p>
            <a:pPr marL="109728" indent="0">
              <a:buNone/>
            </a:pPr>
            <a:endParaRPr lang="ka-GE" sz="2000" dirty="0">
              <a:solidFill>
                <a:srgbClr val="002060"/>
              </a:solidFill>
              <a:latin typeface="Sylfaen" panose="010A0502050306030303" pitchFamily="18" charset="0"/>
              <a:cs typeface="Times New Roman" panose="02020603050405020304" pitchFamily="18" charset="0"/>
            </a:endParaRPr>
          </a:p>
          <a:p>
            <a:pPr marL="109728" indent="0">
              <a:buNone/>
            </a:pPr>
            <a:endParaRPr lang="en-US" sz="2000" dirty="0">
              <a:solidFill>
                <a:srgbClr val="002060"/>
              </a:solidFill>
              <a:latin typeface="Sylfaen" panose="010A0502050306030303" pitchFamily="18" charset="0"/>
              <a:cs typeface="Times New Roman" panose="02020603050405020304" pitchFamily="18" charset="0"/>
            </a:endParaRPr>
          </a:p>
          <a:p>
            <a:pPr marL="109728" indent="0" algn="ctr">
              <a:buNone/>
            </a:pPr>
            <a:endParaRPr lang="en-US" sz="2000" dirty="0">
              <a:solidFill>
                <a:srgbClr val="002060"/>
              </a:solidFill>
              <a:latin typeface="Sylfaen" panose="010A0502050306030303" pitchFamily="18" charset="0"/>
              <a:cs typeface="Times New Roman" panose="02020603050405020304" pitchFamily="18" charset="0"/>
            </a:endParaRPr>
          </a:p>
          <a:p>
            <a:pPr marL="0" indent="0" algn="ctr">
              <a:buNone/>
            </a:pPr>
            <a:r>
              <a:rPr lang="en-US" sz="2000" dirty="0" smtClean="0">
                <a:solidFill>
                  <a:srgbClr val="002060"/>
                </a:solidFill>
                <a:latin typeface="Sylfaen" panose="010A0502050306030303" pitchFamily="18" charset="0"/>
                <a:cs typeface="Times New Roman" panose="02020603050405020304" pitchFamily="18" charset="0"/>
              </a:rPr>
              <a:t>Prosecution Service of </a:t>
            </a:r>
            <a:r>
              <a:rPr lang="en-US" sz="2000" dirty="0">
                <a:solidFill>
                  <a:srgbClr val="002060"/>
                </a:solidFill>
                <a:latin typeface="Sylfaen" panose="010A0502050306030303" pitchFamily="18" charset="0"/>
                <a:cs typeface="Times New Roman" panose="02020603050405020304" pitchFamily="18" charset="0"/>
              </a:rPr>
              <a:t>Georgia</a:t>
            </a:r>
          </a:p>
          <a:p>
            <a:pPr marL="109728" indent="0" algn="ctr">
              <a:buNone/>
            </a:pPr>
            <a:r>
              <a:rPr lang="en-US" sz="2000" dirty="0" smtClean="0">
                <a:solidFill>
                  <a:srgbClr val="002060"/>
                </a:solidFill>
                <a:latin typeface="Sylfaen" panose="010A0502050306030303" pitchFamily="18" charset="0"/>
                <a:cs typeface="Times New Roman" panose="02020603050405020304" pitchFamily="18" charset="0"/>
              </a:rPr>
              <a:t>2022</a:t>
            </a:r>
            <a:endParaRPr lang="ru-RU" sz="2000" dirty="0">
              <a:solidFill>
                <a:srgbClr val="002060"/>
              </a:solidFill>
              <a:latin typeface="Sylfaen" panose="010A0502050306030303"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0" y="57150"/>
            <a:ext cx="2157984" cy="1972818"/>
          </a:xfrm>
          <a:prstGeom prst="rect">
            <a:avLst/>
          </a:prstGeom>
        </p:spPr>
      </p:pic>
    </p:spTree>
    <p:extLst>
      <p:ext uri="{BB962C8B-B14F-4D97-AF65-F5344CB8AC3E}">
        <p14:creationId xmlns:p14="http://schemas.microsoft.com/office/powerpoint/2010/main" val="2093130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6088"/>
            <a:ext cx="8596668" cy="818353"/>
          </a:xfrm>
        </p:spPr>
        <p:txBody>
          <a:bodyPr>
            <a:normAutofit fontScale="90000"/>
          </a:bodyPr>
          <a:lstStyle/>
          <a:p>
            <a:pPr marL="342900" marR="40640" lvl="0" indent="-342900" algn="ctr">
              <a:spcBef>
                <a:spcPts val="0"/>
              </a:spcBef>
            </a:pPr>
            <a:r>
              <a:rPr lang="en-GB"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International Cooperation </a:t>
            </a:r>
            <a:br>
              <a:rPr lang="en-GB"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br>
            <a:endParaRPr lang="en-GB" sz="3100" dirty="0"/>
          </a:p>
        </p:txBody>
      </p:sp>
      <p:sp>
        <p:nvSpPr>
          <p:cNvPr id="3" name="Content Placeholder 2"/>
          <p:cNvSpPr>
            <a:spLocks noGrp="1"/>
          </p:cNvSpPr>
          <p:nvPr>
            <p:ph idx="1"/>
          </p:nvPr>
        </p:nvSpPr>
        <p:spPr>
          <a:xfrm>
            <a:off x="677334" y="1435041"/>
            <a:ext cx="8596668" cy="4606322"/>
          </a:xfrm>
        </p:spPr>
        <p:txBody>
          <a:bodyPr>
            <a:noAutofit/>
          </a:bodyPr>
          <a:lstStyle/>
          <a:p>
            <a:pPr marL="0" lvl="0" indent="0" algn="just">
              <a:buClr>
                <a:srgbClr val="0F6FC6"/>
              </a:buClr>
              <a:buNone/>
            </a:pPr>
            <a:r>
              <a:rPr lang="en-GB" sz="1400" b="1" dirty="0" smtClean="0">
                <a:solidFill>
                  <a:srgbClr val="002060"/>
                </a:solidFill>
                <a:latin typeface="Sylfaen" panose="010A0502050306030303" pitchFamily="18" charset="0"/>
              </a:rPr>
              <a:t>Eights element of an effective system: </a:t>
            </a:r>
            <a:r>
              <a:rPr lang="en-GB" sz="1400" dirty="0" smtClean="0">
                <a:solidFill>
                  <a:srgbClr val="002060"/>
                </a:solidFill>
                <a:latin typeface="Sylfaen" panose="010A0502050306030303" pitchFamily="18" charset="0"/>
              </a:rPr>
              <a:t>Effective, constructive and timely international cooperation is an important element of an effective system. This should include:</a:t>
            </a:r>
          </a:p>
          <a:p>
            <a:pPr marL="576263" lvl="0" indent="-228600" algn="just">
              <a:buClr>
                <a:srgbClr val="002060"/>
              </a:buClr>
              <a:buFont typeface="Wingdings" panose="05000000000000000000" pitchFamily="2" charset="2"/>
              <a:buChar char="Ø"/>
              <a:tabLst>
                <a:tab pos="630238" algn="l"/>
              </a:tabLst>
            </a:pPr>
            <a:r>
              <a:rPr lang="en-GB" sz="1400" dirty="0" smtClean="0">
                <a:solidFill>
                  <a:srgbClr val="002060"/>
                </a:solidFill>
                <a:latin typeface="Sylfaen" panose="010A0502050306030303" pitchFamily="18" charset="0"/>
              </a:rPr>
              <a:t>Ability to provide widest possible range of mutual legal assistance and other forms of international cooperation in relation to corruption and money laundering</a:t>
            </a:r>
          </a:p>
          <a:p>
            <a:pPr marL="576263" lvl="0" indent="-228600" algn="just">
              <a:buClr>
                <a:srgbClr val="002060"/>
              </a:buClr>
              <a:buFont typeface="Wingdings" panose="05000000000000000000" pitchFamily="2" charset="2"/>
              <a:buChar char="Ø"/>
              <a:tabLst>
                <a:tab pos="630238" algn="l"/>
              </a:tabLst>
            </a:pPr>
            <a:r>
              <a:rPr lang="en-GB" sz="1400" dirty="0" smtClean="0">
                <a:solidFill>
                  <a:srgbClr val="002060"/>
                </a:solidFill>
                <a:latin typeface="Sylfaen" panose="010A0502050306030303" pitchFamily="18" charset="0"/>
              </a:rPr>
              <a:t>A</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y</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to</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take 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x</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ped</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us</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po</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to reque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2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b</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y</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for</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tri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2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en</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fy,</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z</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ze</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and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ate</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perty</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subject to confiscation</a:t>
            </a:r>
            <a:r>
              <a:rPr lang="en-GB" sz="1400" spc="-4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p>
          <a:p>
            <a:pPr marL="576263" lvl="0" indent="-228600" algn="just">
              <a:buClr>
                <a:srgbClr val="002060"/>
              </a:buClr>
              <a:buFont typeface="Wingdings" panose="05000000000000000000" pitchFamily="2" charset="2"/>
              <a:buChar char="Ø"/>
              <a:tabLst>
                <a:tab pos="630238" algn="l"/>
              </a:tabLst>
            </a:pP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Arra</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ng</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m</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for</a:t>
            </a:r>
            <a:r>
              <a:rPr lang="en-GB" sz="1400" spc="-2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rd</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GB" sz="1400" spc="-3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z</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ure</a:t>
            </a:r>
            <a:r>
              <a:rPr lang="en-GB" sz="1400" spc="-2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and</a:t>
            </a:r>
            <a:r>
              <a:rPr lang="en-GB" sz="1400" spc="-3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a:t>
            </a:r>
            <a:r>
              <a:rPr lang="en-GB" sz="1400" spc="-3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pro</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ed</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ngs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wh</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uld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lude </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he</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ha</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of </a:t>
            </a:r>
            <a:r>
              <a:rPr lang="en-GB" sz="1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onf</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ated </a:t>
            </a:r>
            <a:r>
              <a:rPr lang="en-GB" sz="1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1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et</a:t>
            </a:r>
            <a:r>
              <a:rPr lang="en-GB" sz="1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endParaRPr lang="en-GB" sz="1400" dirty="0" smtClean="0">
              <a:solidFill>
                <a:srgbClr val="002060"/>
              </a:solidFill>
              <a:latin typeface="Sylfaen" panose="010A0502050306030303" pitchFamily="18" charset="0"/>
              <a:ea typeface="Cambria" panose="02040503050406030204" pitchFamily="18" charset="0"/>
            </a:endParaRPr>
          </a:p>
          <a:p>
            <a:pPr marL="0" lvl="0" indent="0" algn="just">
              <a:buClr>
                <a:srgbClr val="0F6FC6"/>
              </a:buClr>
              <a:buNone/>
            </a:pPr>
            <a:endParaRPr lang="en-GB" sz="1400" b="1" dirty="0" smtClean="0">
              <a:solidFill>
                <a:srgbClr val="002060"/>
              </a:solidFill>
              <a:latin typeface="Sylfaen" panose="010A0502050306030303" pitchFamily="18" charset="0"/>
            </a:endParaRPr>
          </a:p>
          <a:p>
            <a:pPr marL="0" lvl="0" indent="0" algn="just">
              <a:buClr>
                <a:srgbClr val="0F6FC6"/>
              </a:buClr>
              <a:buNone/>
            </a:pPr>
            <a:r>
              <a:rPr lang="en-GB" sz="1400" b="1" dirty="0" smtClean="0">
                <a:solidFill>
                  <a:srgbClr val="002060"/>
                </a:solidFill>
                <a:latin typeface="Sylfaen" panose="010A0502050306030303" pitchFamily="18" charset="0"/>
              </a:rPr>
              <a:t>Approach of Georgia:  </a:t>
            </a:r>
          </a:p>
          <a:p>
            <a:pPr marL="685800" lvl="0" algn="just">
              <a:buClr>
                <a:srgbClr val="002060"/>
              </a:buClr>
              <a:buFont typeface="Wingdings" panose="05000000000000000000" pitchFamily="2" charset="2"/>
              <a:buChar char="Ø"/>
            </a:pPr>
            <a:r>
              <a:rPr lang="en-GB" sz="1400" dirty="0" smtClean="0">
                <a:solidFill>
                  <a:srgbClr val="002060"/>
                </a:solidFill>
                <a:latin typeface="Sylfaen" panose="010A0502050306030303" pitchFamily="18" charset="0"/>
              </a:rPr>
              <a:t>Georgia has a comprehensive system of mutual legal assistance allowing cooperation in timely, effective and constructive manner, including on tracing, freezing, confiscation and sharing of criminal assets</a:t>
            </a:r>
          </a:p>
          <a:p>
            <a:pPr marL="685800" lvl="0" algn="just">
              <a:buClr>
                <a:srgbClr val="002060"/>
              </a:buClr>
              <a:buFont typeface="Wingdings" panose="05000000000000000000" pitchFamily="2" charset="2"/>
              <a:buChar char="Ø"/>
            </a:pPr>
            <a:r>
              <a:rPr lang="en-GB" sz="1400" dirty="0" smtClean="0">
                <a:solidFill>
                  <a:srgbClr val="002060"/>
                </a:solidFill>
                <a:latin typeface="Sylfaen" panose="010A0502050306030303" pitchFamily="18" charset="0"/>
              </a:rPr>
              <a:t>Other forms of cooperation, including police to police, FIU to FIU and CARIN network are also actively used in practice  </a:t>
            </a:r>
          </a:p>
          <a:p>
            <a:pPr marL="685800" algn="just">
              <a:buClr>
                <a:srgbClr val="002060"/>
              </a:buClr>
              <a:buFont typeface="Wingdings" panose="05000000000000000000" pitchFamily="2" charset="2"/>
              <a:buChar char="Ø"/>
            </a:pPr>
            <a:r>
              <a:rPr lang="en-GB" sz="1400" dirty="0" smtClean="0">
                <a:solidFill>
                  <a:srgbClr val="002060"/>
                </a:solidFill>
                <a:latin typeface="Sylfaen" panose="010A0502050306030303" pitchFamily="18" charset="0"/>
              </a:rPr>
              <a:t>Importance of informal cooperation is duly acknowledged and pursued by the Prosecution Service</a:t>
            </a:r>
          </a:p>
          <a:p>
            <a:pPr marL="0" lvl="0" indent="0">
              <a:buClr>
                <a:srgbClr val="0F6FC6"/>
              </a:buClr>
              <a:buNone/>
            </a:pPr>
            <a:endParaRPr lang="en-US" sz="1400" b="1" dirty="0">
              <a:solidFill>
                <a:srgbClr val="002060"/>
              </a:solidFill>
              <a:latin typeface="Sylfaen" panose="010A0502050306030303" pitchFamily="18" charset="0"/>
            </a:endParaRPr>
          </a:p>
          <a:p>
            <a:pPr marL="0" lvl="0" indent="0">
              <a:buClr>
                <a:srgbClr val="0F6FC6"/>
              </a:buClr>
              <a:buNone/>
            </a:pPr>
            <a:endParaRPr lang="en-US" sz="1400" b="1" dirty="0" smtClean="0">
              <a:solidFill>
                <a:srgbClr val="002060"/>
              </a:solidFill>
              <a:latin typeface="Sylfaen" panose="010A0502050306030303" pitchFamily="18" charset="0"/>
            </a:endParaRPr>
          </a:p>
          <a:p>
            <a:pPr marL="0" lvl="0" indent="0">
              <a:buClr>
                <a:srgbClr val="0F6FC6"/>
              </a:buClr>
              <a:buNone/>
            </a:pPr>
            <a:endParaRPr lang="en-US" sz="1400" b="1" dirty="0" smtClean="0">
              <a:solidFill>
                <a:srgbClr val="002060"/>
              </a:solidFill>
              <a:latin typeface="Sylfaen" panose="010A0502050306030303" pitchFamily="18" charset="0"/>
            </a:endParaRPr>
          </a:p>
          <a:p>
            <a:pPr marL="0" lvl="0" indent="0">
              <a:buClr>
                <a:srgbClr val="0F6FC6"/>
              </a:buClr>
              <a:buNone/>
            </a:pPr>
            <a:endParaRPr lang="en-US" sz="1400" b="1" dirty="0">
              <a:solidFill>
                <a:srgbClr val="002060"/>
              </a:solidFill>
              <a:latin typeface="Sylfaen" panose="010A0502050306030303" pitchFamily="18" charset="0"/>
            </a:endParaRPr>
          </a:p>
          <a:p>
            <a:endParaRPr lang="en-US" sz="1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4054200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054" y="466343"/>
            <a:ext cx="8596668" cy="644617"/>
          </a:xfrm>
        </p:spPr>
        <p:txBody>
          <a:bodyPr>
            <a:normAutofit/>
          </a:bodyPr>
          <a:lstStyle/>
          <a:p>
            <a:pPr marR="40640" lvl="0" algn="ctr">
              <a:lnSpc>
                <a:spcPct val="116000"/>
              </a:lnSpc>
              <a:spcBef>
                <a:spcPts val="0"/>
              </a:spcBef>
              <a:buClr>
                <a:srgbClr val="0F6FC6"/>
              </a:buClr>
              <a:buSzPct val="80000"/>
            </a:pP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Data Collection and </a:t>
            </a:r>
            <a:r>
              <a:rPr lang="en-GB" sz="2800" b="1" dirty="0">
                <a:solidFill>
                  <a:srgbClr val="17406D"/>
                </a:solidFill>
                <a:latin typeface="Sylfaen" panose="010A0502050306030303" pitchFamily="18" charset="0"/>
                <a:ea typeface="Cambria" panose="02040503050406030204" pitchFamily="18" charset="0"/>
                <a:cs typeface="Cambria" panose="02040503050406030204" pitchFamily="18" charset="0"/>
              </a:rPr>
              <a:t>A</a:t>
            </a: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nalysis </a:t>
            </a:r>
            <a:endParaRPr lang="en-GB" sz="2800" b="1" dirty="0">
              <a:solidFill>
                <a:srgbClr val="17406D"/>
              </a:solidFill>
              <a:latin typeface="Sylfaen" panose="010A0502050306030303" pitchFamily="18" charset="0"/>
              <a:ea typeface="Cambria" panose="02040503050406030204" pitchFamily="18" charset="0"/>
              <a:cs typeface="Cambria" panose="02040503050406030204" pitchFamily="18" charset="0"/>
            </a:endParaRPr>
          </a:p>
        </p:txBody>
      </p:sp>
      <p:sp>
        <p:nvSpPr>
          <p:cNvPr id="3" name="Content Placeholder 2"/>
          <p:cNvSpPr>
            <a:spLocks noGrp="1"/>
          </p:cNvSpPr>
          <p:nvPr>
            <p:ph idx="1"/>
          </p:nvPr>
        </p:nvSpPr>
        <p:spPr>
          <a:xfrm>
            <a:off x="614874" y="1307593"/>
            <a:ext cx="8704847" cy="4807938"/>
          </a:xfrm>
        </p:spPr>
        <p:txBody>
          <a:bodyPr>
            <a:noAutofit/>
          </a:bodyPr>
          <a:lstStyle/>
          <a:p>
            <a:pPr marL="0" lvl="0" indent="0" algn="just">
              <a:buClr>
                <a:srgbClr val="0F6FC6"/>
              </a:buClr>
              <a:buNone/>
            </a:pPr>
            <a:r>
              <a:rPr lang="en-GB" sz="1900" b="1" dirty="0" smtClean="0">
                <a:solidFill>
                  <a:srgbClr val="002060"/>
                </a:solidFill>
                <a:latin typeface="Sylfaen" panose="010A0502050306030303" pitchFamily="18" charset="0"/>
              </a:rPr>
              <a:t>Ninth element of an effective system: </a:t>
            </a:r>
            <a:r>
              <a:rPr lang="en-GB" sz="1900" dirty="0" smtClean="0">
                <a:solidFill>
                  <a:srgbClr val="002060"/>
                </a:solidFill>
                <a:latin typeface="Sylfaen" panose="010A0502050306030303" pitchFamily="18" charset="0"/>
              </a:rPr>
              <a:t>Maintaining and analysing comprehensive statistics is a significant component of a proper anti-corruption, anti-money laundering, asset tracing and recovery system. </a:t>
            </a:r>
          </a:p>
          <a:p>
            <a:pPr marL="0" lvl="0" indent="0">
              <a:buClr>
                <a:srgbClr val="0F6FC6"/>
              </a:buClr>
              <a:buNone/>
            </a:pPr>
            <a:endParaRPr lang="en-GB" sz="1900" b="1" dirty="0" smtClean="0">
              <a:solidFill>
                <a:srgbClr val="002060"/>
              </a:solidFill>
              <a:latin typeface="Sylfaen" panose="010A0502050306030303" pitchFamily="18" charset="0"/>
              <a:cs typeface="Times New Roman" panose="02020603050405020304" pitchFamily="18" charset="0"/>
            </a:endParaRPr>
          </a:p>
          <a:p>
            <a:pPr marL="0" lvl="0" indent="0">
              <a:buClr>
                <a:srgbClr val="0F6FC6"/>
              </a:buClr>
              <a:buNone/>
            </a:pPr>
            <a:r>
              <a:rPr lang="en-GB" sz="1900" b="1" dirty="0" smtClean="0">
                <a:solidFill>
                  <a:srgbClr val="002060"/>
                </a:solidFill>
                <a:latin typeface="Sylfaen" panose="010A0502050306030303" pitchFamily="18" charset="0"/>
                <a:cs typeface="Times New Roman" panose="02020603050405020304" pitchFamily="18" charset="0"/>
              </a:rPr>
              <a:t>Approach of Georgia: </a:t>
            </a:r>
          </a:p>
          <a:p>
            <a:pPr marL="576263" indent="-228600" algn="just">
              <a:buClr>
                <a:srgbClr val="002060"/>
              </a:buClr>
              <a:buFont typeface="Wingdings" panose="05000000000000000000" pitchFamily="2" charset="2"/>
              <a:buChar char="Ø"/>
              <a:tabLst>
                <a:tab pos="457200" algn="l"/>
              </a:tabLst>
            </a:pPr>
            <a:r>
              <a:rPr lang="en-GB" sz="1900" dirty="0" smtClean="0">
                <a:solidFill>
                  <a:srgbClr val="002060"/>
                </a:solidFill>
                <a:latin typeface="Sylfaen" panose="010A0502050306030303" pitchFamily="18" charset="0"/>
                <a:cs typeface="Times New Roman" panose="02020603050405020304" pitchFamily="18" charset="0"/>
              </a:rPr>
              <a:t>The specialized anti-corruption, anti-money laundering and international cooperation units of the Prosecution Service regularly collect statistics on FIU disclosures, investigations, prosecutions, convictions, asset freezing, confiscation, mutual legal assistance or other international requests for cooperation concerning corruption and money laundering  </a:t>
            </a:r>
          </a:p>
          <a:p>
            <a:pPr marL="576263" indent="-228600" algn="just">
              <a:buClr>
                <a:srgbClr val="002060"/>
              </a:buClr>
              <a:buFont typeface="Wingdings" panose="05000000000000000000" pitchFamily="2" charset="2"/>
              <a:buChar char="Ø"/>
              <a:tabLst>
                <a:tab pos="457200" algn="l"/>
              </a:tabLst>
            </a:pPr>
            <a:r>
              <a:rPr lang="en-GB" sz="1900" dirty="0" smtClean="0">
                <a:solidFill>
                  <a:srgbClr val="002060"/>
                </a:solidFill>
                <a:latin typeface="Sylfaen" panose="010A0502050306030303" pitchFamily="18" charset="0"/>
                <a:cs typeface="Times New Roman" panose="02020603050405020304" pitchFamily="18" charset="0"/>
              </a:rPr>
              <a:t>The collected data is used for the assessment of effectiveness, identification of potential gaps, determination of risk levels and policy development   </a:t>
            </a:r>
          </a:p>
          <a:p>
            <a:pPr marL="576263" indent="-228600" algn="just">
              <a:buClr>
                <a:srgbClr val="002060"/>
              </a:buClr>
              <a:buFont typeface="Wingdings" panose="05000000000000000000" pitchFamily="2" charset="2"/>
              <a:buChar char="Ø"/>
              <a:tabLst>
                <a:tab pos="457200" algn="l"/>
              </a:tabLst>
            </a:pPr>
            <a:r>
              <a:rPr lang="en-GB" sz="1900" dirty="0" smtClean="0">
                <a:solidFill>
                  <a:srgbClr val="002060"/>
                </a:solidFill>
                <a:latin typeface="Sylfaen" panose="010A0502050306030303" pitchFamily="18" charset="0"/>
                <a:cs typeface="Times New Roman" panose="02020603050405020304" pitchFamily="18" charset="0"/>
              </a:rPr>
              <a:t>Additional ways are sought for further improving the data collection, analysis and utilization systems   </a:t>
            </a:r>
            <a:endParaRPr lang="en-GB" sz="1900" dirty="0">
              <a:solidFill>
                <a:srgbClr val="002060"/>
              </a:solidFill>
              <a:latin typeface="Sylfaen" panose="010A0502050306030303" pitchFamily="18" charset="0"/>
              <a:cs typeface="Times New Roman" panose="02020603050405020304"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6036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9432"/>
          </a:xfrm>
        </p:spPr>
        <p:txBody>
          <a:bodyPr>
            <a:normAutofit fontScale="90000"/>
          </a:bodyPr>
          <a:lstStyle/>
          <a:p>
            <a:pPr marL="342900" marR="40640" indent="-342900" algn="ctr">
              <a:lnSpc>
                <a:spcPct val="116000"/>
              </a:lnSpc>
              <a:spcBef>
                <a:spcPts val="0"/>
              </a:spcBef>
            </a:pP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Capacity Building</a:t>
            </a:r>
            <a:r>
              <a:rPr lang="en-GB" sz="2800" dirty="0" smtClean="0">
                <a:solidFill>
                  <a:prstClr val="black">
                    <a:lumMod val="75000"/>
                    <a:lumOff val="25000"/>
                  </a:prstClr>
                </a:solidFill>
                <a:latin typeface="Sylfaen" panose="010A0502050306030303" pitchFamily="18" charset="0"/>
                <a:ea typeface="+mn-ea"/>
                <a:cs typeface="+mn-cs"/>
              </a:rPr>
              <a:t/>
            </a:r>
            <a:br>
              <a:rPr lang="en-GB" sz="2800" dirty="0" smtClean="0">
                <a:solidFill>
                  <a:prstClr val="black">
                    <a:lumMod val="75000"/>
                    <a:lumOff val="25000"/>
                  </a:prstClr>
                </a:solidFill>
                <a:latin typeface="Sylfaen" panose="010A0502050306030303" pitchFamily="18" charset="0"/>
                <a:ea typeface="+mn-ea"/>
                <a:cs typeface="+mn-cs"/>
              </a:rPr>
            </a:br>
            <a:endParaRPr lang="en-GB" sz="2800" dirty="0">
              <a:latin typeface="Sylfaen" panose="010A0502050306030303" pitchFamily="18" charset="0"/>
            </a:endParaRPr>
          </a:p>
        </p:txBody>
      </p:sp>
      <p:sp>
        <p:nvSpPr>
          <p:cNvPr id="3" name="Content Placeholder 2"/>
          <p:cNvSpPr>
            <a:spLocks noGrp="1"/>
          </p:cNvSpPr>
          <p:nvPr>
            <p:ph idx="1"/>
          </p:nvPr>
        </p:nvSpPr>
        <p:spPr>
          <a:xfrm>
            <a:off x="677334" y="1399032"/>
            <a:ext cx="8596668" cy="4642331"/>
          </a:xfrm>
        </p:spPr>
        <p:txBody>
          <a:bodyPr>
            <a:normAutofit/>
          </a:bodyPr>
          <a:lstStyle/>
          <a:p>
            <a:pPr marL="0" lvl="0" indent="0" algn="just">
              <a:buClr>
                <a:srgbClr val="0F6FC6"/>
              </a:buClr>
              <a:buNone/>
            </a:pPr>
            <a:r>
              <a:rPr lang="en-GB" sz="2000" b="1" dirty="0" smtClean="0">
                <a:solidFill>
                  <a:srgbClr val="002060"/>
                </a:solidFill>
                <a:latin typeface="Sylfaen" panose="010A0502050306030303" pitchFamily="18" charset="0"/>
              </a:rPr>
              <a:t>Tenth element of an effective system: </a:t>
            </a:r>
            <a:r>
              <a:rPr lang="en-GB" sz="2000" dirty="0" smtClean="0">
                <a:solidFill>
                  <a:srgbClr val="002060"/>
                </a:solidFill>
                <a:latin typeface="Sylfaen" panose="010A0502050306030303" pitchFamily="18" charset="0"/>
              </a:rPr>
              <a:t>The practitioners should be subject to regular capacity building activities for maximizing the effectiveness of the anti-corruption, anti-money laundering, asset tracing and recovery syste</a:t>
            </a:r>
            <a:r>
              <a:rPr lang="en-GB" sz="2000" dirty="0">
                <a:solidFill>
                  <a:srgbClr val="002060"/>
                </a:solidFill>
                <a:latin typeface="Sylfaen" panose="010A0502050306030303" pitchFamily="18" charset="0"/>
              </a:rPr>
              <a:t>m</a:t>
            </a:r>
            <a:r>
              <a:rPr lang="en-GB" sz="2000" dirty="0" smtClean="0">
                <a:solidFill>
                  <a:srgbClr val="002060"/>
                </a:solidFill>
                <a:latin typeface="Sylfaen" panose="010A0502050306030303" pitchFamily="18" charset="0"/>
              </a:rPr>
              <a:t>.</a:t>
            </a:r>
          </a:p>
          <a:p>
            <a:pPr marL="0" lvl="0" indent="0" algn="just">
              <a:buClr>
                <a:srgbClr val="0F6FC6"/>
              </a:buClr>
              <a:buNone/>
            </a:pPr>
            <a:endParaRPr lang="en-GB" sz="2000" b="1" dirty="0" smtClean="0">
              <a:solidFill>
                <a:srgbClr val="002060"/>
              </a:solidFill>
              <a:latin typeface="Sylfaen" panose="010A0502050306030303" pitchFamily="18" charset="0"/>
              <a:cs typeface="Times New Roman" panose="02020603050405020304" pitchFamily="18" charset="0"/>
            </a:endParaRPr>
          </a:p>
          <a:p>
            <a:pPr marL="0" lvl="0" indent="0" algn="just">
              <a:buClr>
                <a:srgbClr val="0F6FC6"/>
              </a:buClr>
              <a:buNone/>
            </a:pPr>
            <a:r>
              <a:rPr lang="en-GB" sz="2000" b="1" dirty="0" smtClean="0">
                <a:solidFill>
                  <a:srgbClr val="002060"/>
                </a:solidFill>
                <a:latin typeface="Sylfaen" panose="010A0502050306030303" pitchFamily="18" charset="0"/>
                <a:cs typeface="Times New Roman" panose="02020603050405020304" pitchFamily="18" charset="0"/>
              </a:rPr>
              <a:t>Approach of Georgia: </a:t>
            </a:r>
            <a:r>
              <a:rPr lang="en-GB" sz="2000" dirty="0" smtClean="0">
                <a:solidFill>
                  <a:srgbClr val="002060"/>
                </a:solidFill>
                <a:latin typeface="Sylfaen" panose="010A0502050306030303" pitchFamily="18" charset="0"/>
                <a:cs typeface="Times New Roman" panose="02020603050405020304" pitchFamily="18" charset="0"/>
              </a:rPr>
              <a:t>Capacity building of specialized anti-corruption and anti-money laundering investigators and prosecutors on matters relevant to fighting corruption and money laundering is a priority. </a:t>
            </a:r>
            <a:r>
              <a:rPr lang="en-GB" sz="2000" dirty="0" smtClean="0">
                <a:solidFill>
                  <a:srgbClr val="002060"/>
                </a:solidFill>
                <a:latin typeface="Sylfaen" panose="010A0502050306030303" pitchFamily="18" charset="0"/>
                <a:cs typeface="Times New Roman" panose="02020603050405020304" pitchFamily="18" charset="0"/>
              </a:rPr>
              <a:t>They are </a:t>
            </a:r>
            <a:r>
              <a:rPr lang="en-GB" sz="2000" dirty="0" smtClean="0">
                <a:solidFill>
                  <a:srgbClr val="002060"/>
                </a:solidFill>
                <a:latin typeface="Sylfaen" panose="010A0502050306030303" pitchFamily="18" charset="0"/>
                <a:cs typeface="Times New Roman" panose="02020603050405020304" pitchFamily="18" charset="0"/>
              </a:rPr>
              <a:t>subject to regular capacity building activities, which are specifically selected and organized for them by the dedicated training centres of the Prosecution Service and other competent authorities.  </a:t>
            </a:r>
          </a:p>
          <a:p>
            <a:pPr marL="0" lvl="0" indent="0" algn="just">
              <a:buClr>
                <a:srgbClr val="0F6FC6"/>
              </a:buClr>
              <a:buNone/>
            </a:pPr>
            <a:r>
              <a:rPr lang="en-US" b="1" i="1" dirty="0" smtClean="0">
                <a:solidFill>
                  <a:srgbClr val="002060"/>
                </a:solidFill>
                <a:latin typeface="Sylfaen" panose="010A0502050306030303" pitchFamily="18" charset="0"/>
                <a:cs typeface="Times New Roman" panose="02020603050405020304" pitchFamily="18" charset="0"/>
              </a:rPr>
              <a:t> </a:t>
            </a:r>
            <a:endParaRPr lang="en-US" b="1" i="1" dirty="0">
              <a:solidFill>
                <a:srgbClr val="002060"/>
              </a:solidFill>
              <a:latin typeface="Sylfaen" panose="010A0502050306030303" pitchFamily="18" charset="0"/>
              <a:cs typeface="Times New Roman" panose="02020603050405020304" pitchFamily="18" charset="0"/>
            </a:endParaRP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3197319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35025"/>
            <a:ext cx="8596668" cy="4706338"/>
          </a:xfrm>
        </p:spPr>
        <p:txBody>
          <a:bodyPr/>
          <a:lstStyle/>
          <a:p>
            <a:pPr marL="0" indent="0" algn="ctr">
              <a:buNone/>
            </a:pPr>
            <a:endParaRPr lang="en-US" dirty="0" smtClean="0">
              <a:solidFill>
                <a:schemeClr val="tx2"/>
              </a:solidFill>
            </a:endParaRPr>
          </a:p>
          <a:p>
            <a:pPr marL="0" indent="0" algn="ctr">
              <a:buNone/>
            </a:pPr>
            <a:endParaRPr lang="en-US" dirty="0">
              <a:solidFill>
                <a:schemeClr val="tx2"/>
              </a:solidFill>
            </a:endParaRPr>
          </a:p>
          <a:p>
            <a:pPr marL="0" indent="0" algn="ctr">
              <a:buNone/>
            </a:pPr>
            <a:endParaRPr lang="en-US" dirty="0" smtClean="0">
              <a:solidFill>
                <a:schemeClr val="tx2"/>
              </a:solidFill>
            </a:endParaRPr>
          </a:p>
          <a:p>
            <a:pPr marL="0" indent="0" algn="ctr">
              <a:buNone/>
            </a:pPr>
            <a:r>
              <a:rPr lang="en-GB" sz="2800" dirty="0" smtClean="0">
                <a:solidFill>
                  <a:srgbClr val="002060"/>
                </a:solidFill>
                <a:latin typeface="Sylfaen" panose="010A0502050306030303" pitchFamily="18" charset="0"/>
              </a:rPr>
              <a:t>Thank you for your attention ! </a:t>
            </a:r>
          </a:p>
          <a:p>
            <a:pPr marL="0" indent="0" algn="ctr">
              <a:buNone/>
            </a:pPr>
            <a:endParaRPr lang="en-GB" sz="2800" dirty="0" smtClean="0">
              <a:solidFill>
                <a:srgbClr val="002060"/>
              </a:solidFill>
              <a:latin typeface="Sylfaen" panose="010A0502050306030303" pitchFamily="18" charset="0"/>
            </a:endParaRPr>
          </a:p>
          <a:p>
            <a:pPr marL="0" indent="0" algn="ctr">
              <a:buNone/>
            </a:pPr>
            <a:r>
              <a:rPr lang="en-GB" sz="2800" dirty="0" smtClean="0">
                <a:solidFill>
                  <a:srgbClr val="002060"/>
                </a:solidFill>
                <a:latin typeface="Sylfaen" panose="010A0502050306030303" pitchFamily="18" charset="0"/>
              </a:rPr>
              <a:t>Questions ?</a:t>
            </a:r>
            <a:endParaRPr lang="en-GB" sz="2800" dirty="0">
              <a:solidFill>
                <a:srgbClr val="002060"/>
              </a:solidFill>
              <a:latin typeface="Sylfaen" panose="010A050205030603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44536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560" y="609600"/>
            <a:ext cx="8222442" cy="1320800"/>
          </a:xfrm>
        </p:spPr>
        <p:txBody>
          <a:bodyPr>
            <a:normAutofit/>
          </a:bodyPr>
          <a:lstStyle/>
          <a:p>
            <a:pPr algn="ctr"/>
            <a:r>
              <a:rPr lang="en-GB" sz="3200" b="1" dirty="0" smtClean="0">
                <a:solidFill>
                  <a:srgbClr val="002060"/>
                </a:solidFill>
                <a:latin typeface="Sylfaen" panose="010A0502050306030303" pitchFamily="18" charset="0"/>
              </a:rPr>
              <a:t>Key Pillars of an Effective </a:t>
            </a:r>
            <a:r>
              <a:rPr lang="en-GB" sz="3200" b="1" dirty="0">
                <a:solidFill>
                  <a:srgbClr val="002060"/>
                </a:solidFill>
                <a:latin typeface="Sylfaen" panose="010A0502050306030303" pitchFamily="18" charset="0"/>
              </a:rPr>
              <a:t>A</a:t>
            </a:r>
            <a:r>
              <a:rPr lang="en-GB" sz="3200" b="1" dirty="0" smtClean="0">
                <a:solidFill>
                  <a:srgbClr val="002060"/>
                </a:solidFill>
                <a:latin typeface="Sylfaen" panose="010A0502050306030303" pitchFamily="18" charset="0"/>
              </a:rPr>
              <a:t>sset Tracing and </a:t>
            </a:r>
            <a:r>
              <a:rPr lang="en-GB" sz="3200" b="1" dirty="0">
                <a:solidFill>
                  <a:srgbClr val="002060"/>
                </a:solidFill>
                <a:latin typeface="Sylfaen" panose="010A0502050306030303" pitchFamily="18" charset="0"/>
              </a:rPr>
              <a:t>R</a:t>
            </a:r>
            <a:r>
              <a:rPr lang="en-GB" sz="3200" b="1" dirty="0" smtClean="0">
                <a:solidFill>
                  <a:srgbClr val="002060"/>
                </a:solidFill>
                <a:latin typeface="Sylfaen" panose="010A0502050306030303" pitchFamily="18" charset="0"/>
              </a:rPr>
              <a:t>ecovery System  </a:t>
            </a:r>
            <a:endParaRPr lang="en-GB" sz="3200" b="1" dirty="0">
              <a:solidFill>
                <a:srgbClr val="002060"/>
              </a:solidFill>
              <a:latin typeface="Sylfaen" panose="010A0502050306030303" pitchFamily="18" charset="0"/>
            </a:endParaRPr>
          </a:p>
        </p:txBody>
      </p:sp>
      <p:sp>
        <p:nvSpPr>
          <p:cNvPr id="3" name="Content Placeholder 2"/>
          <p:cNvSpPr>
            <a:spLocks noGrp="1"/>
          </p:cNvSpPr>
          <p:nvPr>
            <p:ph idx="1"/>
          </p:nvPr>
        </p:nvSpPr>
        <p:spPr>
          <a:xfrm>
            <a:off x="677334" y="1930400"/>
            <a:ext cx="8596668" cy="4314952"/>
          </a:xfrm>
        </p:spPr>
        <p:txBody>
          <a:bodyPr>
            <a:normAutofit lnSpcReduction="10000"/>
          </a:bodyPr>
          <a:lstStyle/>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Identifying, assessing and u</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de</a:t>
            </a:r>
            <a:r>
              <a:rPr lang="en-GB" sz="20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at</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io</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al </a:t>
            </a:r>
            <a:r>
              <a:rPr lang="en-GB" sz="20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20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ks of corruption and money laundering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Robust anti-corruption and anti-money laundering policy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Appropriate legislative framework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Competent authorities</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application of existing tools for asset tracing and confiscation  </a:t>
            </a:r>
          </a:p>
          <a:p>
            <a:pPr marR="4064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system of managing frozen and confiscated assets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cooperation and coordination domestically between the competent authorities</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constructive and timely international cooperation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Data collection an analysis </a:t>
            </a:r>
          </a:p>
          <a:p>
            <a:pPr marR="40640" lvl="0" algn="just">
              <a:lnSpc>
                <a:spcPct val="116000"/>
              </a:lnSpc>
              <a:spcBef>
                <a:spcPts val="0"/>
              </a:spcBef>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Capacity building</a:t>
            </a:r>
            <a:endParaRPr lang="en-GB" dirty="0">
              <a:solidFill>
                <a:srgbClr val="002060"/>
              </a:solidFill>
            </a:endParaRPr>
          </a:p>
        </p:txBody>
      </p:sp>
      <p:pic>
        <p:nvPicPr>
          <p:cNvPr id="4" name="Picture 3"/>
          <p:cNvPicPr>
            <a:picLocks noChangeAspect="1"/>
          </p:cNvPicPr>
          <p:nvPr/>
        </p:nvPicPr>
        <p:blipFill>
          <a:blip r:embed="rId2"/>
          <a:stretch>
            <a:fillRect/>
          </a:stretch>
        </p:blipFill>
        <p:spPr>
          <a:xfrm>
            <a:off x="85977" y="100540"/>
            <a:ext cx="1036410" cy="1018120"/>
          </a:xfrm>
          <a:prstGeom prst="rect">
            <a:avLst/>
          </a:prstGeom>
        </p:spPr>
      </p:pic>
    </p:spTree>
    <p:extLst>
      <p:ext uri="{BB962C8B-B14F-4D97-AF65-F5344CB8AC3E}">
        <p14:creationId xmlns:p14="http://schemas.microsoft.com/office/powerpoint/2010/main" val="1357161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304" y="289560"/>
            <a:ext cx="7984698" cy="1347216"/>
          </a:xfrm>
        </p:spPr>
        <p:txBody>
          <a:bodyPr>
            <a:normAutofit fontScale="90000"/>
          </a:bodyPr>
          <a:lstStyle/>
          <a:p>
            <a:pPr marR="40640" lvl="0" indent="4763" algn="ctr">
              <a:lnSpc>
                <a:spcPct val="116000"/>
              </a:lnSpc>
              <a:spcBef>
                <a:spcPts val="0"/>
              </a:spcBef>
            </a:pPr>
            <a:r>
              <a:rPr lang="en-US" sz="19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
            </a:r>
            <a:br>
              <a:rPr lang="en-US" sz="19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b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Identifying</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 </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Assessing and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U</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de</a:t>
            </a:r>
            <a:r>
              <a:rPr lang="en-US" sz="3100" b="1" spc="-1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r</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s</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ta</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spc="-1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d</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g</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 </a:t>
            </a:r>
            <a:r>
              <a:rPr lang="en-US" sz="3100" b="1" spc="-5" dirty="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at</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io</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n</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al </a:t>
            </a:r>
            <a:r>
              <a:rPr lang="en-US" sz="3100" b="1" spc="10" dirty="0" smtClean="0">
                <a:solidFill>
                  <a:srgbClr val="17406D"/>
                </a:solidFill>
                <a:latin typeface="Sylfaen" panose="010A0502050306030303" pitchFamily="18" charset="0"/>
                <a:ea typeface="Cambria" panose="02040503050406030204" pitchFamily="18" charset="0"/>
                <a:cs typeface="Cambria" panose="02040503050406030204" pitchFamily="18" charset="0"/>
              </a:rPr>
              <a:t> </a:t>
            </a:r>
            <a:r>
              <a:rPr lang="en-US" sz="3100" b="1" spc="-15" dirty="0">
                <a:solidFill>
                  <a:srgbClr val="17406D"/>
                </a:solidFill>
                <a:latin typeface="Sylfaen" panose="010A0502050306030303" pitchFamily="18" charset="0"/>
                <a:ea typeface="Cambria" panose="02040503050406030204" pitchFamily="18" charset="0"/>
                <a:cs typeface="Cambria" panose="02040503050406030204" pitchFamily="18" charset="0"/>
              </a:rPr>
              <a:t>R</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i</a:t>
            </a:r>
            <a:r>
              <a:rPr lang="en-US" sz="3100" b="1" spc="5" dirty="0" smtClean="0">
                <a:solidFill>
                  <a:srgbClr val="17406D"/>
                </a:solidFill>
                <a:latin typeface="Sylfaen" panose="010A0502050306030303" pitchFamily="18" charset="0"/>
                <a:ea typeface="Cambria" panose="02040503050406030204" pitchFamily="18" charset="0"/>
                <a:cs typeface="Cambria" panose="02040503050406030204" pitchFamily="18" charset="0"/>
              </a:rPr>
              <a:t>s</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ks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of </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Corruption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and M</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oney Laundering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
            </a:r>
            <a:b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br>
            <a:endParaRPr lang="en-US" sz="3100" dirty="0"/>
          </a:p>
        </p:txBody>
      </p:sp>
      <p:sp>
        <p:nvSpPr>
          <p:cNvPr id="3" name="Content Placeholder 2"/>
          <p:cNvSpPr>
            <a:spLocks noGrp="1"/>
          </p:cNvSpPr>
          <p:nvPr>
            <p:ph idx="1"/>
          </p:nvPr>
        </p:nvSpPr>
        <p:spPr>
          <a:xfrm>
            <a:off x="677334" y="1746505"/>
            <a:ext cx="8596668" cy="4294858"/>
          </a:xfrm>
        </p:spPr>
        <p:txBody>
          <a:bodyPr>
            <a:normAutofit/>
          </a:bodyPr>
          <a:lstStyle/>
          <a:p>
            <a:pPr algn="just"/>
            <a:endParaRPr lang="en-US" sz="2000" dirty="0" smtClean="0">
              <a:latin typeface="Sylfaen" panose="010A0502050306030303" pitchFamily="18" charset="0"/>
            </a:endParaRPr>
          </a:p>
          <a:p>
            <a:pPr marL="0" indent="0" algn="just">
              <a:buNone/>
            </a:pPr>
            <a:r>
              <a:rPr lang="en-US" sz="2000" b="1" dirty="0" smtClean="0">
                <a:solidFill>
                  <a:srgbClr val="002060"/>
                </a:solidFill>
                <a:latin typeface="Sylfaen" panose="010A0502050306030303" pitchFamily="18" charset="0"/>
              </a:rPr>
              <a:t>First element of an effective </a:t>
            </a:r>
            <a:r>
              <a:rPr lang="en-US" sz="2000" b="1" dirty="0">
                <a:solidFill>
                  <a:srgbClr val="002060"/>
                </a:solidFill>
                <a:latin typeface="Sylfaen" panose="010A0502050306030303" pitchFamily="18" charset="0"/>
              </a:rPr>
              <a:t>s</a:t>
            </a:r>
            <a:r>
              <a:rPr lang="en-US" sz="2000" b="1" dirty="0" smtClean="0">
                <a:solidFill>
                  <a:srgbClr val="002060"/>
                </a:solidFill>
                <a:latin typeface="Sylfaen" panose="010A0502050306030303" pitchFamily="18" charset="0"/>
              </a:rPr>
              <a:t>ystem: </a:t>
            </a:r>
            <a:r>
              <a:rPr lang="en-US" sz="2000" dirty="0" smtClean="0">
                <a:solidFill>
                  <a:srgbClr val="002060"/>
                </a:solidFill>
                <a:latin typeface="Sylfaen" panose="010A0502050306030303" pitchFamily="18" charset="0"/>
              </a:rPr>
              <a:t>According to the global standard, it is essential for countries </a:t>
            </a:r>
            <a:r>
              <a:rPr lang="en-US" sz="2000" dirty="0">
                <a:solidFill>
                  <a:srgbClr val="002060"/>
                </a:solidFill>
                <a:latin typeface="Sylfaen" panose="010A0502050306030303" pitchFamily="18" charset="0"/>
              </a:rPr>
              <a:t>to identify, </a:t>
            </a:r>
            <a:r>
              <a:rPr lang="en-US" sz="2000" dirty="0" smtClean="0">
                <a:solidFill>
                  <a:srgbClr val="002060"/>
                </a:solidFill>
                <a:latin typeface="Sylfaen" panose="010A0502050306030303" pitchFamily="18" charset="0"/>
              </a:rPr>
              <a:t>assess, and </a:t>
            </a:r>
            <a:r>
              <a:rPr lang="en-US" sz="2000" dirty="0">
                <a:solidFill>
                  <a:srgbClr val="002060"/>
                </a:solidFill>
                <a:latin typeface="Sylfaen" panose="010A0502050306030303" pitchFamily="18" charset="0"/>
              </a:rPr>
              <a:t>understand the </a:t>
            </a:r>
            <a:r>
              <a:rPr lang="en-US" sz="2000" dirty="0" smtClean="0">
                <a:solidFill>
                  <a:srgbClr val="002060"/>
                </a:solidFill>
                <a:latin typeface="Sylfaen" panose="010A0502050306030303" pitchFamily="18" charset="0"/>
              </a:rPr>
              <a:t>money </a:t>
            </a:r>
            <a:r>
              <a:rPr lang="en-US" sz="2000" dirty="0">
                <a:solidFill>
                  <a:srgbClr val="002060"/>
                </a:solidFill>
                <a:latin typeface="Sylfaen" panose="010A0502050306030303" pitchFamily="18" charset="0"/>
              </a:rPr>
              <a:t>laundering </a:t>
            </a:r>
            <a:r>
              <a:rPr lang="en-US" sz="2000" dirty="0" smtClean="0">
                <a:solidFill>
                  <a:srgbClr val="002060"/>
                </a:solidFill>
                <a:latin typeface="Sylfaen" panose="010A0502050306030303" pitchFamily="18" charset="0"/>
              </a:rPr>
              <a:t>risk and </a:t>
            </a:r>
            <a:r>
              <a:rPr lang="en-US" sz="2000" dirty="0">
                <a:solidFill>
                  <a:srgbClr val="002060"/>
                </a:solidFill>
                <a:latin typeface="Sylfaen" panose="010A0502050306030303" pitchFamily="18" charset="0"/>
              </a:rPr>
              <a:t>take </a:t>
            </a:r>
            <a:r>
              <a:rPr lang="en-US" sz="2000" dirty="0" smtClean="0">
                <a:solidFill>
                  <a:srgbClr val="002060"/>
                </a:solidFill>
                <a:latin typeface="Sylfaen" panose="010A0502050306030303" pitchFamily="18" charset="0"/>
              </a:rPr>
              <a:t>proportionate action </a:t>
            </a:r>
            <a:r>
              <a:rPr lang="en-US" sz="2000" i="1" dirty="0" smtClean="0">
                <a:solidFill>
                  <a:srgbClr val="002060"/>
                </a:solidFill>
                <a:latin typeface="Sylfaen" panose="010A0502050306030303" pitchFamily="18" charset="0"/>
              </a:rPr>
              <a:t>(FATF Recommendations 1)</a:t>
            </a:r>
            <a:r>
              <a:rPr lang="en-US" sz="2000" dirty="0" smtClean="0">
                <a:solidFill>
                  <a:srgbClr val="002060"/>
                </a:solidFill>
                <a:latin typeface="Sylfaen" panose="010A0502050306030303" pitchFamily="18" charset="0"/>
              </a:rPr>
              <a:t>. </a:t>
            </a:r>
            <a:r>
              <a:rPr lang="en-US" sz="2000" dirty="0">
                <a:solidFill>
                  <a:srgbClr val="002060"/>
                </a:solidFill>
                <a:latin typeface="Sylfaen" panose="010A0502050306030303" pitchFamily="18" charset="0"/>
              </a:rPr>
              <a:t>A comprehensive risk assessment should include consideration of the risks posed by the laundering of the proceeds of corruption </a:t>
            </a:r>
            <a:r>
              <a:rPr lang="en-US" sz="2000" dirty="0" smtClean="0">
                <a:solidFill>
                  <a:srgbClr val="002060"/>
                </a:solidFill>
                <a:latin typeface="Sylfaen" panose="010A0502050306030303" pitchFamily="18" charset="0"/>
              </a:rPr>
              <a:t>offences.</a:t>
            </a:r>
          </a:p>
          <a:p>
            <a:pPr marL="0" indent="0" algn="just">
              <a:buNone/>
            </a:pPr>
            <a:endParaRPr lang="en-US" sz="2000" b="1" dirty="0" smtClean="0">
              <a:solidFill>
                <a:srgbClr val="002060"/>
              </a:solidFill>
              <a:latin typeface="Sylfaen" panose="010A0502050306030303" pitchFamily="18" charset="0"/>
            </a:endParaRPr>
          </a:p>
          <a:p>
            <a:pPr marL="0" indent="0" algn="just">
              <a:buNone/>
            </a:pPr>
            <a:r>
              <a:rPr lang="en-US" sz="2000" b="1" dirty="0" smtClean="0">
                <a:solidFill>
                  <a:srgbClr val="002060"/>
                </a:solidFill>
                <a:latin typeface="Sylfaen" panose="010A0502050306030303" pitchFamily="18" charset="0"/>
              </a:rPr>
              <a:t>Approach of Georgia: </a:t>
            </a:r>
            <a:r>
              <a:rPr lang="en-US" sz="2000" dirty="0" smtClean="0">
                <a:solidFill>
                  <a:srgbClr val="002060"/>
                </a:solidFill>
                <a:latin typeface="Sylfaen" panose="010A0502050306030303" pitchFamily="18" charset="0"/>
              </a:rPr>
              <a:t>Adoption of the </a:t>
            </a:r>
            <a:r>
              <a:rPr lang="en-US" sz="2000" dirty="0">
                <a:solidFill>
                  <a:srgbClr val="002060"/>
                </a:solidFill>
                <a:latin typeface="Sylfaen" panose="010A0502050306030303" pitchFamily="18" charset="0"/>
              </a:rPr>
              <a:t>n</a:t>
            </a:r>
            <a:r>
              <a:rPr lang="en-US" sz="2000" dirty="0" smtClean="0">
                <a:solidFill>
                  <a:srgbClr val="002060"/>
                </a:solidFill>
                <a:latin typeface="Sylfaen" panose="010A0502050306030303" pitchFamily="18" charset="0"/>
              </a:rPr>
              <a:t>ational Anti-Money </a:t>
            </a:r>
            <a:r>
              <a:rPr lang="en-US" sz="2000" dirty="0">
                <a:solidFill>
                  <a:srgbClr val="002060"/>
                </a:solidFill>
                <a:latin typeface="Sylfaen" panose="010A0502050306030303" pitchFamily="18" charset="0"/>
              </a:rPr>
              <a:t>L</a:t>
            </a:r>
            <a:r>
              <a:rPr lang="en-US" sz="2000" dirty="0" smtClean="0">
                <a:solidFill>
                  <a:srgbClr val="002060"/>
                </a:solidFill>
                <a:latin typeface="Sylfaen" panose="010A0502050306030303" pitchFamily="18" charset="0"/>
              </a:rPr>
              <a:t>aundering Risk Assessment (NRA)</a:t>
            </a:r>
          </a:p>
          <a:p>
            <a:pPr marL="0" indent="0" algn="just">
              <a:buNone/>
              <a:tabLst>
                <a:tab pos="55563" algn="l"/>
              </a:tabLst>
            </a:pPr>
            <a:endParaRPr lang="en-US" sz="1600" dirty="0" smtClean="0">
              <a:solidFill>
                <a:srgbClr val="002060"/>
              </a:solidFill>
              <a:latin typeface="Sylfaen" panose="010A0502050306030303"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1675756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solidFill>
                  <a:srgbClr val="002060"/>
                </a:solidFill>
                <a:latin typeface="Sylfaen" panose="010A0502050306030303" pitchFamily="18" charset="0"/>
                <a:ea typeface="Cambria" panose="02040503050406030204" pitchFamily="18" charset="0"/>
                <a:cs typeface="Cambria" panose="02040503050406030204" pitchFamily="18" charset="0"/>
              </a:rPr>
              <a:t>Robust </a:t>
            </a:r>
            <a:r>
              <a:rPr lang="en-US" b="1"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Anti-Corruption </a:t>
            </a:r>
            <a:r>
              <a:rPr lang="en-US" b="1" dirty="0">
                <a:solidFill>
                  <a:srgbClr val="002060"/>
                </a:solidFill>
                <a:latin typeface="Sylfaen" panose="010A0502050306030303" pitchFamily="18" charset="0"/>
                <a:ea typeface="Cambria" panose="02040503050406030204" pitchFamily="18" charset="0"/>
                <a:cs typeface="Cambria" panose="02040503050406030204" pitchFamily="18" charset="0"/>
              </a:rPr>
              <a:t>and </a:t>
            </a:r>
            <a:r>
              <a:rPr lang="en-US" b="1"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Anti-Money Laundering Policy </a:t>
            </a:r>
            <a:r>
              <a:rPr lang="en-US" b="1" dirty="0">
                <a:solidFill>
                  <a:srgbClr val="002060"/>
                </a:solidFill>
                <a:latin typeface="Sylfaen" panose="010A0502050306030303" pitchFamily="18" charset="0"/>
                <a:ea typeface="Cambria" panose="02040503050406030204" pitchFamily="18" charset="0"/>
                <a:cs typeface="Cambria" panose="02040503050406030204" pitchFamily="18" charset="0"/>
              </a:rPr>
              <a:t/>
            </a:r>
            <a:br>
              <a:rPr lang="en-US" b="1" dirty="0">
                <a:solidFill>
                  <a:srgbClr val="002060"/>
                </a:solidFill>
                <a:latin typeface="Sylfaen" panose="010A0502050306030303" pitchFamily="18" charset="0"/>
                <a:ea typeface="Cambria" panose="02040503050406030204" pitchFamily="18" charset="0"/>
                <a:cs typeface="Cambria" panose="02040503050406030204" pitchFamily="18" charset="0"/>
              </a:rPr>
            </a:br>
            <a:endParaRPr lang="en-US" dirty="0">
              <a:solidFill>
                <a:srgbClr val="002060"/>
              </a:solidFill>
            </a:endParaRPr>
          </a:p>
        </p:txBody>
      </p:sp>
      <p:sp>
        <p:nvSpPr>
          <p:cNvPr id="3" name="Content Placeholder 2"/>
          <p:cNvSpPr>
            <a:spLocks noGrp="1"/>
          </p:cNvSpPr>
          <p:nvPr>
            <p:ph idx="1"/>
          </p:nvPr>
        </p:nvSpPr>
        <p:spPr/>
        <p:txBody>
          <a:bodyPr>
            <a:normAutofit/>
          </a:bodyPr>
          <a:lstStyle/>
          <a:p>
            <a:pPr marL="0" lvl="0" indent="0" algn="just">
              <a:buClr>
                <a:srgbClr val="0F6FC6"/>
              </a:buClr>
              <a:buNone/>
            </a:pPr>
            <a:r>
              <a:rPr lang="en-US" sz="2200" b="1" dirty="0" smtClean="0">
                <a:solidFill>
                  <a:srgbClr val="002060"/>
                </a:solidFill>
                <a:latin typeface="Sylfaen" panose="010A0502050306030303" pitchFamily="18" charset="0"/>
              </a:rPr>
              <a:t>Second </a:t>
            </a:r>
            <a:r>
              <a:rPr lang="en-US" sz="2200" b="1" dirty="0">
                <a:solidFill>
                  <a:srgbClr val="002060"/>
                </a:solidFill>
                <a:latin typeface="Sylfaen" panose="010A0502050306030303" pitchFamily="18" charset="0"/>
              </a:rPr>
              <a:t>e</a:t>
            </a:r>
            <a:r>
              <a:rPr lang="en-US" sz="2200" b="1" dirty="0" smtClean="0">
                <a:solidFill>
                  <a:srgbClr val="002060"/>
                </a:solidFill>
                <a:latin typeface="Sylfaen" panose="010A0502050306030303" pitchFamily="18" charset="0"/>
              </a:rPr>
              <a:t>lement </a:t>
            </a:r>
            <a:r>
              <a:rPr lang="en-US" sz="2200" b="1" dirty="0">
                <a:solidFill>
                  <a:srgbClr val="002060"/>
                </a:solidFill>
                <a:latin typeface="Sylfaen" panose="010A0502050306030303" pitchFamily="18" charset="0"/>
              </a:rPr>
              <a:t>of </a:t>
            </a:r>
            <a:r>
              <a:rPr lang="en-US" sz="2200" b="1" dirty="0" smtClean="0">
                <a:solidFill>
                  <a:srgbClr val="002060"/>
                </a:solidFill>
                <a:latin typeface="Sylfaen" panose="010A0502050306030303" pitchFamily="18" charset="0"/>
              </a:rPr>
              <a:t>an effective </a:t>
            </a:r>
            <a:r>
              <a:rPr lang="en-US" sz="2200" b="1" dirty="0">
                <a:solidFill>
                  <a:srgbClr val="002060"/>
                </a:solidFill>
                <a:latin typeface="Sylfaen" panose="010A0502050306030303" pitchFamily="18" charset="0"/>
              </a:rPr>
              <a:t>s</a:t>
            </a:r>
            <a:r>
              <a:rPr lang="en-US" sz="2200" b="1" dirty="0" smtClean="0">
                <a:solidFill>
                  <a:srgbClr val="002060"/>
                </a:solidFill>
                <a:latin typeface="Sylfaen" panose="010A0502050306030303" pitchFamily="18" charset="0"/>
              </a:rPr>
              <a:t>ystem: </a:t>
            </a:r>
            <a:r>
              <a:rPr lang="en-US" sz="2200" dirty="0" smtClean="0">
                <a:solidFill>
                  <a:srgbClr val="002060"/>
                </a:solidFill>
                <a:latin typeface="Sylfaen" panose="010A0502050306030303" pitchFamily="18" charset="0"/>
              </a:rPr>
              <a:t>The fight against corruption and money laundering should be identified as a national policy priority.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The pol</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icy should be</a:t>
            </a:r>
            <a:r>
              <a:rPr lang="en-US" sz="2200" spc="-3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spc="5" dirty="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US" sz="2200" spc="-5" dirty="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fo</a:t>
            </a:r>
            <a:r>
              <a:rPr lang="en-US" sz="2200" spc="-10" dirty="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US" sz="2200" spc="5" dirty="0">
                <a:solidFill>
                  <a:srgbClr val="002060"/>
                </a:solidFill>
                <a:latin typeface="Sylfaen" panose="010A0502050306030303" pitchFamily="18" charset="0"/>
                <a:ea typeface="Cambria" panose="02040503050406030204" pitchFamily="18" charset="0"/>
                <a:cs typeface="Cambria" panose="02040503050406030204" pitchFamily="18" charset="0"/>
              </a:rPr>
              <a:t>m</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ed</a:t>
            </a:r>
            <a:r>
              <a:rPr lang="en-US" sz="2200" spc="-35" dirty="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spc="-5" dirty="0">
                <a:solidFill>
                  <a:srgbClr val="002060"/>
                </a:solidFill>
                <a:latin typeface="Sylfaen" panose="010A0502050306030303" pitchFamily="18" charset="0"/>
                <a:ea typeface="Cambria" panose="02040503050406030204" pitchFamily="18" charset="0"/>
                <a:cs typeface="Cambria" panose="02040503050406030204" pitchFamily="18" charset="0"/>
              </a:rPr>
              <a:t>b</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y</a:t>
            </a:r>
            <a:r>
              <a:rPr lang="en-US" sz="2200" spc="-40" dirty="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the</a:t>
            </a:r>
            <a:r>
              <a:rPr lang="en-US" sz="2200" spc="-35" dirty="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k</a:t>
            </a:r>
            <a:r>
              <a:rPr lang="en-US" sz="22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US" sz="2200" spc="4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and be subject to the re</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g</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ular re</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v</a:t>
            </a:r>
            <a:r>
              <a:rPr lang="en-US" sz="22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US" sz="22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w. Asset tracing and recovery should be an indispensable part </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of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anti-corruption </a:t>
            </a:r>
            <a:r>
              <a:rPr lang="en-US" sz="2200" dirty="0">
                <a:solidFill>
                  <a:srgbClr val="002060"/>
                </a:solidFill>
                <a:latin typeface="Sylfaen" panose="010A0502050306030303" pitchFamily="18" charset="0"/>
                <a:ea typeface="Cambria" panose="02040503050406030204" pitchFamily="18" charset="0"/>
                <a:cs typeface="Cambria" panose="02040503050406030204" pitchFamily="18" charset="0"/>
              </a:rPr>
              <a:t>and </a:t>
            </a:r>
            <a:r>
              <a:rPr lang="en-US" sz="22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anti-money laundering policy. </a:t>
            </a:r>
            <a:endParaRPr lang="en-US" sz="2200" dirty="0" smtClean="0">
              <a:solidFill>
                <a:srgbClr val="002060"/>
              </a:solidFill>
              <a:latin typeface="Sylfaen" panose="010A0502050306030303" pitchFamily="18" charset="0"/>
            </a:endParaRPr>
          </a:p>
          <a:p>
            <a:pPr marL="0" lvl="0" indent="0" algn="just">
              <a:buClr>
                <a:srgbClr val="0F6FC6"/>
              </a:buClr>
              <a:buNone/>
            </a:pPr>
            <a:endParaRPr lang="en-US" sz="2200" b="1" dirty="0" smtClean="0">
              <a:solidFill>
                <a:srgbClr val="002060"/>
              </a:solidFill>
              <a:latin typeface="Sylfaen" panose="010A0502050306030303" pitchFamily="18" charset="0"/>
            </a:endParaRPr>
          </a:p>
          <a:p>
            <a:pPr marL="0" lvl="0" indent="0" algn="just">
              <a:buClr>
                <a:srgbClr val="0F6FC6"/>
              </a:buClr>
              <a:buNone/>
            </a:pPr>
            <a:r>
              <a:rPr lang="en-US" sz="2200" b="1" dirty="0" smtClean="0">
                <a:solidFill>
                  <a:srgbClr val="002060"/>
                </a:solidFill>
                <a:latin typeface="Sylfaen" panose="010A0502050306030303" pitchFamily="18" charset="0"/>
              </a:rPr>
              <a:t>Approach of Georgia: </a:t>
            </a:r>
          </a:p>
          <a:p>
            <a:pPr marL="401638" lvl="0" indent="-173038" algn="just">
              <a:buClr>
                <a:schemeClr val="tx2"/>
              </a:buClr>
              <a:buFont typeface="Wingdings" panose="05000000000000000000" pitchFamily="2" charset="2"/>
              <a:buChar char="Ø"/>
              <a:tabLst>
                <a:tab pos="804863" algn="l"/>
              </a:tabLst>
            </a:pPr>
            <a:r>
              <a:rPr lang="en-US" sz="2200" dirty="0" smtClean="0">
                <a:solidFill>
                  <a:srgbClr val="002060"/>
                </a:solidFill>
                <a:latin typeface="Sylfaen" panose="010A0502050306030303" pitchFamily="18" charset="0"/>
              </a:rPr>
              <a:t> National Anti-Corruption Strategy</a:t>
            </a:r>
          </a:p>
          <a:p>
            <a:pPr marL="401638" lvl="0" indent="-173038" algn="just">
              <a:buClr>
                <a:schemeClr val="tx2"/>
              </a:buClr>
              <a:buFont typeface="Wingdings" panose="05000000000000000000" pitchFamily="2" charset="2"/>
              <a:buChar char="Ø"/>
              <a:tabLst>
                <a:tab pos="804863" algn="l"/>
              </a:tabLst>
            </a:pPr>
            <a:r>
              <a:rPr lang="en-US" sz="2200" dirty="0" smtClean="0">
                <a:solidFill>
                  <a:srgbClr val="002060"/>
                </a:solidFill>
                <a:latin typeface="Sylfaen" panose="010A0502050306030303" pitchFamily="18" charset="0"/>
              </a:rPr>
              <a:t> National Anti-Money Laundering Risk Assessment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6518731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5161"/>
            <a:ext cx="8596668" cy="685800"/>
          </a:xfrm>
        </p:spPr>
        <p:txBody>
          <a:bodyPr>
            <a:normAutofit/>
          </a:bodyPr>
          <a:lstStyle/>
          <a:p>
            <a:pPr marL="342900" marR="40640" lvl="0" indent="-342900" algn="ctr">
              <a:lnSpc>
                <a:spcPct val="116000"/>
              </a:lnSpc>
              <a:spcBef>
                <a:spcPts val="0"/>
              </a:spcBef>
            </a:pP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Legislative Framework </a:t>
            </a:r>
            <a:endParaRPr lang="en-GB" sz="2800" dirty="0"/>
          </a:p>
        </p:txBody>
      </p:sp>
      <p:sp>
        <p:nvSpPr>
          <p:cNvPr id="3" name="Content Placeholder 2"/>
          <p:cNvSpPr>
            <a:spLocks noGrp="1"/>
          </p:cNvSpPr>
          <p:nvPr>
            <p:ph idx="1"/>
          </p:nvPr>
        </p:nvSpPr>
        <p:spPr>
          <a:xfrm>
            <a:off x="677334" y="1233872"/>
            <a:ext cx="8596668" cy="5029768"/>
          </a:xfrm>
        </p:spPr>
        <p:txBody>
          <a:bodyPr>
            <a:normAutofit fontScale="25000" lnSpcReduction="20000"/>
          </a:bodyPr>
          <a:lstStyle/>
          <a:p>
            <a:pPr marL="0" indent="0" algn="just">
              <a:buClr>
                <a:srgbClr val="002060"/>
              </a:buClr>
              <a:buNone/>
            </a:pPr>
            <a:r>
              <a:rPr lang="en-GB" sz="6400" b="1" dirty="0" smtClean="0">
                <a:solidFill>
                  <a:srgbClr val="002060"/>
                </a:solidFill>
                <a:latin typeface="Sylfaen" panose="010A0502050306030303" pitchFamily="18" charset="0"/>
              </a:rPr>
              <a:t>Third element of an effective system: </a:t>
            </a:r>
            <a:r>
              <a:rPr lang="en-GB" sz="6400" dirty="0" smtClean="0">
                <a:solidFill>
                  <a:srgbClr val="002060"/>
                </a:solidFill>
                <a:latin typeface="Sylfaen" panose="010A0502050306030303" pitchFamily="18" charset="0"/>
              </a:rPr>
              <a:t>The existence of a proper legislation is an important component of an effective system. It should include:</a:t>
            </a:r>
          </a:p>
          <a:p>
            <a:pPr marL="68580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rPr>
              <a:t>Appropriate criminalization of corruption and money laundering </a:t>
            </a:r>
          </a:p>
          <a:p>
            <a:pPr marL="68580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rPr>
              <a:t>effective laws and procedures to trace, freeze, seize and confiscate the proceeds of corruption and laundered property</a:t>
            </a:r>
            <a:endParaRPr lang="en-GB" sz="6400" b="1" dirty="0" smtClean="0">
              <a:solidFill>
                <a:srgbClr val="002060"/>
              </a:solidFill>
              <a:latin typeface="Sylfaen" panose="010A0502050306030303" pitchFamily="18" charset="0"/>
            </a:endParaRPr>
          </a:p>
          <a:p>
            <a:pPr marL="0" indent="0" algn="just">
              <a:buClr>
                <a:srgbClr val="002060"/>
              </a:buClr>
              <a:buNone/>
            </a:pPr>
            <a:r>
              <a:rPr lang="en-GB" sz="6400" b="1" dirty="0" smtClean="0">
                <a:solidFill>
                  <a:srgbClr val="002060"/>
                </a:solidFill>
                <a:latin typeface="Sylfaen" panose="010A0502050306030303" pitchFamily="18" charset="0"/>
              </a:rPr>
              <a:t>Approach of Georgia: </a:t>
            </a:r>
          </a:p>
          <a:p>
            <a:pPr marL="685800" lvl="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rPr>
              <a:t>Georgia has criminalized corruption and money laundering in line with UNCAC, Vienna and Palermo conventions. The </a:t>
            </a:r>
            <a:r>
              <a:rPr lang="en-GB" sz="6400" dirty="0">
                <a:solidFill>
                  <a:srgbClr val="002060"/>
                </a:solidFill>
                <a:latin typeface="Sylfaen" panose="010A0502050306030303" pitchFamily="18" charset="0"/>
              </a:rPr>
              <a:t>c</a:t>
            </a:r>
            <a:r>
              <a:rPr lang="en-GB" sz="6400" dirty="0" smtClean="0">
                <a:solidFill>
                  <a:srgbClr val="002060"/>
                </a:solidFill>
                <a:latin typeface="Sylfaen" panose="010A0502050306030303" pitchFamily="18" charset="0"/>
              </a:rPr>
              <a:t>riminalization of money laundering goes even beyond the conventional requirement by incorporating the concept of laundering unjustified property</a:t>
            </a:r>
          </a:p>
          <a:p>
            <a:pPr marL="685800" lvl="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The legislation establishes appropriate powe</a:t>
            </a:r>
            <a:r>
              <a:rPr lang="en-GB" sz="6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d r</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6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ons</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b</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l</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spc="-1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s</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for t</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h</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 c</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o</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m</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p</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te</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n</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autho</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r</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t</a:t>
            </a:r>
            <a:r>
              <a:rPr lang="en-GB" sz="6400" spc="-1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i</a:t>
            </a:r>
            <a:r>
              <a:rPr lang="en-GB" sz="6400"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es</a:t>
            </a:r>
            <a:r>
              <a:rPr lang="en-GB" sz="6400" spc="5" dirty="0" smtClean="0">
                <a:solidFill>
                  <a:srgbClr val="002060"/>
                </a:solidFill>
                <a:latin typeface="Sylfaen" panose="010A0502050306030303" pitchFamily="18" charset="0"/>
                <a:ea typeface="Cambria" panose="02040503050406030204" pitchFamily="18" charset="0"/>
                <a:cs typeface="Cambria" panose="02040503050406030204" pitchFamily="18" charset="0"/>
              </a:rPr>
              <a:t> </a:t>
            </a:r>
          </a:p>
          <a:p>
            <a:pPr marL="685800" lvl="0" indent="-338138" algn="just">
              <a:buClr>
                <a:srgbClr val="002060"/>
              </a:buClr>
              <a:buFont typeface="Wingdings" panose="05000000000000000000" pitchFamily="2" charset="2"/>
              <a:buChar char="Ø"/>
            </a:pPr>
            <a:r>
              <a:rPr lang="en-GB" sz="6400" dirty="0" smtClean="0">
                <a:solidFill>
                  <a:srgbClr val="002060"/>
                </a:solidFill>
                <a:latin typeface="Sylfaen" panose="010A0502050306030303" pitchFamily="18" charset="0"/>
              </a:rPr>
              <a:t>The legislation provides both criminal and civil mechanisms for asset tracing, freezing and confiscation, the peculiarities of which include monitoring of bank accounts, emergency freezing and confiscation of unjustified assets. </a:t>
            </a:r>
          </a:p>
          <a:p>
            <a:pPr marL="0" lvl="0" indent="0" algn="just">
              <a:buClr>
                <a:srgbClr val="002060"/>
              </a:buClr>
              <a:buNone/>
              <a:tabLst>
                <a:tab pos="284163" algn="l"/>
              </a:tabLst>
            </a:pPr>
            <a:endParaRPr lang="en-GB" sz="6400" b="1" i="1" dirty="0" smtClean="0">
              <a:solidFill>
                <a:srgbClr val="002060"/>
              </a:solidFill>
              <a:latin typeface="Sylfaen" panose="010A0502050306030303" pitchFamily="18" charset="0"/>
            </a:endParaRPr>
          </a:p>
          <a:p>
            <a:pPr marL="0" lvl="0" indent="0" algn="just">
              <a:buClr>
                <a:srgbClr val="002060"/>
              </a:buClr>
              <a:buNone/>
              <a:tabLst>
                <a:tab pos="284163" algn="l"/>
              </a:tabLst>
            </a:pPr>
            <a:r>
              <a:rPr lang="en-GB" sz="6400" b="1" i="1" dirty="0" smtClean="0">
                <a:solidFill>
                  <a:srgbClr val="002060"/>
                </a:solidFill>
                <a:latin typeface="Sylfaen" panose="010A0502050306030303" pitchFamily="18" charset="0"/>
              </a:rPr>
              <a:t>Note: </a:t>
            </a:r>
            <a:r>
              <a:rPr lang="en-GB" sz="6400" i="1" dirty="0" smtClean="0">
                <a:solidFill>
                  <a:srgbClr val="002060"/>
                </a:solidFill>
                <a:latin typeface="Sylfaen" panose="010A0502050306030303" pitchFamily="18" charset="0"/>
              </a:rPr>
              <a:t>There is no effective asset tracing and recovery system without effective laws and </a:t>
            </a:r>
            <a:r>
              <a:rPr lang="en-GB" sz="6400" i="1" dirty="0" smtClean="0">
                <a:solidFill>
                  <a:srgbClr val="002060"/>
                </a:solidFill>
                <a:latin typeface="Sylfaen" panose="010A0502050306030303" pitchFamily="18" charset="0"/>
              </a:rPr>
              <a:t>procedures for </a:t>
            </a:r>
            <a:r>
              <a:rPr lang="en-GB" sz="6400" i="1" dirty="0" smtClean="0">
                <a:solidFill>
                  <a:srgbClr val="002060"/>
                </a:solidFill>
                <a:latin typeface="Sylfaen" panose="010A0502050306030303" pitchFamily="18" charset="0"/>
              </a:rPr>
              <a:t>international cooperation. More on this will follow in the slide on international cooperation. </a:t>
            </a:r>
          </a:p>
          <a:p>
            <a:pPr marL="347663" lvl="0" indent="0">
              <a:buClr>
                <a:srgbClr val="0F6FC6"/>
              </a:buClr>
              <a:buNone/>
            </a:pPr>
            <a:endParaRPr lang="en-GB" sz="2900" i="1" dirty="0" smtClean="0">
              <a:solidFill>
                <a:srgbClr val="002060"/>
              </a:solidFill>
              <a:latin typeface="Sylfaen" panose="010A0502050306030303" pitchFamily="18" charset="0"/>
            </a:endParaRPr>
          </a:p>
          <a:p>
            <a:pPr marL="630238" lvl="0" indent="-282575">
              <a:buClr>
                <a:srgbClr val="0F6FC6"/>
              </a:buClr>
              <a:buFont typeface="Wingdings" panose="05000000000000000000" pitchFamily="2" charset="2"/>
              <a:buChar char="Ø"/>
            </a:pPr>
            <a:endParaRPr lang="en-US" i="1" dirty="0" smtClean="0">
              <a:solidFill>
                <a:srgbClr val="002060"/>
              </a:solidFill>
              <a:latin typeface="Sylfaen" panose="010A0502050306030303" pitchFamily="18" charset="0"/>
            </a:endParaRPr>
          </a:p>
          <a:p>
            <a:pPr marL="347663" lvl="0" indent="0">
              <a:buClr>
                <a:srgbClr val="0F6FC6"/>
              </a:buClr>
              <a:buNone/>
            </a:pPr>
            <a:endParaRPr lang="en-US" dirty="0" smtClean="0">
              <a:solidFill>
                <a:srgbClr val="002060"/>
              </a:solidFill>
              <a:latin typeface="Sylfaen" panose="010A0502050306030303" pitchFamily="18" charset="0"/>
            </a:endParaRPr>
          </a:p>
          <a:p>
            <a:pPr marL="347663" lvl="0" indent="0">
              <a:buClr>
                <a:srgbClr val="0F6FC6"/>
              </a:buClr>
              <a:buNone/>
            </a:pPr>
            <a:endParaRPr lang="en-US" dirty="0" smtClean="0">
              <a:solidFill>
                <a:srgbClr val="002060"/>
              </a:solidFill>
              <a:latin typeface="Sylfaen" panose="010A0502050306030303" pitchFamily="18" charset="0"/>
            </a:endParaRPr>
          </a:p>
          <a:p>
            <a:pPr marL="347663" lvl="0" indent="0">
              <a:buClr>
                <a:srgbClr val="0F6FC6"/>
              </a:buClr>
              <a:buNone/>
            </a:pPr>
            <a:r>
              <a:rPr lang="en-US" dirty="0">
                <a:solidFill>
                  <a:srgbClr val="002060"/>
                </a:solidFill>
                <a:latin typeface="Sylfaen" panose="010A0502050306030303" pitchFamily="18" charset="0"/>
              </a:rPr>
              <a:t> </a:t>
            </a:r>
            <a:r>
              <a:rPr lang="en-US" dirty="0" smtClean="0">
                <a:solidFill>
                  <a:srgbClr val="002060"/>
                </a:solidFill>
                <a:latin typeface="Sylfaen" panose="010A0502050306030303" pitchFamily="18" charset="0"/>
              </a:rPr>
              <a:t> </a:t>
            </a:r>
            <a:endParaRPr lang="en-US" dirty="0">
              <a:solidFill>
                <a:srgbClr val="002060"/>
              </a:solidFill>
              <a:latin typeface="Sylfaen" panose="010A0502050306030303" pitchFamily="18" charset="0"/>
            </a:endParaRPr>
          </a:p>
          <a:p>
            <a:pPr marL="0" indent="0">
              <a:buNone/>
            </a:pPr>
            <a:endParaRPr lang="en-US" sz="1600" b="1" dirty="0" smtClean="0">
              <a:solidFill>
                <a:srgbClr val="002060"/>
              </a:solidFill>
              <a:latin typeface="Sylfaen" panose="010A0502050306030303" pitchFamily="18" charset="0"/>
            </a:endParaRPr>
          </a:p>
          <a:p>
            <a:pPr marL="0" indent="0">
              <a:buNone/>
            </a:pPr>
            <a:endParaRPr lang="en-US" sz="1600" b="1" dirty="0">
              <a:solidFill>
                <a:srgbClr val="002060"/>
              </a:solidFill>
              <a:latin typeface="Sylfaen" panose="010A0502050306030303" pitchFamily="18" charset="0"/>
            </a:endParaRPr>
          </a:p>
          <a:p>
            <a:pPr marL="0" indent="0">
              <a:buNone/>
            </a:pPr>
            <a:endParaRPr lang="en-US" dirty="0">
              <a:latin typeface="Sylfaen" panose="010A0502050306030303" pitchFamily="18" charset="0"/>
            </a:endParaRPr>
          </a:p>
          <a:p>
            <a:pPr marL="0" indent="0">
              <a:buNone/>
            </a:pPr>
            <a:endParaRPr lang="en-US" dirty="0">
              <a:latin typeface="Sylfaen" panose="010A0502050306030303" pitchFamily="18" charset="0"/>
            </a:endParaRPr>
          </a:p>
          <a:p>
            <a:endParaRPr lang="en-US" dirty="0"/>
          </a:p>
          <a:p>
            <a:endParaRPr lang="en-US" dirty="0"/>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7337586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86901"/>
            <a:ext cx="8596668" cy="841248"/>
          </a:xfrm>
        </p:spPr>
        <p:txBody>
          <a:bodyPr>
            <a:normAutofit fontScale="90000"/>
          </a:bodyPr>
          <a:lstStyle/>
          <a:p>
            <a:pPr marL="342900" marR="40640" lvl="0" indent="-342900" algn="ctr">
              <a:lnSpc>
                <a:spcPct val="116000"/>
              </a:lnSpc>
              <a:spcBef>
                <a:spcPts val="0"/>
              </a:spcBef>
            </a:pP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Competent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A</a:t>
            </a:r>
            <a:r>
              <a:rPr lang="en-US" sz="31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uthorities </a:t>
            </a:r>
            <a: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t/>
            </a:r>
            <a:br>
              <a:rPr lang="en-US" sz="3100" b="1" dirty="0">
                <a:solidFill>
                  <a:srgbClr val="17406D"/>
                </a:solidFill>
                <a:latin typeface="Sylfaen" panose="010A0502050306030303" pitchFamily="18" charset="0"/>
                <a:ea typeface="Cambria" panose="02040503050406030204" pitchFamily="18" charset="0"/>
                <a:cs typeface="Cambria" panose="02040503050406030204" pitchFamily="18" charset="0"/>
              </a:rPr>
            </a:br>
            <a:endParaRPr lang="en-US" sz="3100" b="1" dirty="0"/>
          </a:p>
        </p:txBody>
      </p:sp>
      <p:sp>
        <p:nvSpPr>
          <p:cNvPr id="3" name="Content Placeholder 2"/>
          <p:cNvSpPr>
            <a:spLocks noGrp="1"/>
          </p:cNvSpPr>
          <p:nvPr>
            <p:ph idx="1"/>
          </p:nvPr>
        </p:nvSpPr>
        <p:spPr>
          <a:xfrm>
            <a:off x="677334" y="1545336"/>
            <a:ext cx="8596668" cy="4828032"/>
          </a:xfrm>
        </p:spPr>
        <p:txBody>
          <a:bodyPr>
            <a:normAutofit/>
          </a:bodyPr>
          <a:lstStyle/>
          <a:p>
            <a:pPr marL="0" indent="0" algn="just">
              <a:spcBef>
                <a:spcPts val="0"/>
              </a:spcBef>
              <a:buNone/>
            </a:pPr>
            <a:r>
              <a:rPr lang="en-US" b="1" dirty="0" smtClean="0">
                <a:solidFill>
                  <a:srgbClr val="002060"/>
                </a:solidFill>
                <a:latin typeface="Sylfaen" panose="010A0502050306030303" pitchFamily="18" charset="0"/>
              </a:rPr>
              <a:t>Fourth element </a:t>
            </a:r>
            <a:r>
              <a:rPr lang="en-US" b="1" dirty="0">
                <a:solidFill>
                  <a:srgbClr val="002060"/>
                </a:solidFill>
                <a:latin typeface="Sylfaen" panose="010A0502050306030303" pitchFamily="18" charset="0"/>
              </a:rPr>
              <a:t>of </a:t>
            </a:r>
            <a:r>
              <a:rPr lang="en-US" b="1" dirty="0" smtClean="0">
                <a:solidFill>
                  <a:srgbClr val="002060"/>
                </a:solidFill>
                <a:latin typeface="Sylfaen" panose="010A0502050306030303" pitchFamily="18" charset="0"/>
              </a:rPr>
              <a:t>an </a:t>
            </a:r>
            <a:r>
              <a:rPr lang="en-US" b="1" dirty="0">
                <a:solidFill>
                  <a:srgbClr val="002060"/>
                </a:solidFill>
                <a:latin typeface="Sylfaen" panose="010A0502050306030303" pitchFamily="18" charset="0"/>
              </a:rPr>
              <a:t>effective system</a:t>
            </a:r>
            <a:r>
              <a:rPr lang="en-US" b="1" dirty="0" smtClean="0">
                <a:solidFill>
                  <a:srgbClr val="002060"/>
                </a:solidFill>
                <a:latin typeface="Sylfaen" panose="010A0502050306030303" pitchFamily="18" charset="0"/>
              </a:rPr>
              <a:t>: </a:t>
            </a:r>
            <a:r>
              <a:rPr lang="en-US" dirty="0" smtClean="0">
                <a:solidFill>
                  <a:srgbClr val="002060"/>
                </a:solidFill>
                <a:latin typeface="Sylfaen" panose="010A0502050306030303" pitchFamily="18" charset="0"/>
              </a:rPr>
              <a:t>Having in place specialized authorities responsible for detection, investigation and prosecution of corruption and money laundering as well as asset tracing and recovery is one of the key components of the effective system. </a:t>
            </a:r>
          </a:p>
          <a:p>
            <a:pPr marL="0" indent="0" algn="just">
              <a:spcBef>
                <a:spcPts val="0"/>
              </a:spcBef>
              <a:buNone/>
            </a:pPr>
            <a:endParaRPr lang="en-US" dirty="0" smtClean="0">
              <a:solidFill>
                <a:srgbClr val="002060"/>
              </a:solidFill>
              <a:latin typeface="Sylfaen" panose="010A0502050306030303" pitchFamily="18" charset="0"/>
            </a:endParaRPr>
          </a:p>
          <a:p>
            <a:pPr marL="0" indent="0">
              <a:spcBef>
                <a:spcPts val="0"/>
              </a:spcBef>
              <a:buNone/>
            </a:pPr>
            <a:r>
              <a:rPr lang="en-US" b="1" dirty="0" smtClean="0">
                <a:solidFill>
                  <a:srgbClr val="002060"/>
                </a:solidFill>
                <a:latin typeface="Sylfaen" panose="010A0502050306030303" pitchFamily="18" charset="0"/>
              </a:rPr>
              <a:t>Approach </a:t>
            </a:r>
            <a:r>
              <a:rPr lang="en-US" b="1" dirty="0">
                <a:solidFill>
                  <a:srgbClr val="002060"/>
                </a:solidFill>
                <a:latin typeface="Sylfaen" panose="010A0502050306030303" pitchFamily="18" charset="0"/>
              </a:rPr>
              <a:t>of Georgia: </a:t>
            </a:r>
            <a:endParaRPr lang="en-US" b="1" dirty="0" smtClean="0">
              <a:solidFill>
                <a:srgbClr val="002060"/>
              </a:solidFill>
              <a:latin typeface="Sylfaen" panose="010A0502050306030303" pitchFamily="18" charset="0"/>
            </a:endParaRP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Anti-Money </a:t>
            </a:r>
            <a:r>
              <a:rPr lang="en-US" dirty="0" smtClean="0">
                <a:solidFill>
                  <a:srgbClr val="002060"/>
                </a:solidFill>
                <a:latin typeface="Sylfaen" panose="010A0502050306030303" pitchFamily="18" charset="0"/>
              </a:rPr>
              <a:t>L</a:t>
            </a:r>
            <a:r>
              <a:rPr lang="en-US" dirty="0" smtClean="0">
                <a:solidFill>
                  <a:srgbClr val="002060"/>
                </a:solidFill>
                <a:latin typeface="Sylfaen" panose="010A0502050306030303" pitchFamily="18" charset="0"/>
              </a:rPr>
              <a:t>aundering Unit, Anti-Corruption Unit and </a:t>
            </a:r>
            <a:r>
              <a:rPr lang="en-US" dirty="0" smtClean="0">
                <a:solidFill>
                  <a:srgbClr val="002060"/>
                </a:solidFill>
                <a:latin typeface="Sylfaen" panose="010A0502050306030303" pitchFamily="18" charset="0"/>
              </a:rPr>
              <a:t>other investigation units of the Prosecution Service</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Anti-Corruption Agency of the State Security Service</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Investigation Service of the Ministry of Finance</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Investigation Decisions of the Ministry of Interior </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Financial Monitoring Service (FIU)</a:t>
            </a:r>
            <a:r>
              <a:rPr lang="en-US" b="1" dirty="0" smtClean="0">
                <a:solidFill>
                  <a:srgbClr val="002060"/>
                </a:solidFill>
                <a:latin typeface="Sylfaen" panose="010A0502050306030303" pitchFamily="18" charset="0"/>
              </a:rPr>
              <a:t>  </a:t>
            </a:r>
          </a:p>
          <a:p>
            <a:pPr marL="630238" algn="just">
              <a:buClr>
                <a:srgbClr val="002060"/>
              </a:buClr>
              <a:buFont typeface="Wingdings" panose="05000000000000000000" pitchFamily="2" charset="2"/>
              <a:buChar char="Ø"/>
            </a:pPr>
            <a:r>
              <a:rPr lang="en-US" dirty="0" smtClean="0">
                <a:solidFill>
                  <a:srgbClr val="002060"/>
                </a:solidFill>
                <a:latin typeface="Sylfaen" panose="010A0502050306030303" pitchFamily="18" charset="0"/>
              </a:rPr>
              <a:t>Civil Service Bureau </a:t>
            </a:r>
            <a:endParaRPr lang="en-US" dirty="0">
              <a:solidFill>
                <a:srgbClr val="002060"/>
              </a:solidFill>
              <a:latin typeface="Sylfaen" panose="010A0502050306030303" pitchFamily="18" charset="0"/>
            </a:endParaRPr>
          </a:p>
          <a:p>
            <a:endParaRPr lang="en-US" dirty="0"/>
          </a:p>
          <a:p>
            <a:endParaRPr lang="en-US" dirty="0" smtClean="0"/>
          </a:p>
          <a:p>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1722690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8359602" cy="1320800"/>
          </a:xfrm>
        </p:spPr>
        <p:txBody>
          <a:bodyPr>
            <a:noAutofit/>
          </a:bodyPr>
          <a:lstStyle/>
          <a:p>
            <a:pPr marL="55563" marR="40640" lvl="0" indent="4763" algn="ctr">
              <a:lnSpc>
                <a:spcPct val="116000"/>
              </a:lnSpc>
              <a:spcBef>
                <a:spcPts val="0"/>
              </a:spcBef>
            </a:pP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Effective Application of Existing </a:t>
            </a:r>
            <a:r>
              <a:rPr lang="en-GB" sz="2800" b="1" dirty="0">
                <a:solidFill>
                  <a:srgbClr val="17406D"/>
                </a:solidFill>
                <a:latin typeface="Sylfaen" panose="010A0502050306030303" pitchFamily="18" charset="0"/>
                <a:ea typeface="Cambria" panose="02040503050406030204" pitchFamily="18" charset="0"/>
                <a:cs typeface="Cambria" panose="02040503050406030204" pitchFamily="18" charset="0"/>
              </a:rPr>
              <a:t>T</a:t>
            </a: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ools for Asset </a:t>
            </a:r>
            <a:r>
              <a:rPr lang="en-GB" sz="2800" b="1" dirty="0">
                <a:solidFill>
                  <a:srgbClr val="17406D"/>
                </a:solidFill>
                <a:latin typeface="Sylfaen" panose="010A0502050306030303" pitchFamily="18" charset="0"/>
                <a:ea typeface="Cambria" panose="02040503050406030204" pitchFamily="18" charset="0"/>
                <a:cs typeface="Cambria" panose="02040503050406030204" pitchFamily="18" charset="0"/>
              </a:rPr>
              <a:t>T</a:t>
            </a:r>
            <a: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racing and Confiscation  </a:t>
            </a:r>
            <a:br>
              <a:rPr lang="en-GB"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br>
            <a:endParaRPr lang="en-GB" sz="2800" dirty="0">
              <a:latin typeface="Sylfaen" panose="010A0502050306030303" pitchFamily="18" charset="0"/>
            </a:endParaRPr>
          </a:p>
        </p:txBody>
      </p:sp>
      <p:sp>
        <p:nvSpPr>
          <p:cNvPr id="3" name="Content Placeholder 2"/>
          <p:cNvSpPr>
            <a:spLocks noGrp="1"/>
          </p:cNvSpPr>
          <p:nvPr>
            <p:ph idx="1"/>
          </p:nvPr>
        </p:nvSpPr>
        <p:spPr>
          <a:xfrm>
            <a:off x="677334" y="1865376"/>
            <a:ext cx="8596668" cy="4505170"/>
          </a:xfrm>
        </p:spPr>
        <p:txBody>
          <a:bodyPr>
            <a:normAutofit/>
          </a:bodyPr>
          <a:lstStyle/>
          <a:p>
            <a:pPr marL="0" lvl="0" indent="0" algn="just">
              <a:buClr>
                <a:srgbClr val="0F6FC6"/>
              </a:buClr>
              <a:buNone/>
            </a:pPr>
            <a:r>
              <a:rPr lang="en-US" sz="2000" b="1" dirty="0" smtClean="0">
                <a:solidFill>
                  <a:srgbClr val="002060"/>
                </a:solidFill>
                <a:latin typeface="Sylfaen" panose="010A0502050306030303" pitchFamily="18" charset="0"/>
              </a:rPr>
              <a:t>Fifth element </a:t>
            </a:r>
            <a:r>
              <a:rPr lang="en-US" sz="2000" b="1" dirty="0">
                <a:solidFill>
                  <a:srgbClr val="002060"/>
                </a:solidFill>
                <a:latin typeface="Sylfaen" panose="010A0502050306030303" pitchFamily="18" charset="0"/>
              </a:rPr>
              <a:t>of </a:t>
            </a:r>
            <a:r>
              <a:rPr lang="en-US" sz="2000" b="1" dirty="0" smtClean="0">
                <a:solidFill>
                  <a:srgbClr val="002060"/>
                </a:solidFill>
                <a:latin typeface="Sylfaen" panose="010A0502050306030303" pitchFamily="18" charset="0"/>
              </a:rPr>
              <a:t>an </a:t>
            </a:r>
            <a:r>
              <a:rPr lang="en-US" sz="2000" b="1" dirty="0">
                <a:solidFill>
                  <a:srgbClr val="002060"/>
                </a:solidFill>
                <a:latin typeface="Sylfaen" panose="010A0502050306030303" pitchFamily="18" charset="0"/>
              </a:rPr>
              <a:t>effective </a:t>
            </a:r>
            <a:r>
              <a:rPr lang="en-US" sz="2000" b="1" dirty="0" smtClean="0">
                <a:solidFill>
                  <a:srgbClr val="002060"/>
                </a:solidFill>
                <a:latin typeface="Sylfaen" panose="010A0502050306030303" pitchFamily="18" charset="0"/>
              </a:rPr>
              <a:t>system: </a:t>
            </a:r>
            <a:r>
              <a:rPr lang="en-US" sz="2000" dirty="0" smtClean="0">
                <a:solidFill>
                  <a:srgbClr val="002060"/>
                </a:solidFill>
                <a:latin typeface="Sylfaen" panose="010A0502050306030303" pitchFamily="18" charset="0"/>
              </a:rPr>
              <a:t>It is important that the competent authorities properly understand the existing asset </a:t>
            </a:r>
            <a:r>
              <a:rPr lang="en-US" sz="2000" dirty="0">
                <a:solidFill>
                  <a:srgbClr val="002060"/>
                </a:solidFill>
                <a:latin typeface="Sylfaen" panose="010A0502050306030303" pitchFamily="18" charset="0"/>
              </a:rPr>
              <a:t>tracing and </a:t>
            </a:r>
            <a:r>
              <a:rPr lang="en-US" sz="2000" dirty="0" smtClean="0">
                <a:solidFill>
                  <a:srgbClr val="002060"/>
                </a:solidFill>
                <a:latin typeface="Sylfaen" panose="010A0502050306030303" pitchFamily="18" charset="0"/>
              </a:rPr>
              <a:t>confiscation </a:t>
            </a:r>
            <a:r>
              <a:rPr lang="en-US" sz="2000" dirty="0">
                <a:solidFill>
                  <a:srgbClr val="002060"/>
                </a:solidFill>
                <a:latin typeface="Sylfaen" panose="010A0502050306030303" pitchFamily="18" charset="0"/>
              </a:rPr>
              <a:t>tools </a:t>
            </a:r>
            <a:r>
              <a:rPr lang="en-US" sz="2000" dirty="0" smtClean="0">
                <a:solidFill>
                  <a:srgbClr val="002060"/>
                </a:solidFill>
                <a:latin typeface="Sylfaen" panose="010A0502050306030303" pitchFamily="18" charset="0"/>
              </a:rPr>
              <a:t>and apply them accordingly.  </a:t>
            </a:r>
          </a:p>
          <a:p>
            <a:pPr marL="0" lvl="0" indent="0" algn="just">
              <a:buClr>
                <a:srgbClr val="0F6FC6"/>
              </a:buClr>
              <a:buNone/>
            </a:pPr>
            <a:endParaRPr lang="en-US" sz="2000" dirty="0">
              <a:solidFill>
                <a:srgbClr val="002060"/>
              </a:solidFill>
              <a:latin typeface="Sylfaen" panose="010A0502050306030303" pitchFamily="18" charset="0"/>
            </a:endParaRPr>
          </a:p>
          <a:p>
            <a:pPr marL="0" indent="0">
              <a:buNone/>
            </a:pPr>
            <a:r>
              <a:rPr lang="en-US" sz="2000" b="1" dirty="0" smtClean="0">
                <a:solidFill>
                  <a:srgbClr val="002060"/>
                </a:solidFill>
                <a:latin typeface="Sylfaen" panose="010A0502050306030303" pitchFamily="18" charset="0"/>
              </a:rPr>
              <a:t>Approach of Georgia </a:t>
            </a:r>
            <a:r>
              <a:rPr lang="en-US" sz="2000" dirty="0" smtClean="0">
                <a:solidFill>
                  <a:srgbClr val="002060"/>
                </a:solidFill>
                <a:latin typeface="Sylfaen" panose="010A0502050306030303" pitchFamily="18" charset="0"/>
              </a:rPr>
              <a:t>(some of the key elements):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Pursuing parallel financial investigations as a policy priority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FIU information and analysis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information collected by finical institutions and DNFBPS </a:t>
            </a:r>
          </a:p>
          <a:p>
            <a:pPr marL="804863" indent="-347663">
              <a:spcBef>
                <a:spcPts val="0"/>
              </a:spcBef>
              <a:buClr>
                <a:schemeClr val="tx2"/>
              </a:buClr>
              <a:buFont typeface="Wingdings" panose="05000000000000000000" pitchFamily="2" charset="2"/>
              <a:buChar char="Ø"/>
            </a:pPr>
            <a:r>
              <a:rPr lang="en-US" sz="2000" dirty="0">
                <a:solidFill>
                  <a:srgbClr val="002060"/>
                </a:solidFill>
                <a:latin typeface="Sylfaen" panose="010A0502050306030303" pitchFamily="18" charset="0"/>
              </a:rPr>
              <a:t>Use of beneficial ownership information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asset declarations</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databases </a:t>
            </a: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Use of public </a:t>
            </a:r>
            <a:r>
              <a:rPr lang="en-US" sz="2000" dirty="0">
                <a:solidFill>
                  <a:srgbClr val="002060"/>
                </a:solidFill>
                <a:latin typeface="Sylfaen" panose="010A0502050306030303" pitchFamily="18" charset="0"/>
              </a:rPr>
              <a:t>sources </a:t>
            </a:r>
            <a:endParaRPr lang="en-US" sz="2000" dirty="0" smtClean="0">
              <a:solidFill>
                <a:srgbClr val="002060"/>
              </a:solidFill>
              <a:latin typeface="Sylfaen" panose="010A0502050306030303" pitchFamily="18" charset="0"/>
            </a:endParaRPr>
          </a:p>
          <a:p>
            <a:pPr marL="804863" indent="-347663">
              <a:spcBef>
                <a:spcPts val="0"/>
              </a:spcBef>
              <a:buClr>
                <a:schemeClr val="tx2"/>
              </a:buClr>
              <a:buFont typeface="Wingdings" panose="05000000000000000000" pitchFamily="2" charset="2"/>
              <a:buChar char="Ø"/>
            </a:pPr>
            <a:r>
              <a:rPr lang="en-US" sz="2000" dirty="0" smtClean="0">
                <a:solidFill>
                  <a:srgbClr val="002060"/>
                </a:solidFill>
                <a:latin typeface="Sylfaen" panose="010A0502050306030303" pitchFamily="18" charset="0"/>
              </a:rPr>
              <a:t>Issuing guidance </a:t>
            </a:r>
            <a:r>
              <a:rPr lang="en-US" sz="2000" dirty="0">
                <a:solidFill>
                  <a:srgbClr val="002060"/>
                </a:solidFill>
                <a:latin typeface="Sylfaen" panose="010A0502050306030303" pitchFamily="18" charset="0"/>
              </a:rPr>
              <a:t>on seizure of virtual assets</a:t>
            </a:r>
            <a:r>
              <a:rPr lang="ka-GE" sz="2000" dirty="0">
                <a:solidFill>
                  <a:srgbClr val="002060"/>
                </a:solidFill>
                <a:latin typeface="Sylfaen" panose="010A0502050306030303" pitchFamily="18" charset="0"/>
              </a:rPr>
              <a:t> </a:t>
            </a:r>
            <a:r>
              <a:rPr lang="en-US" sz="2000" dirty="0">
                <a:solidFill>
                  <a:srgbClr val="002060"/>
                </a:solidFill>
                <a:latin typeface="Sylfaen" panose="010A0502050306030303" pitchFamily="18" charset="0"/>
              </a:rPr>
              <a:t>  </a:t>
            </a:r>
          </a:p>
          <a:p>
            <a:pPr marL="804863" indent="-347663">
              <a:buClr>
                <a:schemeClr val="tx2"/>
              </a:buClr>
              <a:buFont typeface="Wingdings" panose="05000000000000000000" pitchFamily="2" charset="2"/>
              <a:buChar char="Ø"/>
            </a:pPr>
            <a:endParaRPr lang="en-US" sz="2000" dirty="0" smtClean="0">
              <a:solidFill>
                <a:srgbClr val="002060"/>
              </a:solidFill>
              <a:latin typeface="Sylfaen" panose="010A0502050306030303" pitchFamily="18" charset="0"/>
            </a:endParaRPr>
          </a:p>
          <a:p>
            <a:endParaRPr lang="en-US" sz="2000" dirty="0">
              <a:latin typeface="Sylfaen" panose="010A0502050306030303" pitchFamily="18" charset="0"/>
            </a:endParaRPr>
          </a:p>
          <a:p>
            <a:pPr marL="0" indent="0">
              <a:buNone/>
            </a:pP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2516853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264" y="601484"/>
            <a:ext cx="8304738" cy="1271016"/>
          </a:xfrm>
        </p:spPr>
        <p:txBody>
          <a:bodyPr>
            <a:noAutofit/>
          </a:bodyPr>
          <a:lstStyle/>
          <a:p>
            <a:pPr marL="342900" marR="40640" indent="-342900" algn="ctr">
              <a:lnSpc>
                <a:spcPct val="116000"/>
              </a:lnSpc>
              <a:spcBef>
                <a:spcPts val="0"/>
              </a:spcBef>
            </a:pPr>
            <a:r>
              <a:rPr lang="en-GB" sz="2800" b="1" dirty="0" smtClean="0">
                <a:solidFill>
                  <a:srgbClr val="002060"/>
                </a:solidFill>
                <a:latin typeface="Sylfaen" panose="010A0502050306030303" pitchFamily="18" charset="0"/>
                <a:ea typeface="Cambria" panose="02040503050406030204" pitchFamily="18" charset="0"/>
                <a:cs typeface="Cambria" panose="02040503050406030204" pitchFamily="18" charset="0"/>
              </a:rPr>
              <a:t>Effective System of Managing Frozen and Confiscated Assets </a:t>
            </a:r>
            <a:br>
              <a:rPr lang="en-GB" sz="2800" b="1" dirty="0" smtClean="0">
                <a:solidFill>
                  <a:srgbClr val="002060"/>
                </a:solidFill>
                <a:latin typeface="Sylfaen" panose="010A0502050306030303" pitchFamily="18" charset="0"/>
                <a:ea typeface="Cambria" panose="02040503050406030204" pitchFamily="18" charset="0"/>
                <a:cs typeface="Cambria" panose="02040503050406030204" pitchFamily="18" charset="0"/>
              </a:rPr>
            </a:br>
            <a:endParaRPr lang="en-GB" sz="2800" dirty="0"/>
          </a:p>
        </p:txBody>
      </p:sp>
      <p:sp>
        <p:nvSpPr>
          <p:cNvPr id="3" name="Content Placeholder 2"/>
          <p:cNvSpPr>
            <a:spLocks noGrp="1"/>
          </p:cNvSpPr>
          <p:nvPr>
            <p:ph idx="1"/>
          </p:nvPr>
        </p:nvSpPr>
        <p:spPr>
          <a:xfrm>
            <a:off x="677334" y="2002536"/>
            <a:ext cx="8596668" cy="4038826"/>
          </a:xfrm>
        </p:spPr>
        <p:txBody>
          <a:bodyPr>
            <a:normAutofit/>
          </a:bodyPr>
          <a:lstStyle/>
          <a:p>
            <a:pPr marL="0" lvl="0" indent="0" algn="just">
              <a:buClr>
                <a:srgbClr val="0F6FC6"/>
              </a:buClr>
              <a:buNone/>
            </a:pPr>
            <a:r>
              <a:rPr lang="en-GB" sz="2000" b="1" dirty="0" smtClean="0">
                <a:solidFill>
                  <a:srgbClr val="002060"/>
                </a:solidFill>
                <a:latin typeface="Sylfaen" panose="010A0502050306030303" pitchFamily="18" charset="0"/>
              </a:rPr>
              <a:t>Sixth element of an effective system: </a:t>
            </a:r>
            <a:r>
              <a:rPr lang="en-GB" sz="2000" dirty="0" smtClean="0">
                <a:solidFill>
                  <a:srgbClr val="002060"/>
                </a:solidFill>
                <a:latin typeface="Sylfaen" panose="010A0502050306030303" pitchFamily="18" charset="0"/>
              </a:rPr>
              <a:t>For the system to be effective, there should be an appropriate mechanism for managing frozen and confiscated assets</a:t>
            </a:r>
            <a:r>
              <a:rPr lang="en-GB" sz="2000" b="1" dirty="0" smtClean="0">
                <a:solidFill>
                  <a:srgbClr val="002060"/>
                </a:solidFill>
                <a:latin typeface="Sylfaen" panose="010A0502050306030303" pitchFamily="18" charset="0"/>
              </a:rPr>
              <a:t>.   </a:t>
            </a:r>
          </a:p>
          <a:p>
            <a:pPr marL="0" indent="0">
              <a:buClr>
                <a:srgbClr val="002060"/>
              </a:buClr>
              <a:buNone/>
            </a:pPr>
            <a:endParaRPr lang="en-GB" sz="2000" b="1" dirty="0" smtClean="0">
              <a:solidFill>
                <a:srgbClr val="002060"/>
              </a:solidFill>
              <a:latin typeface="Sylfaen" panose="010A0502050306030303" pitchFamily="18" charset="0"/>
            </a:endParaRPr>
          </a:p>
          <a:p>
            <a:pPr marL="0" indent="0">
              <a:buClr>
                <a:srgbClr val="002060"/>
              </a:buClr>
              <a:buNone/>
            </a:pPr>
            <a:r>
              <a:rPr lang="en-GB" sz="2000" b="1" dirty="0" smtClean="0">
                <a:solidFill>
                  <a:srgbClr val="002060"/>
                </a:solidFill>
                <a:latin typeface="Sylfaen" panose="010A0502050306030303" pitchFamily="18" charset="0"/>
              </a:rPr>
              <a:t>Approach of Georgia: </a:t>
            </a:r>
          </a:p>
          <a:p>
            <a:pPr marL="630238" algn="just">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rPr>
              <a:t>The existing system allows preservation of frozen assets. </a:t>
            </a:r>
            <a:r>
              <a:rPr lang="en-GB" sz="2000" dirty="0" smtClean="0">
                <a:solidFill>
                  <a:srgbClr val="002060"/>
                </a:solidFill>
                <a:latin typeface="Sylfaen" panose="010A0502050306030303" pitchFamily="18" charset="0"/>
              </a:rPr>
              <a:t>Selling </a:t>
            </a:r>
            <a:r>
              <a:rPr lang="en-GB" sz="2000" dirty="0" smtClean="0">
                <a:solidFill>
                  <a:srgbClr val="002060"/>
                </a:solidFill>
                <a:latin typeface="Sylfaen" panose="010A0502050306030303" pitchFamily="18" charset="0"/>
              </a:rPr>
              <a:t>of such property is not possible. Though, there is a proper mechanism for managing confiscated assets </a:t>
            </a:r>
          </a:p>
          <a:p>
            <a:pPr marL="630238" algn="just">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rPr>
              <a:t>It is planned to upgrade the system of managing frozen assets, which would allow their selling, when appropriate.  </a:t>
            </a:r>
            <a:endParaRPr lang="en-GB" sz="2000" dirty="0">
              <a:solidFill>
                <a:srgbClr val="002060"/>
              </a:solidFill>
              <a:latin typeface="Sylfaen" panose="010A0502050306030303" pitchFamily="18"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1333017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4208" y="316992"/>
            <a:ext cx="8139794" cy="1320800"/>
          </a:xfrm>
        </p:spPr>
        <p:txBody>
          <a:bodyPr>
            <a:normAutofit/>
          </a:bodyPr>
          <a:lstStyle/>
          <a:p>
            <a:pPr marR="40640" lvl="0" algn="ctr">
              <a:lnSpc>
                <a:spcPct val="116000"/>
              </a:lnSpc>
              <a:spcBef>
                <a:spcPts val="0"/>
              </a:spcBef>
            </a:pPr>
            <a:r>
              <a:rPr lang="en-US"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Cooperation and Coordination </a:t>
            </a:r>
            <a:r>
              <a:rPr lang="en-US" sz="2800" b="1" dirty="0">
                <a:solidFill>
                  <a:srgbClr val="17406D"/>
                </a:solidFill>
                <a:latin typeface="Sylfaen" panose="010A0502050306030303" pitchFamily="18" charset="0"/>
                <a:ea typeface="Cambria" panose="02040503050406030204" pitchFamily="18" charset="0"/>
                <a:cs typeface="Cambria" panose="02040503050406030204" pitchFamily="18" charset="0"/>
              </a:rPr>
              <a:t>D</a:t>
            </a:r>
            <a:r>
              <a:rPr lang="en-US"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omestically </a:t>
            </a:r>
            <a:r>
              <a:rPr lang="en-US" sz="2800" b="1" dirty="0">
                <a:solidFill>
                  <a:srgbClr val="17406D"/>
                </a:solidFill>
                <a:latin typeface="Sylfaen" panose="010A0502050306030303" pitchFamily="18" charset="0"/>
                <a:ea typeface="Cambria" panose="02040503050406030204" pitchFamily="18" charset="0"/>
                <a:cs typeface="Cambria" panose="02040503050406030204" pitchFamily="18" charset="0"/>
              </a:rPr>
              <a:t>B</a:t>
            </a:r>
            <a:r>
              <a:rPr lang="en-US"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etween the </a:t>
            </a:r>
            <a:r>
              <a:rPr lang="en-US" sz="2800" b="1" dirty="0">
                <a:solidFill>
                  <a:srgbClr val="17406D"/>
                </a:solidFill>
                <a:latin typeface="Sylfaen" panose="010A0502050306030303" pitchFamily="18" charset="0"/>
                <a:ea typeface="Cambria" panose="02040503050406030204" pitchFamily="18" charset="0"/>
                <a:cs typeface="Cambria" panose="02040503050406030204" pitchFamily="18" charset="0"/>
              </a:rPr>
              <a:t>C</a:t>
            </a:r>
            <a:r>
              <a:rPr lang="en-US" sz="2800" b="1" dirty="0" smtClean="0">
                <a:solidFill>
                  <a:srgbClr val="17406D"/>
                </a:solidFill>
                <a:latin typeface="Sylfaen" panose="010A0502050306030303" pitchFamily="18" charset="0"/>
                <a:ea typeface="Cambria" panose="02040503050406030204" pitchFamily="18" charset="0"/>
                <a:cs typeface="Cambria" panose="02040503050406030204" pitchFamily="18" charset="0"/>
              </a:rPr>
              <a:t>ompetent Authorities</a:t>
            </a:r>
            <a:endParaRPr lang="en-US" sz="2800" b="1" dirty="0"/>
          </a:p>
        </p:txBody>
      </p:sp>
      <p:sp>
        <p:nvSpPr>
          <p:cNvPr id="3" name="Content Placeholder 2"/>
          <p:cNvSpPr>
            <a:spLocks noGrp="1"/>
          </p:cNvSpPr>
          <p:nvPr>
            <p:ph idx="1"/>
          </p:nvPr>
        </p:nvSpPr>
        <p:spPr>
          <a:xfrm>
            <a:off x="677334" y="1764792"/>
            <a:ext cx="8596668" cy="4654296"/>
          </a:xfrm>
        </p:spPr>
        <p:txBody>
          <a:bodyPr>
            <a:normAutofit/>
          </a:bodyPr>
          <a:lstStyle/>
          <a:p>
            <a:pPr marL="0" lvl="0" indent="0" algn="just">
              <a:buClr>
                <a:srgbClr val="0F6FC6"/>
              </a:buClr>
              <a:buNone/>
            </a:pPr>
            <a:r>
              <a:rPr lang="en-GB" sz="2000" b="1" dirty="0" smtClean="0">
                <a:solidFill>
                  <a:srgbClr val="002060"/>
                </a:solidFill>
                <a:latin typeface="Sylfaen" panose="010A0502050306030303" pitchFamily="18" charset="0"/>
              </a:rPr>
              <a:t>Seventh element of an effective system: </a:t>
            </a:r>
            <a:r>
              <a:rPr lang="en-GB" sz="2000" dirty="0" smtClean="0">
                <a:solidFill>
                  <a:srgbClr val="002060"/>
                </a:solidFill>
                <a:latin typeface="Sylfaen" panose="010A0502050306030303" pitchFamily="18" charset="0"/>
              </a:rPr>
              <a:t>The policy-makers, law enforcement authorities, financial intelligence unit (FIU) and other relevant competent authorities, at the policymaking and operational levels, should cooperate, coordinate and exchange information domestically with each other. </a:t>
            </a:r>
          </a:p>
          <a:p>
            <a:pPr marL="0" lvl="0" indent="0" algn="just">
              <a:buClr>
                <a:srgbClr val="0F6FC6"/>
              </a:buClr>
              <a:buNone/>
            </a:pPr>
            <a:endParaRPr lang="en-GB" sz="2000" b="1" dirty="0" smtClean="0">
              <a:solidFill>
                <a:srgbClr val="002060"/>
              </a:solidFill>
              <a:latin typeface="Sylfaen" panose="010A0502050306030303" pitchFamily="18" charset="0"/>
            </a:endParaRPr>
          </a:p>
          <a:p>
            <a:pPr marL="0" lvl="0" indent="0" algn="just">
              <a:buClr>
                <a:srgbClr val="0F6FC6"/>
              </a:buClr>
              <a:buNone/>
            </a:pPr>
            <a:r>
              <a:rPr lang="en-GB" sz="2000" b="1" dirty="0" smtClean="0">
                <a:solidFill>
                  <a:srgbClr val="002060"/>
                </a:solidFill>
                <a:latin typeface="Sylfaen" panose="010A0502050306030303" pitchFamily="18" charset="0"/>
              </a:rPr>
              <a:t>Approach of Georgia:  </a:t>
            </a:r>
          </a:p>
          <a:p>
            <a:pPr marL="630238" lvl="0" indent="-282575" algn="just">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rPr>
              <a:t>Coordination on policy level is carried out by two high-level interagency councils on fighting corruption and money laundering</a:t>
            </a:r>
          </a:p>
          <a:p>
            <a:pPr marL="630238" lvl="0" indent="-282575" algn="just">
              <a:buClr>
                <a:srgbClr val="002060"/>
              </a:buClr>
              <a:buFont typeface="Wingdings" panose="05000000000000000000" pitchFamily="2" charset="2"/>
              <a:buChar char="Ø"/>
            </a:pPr>
            <a:r>
              <a:rPr lang="en-GB" sz="2000" dirty="0" smtClean="0">
                <a:solidFill>
                  <a:srgbClr val="002060"/>
                </a:solidFill>
                <a:latin typeface="Sylfaen" panose="010A0502050306030303" pitchFamily="18" charset="0"/>
              </a:rPr>
              <a:t>On operational level, overall coordination between law enforcement authorities is carried out by the Prosecution Service through its specialized anti-corruption and anti-money laundering units.  </a:t>
            </a:r>
          </a:p>
          <a:p>
            <a:endParaRPr lang="en-US" dirty="0"/>
          </a:p>
          <a:p>
            <a:endParaRPr lang="en-US" dirty="0"/>
          </a:p>
          <a:p>
            <a:endParaRPr lang="en-US" dirty="0"/>
          </a:p>
          <a:p>
            <a:endParaRPr lang="en-US" dirty="0"/>
          </a:p>
          <a:p>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43" y="92008"/>
            <a:ext cx="1038665" cy="1018953"/>
          </a:xfrm>
          <a:prstGeom prst="rect">
            <a:avLst/>
          </a:prstGeom>
        </p:spPr>
      </p:pic>
    </p:spTree>
    <p:extLst>
      <p:ext uri="{BB962C8B-B14F-4D97-AF65-F5344CB8AC3E}">
        <p14:creationId xmlns:p14="http://schemas.microsoft.com/office/powerpoint/2010/main" val="3918932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690</TotalTime>
  <Words>1188</Words>
  <Application>Microsoft Office PowerPoint</Application>
  <PresentationFormat>Widescreen</PresentationFormat>
  <Paragraphs>123</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Cambria</vt:lpstr>
      <vt:lpstr>Sylfaen</vt:lpstr>
      <vt:lpstr>Times New Roman</vt:lpstr>
      <vt:lpstr>Trebuchet MS</vt:lpstr>
      <vt:lpstr>Wingdings</vt:lpstr>
      <vt:lpstr>Wingdings 3</vt:lpstr>
      <vt:lpstr>Facet</vt:lpstr>
      <vt:lpstr>PowerPoint Presentation</vt:lpstr>
      <vt:lpstr>Key Pillars of an Effective Asset Tracing and Recovery System  </vt:lpstr>
      <vt:lpstr> Identifying, Assessing and Understanding National  Risks of Corruption and Money Laundering   </vt:lpstr>
      <vt:lpstr>Robust Anti-Corruption and Anti-Money Laundering Policy  </vt:lpstr>
      <vt:lpstr>Legislative Framework </vt:lpstr>
      <vt:lpstr>Competent Authorities  </vt:lpstr>
      <vt:lpstr>Effective Application of Existing Tools for Asset Tracing and Confiscation   </vt:lpstr>
      <vt:lpstr>Effective System of Managing Frozen and Confiscated Assets  </vt:lpstr>
      <vt:lpstr>Cooperation and Coordination Domestically Between the Competent Authorities</vt:lpstr>
      <vt:lpstr>International Cooperation  </vt:lpstr>
      <vt:lpstr>Data Collection and Analysis </vt:lpstr>
      <vt:lpstr>Capacity Building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Nikoloz Chinkorashvili</dc:creator>
  <cp:lastModifiedBy>Nikoloz Chinkorashvili</cp:lastModifiedBy>
  <cp:revision>94</cp:revision>
  <cp:lastPrinted>2022-09-14T15:45:08Z</cp:lastPrinted>
  <dcterms:created xsi:type="dcterms:W3CDTF">2022-09-12T07:41:06Z</dcterms:created>
  <dcterms:modified xsi:type="dcterms:W3CDTF">2022-09-16T20:33:38Z</dcterms:modified>
</cp:coreProperties>
</file>