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58" r:id="rId7"/>
    <p:sldId id="259" r:id="rId8"/>
    <p:sldId id="260" r:id="rId9"/>
    <p:sldId id="261" r:id="rId10"/>
    <p:sldId id="265" r:id="rId11"/>
    <p:sldId id="268" r:id="rId12"/>
    <p:sldId id="278" r:id="rId13"/>
    <p:sldId id="270" r:id="rId14"/>
    <p:sldId id="282" r:id="rId15"/>
    <p:sldId id="283"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autoAdjust="0"/>
    <p:restoredTop sz="51126" autoAdjust="0"/>
  </p:normalViewPr>
  <p:slideViewPr>
    <p:cSldViewPr>
      <p:cViewPr varScale="1">
        <p:scale>
          <a:sx n="55" d="100"/>
          <a:sy n="55" d="100"/>
        </p:scale>
        <p:origin x="3040" y="192"/>
      </p:cViewPr>
      <p:guideLst>
        <p:guide orient="horz" pos="2160"/>
        <p:guide pos="2880"/>
      </p:guideLst>
    </p:cSldViewPr>
  </p:slideViewPr>
  <p:outlineViewPr>
    <p:cViewPr>
      <p:scale>
        <a:sx n="33" d="100"/>
        <a:sy n="33" d="100"/>
      </p:scale>
      <p:origin x="0" y="3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FBEDA-955B-4903-8648-B25ABA66D2B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A3B7DD71-A140-4057-BFA6-BE2295CF3234}">
      <dgm:prSet phldrT="[Text]"/>
      <dgm:spPr/>
      <dgm:t>
        <a:bodyPr/>
        <a:lstStyle/>
        <a:p>
          <a:r>
            <a:rPr lang="en-GB" dirty="0"/>
            <a:t>Digital media from SU’s devices and social media chat messages (High Tech evidence)</a:t>
          </a:r>
        </a:p>
      </dgm:t>
    </dgm:pt>
    <dgm:pt modelId="{60E73CD4-4ADF-41A0-99D9-50B044720A45}" type="parTrans" cxnId="{4006C37B-6C05-43D3-A307-16211198F996}">
      <dgm:prSet/>
      <dgm:spPr/>
      <dgm:t>
        <a:bodyPr/>
        <a:lstStyle/>
        <a:p>
          <a:endParaRPr lang="en-GB"/>
        </a:p>
      </dgm:t>
    </dgm:pt>
    <dgm:pt modelId="{2F1F9972-A7A4-41FE-98A4-09E95CDD44A4}" type="sibTrans" cxnId="{4006C37B-6C05-43D3-A307-16211198F996}">
      <dgm:prSet/>
      <dgm:spPr/>
      <dgm:t>
        <a:bodyPr/>
        <a:lstStyle/>
        <a:p>
          <a:endParaRPr lang="en-GB"/>
        </a:p>
      </dgm:t>
    </dgm:pt>
    <dgm:pt modelId="{0628E7D8-4E03-43D4-A543-4B7D8CC15E86}">
      <dgm:prSet phldrT="[Text]"/>
      <dgm:spPr/>
      <dgm:t>
        <a:bodyPr/>
        <a:lstStyle/>
        <a:p>
          <a:r>
            <a:rPr lang="en-GB" dirty="0"/>
            <a:t>Open source capture of his website</a:t>
          </a:r>
        </a:p>
      </dgm:t>
    </dgm:pt>
    <dgm:pt modelId="{04AE0DC8-C2ED-4203-A58E-944741203AFA}" type="parTrans" cxnId="{5A680350-25A5-4CB9-9C0D-C0E3A602BA24}">
      <dgm:prSet/>
      <dgm:spPr/>
      <dgm:t>
        <a:bodyPr/>
        <a:lstStyle/>
        <a:p>
          <a:endParaRPr lang="en-GB"/>
        </a:p>
      </dgm:t>
    </dgm:pt>
    <dgm:pt modelId="{A2F30C27-165B-4DBF-872E-33CA85F492EB}" type="sibTrans" cxnId="{5A680350-25A5-4CB9-9C0D-C0E3A602BA24}">
      <dgm:prSet/>
      <dgm:spPr/>
      <dgm:t>
        <a:bodyPr/>
        <a:lstStyle/>
        <a:p>
          <a:endParaRPr lang="en-GB"/>
        </a:p>
      </dgm:t>
    </dgm:pt>
    <dgm:pt modelId="{727BC7F3-DABD-4E50-8BD1-33403572717F}">
      <dgm:prSet phldrT="[Text]"/>
      <dgm:spPr/>
      <dgm:t>
        <a:bodyPr/>
        <a:lstStyle/>
        <a:p>
          <a:r>
            <a:rPr lang="en-GB" dirty="0"/>
            <a:t>Physical exhibits</a:t>
          </a:r>
        </a:p>
      </dgm:t>
    </dgm:pt>
    <dgm:pt modelId="{F7A8CC78-E883-435E-A8C5-40FE5D518696}" type="parTrans" cxnId="{06EEFD0A-2DA4-4A5E-8E72-338B8D6C7EBF}">
      <dgm:prSet/>
      <dgm:spPr/>
      <dgm:t>
        <a:bodyPr/>
        <a:lstStyle/>
        <a:p>
          <a:endParaRPr lang="en-GB"/>
        </a:p>
      </dgm:t>
    </dgm:pt>
    <dgm:pt modelId="{9376DB99-F44A-4BBC-80EC-3DDA8C9D0A7C}" type="sibTrans" cxnId="{06EEFD0A-2DA4-4A5E-8E72-338B8D6C7EBF}">
      <dgm:prSet/>
      <dgm:spPr/>
      <dgm:t>
        <a:bodyPr/>
        <a:lstStyle/>
        <a:p>
          <a:endParaRPr lang="en-GB"/>
        </a:p>
      </dgm:t>
    </dgm:pt>
    <dgm:pt modelId="{2FC74C9A-1A44-4B1B-8EEF-C7BCF1F044F8}">
      <dgm:prSet phldrT="[Text]"/>
      <dgm:spPr/>
      <dgm:t>
        <a:bodyPr/>
        <a:lstStyle/>
        <a:p>
          <a:r>
            <a:rPr lang="en-GB" dirty="0"/>
            <a:t>Expert’s report from High Tech unit</a:t>
          </a:r>
        </a:p>
      </dgm:t>
    </dgm:pt>
    <dgm:pt modelId="{E2F8A685-B85C-4BDF-BF54-23DFF9B6D61D}" type="parTrans" cxnId="{211BC63F-5CEC-481D-BEE8-875F434106C1}">
      <dgm:prSet/>
      <dgm:spPr/>
      <dgm:t>
        <a:bodyPr/>
        <a:lstStyle/>
        <a:p>
          <a:endParaRPr lang="en-GB"/>
        </a:p>
      </dgm:t>
    </dgm:pt>
    <dgm:pt modelId="{C8C8F91D-9915-4880-B18F-D239EA15ECF1}" type="sibTrans" cxnId="{211BC63F-5CEC-481D-BEE8-875F434106C1}">
      <dgm:prSet/>
      <dgm:spPr/>
      <dgm:t>
        <a:bodyPr/>
        <a:lstStyle/>
        <a:p>
          <a:endParaRPr lang="en-GB"/>
        </a:p>
      </dgm:t>
    </dgm:pt>
    <dgm:pt modelId="{9E72DB7D-2484-4A93-9F83-DB7AC9B1A8E5}">
      <dgm:prSet phldrT="[Text]"/>
      <dgm:spPr/>
      <dgm:t>
        <a:bodyPr/>
        <a:lstStyle/>
        <a:p>
          <a:r>
            <a:rPr lang="en-GB" dirty="0"/>
            <a:t>Material secured from Kenya</a:t>
          </a:r>
        </a:p>
      </dgm:t>
    </dgm:pt>
    <dgm:pt modelId="{23E010AA-F88B-4EE5-8D3E-DBEAFC7FF24B}" type="parTrans" cxnId="{6CE0E326-764A-47D9-AB03-55A1199CEB95}">
      <dgm:prSet/>
      <dgm:spPr/>
      <dgm:t>
        <a:bodyPr/>
        <a:lstStyle/>
        <a:p>
          <a:endParaRPr lang="en-GB"/>
        </a:p>
      </dgm:t>
    </dgm:pt>
    <dgm:pt modelId="{9EFDDBF4-B45E-4091-9E10-10E95843CF70}" type="sibTrans" cxnId="{6CE0E326-764A-47D9-AB03-55A1199CEB95}">
      <dgm:prSet/>
      <dgm:spPr/>
      <dgm:t>
        <a:bodyPr/>
        <a:lstStyle/>
        <a:p>
          <a:endParaRPr lang="en-GB"/>
        </a:p>
      </dgm:t>
    </dgm:pt>
    <dgm:pt modelId="{278CF2D7-DC51-4AAC-8A47-28AD2C792948}">
      <dgm:prSet phldrT="[Text]"/>
      <dgm:spPr/>
      <dgm:t>
        <a:bodyPr/>
        <a:lstStyle/>
        <a:p>
          <a:r>
            <a:rPr lang="en-GB" dirty="0"/>
            <a:t>Interview admissions</a:t>
          </a:r>
        </a:p>
      </dgm:t>
    </dgm:pt>
    <dgm:pt modelId="{7E566688-75BC-4239-8FE6-49B976F86D21}" type="parTrans" cxnId="{D4178A56-D140-4AC7-ACB5-3F2E0FCE8C4A}">
      <dgm:prSet/>
      <dgm:spPr/>
      <dgm:t>
        <a:bodyPr/>
        <a:lstStyle/>
        <a:p>
          <a:endParaRPr lang="en-GB"/>
        </a:p>
      </dgm:t>
    </dgm:pt>
    <dgm:pt modelId="{70EDA642-2746-488A-931F-B99E8B9A7B44}" type="sibTrans" cxnId="{D4178A56-D140-4AC7-ACB5-3F2E0FCE8C4A}">
      <dgm:prSet/>
      <dgm:spPr/>
      <dgm:t>
        <a:bodyPr/>
        <a:lstStyle/>
        <a:p>
          <a:endParaRPr lang="en-GB"/>
        </a:p>
      </dgm:t>
    </dgm:pt>
    <dgm:pt modelId="{47A85182-D33C-46C4-A0C2-A9CD4A7DBD66}" type="pres">
      <dgm:prSet presAssocID="{B97FBEDA-955B-4903-8648-B25ABA66D2B9}" presName="Name0" presStyleCnt="0">
        <dgm:presLayoutVars>
          <dgm:chPref val="1"/>
          <dgm:dir/>
          <dgm:animOne val="branch"/>
          <dgm:animLvl val="lvl"/>
          <dgm:resizeHandles/>
        </dgm:presLayoutVars>
      </dgm:prSet>
      <dgm:spPr/>
    </dgm:pt>
    <dgm:pt modelId="{E8DF14C0-A2F7-4481-8A6B-8F45B7C6A155}" type="pres">
      <dgm:prSet presAssocID="{A3B7DD71-A140-4057-BFA6-BE2295CF3234}" presName="vertOne" presStyleCnt="0"/>
      <dgm:spPr/>
    </dgm:pt>
    <dgm:pt modelId="{6A687666-BB2C-4943-9C46-2C62FCB92E5B}" type="pres">
      <dgm:prSet presAssocID="{A3B7DD71-A140-4057-BFA6-BE2295CF3234}" presName="txOne" presStyleLbl="node0" presStyleIdx="0" presStyleCnt="1">
        <dgm:presLayoutVars>
          <dgm:chPref val="3"/>
        </dgm:presLayoutVars>
      </dgm:prSet>
      <dgm:spPr/>
    </dgm:pt>
    <dgm:pt modelId="{BABEA916-9835-449B-8DE4-E009AD72F880}" type="pres">
      <dgm:prSet presAssocID="{A3B7DD71-A140-4057-BFA6-BE2295CF3234}" presName="parTransOne" presStyleCnt="0"/>
      <dgm:spPr/>
    </dgm:pt>
    <dgm:pt modelId="{6B915F2E-0026-48FC-B93D-4C47E7E3A8D8}" type="pres">
      <dgm:prSet presAssocID="{A3B7DD71-A140-4057-BFA6-BE2295CF3234}" presName="horzOne" presStyleCnt="0"/>
      <dgm:spPr/>
    </dgm:pt>
    <dgm:pt modelId="{E48F47B2-4CDD-4DDE-A31F-6E46D000BB68}" type="pres">
      <dgm:prSet presAssocID="{0628E7D8-4E03-43D4-A543-4B7D8CC15E86}" presName="vertTwo" presStyleCnt="0"/>
      <dgm:spPr/>
    </dgm:pt>
    <dgm:pt modelId="{BFE5856A-B1A5-4168-8D27-70D90F7DC103}" type="pres">
      <dgm:prSet presAssocID="{0628E7D8-4E03-43D4-A543-4B7D8CC15E86}" presName="txTwo" presStyleLbl="node2" presStyleIdx="0" presStyleCnt="2">
        <dgm:presLayoutVars>
          <dgm:chPref val="3"/>
        </dgm:presLayoutVars>
      </dgm:prSet>
      <dgm:spPr/>
    </dgm:pt>
    <dgm:pt modelId="{3EA94C14-D2BB-44AD-8447-2A947BDE56D1}" type="pres">
      <dgm:prSet presAssocID="{0628E7D8-4E03-43D4-A543-4B7D8CC15E86}" presName="parTransTwo" presStyleCnt="0"/>
      <dgm:spPr/>
    </dgm:pt>
    <dgm:pt modelId="{D6378826-CB00-4C3C-BDF7-2E8477BBA5CB}" type="pres">
      <dgm:prSet presAssocID="{0628E7D8-4E03-43D4-A543-4B7D8CC15E86}" presName="horzTwo" presStyleCnt="0"/>
      <dgm:spPr/>
    </dgm:pt>
    <dgm:pt modelId="{704A01F0-CE0C-467D-8FDC-0BD5DD7D4F22}" type="pres">
      <dgm:prSet presAssocID="{727BC7F3-DABD-4E50-8BD1-33403572717F}" presName="vertThree" presStyleCnt="0"/>
      <dgm:spPr/>
    </dgm:pt>
    <dgm:pt modelId="{39ABFFDD-86DF-4439-9450-0DA07D797E9B}" type="pres">
      <dgm:prSet presAssocID="{727BC7F3-DABD-4E50-8BD1-33403572717F}" presName="txThree" presStyleLbl="node3" presStyleIdx="0" presStyleCnt="3">
        <dgm:presLayoutVars>
          <dgm:chPref val="3"/>
        </dgm:presLayoutVars>
      </dgm:prSet>
      <dgm:spPr/>
    </dgm:pt>
    <dgm:pt modelId="{F11C2C5D-1817-4C23-A5CD-B9DA03D72AE9}" type="pres">
      <dgm:prSet presAssocID="{727BC7F3-DABD-4E50-8BD1-33403572717F}" presName="horzThree" presStyleCnt="0"/>
      <dgm:spPr/>
    </dgm:pt>
    <dgm:pt modelId="{249601C1-2782-4CCD-AC19-B361D5D401D2}" type="pres">
      <dgm:prSet presAssocID="{9376DB99-F44A-4BBC-80EC-3DDA8C9D0A7C}" presName="sibSpaceThree" presStyleCnt="0"/>
      <dgm:spPr/>
    </dgm:pt>
    <dgm:pt modelId="{833897E4-45F2-4519-AEAF-95894A2A3632}" type="pres">
      <dgm:prSet presAssocID="{2FC74C9A-1A44-4B1B-8EEF-C7BCF1F044F8}" presName="vertThree" presStyleCnt="0"/>
      <dgm:spPr/>
    </dgm:pt>
    <dgm:pt modelId="{E2C305C1-D9D2-4CA3-8D9F-23BDB54C3A7D}" type="pres">
      <dgm:prSet presAssocID="{2FC74C9A-1A44-4B1B-8EEF-C7BCF1F044F8}" presName="txThree" presStyleLbl="node3" presStyleIdx="1" presStyleCnt="3">
        <dgm:presLayoutVars>
          <dgm:chPref val="3"/>
        </dgm:presLayoutVars>
      </dgm:prSet>
      <dgm:spPr/>
    </dgm:pt>
    <dgm:pt modelId="{1C5404EF-0CA5-4B7D-A4C8-68CD28B7CA94}" type="pres">
      <dgm:prSet presAssocID="{2FC74C9A-1A44-4B1B-8EEF-C7BCF1F044F8}" presName="horzThree" presStyleCnt="0"/>
      <dgm:spPr/>
    </dgm:pt>
    <dgm:pt modelId="{D1ACEA43-B586-4934-9CC2-53E0D0E3D33E}" type="pres">
      <dgm:prSet presAssocID="{A2F30C27-165B-4DBF-872E-33CA85F492EB}" presName="sibSpaceTwo" presStyleCnt="0"/>
      <dgm:spPr/>
    </dgm:pt>
    <dgm:pt modelId="{D80AA682-AC4F-4D9C-A89C-D22018DE8524}" type="pres">
      <dgm:prSet presAssocID="{9E72DB7D-2484-4A93-9F83-DB7AC9B1A8E5}" presName="vertTwo" presStyleCnt="0"/>
      <dgm:spPr/>
    </dgm:pt>
    <dgm:pt modelId="{8D662701-D190-4FD9-B361-C4EC68694617}" type="pres">
      <dgm:prSet presAssocID="{9E72DB7D-2484-4A93-9F83-DB7AC9B1A8E5}" presName="txTwo" presStyleLbl="node2" presStyleIdx="1" presStyleCnt="2">
        <dgm:presLayoutVars>
          <dgm:chPref val="3"/>
        </dgm:presLayoutVars>
      </dgm:prSet>
      <dgm:spPr/>
    </dgm:pt>
    <dgm:pt modelId="{8AB582CC-FB8B-46BA-A09C-B6351AE44615}" type="pres">
      <dgm:prSet presAssocID="{9E72DB7D-2484-4A93-9F83-DB7AC9B1A8E5}" presName="parTransTwo" presStyleCnt="0"/>
      <dgm:spPr/>
    </dgm:pt>
    <dgm:pt modelId="{C6CABE22-4F95-49A1-8988-809C69AD7124}" type="pres">
      <dgm:prSet presAssocID="{9E72DB7D-2484-4A93-9F83-DB7AC9B1A8E5}" presName="horzTwo" presStyleCnt="0"/>
      <dgm:spPr/>
    </dgm:pt>
    <dgm:pt modelId="{F656454C-C076-4D55-BB42-ED454C8E0FC6}" type="pres">
      <dgm:prSet presAssocID="{278CF2D7-DC51-4AAC-8A47-28AD2C792948}" presName="vertThree" presStyleCnt="0"/>
      <dgm:spPr/>
    </dgm:pt>
    <dgm:pt modelId="{E5DC451A-C571-46EC-ADBB-89FA7EBB1C0D}" type="pres">
      <dgm:prSet presAssocID="{278CF2D7-DC51-4AAC-8A47-28AD2C792948}" presName="txThree" presStyleLbl="node3" presStyleIdx="2" presStyleCnt="3">
        <dgm:presLayoutVars>
          <dgm:chPref val="3"/>
        </dgm:presLayoutVars>
      </dgm:prSet>
      <dgm:spPr/>
    </dgm:pt>
    <dgm:pt modelId="{92CD0187-AEAD-40FB-8D64-984CFC1BE05A}" type="pres">
      <dgm:prSet presAssocID="{278CF2D7-DC51-4AAC-8A47-28AD2C792948}" presName="horzThree" presStyleCnt="0"/>
      <dgm:spPr/>
    </dgm:pt>
  </dgm:ptLst>
  <dgm:cxnLst>
    <dgm:cxn modelId="{06EEFD0A-2DA4-4A5E-8E72-338B8D6C7EBF}" srcId="{0628E7D8-4E03-43D4-A543-4B7D8CC15E86}" destId="{727BC7F3-DABD-4E50-8BD1-33403572717F}" srcOrd="0" destOrd="0" parTransId="{F7A8CC78-E883-435E-A8C5-40FE5D518696}" sibTransId="{9376DB99-F44A-4BBC-80EC-3DDA8C9D0A7C}"/>
    <dgm:cxn modelId="{C37B501A-9F87-4FFD-B5DF-6E4509D3C587}" type="presOf" srcId="{A3B7DD71-A140-4057-BFA6-BE2295CF3234}" destId="{6A687666-BB2C-4943-9C46-2C62FCB92E5B}" srcOrd="0" destOrd="0" presId="urn:microsoft.com/office/officeart/2005/8/layout/hierarchy4"/>
    <dgm:cxn modelId="{6CE0E326-764A-47D9-AB03-55A1199CEB95}" srcId="{A3B7DD71-A140-4057-BFA6-BE2295CF3234}" destId="{9E72DB7D-2484-4A93-9F83-DB7AC9B1A8E5}" srcOrd="1" destOrd="0" parTransId="{23E010AA-F88B-4EE5-8D3E-DBEAFC7FF24B}" sibTransId="{9EFDDBF4-B45E-4091-9E10-10E95843CF70}"/>
    <dgm:cxn modelId="{211BC63F-5CEC-481D-BEE8-875F434106C1}" srcId="{0628E7D8-4E03-43D4-A543-4B7D8CC15E86}" destId="{2FC74C9A-1A44-4B1B-8EEF-C7BCF1F044F8}" srcOrd="1" destOrd="0" parTransId="{E2F8A685-B85C-4BDF-BF54-23DFF9B6D61D}" sibTransId="{C8C8F91D-9915-4880-B18F-D239EA15ECF1}"/>
    <dgm:cxn modelId="{5A680350-25A5-4CB9-9C0D-C0E3A602BA24}" srcId="{A3B7DD71-A140-4057-BFA6-BE2295CF3234}" destId="{0628E7D8-4E03-43D4-A543-4B7D8CC15E86}" srcOrd="0" destOrd="0" parTransId="{04AE0DC8-C2ED-4203-A58E-944741203AFA}" sibTransId="{A2F30C27-165B-4DBF-872E-33CA85F492EB}"/>
    <dgm:cxn modelId="{D4178A56-D140-4AC7-ACB5-3F2E0FCE8C4A}" srcId="{9E72DB7D-2484-4A93-9F83-DB7AC9B1A8E5}" destId="{278CF2D7-DC51-4AAC-8A47-28AD2C792948}" srcOrd="0" destOrd="0" parTransId="{7E566688-75BC-4239-8FE6-49B976F86D21}" sibTransId="{70EDA642-2746-488A-931F-B99E8B9A7B44}"/>
    <dgm:cxn modelId="{BDE37C58-A00B-48AA-8522-3D10144A99E3}" type="presOf" srcId="{9E72DB7D-2484-4A93-9F83-DB7AC9B1A8E5}" destId="{8D662701-D190-4FD9-B361-C4EC68694617}" srcOrd="0" destOrd="0" presId="urn:microsoft.com/office/officeart/2005/8/layout/hierarchy4"/>
    <dgm:cxn modelId="{55ABE265-7BDD-4EAB-BE11-B84EC1DF7EC6}" type="presOf" srcId="{B97FBEDA-955B-4903-8648-B25ABA66D2B9}" destId="{47A85182-D33C-46C4-A0C2-A9CD4A7DBD66}" srcOrd="0" destOrd="0" presId="urn:microsoft.com/office/officeart/2005/8/layout/hierarchy4"/>
    <dgm:cxn modelId="{3854D168-6103-4503-98D0-7089A0F93AFE}" type="presOf" srcId="{278CF2D7-DC51-4AAC-8A47-28AD2C792948}" destId="{E5DC451A-C571-46EC-ADBB-89FA7EBB1C0D}" srcOrd="0" destOrd="0" presId="urn:microsoft.com/office/officeart/2005/8/layout/hierarchy4"/>
    <dgm:cxn modelId="{A4FB3877-EEB9-4DF7-848C-23A9E368F7F7}" type="presOf" srcId="{727BC7F3-DABD-4E50-8BD1-33403572717F}" destId="{39ABFFDD-86DF-4439-9450-0DA07D797E9B}" srcOrd="0" destOrd="0" presId="urn:microsoft.com/office/officeart/2005/8/layout/hierarchy4"/>
    <dgm:cxn modelId="{4006C37B-6C05-43D3-A307-16211198F996}" srcId="{B97FBEDA-955B-4903-8648-B25ABA66D2B9}" destId="{A3B7DD71-A140-4057-BFA6-BE2295CF3234}" srcOrd="0" destOrd="0" parTransId="{60E73CD4-4ADF-41A0-99D9-50B044720A45}" sibTransId="{2F1F9972-A7A4-41FE-98A4-09E95CDD44A4}"/>
    <dgm:cxn modelId="{EE102FCC-1D1F-4EE1-A70D-48D5FFEA6377}" type="presOf" srcId="{2FC74C9A-1A44-4B1B-8EEF-C7BCF1F044F8}" destId="{E2C305C1-D9D2-4CA3-8D9F-23BDB54C3A7D}" srcOrd="0" destOrd="0" presId="urn:microsoft.com/office/officeart/2005/8/layout/hierarchy4"/>
    <dgm:cxn modelId="{94D20CE0-8B58-4DCB-AC8B-9874B7E67027}" type="presOf" srcId="{0628E7D8-4E03-43D4-A543-4B7D8CC15E86}" destId="{BFE5856A-B1A5-4168-8D27-70D90F7DC103}" srcOrd="0" destOrd="0" presId="urn:microsoft.com/office/officeart/2005/8/layout/hierarchy4"/>
    <dgm:cxn modelId="{8780A33E-F45A-400B-A760-95F61867EADC}" type="presParOf" srcId="{47A85182-D33C-46C4-A0C2-A9CD4A7DBD66}" destId="{E8DF14C0-A2F7-4481-8A6B-8F45B7C6A155}" srcOrd="0" destOrd="0" presId="urn:microsoft.com/office/officeart/2005/8/layout/hierarchy4"/>
    <dgm:cxn modelId="{23DBD873-2F95-4147-ACF1-166A2A43702D}" type="presParOf" srcId="{E8DF14C0-A2F7-4481-8A6B-8F45B7C6A155}" destId="{6A687666-BB2C-4943-9C46-2C62FCB92E5B}" srcOrd="0" destOrd="0" presId="urn:microsoft.com/office/officeart/2005/8/layout/hierarchy4"/>
    <dgm:cxn modelId="{46E4F9E5-50BA-451E-8DAA-DBBD2BC7FD85}" type="presParOf" srcId="{E8DF14C0-A2F7-4481-8A6B-8F45B7C6A155}" destId="{BABEA916-9835-449B-8DE4-E009AD72F880}" srcOrd="1" destOrd="0" presId="urn:microsoft.com/office/officeart/2005/8/layout/hierarchy4"/>
    <dgm:cxn modelId="{D2B0EA56-7BE7-46B6-8B94-8B0CDA95EA38}" type="presParOf" srcId="{E8DF14C0-A2F7-4481-8A6B-8F45B7C6A155}" destId="{6B915F2E-0026-48FC-B93D-4C47E7E3A8D8}" srcOrd="2" destOrd="0" presId="urn:microsoft.com/office/officeart/2005/8/layout/hierarchy4"/>
    <dgm:cxn modelId="{ECF6729A-B6C0-43FD-B264-4DEC8EC110B5}" type="presParOf" srcId="{6B915F2E-0026-48FC-B93D-4C47E7E3A8D8}" destId="{E48F47B2-4CDD-4DDE-A31F-6E46D000BB68}" srcOrd="0" destOrd="0" presId="urn:microsoft.com/office/officeart/2005/8/layout/hierarchy4"/>
    <dgm:cxn modelId="{77AA5C40-1577-41E4-90EB-C450172D1D48}" type="presParOf" srcId="{E48F47B2-4CDD-4DDE-A31F-6E46D000BB68}" destId="{BFE5856A-B1A5-4168-8D27-70D90F7DC103}" srcOrd="0" destOrd="0" presId="urn:microsoft.com/office/officeart/2005/8/layout/hierarchy4"/>
    <dgm:cxn modelId="{8745D5A8-E3E5-42CB-A815-4633C43963AB}" type="presParOf" srcId="{E48F47B2-4CDD-4DDE-A31F-6E46D000BB68}" destId="{3EA94C14-D2BB-44AD-8447-2A947BDE56D1}" srcOrd="1" destOrd="0" presId="urn:microsoft.com/office/officeart/2005/8/layout/hierarchy4"/>
    <dgm:cxn modelId="{7599F440-B026-4F1F-B3C6-A3A78B661232}" type="presParOf" srcId="{E48F47B2-4CDD-4DDE-A31F-6E46D000BB68}" destId="{D6378826-CB00-4C3C-BDF7-2E8477BBA5CB}" srcOrd="2" destOrd="0" presId="urn:microsoft.com/office/officeart/2005/8/layout/hierarchy4"/>
    <dgm:cxn modelId="{93F56E93-2749-4CC3-A695-2F2D476B7D28}" type="presParOf" srcId="{D6378826-CB00-4C3C-BDF7-2E8477BBA5CB}" destId="{704A01F0-CE0C-467D-8FDC-0BD5DD7D4F22}" srcOrd="0" destOrd="0" presId="urn:microsoft.com/office/officeart/2005/8/layout/hierarchy4"/>
    <dgm:cxn modelId="{E3C05E67-4B61-47C6-9F78-8DF8D9BD3942}" type="presParOf" srcId="{704A01F0-CE0C-467D-8FDC-0BD5DD7D4F22}" destId="{39ABFFDD-86DF-4439-9450-0DA07D797E9B}" srcOrd="0" destOrd="0" presId="urn:microsoft.com/office/officeart/2005/8/layout/hierarchy4"/>
    <dgm:cxn modelId="{A896E501-D095-4196-B1E3-9E1859D4C1B4}" type="presParOf" srcId="{704A01F0-CE0C-467D-8FDC-0BD5DD7D4F22}" destId="{F11C2C5D-1817-4C23-A5CD-B9DA03D72AE9}" srcOrd="1" destOrd="0" presId="urn:microsoft.com/office/officeart/2005/8/layout/hierarchy4"/>
    <dgm:cxn modelId="{1B902C50-9FE0-426C-884F-912C8C7951CF}" type="presParOf" srcId="{D6378826-CB00-4C3C-BDF7-2E8477BBA5CB}" destId="{249601C1-2782-4CCD-AC19-B361D5D401D2}" srcOrd="1" destOrd="0" presId="urn:microsoft.com/office/officeart/2005/8/layout/hierarchy4"/>
    <dgm:cxn modelId="{90935BDF-315D-42E9-8C3B-7E7CE04AC25D}" type="presParOf" srcId="{D6378826-CB00-4C3C-BDF7-2E8477BBA5CB}" destId="{833897E4-45F2-4519-AEAF-95894A2A3632}" srcOrd="2" destOrd="0" presId="urn:microsoft.com/office/officeart/2005/8/layout/hierarchy4"/>
    <dgm:cxn modelId="{302FDB71-29E9-42A6-B1AA-E77CA791EB86}" type="presParOf" srcId="{833897E4-45F2-4519-AEAF-95894A2A3632}" destId="{E2C305C1-D9D2-4CA3-8D9F-23BDB54C3A7D}" srcOrd="0" destOrd="0" presId="urn:microsoft.com/office/officeart/2005/8/layout/hierarchy4"/>
    <dgm:cxn modelId="{79595E50-AD24-445B-B7E5-24322A0648B9}" type="presParOf" srcId="{833897E4-45F2-4519-AEAF-95894A2A3632}" destId="{1C5404EF-0CA5-4B7D-A4C8-68CD28B7CA94}" srcOrd="1" destOrd="0" presId="urn:microsoft.com/office/officeart/2005/8/layout/hierarchy4"/>
    <dgm:cxn modelId="{0F60033B-F7BC-4310-B53A-254C8C953203}" type="presParOf" srcId="{6B915F2E-0026-48FC-B93D-4C47E7E3A8D8}" destId="{D1ACEA43-B586-4934-9CC2-53E0D0E3D33E}" srcOrd="1" destOrd="0" presId="urn:microsoft.com/office/officeart/2005/8/layout/hierarchy4"/>
    <dgm:cxn modelId="{72C4DA50-8A37-48BA-A5F9-00A4C39851E5}" type="presParOf" srcId="{6B915F2E-0026-48FC-B93D-4C47E7E3A8D8}" destId="{D80AA682-AC4F-4D9C-A89C-D22018DE8524}" srcOrd="2" destOrd="0" presId="urn:microsoft.com/office/officeart/2005/8/layout/hierarchy4"/>
    <dgm:cxn modelId="{55987EAA-33B4-44A7-9CC3-738B17EF3C1A}" type="presParOf" srcId="{D80AA682-AC4F-4D9C-A89C-D22018DE8524}" destId="{8D662701-D190-4FD9-B361-C4EC68694617}" srcOrd="0" destOrd="0" presId="urn:microsoft.com/office/officeart/2005/8/layout/hierarchy4"/>
    <dgm:cxn modelId="{22DA3B4A-7218-4F3F-85EB-0B4C91B385B3}" type="presParOf" srcId="{D80AA682-AC4F-4D9C-A89C-D22018DE8524}" destId="{8AB582CC-FB8B-46BA-A09C-B6351AE44615}" srcOrd="1" destOrd="0" presId="urn:microsoft.com/office/officeart/2005/8/layout/hierarchy4"/>
    <dgm:cxn modelId="{440C776E-C56B-4563-8CB3-7F7B1FCA7E29}" type="presParOf" srcId="{D80AA682-AC4F-4D9C-A89C-D22018DE8524}" destId="{C6CABE22-4F95-49A1-8988-809C69AD7124}" srcOrd="2" destOrd="0" presId="urn:microsoft.com/office/officeart/2005/8/layout/hierarchy4"/>
    <dgm:cxn modelId="{E5DF97F2-B0AA-4604-849A-E26A7D1BF59E}" type="presParOf" srcId="{C6CABE22-4F95-49A1-8988-809C69AD7124}" destId="{F656454C-C076-4D55-BB42-ED454C8E0FC6}" srcOrd="0" destOrd="0" presId="urn:microsoft.com/office/officeart/2005/8/layout/hierarchy4"/>
    <dgm:cxn modelId="{66AA5ABA-17ED-4A32-9245-980820D87559}" type="presParOf" srcId="{F656454C-C076-4D55-BB42-ED454C8E0FC6}" destId="{E5DC451A-C571-46EC-ADBB-89FA7EBB1C0D}" srcOrd="0" destOrd="0" presId="urn:microsoft.com/office/officeart/2005/8/layout/hierarchy4"/>
    <dgm:cxn modelId="{513B33DD-40BE-4603-BA55-71B94B884B8B}" type="presParOf" srcId="{F656454C-C076-4D55-BB42-ED454C8E0FC6}" destId="{92CD0187-AEAD-40FB-8D64-984CFC1BE0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79C64-27B9-6D42-B5C1-990BBE79F313}" type="doc">
      <dgm:prSet loTypeId="urn:microsoft.com/office/officeart/2005/8/layout/pyramid1" loCatId="" qsTypeId="urn:microsoft.com/office/officeart/2005/8/quickstyle/simple1" qsCatId="simple" csTypeId="urn:microsoft.com/office/officeart/2005/8/colors/accent1_2" csCatId="accent1" phldr="1"/>
      <dgm:spPr/>
    </dgm:pt>
    <dgm:pt modelId="{78D95CEF-697F-8B47-B3E5-2BE1BFE72E13}">
      <dgm:prSet phldrT="[Text]" custT="1"/>
      <dgm:spPr>
        <a:solidFill>
          <a:srgbClr val="FF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bg1"/>
              </a:solidFill>
            </a:rPr>
            <a:t>Police awareness</a:t>
          </a:r>
        </a:p>
      </dgm:t>
    </dgm:pt>
    <dgm:pt modelId="{41DB53E3-786E-034E-9D5A-5FEFA8954941}" type="parTrans" cxnId="{6F45EE24-ECF2-A141-8910-82FF1CCFE105}">
      <dgm:prSet/>
      <dgm:spPr/>
      <dgm:t>
        <a:bodyPr/>
        <a:lstStyle/>
        <a:p>
          <a:endParaRPr lang="en-GB"/>
        </a:p>
      </dgm:t>
    </dgm:pt>
    <dgm:pt modelId="{FF3C834B-1731-0F46-999B-05A459F1802B}" type="sibTrans" cxnId="{6F45EE24-ECF2-A141-8910-82FF1CCFE105}">
      <dgm:prSet/>
      <dgm:spPr/>
      <dgm:t>
        <a:bodyPr/>
        <a:lstStyle/>
        <a:p>
          <a:endParaRPr lang="en-GB"/>
        </a:p>
      </dgm:t>
    </dgm:pt>
    <dgm:pt modelId="{97ECE5A8-E8BB-9A40-8ACB-81C4EF234BF0}">
      <dgm:prSet phldrT="[Text]" custT="1"/>
      <dgm:spPr>
        <a:solidFill>
          <a:srgbClr val="0070C0"/>
        </a:solidFill>
      </dgm:spPr>
      <dgm:t>
        <a:bodyPr/>
        <a:lstStyle/>
        <a:p>
          <a:r>
            <a:rPr lang="en-GB" sz="3200" b="1" dirty="0">
              <a:solidFill>
                <a:schemeClr val="bg1"/>
              </a:solidFill>
            </a:rPr>
            <a:t>Legislation</a:t>
          </a:r>
        </a:p>
      </dgm:t>
    </dgm:pt>
    <dgm:pt modelId="{1B4A8812-F930-2245-A9A6-7D35FED810AB}" type="parTrans" cxnId="{D7627FA5-019D-4F41-9AE3-AF7EEE94018F}">
      <dgm:prSet/>
      <dgm:spPr/>
      <dgm:t>
        <a:bodyPr/>
        <a:lstStyle/>
        <a:p>
          <a:endParaRPr lang="en-GB"/>
        </a:p>
      </dgm:t>
    </dgm:pt>
    <dgm:pt modelId="{3E92D208-EE74-CA48-BF75-0762E4E3769F}" type="sibTrans" cxnId="{D7627FA5-019D-4F41-9AE3-AF7EEE94018F}">
      <dgm:prSet/>
      <dgm:spPr/>
      <dgm:t>
        <a:bodyPr/>
        <a:lstStyle/>
        <a:p>
          <a:endParaRPr lang="en-GB"/>
        </a:p>
      </dgm:t>
    </dgm:pt>
    <dgm:pt modelId="{BF915BFC-2683-DD41-AFA7-BA556E08D589}">
      <dgm:prSet custT="1"/>
      <dgm:spPr>
        <a:solidFill>
          <a:srgbClr val="00B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bg1"/>
              </a:solidFill>
            </a:rPr>
            <a:t>Training</a:t>
          </a:r>
        </a:p>
      </dgm:t>
    </dgm:pt>
    <dgm:pt modelId="{CA43908E-496C-BF4A-9389-43A13C409EDA}" type="parTrans" cxnId="{C5F5923E-6C5F-A04A-8E56-36A4990962D2}">
      <dgm:prSet/>
      <dgm:spPr/>
      <dgm:t>
        <a:bodyPr/>
        <a:lstStyle/>
        <a:p>
          <a:endParaRPr lang="en-GB"/>
        </a:p>
      </dgm:t>
    </dgm:pt>
    <dgm:pt modelId="{895DB15A-3513-5640-845B-C156813704D6}" type="sibTrans" cxnId="{C5F5923E-6C5F-A04A-8E56-36A4990962D2}">
      <dgm:prSet/>
      <dgm:spPr/>
      <dgm:t>
        <a:bodyPr/>
        <a:lstStyle/>
        <a:p>
          <a:endParaRPr lang="en-GB"/>
        </a:p>
      </dgm:t>
    </dgm:pt>
    <dgm:pt modelId="{D711FF31-135A-6B4F-BB04-AEB76DF45234}">
      <dgm:prSet phldrT="[Text]"/>
      <dgm:spPr>
        <a:solidFill>
          <a:srgbClr val="7030A0"/>
        </a:solidFill>
      </dgm:spPr>
      <dgm:t>
        <a:bodyPr/>
        <a:lstStyle/>
        <a:p>
          <a:endParaRPr lang="en-GB" dirty="0"/>
        </a:p>
        <a:p>
          <a:r>
            <a:rPr lang="en-GB" b="1" dirty="0">
              <a:solidFill>
                <a:schemeClr val="bg1"/>
              </a:solidFill>
            </a:rPr>
            <a:t>Court</a:t>
          </a:r>
        </a:p>
      </dgm:t>
    </dgm:pt>
    <dgm:pt modelId="{DF513B11-EE2E-D749-B480-551066151A76}" type="sibTrans" cxnId="{0A5AF1BE-78F9-D443-8121-E0D8F1E614FC}">
      <dgm:prSet/>
      <dgm:spPr/>
      <dgm:t>
        <a:bodyPr/>
        <a:lstStyle/>
        <a:p>
          <a:endParaRPr lang="en-GB"/>
        </a:p>
      </dgm:t>
    </dgm:pt>
    <dgm:pt modelId="{FC7FBADB-2147-5249-A179-0D128013BED3}" type="parTrans" cxnId="{0A5AF1BE-78F9-D443-8121-E0D8F1E614FC}">
      <dgm:prSet/>
      <dgm:spPr/>
      <dgm:t>
        <a:bodyPr/>
        <a:lstStyle/>
        <a:p>
          <a:endParaRPr lang="en-GB"/>
        </a:p>
      </dgm:t>
    </dgm:pt>
    <dgm:pt modelId="{FC6654F1-47AD-5940-AD25-6293D1A3E70C}">
      <dgm:prSet custT="1"/>
      <dgm:spPr>
        <a:solidFill>
          <a:srgbClr val="FFC000"/>
        </a:solidFill>
      </dgm:spPr>
      <dgm:t>
        <a:bodyPr/>
        <a:lstStyle/>
        <a:p>
          <a:r>
            <a:rPr lang="en-GB" sz="2700" b="1" dirty="0">
              <a:solidFill>
                <a:schemeClr val="bg1"/>
              </a:solidFill>
            </a:rPr>
            <a:t>Cooperation</a:t>
          </a:r>
        </a:p>
      </dgm:t>
    </dgm:pt>
    <dgm:pt modelId="{7837E69E-FF34-4848-8C18-AF5991E00A7E}" type="parTrans" cxnId="{D5D10092-8C9D-2C4E-862C-AC4013F76C97}">
      <dgm:prSet/>
      <dgm:spPr/>
      <dgm:t>
        <a:bodyPr/>
        <a:lstStyle/>
        <a:p>
          <a:endParaRPr lang="en-GB"/>
        </a:p>
      </dgm:t>
    </dgm:pt>
    <dgm:pt modelId="{B066C3C0-A881-4A42-BD98-36BEB939B282}" type="sibTrans" cxnId="{D5D10092-8C9D-2C4E-862C-AC4013F76C97}">
      <dgm:prSet/>
      <dgm:spPr/>
      <dgm:t>
        <a:bodyPr/>
        <a:lstStyle/>
        <a:p>
          <a:endParaRPr lang="en-GB"/>
        </a:p>
      </dgm:t>
    </dgm:pt>
    <dgm:pt modelId="{E00BF41A-6C00-3747-9FDB-2CB2CBCD7325}" type="pres">
      <dgm:prSet presAssocID="{D6E79C64-27B9-6D42-B5C1-990BBE79F313}" presName="Name0" presStyleCnt="0">
        <dgm:presLayoutVars>
          <dgm:dir/>
          <dgm:animLvl val="lvl"/>
          <dgm:resizeHandles val="exact"/>
        </dgm:presLayoutVars>
      </dgm:prSet>
      <dgm:spPr/>
    </dgm:pt>
    <dgm:pt modelId="{AC38F40E-0BC8-5245-AD8E-F97665551915}" type="pres">
      <dgm:prSet presAssocID="{D711FF31-135A-6B4F-BB04-AEB76DF45234}" presName="Name8" presStyleCnt="0"/>
      <dgm:spPr/>
    </dgm:pt>
    <dgm:pt modelId="{134B93C0-E3EE-124A-8829-C56484E4B9A0}" type="pres">
      <dgm:prSet presAssocID="{D711FF31-135A-6B4F-BB04-AEB76DF45234}" presName="level" presStyleLbl="node1" presStyleIdx="0" presStyleCnt="5">
        <dgm:presLayoutVars>
          <dgm:chMax val="1"/>
          <dgm:bulletEnabled val="1"/>
        </dgm:presLayoutVars>
      </dgm:prSet>
      <dgm:spPr/>
    </dgm:pt>
    <dgm:pt modelId="{6EA0FAD8-8CEC-894A-974D-63F0FC5B3CFE}" type="pres">
      <dgm:prSet presAssocID="{D711FF31-135A-6B4F-BB04-AEB76DF45234}" presName="levelTx" presStyleLbl="revTx" presStyleIdx="0" presStyleCnt="0">
        <dgm:presLayoutVars>
          <dgm:chMax val="1"/>
          <dgm:bulletEnabled val="1"/>
        </dgm:presLayoutVars>
      </dgm:prSet>
      <dgm:spPr/>
    </dgm:pt>
    <dgm:pt modelId="{3EC71EE3-7918-8448-B27C-F0F3470516C7}" type="pres">
      <dgm:prSet presAssocID="{FC6654F1-47AD-5940-AD25-6293D1A3E70C}" presName="Name8" presStyleCnt="0"/>
      <dgm:spPr/>
    </dgm:pt>
    <dgm:pt modelId="{240D991A-081D-CE45-A58D-6A76ACBF26C7}" type="pres">
      <dgm:prSet presAssocID="{FC6654F1-47AD-5940-AD25-6293D1A3E70C}" presName="level" presStyleLbl="node1" presStyleIdx="1" presStyleCnt="5">
        <dgm:presLayoutVars>
          <dgm:chMax val="1"/>
          <dgm:bulletEnabled val="1"/>
        </dgm:presLayoutVars>
      </dgm:prSet>
      <dgm:spPr/>
    </dgm:pt>
    <dgm:pt modelId="{04B1E51A-2FEF-8544-8797-DE40BF4BC90B}" type="pres">
      <dgm:prSet presAssocID="{FC6654F1-47AD-5940-AD25-6293D1A3E70C}" presName="levelTx" presStyleLbl="revTx" presStyleIdx="0" presStyleCnt="0">
        <dgm:presLayoutVars>
          <dgm:chMax val="1"/>
          <dgm:bulletEnabled val="1"/>
        </dgm:presLayoutVars>
      </dgm:prSet>
      <dgm:spPr/>
    </dgm:pt>
    <dgm:pt modelId="{B7938914-D43B-2F43-B455-55B492B24CC1}" type="pres">
      <dgm:prSet presAssocID="{BF915BFC-2683-DD41-AFA7-BA556E08D589}" presName="Name8" presStyleCnt="0"/>
      <dgm:spPr/>
    </dgm:pt>
    <dgm:pt modelId="{9AE2F4FE-9429-0A48-A8BF-6DEC99DCD504}" type="pres">
      <dgm:prSet presAssocID="{BF915BFC-2683-DD41-AFA7-BA556E08D589}" presName="level" presStyleLbl="node1" presStyleIdx="2" presStyleCnt="5">
        <dgm:presLayoutVars>
          <dgm:chMax val="1"/>
          <dgm:bulletEnabled val="1"/>
        </dgm:presLayoutVars>
      </dgm:prSet>
      <dgm:spPr/>
    </dgm:pt>
    <dgm:pt modelId="{6E440633-7BC2-7D47-B1A2-275F9B8D3CFE}" type="pres">
      <dgm:prSet presAssocID="{BF915BFC-2683-DD41-AFA7-BA556E08D589}" presName="levelTx" presStyleLbl="revTx" presStyleIdx="0" presStyleCnt="0">
        <dgm:presLayoutVars>
          <dgm:chMax val="1"/>
          <dgm:bulletEnabled val="1"/>
        </dgm:presLayoutVars>
      </dgm:prSet>
      <dgm:spPr/>
    </dgm:pt>
    <dgm:pt modelId="{A9D84F5A-F7D4-3944-929B-2ADFFBE8EEB1}" type="pres">
      <dgm:prSet presAssocID="{78D95CEF-697F-8B47-B3E5-2BE1BFE72E13}" presName="Name8" presStyleCnt="0"/>
      <dgm:spPr/>
    </dgm:pt>
    <dgm:pt modelId="{6AF39C51-2451-F345-B45D-DE5EA52614C7}" type="pres">
      <dgm:prSet presAssocID="{78D95CEF-697F-8B47-B3E5-2BE1BFE72E13}" presName="level" presStyleLbl="node1" presStyleIdx="3" presStyleCnt="5" custLinFactNeighborX="-166">
        <dgm:presLayoutVars>
          <dgm:chMax val="1"/>
          <dgm:bulletEnabled val="1"/>
        </dgm:presLayoutVars>
      </dgm:prSet>
      <dgm:spPr/>
    </dgm:pt>
    <dgm:pt modelId="{27FF3762-E0B9-F443-89BF-88C448B47F0A}" type="pres">
      <dgm:prSet presAssocID="{78D95CEF-697F-8B47-B3E5-2BE1BFE72E13}" presName="levelTx" presStyleLbl="revTx" presStyleIdx="0" presStyleCnt="0">
        <dgm:presLayoutVars>
          <dgm:chMax val="1"/>
          <dgm:bulletEnabled val="1"/>
        </dgm:presLayoutVars>
      </dgm:prSet>
      <dgm:spPr/>
    </dgm:pt>
    <dgm:pt modelId="{50F527A6-63F5-2644-B4DF-6A25736FD584}" type="pres">
      <dgm:prSet presAssocID="{97ECE5A8-E8BB-9A40-8ACB-81C4EF234BF0}" presName="Name8" presStyleCnt="0"/>
      <dgm:spPr/>
    </dgm:pt>
    <dgm:pt modelId="{5567A850-13B4-A640-9EB9-98E419DEA4DE}" type="pres">
      <dgm:prSet presAssocID="{97ECE5A8-E8BB-9A40-8ACB-81C4EF234BF0}" presName="level" presStyleLbl="node1" presStyleIdx="4" presStyleCnt="5">
        <dgm:presLayoutVars>
          <dgm:chMax val="1"/>
          <dgm:bulletEnabled val="1"/>
        </dgm:presLayoutVars>
      </dgm:prSet>
      <dgm:spPr/>
    </dgm:pt>
    <dgm:pt modelId="{5D383342-78CE-2E44-94D4-1B63790AFF56}" type="pres">
      <dgm:prSet presAssocID="{97ECE5A8-E8BB-9A40-8ACB-81C4EF234BF0}" presName="levelTx" presStyleLbl="revTx" presStyleIdx="0" presStyleCnt="0">
        <dgm:presLayoutVars>
          <dgm:chMax val="1"/>
          <dgm:bulletEnabled val="1"/>
        </dgm:presLayoutVars>
      </dgm:prSet>
      <dgm:spPr/>
    </dgm:pt>
  </dgm:ptLst>
  <dgm:cxnLst>
    <dgm:cxn modelId="{27AAC611-87DB-0B43-B522-617E14E9A28B}" type="presOf" srcId="{D711FF31-135A-6B4F-BB04-AEB76DF45234}" destId="{134B93C0-E3EE-124A-8829-C56484E4B9A0}" srcOrd="0" destOrd="0" presId="urn:microsoft.com/office/officeart/2005/8/layout/pyramid1"/>
    <dgm:cxn modelId="{3112C416-9377-514C-AEE4-15FD35138EAA}" type="presOf" srcId="{D6E79C64-27B9-6D42-B5C1-990BBE79F313}" destId="{E00BF41A-6C00-3747-9FDB-2CB2CBCD7325}" srcOrd="0" destOrd="0" presId="urn:microsoft.com/office/officeart/2005/8/layout/pyramid1"/>
    <dgm:cxn modelId="{6F45EE24-ECF2-A141-8910-82FF1CCFE105}" srcId="{D6E79C64-27B9-6D42-B5C1-990BBE79F313}" destId="{78D95CEF-697F-8B47-B3E5-2BE1BFE72E13}" srcOrd="3" destOrd="0" parTransId="{41DB53E3-786E-034E-9D5A-5FEFA8954941}" sibTransId="{FF3C834B-1731-0F46-999B-05A459F1802B}"/>
    <dgm:cxn modelId="{76574E27-A44D-1046-BBE2-BC3B5031FC8C}" type="presOf" srcId="{97ECE5A8-E8BB-9A40-8ACB-81C4EF234BF0}" destId="{5D383342-78CE-2E44-94D4-1B63790AFF56}" srcOrd="1" destOrd="0" presId="urn:microsoft.com/office/officeart/2005/8/layout/pyramid1"/>
    <dgm:cxn modelId="{0B1D4F2F-DA96-5F45-935C-3A37F05D3AE4}" type="presOf" srcId="{BF915BFC-2683-DD41-AFA7-BA556E08D589}" destId="{6E440633-7BC2-7D47-B1A2-275F9B8D3CFE}" srcOrd="1" destOrd="0" presId="urn:microsoft.com/office/officeart/2005/8/layout/pyramid1"/>
    <dgm:cxn modelId="{C5F5923E-6C5F-A04A-8E56-36A4990962D2}" srcId="{D6E79C64-27B9-6D42-B5C1-990BBE79F313}" destId="{BF915BFC-2683-DD41-AFA7-BA556E08D589}" srcOrd="2" destOrd="0" parTransId="{CA43908E-496C-BF4A-9389-43A13C409EDA}" sibTransId="{895DB15A-3513-5640-845B-C156813704D6}"/>
    <dgm:cxn modelId="{2CD42048-C5C1-A246-86DC-40601CBFE2B0}" type="presOf" srcId="{78D95CEF-697F-8B47-B3E5-2BE1BFE72E13}" destId="{6AF39C51-2451-F345-B45D-DE5EA52614C7}" srcOrd="0" destOrd="0" presId="urn:microsoft.com/office/officeart/2005/8/layout/pyramid1"/>
    <dgm:cxn modelId="{FE4DFB62-2B61-C840-B216-DAA089C512F0}" type="presOf" srcId="{FC6654F1-47AD-5940-AD25-6293D1A3E70C}" destId="{04B1E51A-2FEF-8544-8797-DE40BF4BC90B}" srcOrd="1" destOrd="0" presId="urn:microsoft.com/office/officeart/2005/8/layout/pyramid1"/>
    <dgm:cxn modelId="{C5F4446D-6E34-7641-BB09-C0E8D7305DD3}" type="presOf" srcId="{BF915BFC-2683-DD41-AFA7-BA556E08D589}" destId="{9AE2F4FE-9429-0A48-A8BF-6DEC99DCD504}" srcOrd="0" destOrd="0" presId="urn:microsoft.com/office/officeart/2005/8/layout/pyramid1"/>
    <dgm:cxn modelId="{7ACBD36D-D819-874D-8A3D-3063B55F3036}" type="presOf" srcId="{97ECE5A8-E8BB-9A40-8ACB-81C4EF234BF0}" destId="{5567A850-13B4-A640-9EB9-98E419DEA4DE}" srcOrd="0" destOrd="0" presId="urn:microsoft.com/office/officeart/2005/8/layout/pyramid1"/>
    <dgm:cxn modelId="{D5D10092-8C9D-2C4E-862C-AC4013F76C97}" srcId="{D6E79C64-27B9-6D42-B5C1-990BBE79F313}" destId="{FC6654F1-47AD-5940-AD25-6293D1A3E70C}" srcOrd="1" destOrd="0" parTransId="{7837E69E-FF34-4848-8C18-AF5991E00A7E}" sibTransId="{B066C3C0-A881-4A42-BD98-36BEB939B282}"/>
    <dgm:cxn modelId="{D7627FA5-019D-4F41-9AE3-AF7EEE94018F}" srcId="{D6E79C64-27B9-6D42-B5C1-990BBE79F313}" destId="{97ECE5A8-E8BB-9A40-8ACB-81C4EF234BF0}" srcOrd="4" destOrd="0" parTransId="{1B4A8812-F930-2245-A9A6-7D35FED810AB}" sibTransId="{3E92D208-EE74-CA48-BF75-0762E4E3769F}"/>
    <dgm:cxn modelId="{0A5AF1BE-78F9-D443-8121-E0D8F1E614FC}" srcId="{D6E79C64-27B9-6D42-B5C1-990BBE79F313}" destId="{D711FF31-135A-6B4F-BB04-AEB76DF45234}" srcOrd="0" destOrd="0" parTransId="{FC7FBADB-2147-5249-A179-0D128013BED3}" sibTransId="{DF513B11-EE2E-D749-B480-551066151A76}"/>
    <dgm:cxn modelId="{2535F6BF-2338-AB4E-9C37-757B18D91CAB}" type="presOf" srcId="{78D95CEF-697F-8B47-B3E5-2BE1BFE72E13}" destId="{27FF3762-E0B9-F443-89BF-88C448B47F0A}" srcOrd="1" destOrd="0" presId="urn:microsoft.com/office/officeart/2005/8/layout/pyramid1"/>
    <dgm:cxn modelId="{4BD92AE2-6CAE-204F-AC42-EDF00623BAFE}" type="presOf" srcId="{D711FF31-135A-6B4F-BB04-AEB76DF45234}" destId="{6EA0FAD8-8CEC-894A-974D-63F0FC5B3CFE}" srcOrd="1" destOrd="0" presId="urn:microsoft.com/office/officeart/2005/8/layout/pyramid1"/>
    <dgm:cxn modelId="{B87985FB-BC15-0C47-9374-BE9D93CCC7F6}" type="presOf" srcId="{FC6654F1-47AD-5940-AD25-6293D1A3E70C}" destId="{240D991A-081D-CE45-A58D-6A76ACBF26C7}" srcOrd="0" destOrd="0" presId="urn:microsoft.com/office/officeart/2005/8/layout/pyramid1"/>
    <dgm:cxn modelId="{B9D611B4-43B8-E14D-BA50-8551F91DD7AD}" type="presParOf" srcId="{E00BF41A-6C00-3747-9FDB-2CB2CBCD7325}" destId="{AC38F40E-0BC8-5245-AD8E-F97665551915}" srcOrd="0" destOrd="0" presId="urn:microsoft.com/office/officeart/2005/8/layout/pyramid1"/>
    <dgm:cxn modelId="{326ABD96-59BE-4547-B9DA-71DBE6B41002}" type="presParOf" srcId="{AC38F40E-0BC8-5245-AD8E-F97665551915}" destId="{134B93C0-E3EE-124A-8829-C56484E4B9A0}" srcOrd="0" destOrd="0" presId="urn:microsoft.com/office/officeart/2005/8/layout/pyramid1"/>
    <dgm:cxn modelId="{11698012-FF15-994C-8C4B-45DDAF5C881C}" type="presParOf" srcId="{AC38F40E-0BC8-5245-AD8E-F97665551915}" destId="{6EA0FAD8-8CEC-894A-974D-63F0FC5B3CFE}" srcOrd="1" destOrd="0" presId="urn:microsoft.com/office/officeart/2005/8/layout/pyramid1"/>
    <dgm:cxn modelId="{06658192-1A94-7A45-B50D-2AFAE113E41E}" type="presParOf" srcId="{E00BF41A-6C00-3747-9FDB-2CB2CBCD7325}" destId="{3EC71EE3-7918-8448-B27C-F0F3470516C7}" srcOrd="1" destOrd="0" presId="urn:microsoft.com/office/officeart/2005/8/layout/pyramid1"/>
    <dgm:cxn modelId="{BE08B1F0-5E95-5946-82EE-FEB350DB680A}" type="presParOf" srcId="{3EC71EE3-7918-8448-B27C-F0F3470516C7}" destId="{240D991A-081D-CE45-A58D-6A76ACBF26C7}" srcOrd="0" destOrd="0" presId="urn:microsoft.com/office/officeart/2005/8/layout/pyramid1"/>
    <dgm:cxn modelId="{0E955FF5-3BC7-D84C-ADD4-20E32874F0C3}" type="presParOf" srcId="{3EC71EE3-7918-8448-B27C-F0F3470516C7}" destId="{04B1E51A-2FEF-8544-8797-DE40BF4BC90B}" srcOrd="1" destOrd="0" presId="urn:microsoft.com/office/officeart/2005/8/layout/pyramid1"/>
    <dgm:cxn modelId="{FCC6C248-A846-B849-9A80-89308384C132}" type="presParOf" srcId="{E00BF41A-6C00-3747-9FDB-2CB2CBCD7325}" destId="{B7938914-D43B-2F43-B455-55B492B24CC1}" srcOrd="2" destOrd="0" presId="urn:microsoft.com/office/officeart/2005/8/layout/pyramid1"/>
    <dgm:cxn modelId="{BDE0F7D7-00A5-2E4B-9C26-3B5D3C63D611}" type="presParOf" srcId="{B7938914-D43B-2F43-B455-55B492B24CC1}" destId="{9AE2F4FE-9429-0A48-A8BF-6DEC99DCD504}" srcOrd="0" destOrd="0" presId="urn:microsoft.com/office/officeart/2005/8/layout/pyramid1"/>
    <dgm:cxn modelId="{83B690AD-A096-9F45-99B6-01F0C6DA3EDD}" type="presParOf" srcId="{B7938914-D43B-2F43-B455-55B492B24CC1}" destId="{6E440633-7BC2-7D47-B1A2-275F9B8D3CFE}" srcOrd="1" destOrd="0" presId="urn:microsoft.com/office/officeart/2005/8/layout/pyramid1"/>
    <dgm:cxn modelId="{E0D700A4-A23C-AB47-90F7-F1656B4F3749}" type="presParOf" srcId="{E00BF41A-6C00-3747-9FDB-2CB2CBCD7325}" destId="{A9D84F5A-F7D4-3944-929B-2ADFFBE8EEB1}" srcOrd="3" destOrd="0" presId="urn:microsoft.com/office/officeart/2005/8/layout/pyramid1"/>
    <dgm:cxn modelId="{1561371D-5ABA-AE4A-9C82-6529AE646ED0}" type="presParOf" srcId="{A9D84F5A-F7D4-3944-929B-2ADFFBE8EEB1}" destId="{6AF39C51-2451-F345-B45D-DE5EA52614C7}" srcOrd="0" destOrd="0" presId="urn:microsoft.com/office/officeart/2005/8/layout/pyramid1"/>
    <dgm:cxn modelId="{ED4718B5-BE12-8B46-85E8-0C573981B22E}" type="presParOf" srcId="{A9D84F5A-F7D4-3944-929B-2ADFFBE8EEB1}" destId="{27FF3762-E0B9-F443-89BF-88C448B47F0A}" srcOrd="1" destOrd="0" presId="urn:microsoft.com/office/officeart/2005/8/layout/pyramid1"/>
    <dgm:cxn modelId="{053D542D-E466-1E48-B62A-85AAB16CDD6D}" type="presParOf" srcId="{E00BF41A-6C00-3747-9FDB-2CB2CBCD7325}" destId="{50F527A6-63F5-2644-B4DF-6A25736FD584}" srcOrd="4" destOrd="0" presId="urn:microsoft.com/office/officeart/2005/8/layout/pyramid1"/>
    <dgm:cxn modelId="{A327FDC0-D10F-934E-8FC2-CDD9361CF7B7}" type="presParOf" srcId="{50F527A6-63F5-2644-B4DF-6A25736FD584}" destId="{5567A850-13B4-A640-9EB9-98E419DEA4DE}" srcOrd="0" destOrd="0" presId="urn:microsoft.com/office/officeart/2005/8/layout/pyramid1"/>
    <dgm:cxn modelId="{693511F6-5512-CF44-97A0-86CAB098E62D}" type="presParOf" srcId="{50F527A6-63F5-2644-B4DF-6A25736FD584}" destId="{5D383342-78CE-2E44-94D4-1B63790AFF5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87666-BB2C-4943-9C46-2C62FCB92E5B}">
      <dsp:nvSpPr>
        <dsp:cNvPr id="0" name=""/>
        <dsp:cNvSpPr/>
      </dsp:nvSpPr>
      <dsp:spPr>
        <a:xfrm>
          <a:off x="944" y="958"/>
          <a:ext cx="8227711"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Digital media from SU’s devices and social media chat messages (High Tech evidence)</a:t>
          </a:r>
        </a:p>
      </dsp:txBody>
      <dsp:txXfrm>
        <a:off x="42305" y="42319"/>
        <a:ext cx="8144989" cy="1329431"/>
      </dsp:txXfrm>
    </dsp:sp>
    <dsp:sp modelId="{BFE5856A-B1A5-4168-8D27-70D90F7DC103}">
      <dsp:nvSpPr>
        <dsp:cNvPr id="0" name=""/>
        <dsp:cNvSpPr/>
      </dsp:nvSpPr>
      <dsp:spPr>
        <a:xfrm>
          <a:off x="944" y="1556904"/>
          <a:ext cx="537459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Open source capture of his website</a:t>
          </a:r>
        </a:p>
      </dsp:txBody>
      <dsp:txXfrm>
        <a:off x="42305" y="1598265"/>
        <a:ext cx="5291873" cy="1329431"/>
      </dsp:txXfrm>
    </dsp:sp>
    <dsp:sp modelId="{39ABFFDD-86DF-4439-9450-0DA07D797E9B}">
      <dsp:nvSpPr>
        <dsp:cNvPr id="0" name=""/>
        <dsp:cNvSpPr/>
      </dsp:nvSpPr>
      <dsp:spPr>
        <a:xfrm>
          <a:off x="944" y="3112850"/>
          <a:ext cx="263202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Physical exhibits</a:t>
          </a:r>
        </a:p>
      </dsp:txBody>
      <dsp:txXfrm>
        <a:off x="42305" y="3154211"/>
        <a:ext cx="2549303" cy="1329431"/>
      </dsp:txXfrm>
    </dsp:sp>
    <dsp:sp modelId="{E2C305C1-D9D2-4CA3-8D9F-23BDB54C3A7D}">
      <dsp:nvSpPr>
        <dsp:cNvPr id="0" name=""/>
        <dsp:cNvSpPr/>
      </dsp:nvSpPr>
      <dsp:spPr>
        <a:xfrm>
          <a:off x="2743514" y="3112850"/>
          <a:ext cx="263202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Expert’s report from High Tech unit</a:t>
          </a:r>
        </a:p>
      </dsp:txBody>
      <dsp:txXfrm>
        <a:off x="2784875" y="3154211"/>
        <a:ext cx="2549303" cy="1329431"/>
      </dsp:txXfrm>
    </dsp:sp>
    <dsp:sp modelId="{8D662701-D190-4FD9-B361-C4EC68694617}">
      <dsp:nvSpPr>
        <dsp:cNvPr id="0" name=""/>
        <dsp:cNvSpPr/>
      </dsp:nvSpPr>
      <dsp:spPr>
        <a:xfrm>
          <a:off x="5596630" y="1556904"/>
          <a:ext cx="263202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Material secured from Kenya</a:t>
          </a:r>
        </a:p>
      </dsp:txBody>
      <dsp:txXfrm>
        <a:off x="5637991" y="1598265"/>
        <a:ext cx="2549303" cy="1329431"/>
      </dsp:txXfrm>
    </dsp:sp>
    <dsp:sp modelId="{E5DC451A-C571-46EC-ADBB-89FA7EBB1C0D}">
      <dsp:nvSpPr>
        <dsp:cNvPr id="0" name=""/>
        <dsp:cNvSpPr/>
      </dsp:nvSpPr>
      <dsp:spPr>
        <a:xfrm>
          <a:off x="5596630" y="3112850"/>
          <a:ext cx="263202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Interview admissions</a:t>
          </a:r>
        </a:p>
      </dsp:txBody>
      <dsp:txXfrm>
        <a:off x="5637991" y="3154211"/>
        <a:ext cx="2549303" cy="1329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B93C0-E3EE-124A-8829-C56484E4B9A0}">
      <dsp:nvSpPr>
        <dsp:cNvPr id="0" name=""/>
        <dsp:cNvSpPr/>
      </dsp:nvSpPr>
      <dsp:spPr>
        <a:xfrm>
          <a:off x="3291840" y="0"/>
          <a:ext cx="1645919" cy="1178133"/>
        </a:xfrm>
        <a:prstGeom prst="trapezoid">
          <a:avLst>
            <a:gd name="adj" fmla="val 69853"/>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dirty="0"/>
        </a:p>
        <a:p>
          <a:pPr marL="0" lvl="0" indent="0" algn="ctr" defTabSz="1155700">
            <a:lnSpc>
              <a:spcPct val="90000"/>
            </a:lnSpc>
            <a:spcBef>
              <a:spcPct val="0"/>
            </a:spcBef>
            <a:spcAft>
              <a:spcPct val="35000"/>
            </a:spcAft>
            <a:buNone/>
          </a:pPr>
          <a:r>
            <a:rPr lang="en-GB" sz="2600" b="1" kern="1200" dirty="0">
              <a:solidFill>
                <a:schemeClr val="bg1"/>
              </a:solidFill>
            </a:rPr>
            <a:t>Court</a:t>
          </a:r>
        </a:p>
      </dsp:txBody>
      <dsp:txXfrm>
        <a:off x="3291840" y="0"/>
        <a:ext cx="1645919" cy="1178133"/>
      </dsp:txXfrm>
    </dsp:sp>
    <dsp:sp modelId="{240D991A-081D-CE45-A58D-6A76ACBF26C7}">
      <dsp:nvSpPr>
        <dsp:cNvPr id="0" name=""/>
        <dsp:cNvSpPr/>
      </dsp:nvSpPr>
      <dsp:spPr>
        <a:xfrm>
          <a:off x="2468880" y="1178133"/>
          <a:ext cx="3291839" cy="1178133"/>
        </a:xfrm>
        <a:prstGeom prst="trapezoid">
          <a:avLst>
            <a:gd name="adj" fmla="val 69853"/>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bg1"/>
              </a:solidFill>
            </a:rPr>
            <a:t>Cooperation</a:t>
          </a:r>
        </a:p>
      </dsp:txBody>
      <dsp:txXfrm>
        <a:off x="3044951" y="1178133"/>
        <a:ext cx="2139696" cy="1178133"/>
      </dsp:txXfrm>
    </dsp:sp>
    <dsp:sp modelId="{9AE2F4FE-9429-0A48-A8BF-6DEC99DCD504}">
      <dsp:nvSpPr>
        <dsp:cNvPr id="0" name=""/>
        <dsp:cNvSpPr/>
      </dsp:nvSpPr>
      <dsp:spPr>
        <a:xfrm>
          <a:off x="1645920" y="2356266"/>
          <a:ext cx="4937760" cy="1178133"/>
        </a:xfrm>
        <a:prstGeom prst="trapezoid">
          <a:avLst>
            <a:gd name="adj" fmla="val 69853"/>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200" b="1" kern="1200" dirty="0">
              <a:solidFill>
                <a:schemeClr val="bg1"/>
              </a:solidFill>
            </a:rPr>
            <a:t>Training</a:t>
          </a:r>
        </a:p>
      </dsp:txBody>
      <dsp:txXfrm>
        <a:off x="2510027" y="2356266"/>
        <a:ext cx="3209544" cy="1178133"/>
      </dsp:txXfrm>
    </dsp:sp>
    <dsp:sp modelId="{6AF39C51-2451-F345-B45D-DE5EA52614C7}">
      <dsp:nvSpPr>
        <dsp:cNvPr id="0" name=""/>
        <dsp:cNvSpPr/>
      </dsp:nvSpPr>
      <dsp:spPr>
        <a:xfrm>
          <a:off x="812031" y="3534399"/>
          <a:ext cx="6583679" cy="1178133"/>
        </a:xfrm>
        <a:prstGeom prst="trapezoid">
          <a:avLst>
            <a:gd name="adj" fmla="val 69853"/>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200" b="1" kern="1200" dirty="0">
              <a:solidFill>
                <a:schemeClr val="bg1"/>
              </a:solidFill>
            </a:rPr>
            <a:t>Police awareness</a:t>
          </a:r>
        </a:p>
      </dsp:txBody>
      <dsp:txXfrm>
        <a:off x="1964175" y="3534399"/>
        <a:ext cx="4279392" cy="1178133"/>
      </dsp:txXfrm>
    </dsp:sp>
    <dsp:sp modelId="{5567A850-13B4-A640-9EB9-98E419DEA4DE}">
      <dsp:nvSpPr>
        <dsp:cNvPr id="0" name=""/>
        <dsp:cNvSpPr/>
      </dsp:nvSpPr>
      <dsp:spPr>
        <a:xfrm>
          <a:off x="0" y="4712532"/>
          <a:ext cx="8229599" cy="1178133"/>
        </a:xfrm>
        <a:prstGeom prst="trapezoid">
          <a:avLst>
            <a:gd name="adj" fmla="val 69853"/>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rPr>
            <a:t>Legislation</a:t>
          </a:r>
        </a:p>
      </dsp:txBody>
      <dsp:txXfrm>
        <a:off x="1440179" y="4712532"/>
        <a:ext cx="5349240" cy="11781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C49E4-0670-4691-B4CA-37C3336C224C}" type="datetimeFigureOut">
              <a:rPr lang="en-GB" smtClean="0"/>
              <a:t>16/09/2022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0F947-119C-42F7-B566-E942B9A228D3}" type="slidenum">
              <a:rPr lang="en-GB" smtClean="0"/>
              <a:t>‹#›</a:t>
            </a:fld>
            <a:endParaRPr lang="en-GB"/>
          </a:p>
        </p:txBody>
      </p:sp>
    </p:spTree>
    <p:extLst>
      <p:ext uri="{BB962C8B-B14F-4D97-AF65-F5344CB8AC3E}">
        <p14:creationId xmlns:p14="http://schemas.microsoft.com/office/powerpoint/2010/main" val="292524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presentation is aimed at providing a case example of the challenges experienced by prosecutors and police in dealing with cybercrime, and demonstrating the heavy reliance placed on digital material to convict the defendant in this case.  This case was also a good example of effective inter agency working, international cooperation and the importance of thinking strategically about how evidence should be presented to a tribunal of fact</a:t>
            </a:r>
            <a:endParaRPr lang="en-GB" dirty="0"/>
          </a:p>
        </p:txBody>
      </p:sp>
      <p:sp>
        <p:nvSpPr>
          <p:cNvPr id="4" name="Slide Number Placeholder 3"/>
          <p:cNvSpPr>
            <a:spLocks noGrp="1"/>
          </p:cNvSpPr>
          <p:nvPr>
            <p:ph type="sldNum" sz="quarter" idx="10"/>
          </p:nvPr>
        </p:nvSpPr>
        <p:spPr/>
        <p:txBody>
          <a:bodyPr/>
          <a:lstStyle/>
          <a:p>
            <a:fld id="{4340F947-119C-42F7-B566-E942B9A228D3}" type="slidenum">
              <a:rPr lang="en-GB" smtClean="0"/>
              <a:t>1</a:t>
            </a:fld>
            <a:endParaRPr lang="en-GB"/>
          </a:p>
        </p:txBody>
      </p:sp>
    </p:spTree>
    <p:extLst>
      <p:ext uri="{BB962C8B-B14F-4D97-AF65-F5344CB8AC3E}">
        <p14:creationId xmlns:p14="http://schemas.microsoft.com/office/powerpoint/2010/main" val="80457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666666"/>
                </a:solidFill>
                <a:effectLst/>
                <a:latin typeface="Arial" panose="020B0604020202020204" pitchFamily="34" charset="0"/>
              </a:rPr>
              <a:t>The Tor (the onion routing) browser is a web browser designed for anonymous web surfing and protection against traffic analysis. Although Tor is often associated with the darknet and criminal activity, law enforcement officials, reporters, activists, </a:t>
            </a:r>
            <a:r>
              <a:rPr lang="en-GB" b="0" i="0" u="none" strike="noStrike" dirty="0" err="1">
                <a:solidFill>
                  <a:srgbClr val="666666"/>
                </a:solidFill>
                <a:effectLst/>
                <a:latin typeface="Arial" panose="020B0604020202020204" pitchFamily="34" charset="0"/>
              </a:rPr>
              <a:t>whistleblowers</a:t>
            </a:r>
            <a:r>
              <a:rPr lang="en-GB" b="0" i="0" u="none" strike="noStrike" dirty="0">
                <a:solidFill>
                  <a:srgbClr val="666666"/>
                </a:solidFill>
                <a:effectLst/>
                <a:latin typeface="Arial" panose="020B0604020202020204" pitchFamily="34" charset="0"/>
              </a:rPr>
              <a:t> and ordinary security-conscious individuals often use the browser for legitimate reasons.  In fact, it was the United States Navy that originally designed the browser to protect sensitive U.S. government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Ullah had practically every covert communication device which required the police to think smartly in gathering evidence.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this was helped by the defendant being great in theory but poor in reality,  when it came to not doing as he was suggesting.  Significance</a:t>
            </a:r>
            <a:r>
              <a:rPr lang="en-GB" baseline="0" dirty="0"/>
              <a:t> of </a:t>
            </a:r>
            <a:r>
              <a:rPr lang="en-GB" baseline="0" dirty="0" err="1"/>
              <a:t>Zeronet</a:t>
            </a:r>
            <a:r>
              <a:rPr lang="en-GB" baseline="0" dirty="0"/>
              <a:t>: </a:t>
            </a:r>
            <a:r>
              <a:rPr lang="en-GB" sz="1200" kern="1200" dirty="0">
                <a:solidFill>
                  <a:schemeClr val="tx1"/>
                </a:solidFill>
                <a:effectLst/>
                <a:latin typeface="+mn-lt"/>
                <a:ea typeface="+mn-ea"/>
                <a:cs typeface="+mn-cs"/>
              </a:rPr>
              <a:t>The purpose of replicating the blog on </a:t>
            </a:r>
            <a:r>
              <a:rPr lang="en-GB" sz="1200" kern="1200" dirty="0" err="1">
                <a:solidFill>
                  <a:schemeClr val="tx1"/>
                </a:solidFill>
                <a:effectLst/>
                <a:latin typeface="+mn-lt"/>
                <a:ea typeface="+mn-ea"/>
                <a:cs typeface="+mn-cs"/>
              </a:rPr>
              <a:t>Zeronet</a:t>
            </a:r>
            <a:r>
              <a:rPr lang="en-GB" sz="1200" kern="1200" dirty="0">
                <a:solidFill>
                  <a:schemeClr val="tx1"/>
                </a:solidFill>
                <a:effectLst/>
                <a:latin typeface="+mn-lt"/>
                <a:ea typeface="+mn-ea"/>
                <a:cs typeface="+mn-cs"/>
              </a:rPr>
              <a:t> is that the </a:t>
            </a:r>
            <a:r>
              <a:rPr lang="en-GB" sz="1200" kern="1200" dirty="0" err="1">
                <a:solidFill>
                  <a:schemeClr val="tx1"/>
                </a:solidFill>
                <a:effectLst/>
                <a:latin typeface="+mn-lt"/>
                <a:ea typeface="+mn-ea"/>
                <a:cs typeface="+mn-cs"/>
              </a:rPr>
              <a:t>Zeronet</a:t>
            </a:r>
            <a:r>
              <a:rPr lang="en-GB" sz="1200" kern="1200" dirty="0">
                <a:solidFill>
                  <a:schemeClr val="tx1"/>
                </a:solidFill>
                <a:effectLst/>
                <a:latin typeface="+mn-lt"/>
                <a:ea typeface="+mn-ea"/>
                <a:cs typeface="+mn-cs"/>
              </a:rPr>
              <a:t> version is apparently protected from any interference, including from the authorities.  If effective, this would allow illegal material to be posted, such as DAESH propaganda or instructional material, including on techniques of particular use to terrorists and would then preclude authorities from taking the material down.  Essentially every time someone viewed his page a link would seed in that persons computer and make it impossible for the authorities to remove</a:t>
            </a:r>
            <a:r>
              <a:rPr lang="en-US"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4340F947-119C-42F7-B566-E942B9A228D3}" type="slidenum">
              <a:rPr lang="en-GB" smtClean="0"/>
              <a:t>10</a:t>
            </a:fld>
            <a:endParaRPr lang="en-GB"/>
          </a:p>
        </p:txBody>
      </p:sp>
    </p:spTree>
    <p:extLst>
      <p:ext uri="{BB962C8B-B14F-4D97-AF65-F5344CB8AC3E}">
        <p14:creationId xmlns:p14="http://schemas.microsoft.com/office/powerpoint/2010/main" val="198025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Ullah had practically every covert communication device it required the police to think smartly in gathering evidence.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And this was helped by the defendant being great in theory but poor in reality, when it came to not doing as he was suggesting. He wrote down all his passwords, had private website keys, and stored other identifying details on social media.</a:t>
            </a:r>
            <a:endParaRPr lang="en-US" dirty="0"/>
          </a:p>
        </p:txBody>
      </p:sp>
      <p:sp>
        <p:nvSpPr>
          <p:cNvPr id="4" name="Slide Number Placeholder 3"/>
          <p:cNvSpPr>
            <a:spLocks noGrp="1"/>
          </p:cNvSpPr>
          <p:nvPr>
            <p:ph type="sldNum" sz="quarter" idx="5"/>
          </p:nvPr>
        </p:nvSpPr>
        <p:spPr/>
        <p:txBody>
          <a:bodyPr/>
          <a:lstStyle/>
          <a:p>
            <a:fld id="{4340F947-119C-42F7-B566-E942B9A228D3}" type="slidenum">
              <a:rPr lang="en-GB" smtClean="0"/>
              <a:t>11</a:t>
            </a:fld>
            <a:endParaRPr lang="en-GB"/>
          </a:p>
        </p:txBody>
      </p:sp>
    </p:spTree>
    <p:extLst>
      <p:ext uri="{BB962C8B-B14F-4D97-AF65-F5344CB8AC3E}">
        <p14:creationId xmlns:p14="http://schemas.microsoft.com/office/powerpoint/2010/main" val="8639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mn-ea"/>
              </a:rPr>
              <a:t>The police and prosecutors from the Crown Prosecution Service Counter-Terrorism Division spent months examining material seized in the operation. After the offences were charged the case was prepared with continued assistance from the police and computer experts into a presentable format. The defendant pleaded guilty before the trial was set in order to get a sentencing discount of a third court heard the alleged offences took place between 1 December 2015 and 22 September 2016. </a:t>
            </a:r>
          </a:p>
          <a:p>
            <a:pPr>
              <a:defRPr/>
            </a:pPr>
            <a:endParaRPr lang="en-GB" dirty="0">
              <a:ea typeface="+mn-ea"/>
            </a:endParaRPr>
          </a:p>
          <a:p>
            <a:pPr>
              <a:defRPr/>
            </a:pPr>
            <a:r>
              <a:rPr lang="en-GB" dirty="0">
                <a:ea typeface="+mn-ea"/>
              </a:rPr>
              <a:t>It was said the defendant was responsible for a blog site said to contain information about Islamic State and cyber-security guidance. He was also charged with assisting others to commit acts of terrorism by researching an encryption program, developing an encrypted version of his blog site, and "directing the activities of an organisation which is concerned in the commission of acts of terrorism".</a:t>
            </a:r>
          </a:p>
          <a:p>
            <a:pPr>
              <a:defRPr/>
            </a:pPr>
            <a:endParaRPr lang="en-GB" dirty="0">
              <a:ea typeface="+mn-ea"/>
            </a:endParaRPr>
          </a:p>
          <a:p>
            <a:endParaRPr lang="en-US" dirty="0"/>
          </a:p>
        </p:txBody>
      </p:sp>
      <p:sp>
        <p:nvSpPr>
          <p:cNvPr id="4" name="Slide Number Placeholder 3"/>
          <p:cNvSpPr>
            <a:spLocks noGrp="1"/>
          </p:cNvSpPr>
          <p:nvPr>
            <p:ph type="sldNum" sz="quarter" idx="5"/>
          </p:nvPr>
        </p:nvSpPr>
        <p:spPr/>
        <p:txBody>
          <a:bodyPr/>
          <a:lstStyle/>
          <a:p>
            <a:fld id="{4340F947-119C-42F7-B566-E942B9A228D3}" type="slidenum">
              <a:rPr lang="en-GB" smtClean="0"/>
              <a:t>12</a:t>
            </a:fld>
            <a:endParaRPr lang="en-GB"/>
          </a:p>
        </p:txBody>
      </p:sp>
    </p:spTree>
    <p:extLst>
      <p:ext uri="{BB962C8B-B14F-4D97-AF65-F5344CB8AC3E}">
        <p14:creationId xmlns:p14="http://schemas.microsoft.com/office/powerpoint/2010/main" val="366291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case received worldwide publicity, mainly because of the cufflinks, and one UK tabloid newspaper dubbed him the ‘Jihadi James Bond’.  Material from the UK investigation was also passed to the South African authorities who developed a case against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Thulsie</a:t>
            </a:r>
            <a:r>
              <a:rPr lang="en-GB" sz="1800" dirty="0">
                <a:effectLst/>
                <a:latin typeface="Calibri" panose="020F0502020204030204" pitchFamily="34" charset="0"/>
                <a:ea typeface="Calibri" panose="020F0502020204030204" pitchFamily="34" charset="0"/>
                <a:cs typeface="Times New Roman" panose="02020603050405020304" pitchFamily="18" charset="0"/>
              </a:rPr>
              <a:t> Twins’ who were eventually convicted of terrorist offences, after protracted criminal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every serious or complex case in a post-case debrief should be held between the investigation and prosecution teams to bring out the learning in the case. Three questions are asked ‘What worked well, what could have be done better, what would be done differently next time?</a:t>
            </a:r>
          </a:p>
          <a:p>
            <a:endParaRPr lang="en-US" dirty="0"/>
          </a:p>
        </p:txBody>
      </p:sp>
      <p:sp>
        <p:nvSpPr>
          <p:cNvPr id="4" name="Slide Number Placeholder 3"/>
          <p:cNvSpPr>
            <a:spLocks noGrp="1"/>
          </p:cNvSpPr>
          <p:nvPr>
            <p:ph type="sldNum" sz="quarter" idx="5"/>
          </p:nvPr>
        </p:nvSpPr>
        <p:spPr/>
        <p:txBody>
          <a:bodyPr/>
          <a:lstStyle/>
          <a:p>
            <a:fld id="{4340F947-119C-42F7-B566-E942B9A228D3}" type="slidenum">
              <a:rPr lang="en-GB" smtClean="0"/>
              <a:t>13</a:t>
            </a:fld>
            <a:endParaRPr lang="en-GB"/>
          </a:p>
        </p:txBody>
      </p:sp>
    </p:spTree>
    <p:extLst>
      <p:ext uri="{BB962C8B-B14F-4D97-AF65-F5344CB8AC3E}">
        <p14:creationId xmlns:p14="http://schemas.microsoft.com/office/powerpoint/2010/main" val="246991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Cyber legislation must keep up to date with technology and give investigators and prosecutors a full repertoire of offences to charge, with adequate sentencing powers.  Even the ability to intercept communications and make controlled deliveries could be relevant in capturing security conscious individuals who are using the dark net.</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All police and investigators should have basic cyber awareness to look out for relevant evidence in searches, such as passwords, encryption codes and social media account details.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All prosecutors should be trained to be able to present cases to court as well as assist police in developing cases evidentially and be able to explain the same to judges, or juries.</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Investigators and prosecutors must cooperate as early as possible to identify criminal behaviour and ensure that risk management and all evidential capture opportunities are considered.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The case should not conclude once the suspect is charged and cooperation with law enforcement should continue throughout, and innovative ways of visual evidential court presentation should be used</a:t>
            </a:r>
          </a:p>
          <a:p>
            <a:endParaRPr lang="en-US" dirty="0"/>
          </a:p>
        </p:txBody>
      </p:sp>
      <p:sp>
        <p:nvSpPr>
          <p:cNvPr id="4" name="Slide Number Placeholder 3"/>
          <p:cNvSpPr>
            <a:spLocks noGrp="1"/>
          </p:cNvSpPr>
          <p:nvPr>
            <p:ph type="sldNum" sz="quarter" idx="5"/>
          </p:nvPr>
        </p:nvSpPr>
        <p:spPr/>
        <p:txBody>
          <a:bodyPr/>
          <a:lstStyle/>
          <a:p>
            <a:fld id="{4340F947-119C-42F7-B566-E942B9A228D3}" type="slidenum">
              <a:rPr lang="en-GB" smtClean="0"/>
              <a:t>14</a:t>
            </a:fld>
            <a:endParaRPr lang="en-GB"/>
          </a:p>
        </p:txBody>
      </p:sp>
    </p:spTree>
    <p:extLst>
      <p:ext uri="{BB962C8B-B14F-4D97-AF65-F5344CB8AC3E}">
        <p14:creationId xmlns:p14="http://schemas.microsoft.com/office/powerpoint/2010/main" val="234784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In August 2016 the suspect came to the attention of law enforcement for posting a speech on Twitter in support of the terror group Islamic State Iraq and Levant, which also showed interest in training and assisting ISIL to communicate covertly over the internet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Showing willingness to develop ways to disable drone technology.</a:t>
            </a:r>
          </a:p>
          <a:p>
            <a:endParaRPr lang="en-GB" dirty="0"/>
          </a:p>
        </p:txBody>
      </p:sp>
      <p:sp>
        <p:nvSpPr>
          <p:cNvPr id="4" name="Slide Number Placeholder 3"/>
          <p:cNvSpPr>
            <a:spLocks noGrp="1"/>
          </p:cNvSpPr>
          <p:nvPr>
            <p:ph type="sldNum" sz="quarter" idx="10"/>
          </p:nvPr>
        </p:nvSpPr>
        <p:spPr/>
        <p:txBody>
          <a:bodyPr/>
          <a:lstStyle/>
          <a:p>
            <a:fld id="{4340F947-119C-42F7-B566-E942B9A228D3}" type="slidenum">
              <a:rPr lang="en-GB" smtClean="0"/>
              <a:t>2</a:t>
            </a:fld>
            <a:endParaRPr lang="en-GB"/>
          </a:p>
        </p:txBody>
      </p:sp>
    </p:spTree>
    <p:extLst>
      <p:ext uri="{BB962C8B-B14F-4D97-AF65-F5344CB8AC3E}">
        <p14:creationId xmlns:p14="http://schemas.microsoft.com/office/powerpoint/2010/main" val="27264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mn-ea"/>
              </a:rPr>
              <a:t>Police had tracked Ullah down after being passed intelligence by the US FBI, who had been handed the information from authorities in Kenya, who had arrested another man.</a:t>
            </a:r>
          </a:p>
          <a:p>
            <a:pPr>
              <a:defRPr/>
            </a:pPr>
            <a:endParaRPr lang="en-GB" dirty="0">
              <a:ea typeface="+mn-ea"/>
            </a:endParaRPr>
          </a:p>
          <a:p>
            <a:pPr>
              <a:defRPr/>
            </a:pPr>
            <a:r>
              <a:rPr lang="en-GB" dirty="0" err="1">
                <a:ea typeface="+mn-ea"/>
              </a:rPr>
              <a:t>Ullah</a:t>
            </a:r>
            <a:r>
              <a:rPr lang="en-GB" dirty="0">
                <a:ea typeface="+mn-ea"/>
              </a:rPr>
              <a:t> was in regular contact with the man via encrypted Telegram chats in which he vowed to use his special skills to help in the IS campaign.</a:t>
            </a:r>
          </a:p>
          <a:p>
            <a:pPr>
              <a:defRPr/>
            </a:pPr>
            <a:endParaRPr lang="en-GB" dirty="0">
              <a:ea typeface="+mn-ea"/>
            </a:endParaRPr>
          </a:p>
          <a:p>
            <a:pPr>
              <a:defRPr/>
            </a:pPr>
            <a:r>
              <a:rPr lang="en-GB" dirty="0">
                <a:ea typeface="+mn-ea"/>
              </a:rPr>
              <a:t>He told him he would take "whatever advice and knowledge I have and contribute it to the Caliphate“.</a:t>
            </a:r>
          </a:p>
          <a:p>
            <a:pPr>
              <a:defRPr/>
            </a:pPr>
            <a:endParaRPr lang="en-GB" dirty="0">
              <a:ea typeface="+mn-ea"/>
            </a:endParaRPr>
          </a:p>
          <a:p>
            <a:pPr>
              <a:defRPr/>
            </a:pPr>
            <a:r>
              <a:rPr lang="en-GB" dirty="0">
                <a:ea typeface="+mn-ea"/>
              </a:rPr>
              <a:t>From December 2015, he had provided instructional videos on how to secure sensitive data and remain anonymous online with the use of the Tor programme and PGP (Pretty Good Privacy) encryption</a:t>
            </a:r>
          </a:p>
        </p:txBody>
      </p:sp>
      <p:sp>
        <p:nvSpPr>
          <p:cNvPr id="4" name="Slide Number Placeholder 3"/>
          <p:cNvSpPr>
            <a:spLocks noGrp="1"/>
          </p:cNvSpPr>
          <p:nvPr>
            <p:ph type="sldNum" sz="quarter" idx="10"/>
          </p:nvPr>
        </p:nvSpPr>
        <p:spPr/>
        <p:txBody>
          <a:bodyPr/>
          <a:lstStyle/>
          <a:p>
            <a:fld id="{4340F947-119C-42F7-B566-E942B9A228D3}" type="slidenum">
              <a:rPr lang="en-GB" smtClean="0"/>
              <a:t>3</a:t>
            </a:fld>
            <a:endParaRPr lang="en-GB"/>
          </a:p>
        </p:txBody>
      </p:sp>
    </p:spTree>
    <p:extLst>
      <p:ext uri="{BB962C8B-B14F-4D97-AF65-F5344CB8AC3E}">
        <p14:creationId xmlns:p14="http://schemas.microsoft.com/office/powerpoint/2010/main" val="272640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The individual was clearly dangerous and the police were quite rightly concerned that they did not have control of the suspect, were not fully aware of the extent of his criminality and needed to make an intervention to disrupt the individual by closing down his nefarious activities.  The police and security officials carry the risk and have to manage that appropriately.  The awareness of the threat to life is one that is secondary to a prosecution but better awareness of the evidence gathering opportunities in such cases managing the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As specialist prosecutors within the Counter Terrorism Division of the Crown Prosecution Service we were contacted by police investigators soon after the suspect was identified, and the case was allocated to two prosecutors.  Meetings were held with intelligence gatherers, terrorism investigators and specialist cyber officers.</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Early police-prosecution cooperation is an important ingredient upon which to base a successful prosecution.  Without the collaboration it becomes extremely difficult for prosecution teams to be prepared in advance of the arrest notification and to allocate appropriate resources to the case.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Substantial multi-agency engagement to ensure that all are fully sighted on risk and appropriate decision is made at pace</a:t>
            </a:r>
          </a:p>
          <a:p>
            <a:pPr>
              <a:defRPr/>
            </a:pPr>
            <a:endParaRPr lang="en-GB" dirty="0">
              <a:ea typeface="+mn-ea"/>
            </a:endParaRPr>
          </a:p>
        </p:txBody>
      </p:sp>
      <p:sp>
        <p:nvSpPr>
          <p:cNvPr id="4" name="Slide Number Placeholder 3"/>
          <p:cNvSpPr>
            <a:spLocks noGrp="1"/>
          </p:cNvSpPr>
          <p:nvPr>
            <p:ph type="sldNum" sz="quarter" idx="10"/>
          </p:nvPr>
        </p:nvSpPr>
        <p:spPr/>
        <p:txBody>
          <a:bodyPr/>
          <a:lstStyle/>
          <a:p>
            <a:fld id="{4340F947-119C-42F7-B566-E942B9A228D3}" type="slidenum">
              <a:rPr lang="en-GB" smtClean="0"/>
              <a:t>4</a:t>
            </a:fld>
            <a:endParaRPr lang="en-GB"/>
          </a:p>
        </p:txBody>
      </p:sp>
    </p:spTree>
    <p:extLst>
      <p:ext uri="{BB962C8B-B14F-4D97-AF65-F5344CB8AC3E}">
        <p14:creationId xmlns:p14="http://schemas.microsoft.com/office/powerpoint/2010/main" val="272640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security services, police and prosecutor discussions taking place a decision was made to arrest Mr Ullah. Arrest tactics and risk mitigation were discussed.  But it is not for England and Wales prosecutors to direct the police, only advise. Police wanted to arrest the suspect outside of his home address, so there were no possibilities of wiping his computers or destroying the evidence remotely, as well as being in possession of digital devices in his pockets.  That risk was mitigated by police surveillance and the unusual intervention of a stop by armed police officers and then the arrest.  Search warrants and search strategies were put in place at his home address and assumed place of work.  The arrest was made in September 2016.  The suspect was moved from Cardiff to a police station in London where he was interviewed over five days.</a:t>
            </a:r>
          </a:p>
        </p:txBody>
      </p:sp>
      <p:sp>
        <p:nvSpPr>
          <p:cNvPr id="4" name="Slide Number Placeholder 3"/>
          <p:cNvSpPr>
            <a:spLocks noGrp="1"/>
          </p:cNvSpPr>
          <p:nvPr>
            <p:ph type="sldNum" sz="quarter" idx="10"/>
          </p:nvPr>
        </p:nvSpPr>
        <p:spPr/>
        <p:txBody>
          <a:bodyPr/>
          <a:lstStyle/>
          <a:p>
            <a:fld id="{4340F947-119C-42F7-B566-E942B9A228D3}" type="slidenum">
              <a:rPr lang="en-GB" smtClean="0"/>
              <a:t>5</a:t>
            </a:fld>
            <a:endParaRPr lang="en-GB"/>
          </a:p>
        </p:txBody>
      </p:sp>
    </p:spTree>
    <p:extLst>
      <p:ext uri="{BB962C8B-B14F-4D97-AF65-F5344CB8AC3E}">
        <p14:creationId xmlns:p14="http://schemas.microsoft.com/office/powerpoint/2010/main" val="87258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detention clock ticking, a search of the home address was conducted.  This is always key for prosecutions involving cybercrime and darknet prosecutions.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Having cyber experts conduct the searches.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They know what to look for and is usually a very long number be it darknet passwords, crypto wallet keys or electronic devices and passwords.  And the computer devices have to be managed appropriately, saved in their exact form and not modified post arrest to ensure continuity of the device.</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In this case the police found</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150 digital devices, including laptops, standalone computers, mobile telephones,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8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terrabytes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material, the equivalent of 630 thousand separate electronic files</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30 separate sets of USB cufflinks which police believe he was planning to sell to terrorists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50 separate email addresses and 30 different twitter handles</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8TB ……………………… the equivalent of 2.2m copies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ebook</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War And Peace.</a:t>
            </a:r>
          </a:p>
        </p:txBody>
      </p:sp>
      <p:sp>
        <p:nvSpPr>
          <p:cNvPr id="4" name="Slide Number Placeholder 3"/>
          <p:cNvSpPr>
            <a:spLocks noGrp="1"/>
          </p:cNvSpPr>
          <p:nvPr>
            <p:ph type="sldNum" sz="quarter" idx="10"/>
          </p:nvPr>
        </p:nvSpPr>
        <p:spPr/>
        <p:txBody>
          <a:bodyPr/>
          <a:lstStyle/>
          <a:p>
            <a:fld id="{4340F947-119C-42F7-B566-E942B9A228D3}" type="slidenum">
              <a:rPr lang="en-GB" smtClean="0"/>
              <a:t>6</a:t>
            </a:fld>
            <a:endParaRPr lang="en-GB"/>
          </a:p>
        </p:txBody>
      </p:sp>
    </p:spTree>
    <p:extLst>
      <p:ext uri="{BB962C8B-B14F-4D97-AF65-F5344CB8AC3E}">
        <p14:creationId xmlns:p14="http://schemas.microsoft.com/office/powerpoint/2010/main" val="87258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Ullah was a key member of a group calling itself the 'Cyber Caliphate Army' and gave other members of IS advice on how to communicate using the kind of sophisticated encryption techniques employed by online hackers. He claimed responsibility for  various forms of  terrorist related online activity including hacking, publishing death lists and publishing instructions on behalf of DAESH.  Computer usage revealed research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ZeroNet</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development stages of a blog website using the decentralised internet-like peer-to-peer network. He developed a website on computer hacking and kept numerous extremist documents and videos on electronic devices at his Cardiff home.  In the instructional videos, he used voice modulation software to disguise his distinctive Welsh accent and wore woolly gloves to disguise his skin tone.  The gloves and sweatshirt were later found in the suspect’s address providing corroborative evidence</a:t>
            </a:r>
          </a:p>
          <a:p>
            <a:pPr eaLnBrk="1" hangingPunct="1">
              <a:defRPr/>
            </a:pPr>
            <a:endParaRPr lang="en-GB" altLang="en-US" dirty="0"/>
          </a:p>
        </p:txBody>
      </p:sp>
      <p:sp>
        <p:nvSpPr>
          <p:cNvPr id="4" name="Slide Number Placeholder 3"/>
          <p:cNvSpPr>
            <a:spLocks noGrp="1"/>
          </p:cNvSpPr>
          <p:nvPr>
            <p:ph type="sldNum" sz="quarter" idx="10"/>
          </p:nvPr>
        </p:nvSpPr>
        <p:spPr/>
        <p:txBody>
          <a:bodyPr/>
          <a:lstStyle/>
          <a:p>
            <a:fld id="{4340F947-119C-42F7-B566-E942B9A228D3}" type="slidenum">
              <a:rPr lang="en-GB" smtClean="0"/>
              <a:t>7</a:t>
            </a:fld>
            <a:endParaRPr lang="en-GB"/>
          </a:p>
        </p:txBody>
      </p:sp>
    </p:spTree>
    <p:extLst>
      <p:ext uri="{BB962C8B-B14F-4D97-AF65-F5344CB8AC3E}">
        <p14:creationId xmlns:p14="http://schemas.microsoft.com/office/powerpoint/2010/main" val="87258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were a number of sources of evidence that police were able to discover both from the public web and darknet through to encryption keys. It included material from his own devices and social media messages, open source captures of his website blog, material seized from Kenya including text messages, physical exhibits such as the gloves and sweatshirt, and experts report to compare when the surveillance was conducted whilst he was in his home address, high tech police experts and finally admissions in interview when the weight of evidence produced quickly became overwhelming.</a:t>
            </a:r>
          </a:p>
          <a:p>
            <a:endParaRPr lang="en-US" dirty="0"/>
          </a:p>
        </p:txBody>
      </p:sp>
      <p:sp>
        <p:nvSpPr>
          <p:cNvPr id="4" name="Slide Number Placeholder 3"/>
          <p:cNvSpPr>
            <a:spLocks noGrp="1"/>
          </p:cNvSpPr>
          <p:nvPr>
            <p:ph type="sldNum" sz="quarter" idx="5"/>
          </p:nvPr>
        </p:nvSpPr>
        <p:spPr/>
        <p:txBody>
          <a:bodyPr/>
          <a:lstStyle/>
          <a:p>
            <a:fld id="{4340F947-119C-42F7-B566-E942B9A228D3}" type="slidenum">
              <a:rPr lang="en-GB" smtClean="0"/>
              <a:t>8</a:t>
            </a:fld>
            <a:endParaRPr lang="en-GB"/>
          </a:p>
        </p:txBody>
      </p:sp>
    </p:spTree>
    <p:extLst>
      <p:ext uri="{BB962C8B-B14F-4D97-AF65-F5344CB8AC3E}">
        <p14:creationId xmlns:p14="http://schemas.microsoft.com/office/powerpoint/2010/main" val="383563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Secured</a:t>
            </a:r>
            <a:r>
              <a:rPr lang="en-GB" baseline="0" dirty="0"/>
              <a:t> phone download of a defendant in custody in Kenya which contained relevant chat messages in support of ultimate charges. There were discussions over recruiting people from Turkish and Pakistani defence companies due to the technology held in those countries to destroy or jam drone and planes; although admitting it had to be done by stealth and subtlety as you can’t approach the potential recruits and just say “HI WE ARE ISIS, DO YOU WANT TO WORK FOR US”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340F947-119C-42F7-B566-E942B9A228D3}" type="slidenum">
              <a:rPr lang="en-GB" smtClean="0"/>
              <a:t>9</a:t>
            </a:fld>
            <a:endParaRPr lang="en-GB"/>
          </a:p>
        </p:txBody>
      </p:sp>
    </p:spTree>
    <p:extLst>
      <p:ext uri="{BB962C8B-B14F-4D97-AF65-F5344CB8AC3E}">
        <p14:creationId xmlns:p14="http://schemas.microsoft.com/office/powerpoint/2010/main" val="1106239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C14A24B-8A0B-4963-BAA6-214FFCD3DEC2}" type="datetimeFigureOut">
              <a:rPr lang="en-GB" smtClean="0"/>
              <a:t>16/09/2022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9D6E95C-567C-476D-963F-D874A9F08F0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4A24B-8A0B-4963-BAA6-214FFCD3DEC2}"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E95C-567C-476D-963F-D874A9F08F0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4A24B-8A0B-4963-BAA6-214FFCD3DEC2}"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E95C-567C-476D-963F-D874A9F08F0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4A24B-8A0B-4963-BAA6-214FFCD3DEC2}"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E95C-567C-476D-963F-D874A9F08F02}"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14A24B-8A0B-4963-BAA6-214FFCD3DEC2}"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E95C-567C-476D-963F-D874A9F08F0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14A24B-8A0B-4963-BAA6-214FFCD3DEC2}"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6E95C-567C-476D-963F-D874A9F08F02}"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14A24B-8A0B-4963-BAA6-214FFCD3DEC2}" type="datetimeFigureOut">
              <a:rPr lang="en-GB" smtClean="0"/>
              <a:t>16/09/2022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D6E95C-567C-476D-963F-D874A9F08F0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14A24B-8A0B-4963-BAA6-214FFCD3DEC2}"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D6E95C-567C-476D-963F-D874A9F08F02}"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4A24B-8A0B-4963-BAA6-214FFCD3DEC2}" type="datetimeFigureOut">
              <a:rPr lang="en-GB" smtClean="0"/>
              <a:t>16/09/2022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D6E95C-567C-476D-963F-D874A9F08F0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C14A24B-8A0B-4963-BAA6-214FFCD3DEC2}"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6E95C-567C-476D-963F-D874A9F08F0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C14A24B-8A0B-4963-BAA6-214FFCD3DEC2}" type="datetimeFigureOut">
              <a:rPr lang="en-GB" smtClean="0"/>
              <a:t>16/09/2022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9D6E95C-567C-476D-963F-D874A9F08F0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14A24B-8A0B-4963-BAA6-214FFCD3DEC2}" type="datetimeFigureOut">
              <a:rPr lang="en-GB" smtClean="0"/>
              <a:t>16/09/2022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9D6E95C-567C-476D-963F-D874A9F08F0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XzfOkvKLXAhXEJVAKHSrtDwAQjRwIBw&amp;url=http://www.alamy.com/stock-photo/prison-cardiff-wales.html&amp;psig=AOvVaw3kQ4QcN1767xwcssRHHohS&amp;ust=1509798889574261" TargetMode="Externa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uk/url?sa=i&amp;rct=j&amp;q=&amp;esrc=s&amp;source=images&amp;cd=&amp;ved=0ahUKEwisqZmRvaLXAhWRYVAKHYuaDz8QjRwIBw&amp;url=http://www.walesonline.co.uk/news/wales-news/cardiff-man-kept-terrorist-attack-12767203&amp;psig=AOvVaw3kQ4QcN1767xwcssRHHohS&amp;ust=1509798889574261"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real.com/resources/mobile-mov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www.google.co.uk/imgres?imgurl=http://www.datamanager.it/wp-content/uploads/2017/06/pic_sw_desktop.jpg&amp;imgrefurl=http://www.datamanager.it/2017/06/samsung-aggiorna-lapp-passare-iphone-galaxy/&amp;docid=ozLhD9JzEG2BIM&amp;tbnid=feybVES9jqstrM:&amp;vet=1&amp;w=1034&amp;h=549&amp;bih=902&amp;biw=1920&amp;ved=2ahUKEwjjzOTf_oPfAhWHJ1AKHab2DuAQxiAoAXoECAEQEg&amp;iact=c&amp;ictx=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anchor="b">
            <a:normAutofit/>
            <a:scene3d>
              <a:camera prst="orthographicFront"/>
              <a:lightRig rig="soft" dir="t"/>
            </a:scene3d>
            <a:sp3d prstMaterial="softEdge">
              <a:bevelT w="25400" h="25400"/>
            </a:sp3d>
          </a:bodyPr>
          <a:lstStyle/>
          <a:p>
            <a:pPr algn="l"/>
            <a:r>
              <a:rPr lang="en-GB" dirty="0"/>
              <a:t>Prosecuting from the Dark Net </a:t>
            </a:r>
          </a:p>
        </p:txBody>
      </p:sp>
      <p:sp>
        <p:nvSpPr>
          <p:cNvPr id="3" name="Subtitle 2"/>
          <p:cNvSpPr>
            <a:spLocks noGrp="1"/>
          </p:cNvSpPr>
          <p:nvPr>
            <p:ph type="subTitle" idx="1"/>
          </p:nvPr>
        </p:nvSpPr>
        <p:spPr/>
        <p:txBody>
          <a:bodyPr vert="horz" lIns="45720" tIns="45720" rIns="45720" bIns="45720" anchor="t">
            <a:normAutofit/>
          </a:bodyPr>
          <a:lstStyle/>
          <a:p>
            <a:pPr marR="63500" algn="l"/>
            <a:r>
              <a:rPr lang="en-GB" dirty="0">
                <a:cs typeface="Lucida Sans Unicode"/>
              </a:rPr>
              <a:t>Mark Carroll</a:t>
            </a:r>
          </a:p>
        </p:txBody>
      </p:sp>
    </p:spTree>
    <p:extLst>
      <p:ext uri="{BB962C8B-B14F-4D97-AF65-F5344CB8AC3E}">
        <p14:creationId xmlns:p14="http://schemas.microsoft.com/office/powerpoint/2010/main" val="410278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Social media captures</a:t>
            </a: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6497" t="26891" r="45071" b="10110"/>
          <a:stretch>
            <a:fillRect/>
          </a:stretch>
        </p:blipFill>
        <p:spPr bwMode="auto">
          <a:xfrm>
            <a:off x="457200" y="1651000"/>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l="19086" t="43684" r="57747" b="26350"/>
          <a:stretch>
            <a:fillRect/>
          </a:stretch>
        </p:blipFill>
        <p:spPr bwMode="auto">
          <a:xfrm>
            <a:off x="3096448" y="2084615"/>
            <a:ext cx="17875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5">
            <a:extLst>
              <a:ext uri="{28A0092B-C50C-407E-A947-70E740481C1C}">
                <a14:useLocalDpi xmlns:a14="http://schemas.microsoft.com/office/drawing/2010/main" val="0"/>
              </a:ext>
            </a:extLst>
          </a:blip>
          <a:srcRect l="8559" t="29640" r="46844" b="12416"/>
          <a:stretch>
            <a:fillRect/>
          </a:stretch>
        </p:blipFill>
        <p:spPr bwMode="auto">
          <a:xfrm>
            <a:off x="6056425" y="1090518"/>
            <a:ext cx="193198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04A5A25F-7C42-5AE1-6F4F-B5C44AF3B7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36947" y="4969159"/>
            <a:ext cx="2352675" cy="141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636C906-2946-FB01-6CC4-045DEE9F4E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20822153">
            <a:off x="5867050" y="3319928"/>
            <a:ext cx="2839907" cy="1408773"/>
          </a:xfrm>
          <a:prstGeom prst="roundRect">
            <a:avLst>
              <a:gd name="adj" fmla="val 8594"/>
            </a:avLst>
          </a:prstGeom>
          <a:solidFill>
            <a:srgbClr val="FFFFFF">
              <a:shade val="85000"/>
            </a:srgbClr>
          </a:solidFill>
          <a:scene3d>
            <a:camera prst="orthographicFront"/>
            <a:lightRig rig="threePt" dir="t"/>
          </a:scene3d>
          <a:sp3d>
            <a:bevelT/>
          </a:sp3d>
        </p:spPr>
      </p:pic>
      <p:pic>
        <p:nvPicPr>
          <p:cNvPr id="9" name="Picture 3">
            <a:extLst>
              <a:ext uri="{FF2B5EF4-FFF2-40B4-BE49-F238E27FC236}">
                <a16:creationId xmlns:a16="http://schemas.microsoft.com/office/drawing/2014/main" id="{F2ECE5C2-1702-CCEA-EBC7-F3A3FE07690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923170">
            <a:off x="390495" y="4103556"/>
            <a:ext cx="1988283" cy="1628200"/>
          </a:xfrm>
          <a:prstGeom prst="roundRect">
            <a:avLst>
              <a:gd name="adj" fmla="val 8594"/>
            </a:avLst>
          </a:prstGeom>
          <a:solidFill>
            <a:srgbClr val="FFFFFF">
              <a:shade val="85000"/>
            </a:srgbClr>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309C432-C0B3-4677-B2B5-831DFFB2430B}"/>
              </a:ext>
            </a:extLst>
          </p:cNvPr>
          <p:cNvSpPr txBox="1"/>
          <p:nvPr/>
        </p:nvSpPr>
        <p:spPr>
          <a:xfrm>
            <a:off x="6012160" y="5291916"/>
            <a:ext cx="2349022" cy="646331"/>
          </a:xfrm>
          <a:prstGeom prst="rect">
            <a:avLst/>
          </a:prstGeom>
          <a:noFill/>
        </p:spPr>
        <p:txBody>
          <a:bodyPr wrap="square">
            <a:spAutoFit/>
          </a:bodyPr>
          <a:lstStyle/>
          <a:p>
            <a:pPr>
              <a:defRPr/>
            </a:pPr>
            <a:r>
              <a:rPr lang="en-GB" sz="3600" dirty="0" err="1">
                <a:solidFill>
                  <a:schemeClr val="accent2">
                    <a:lumMod val="60000"/>
                    <a:lumOff val="40000"/>
                  </a:schemeClr>
                </a:solidFill>
                <a:latin typeface="Arial" panose="020B0604020202020204" pitchFamily="34" charset="0"/>
              </a:rPr>
              <a:t>Zeronet</a:t>
            </a:r>
            <a:endParaRPr lang="en-GB" sz="1800" dirty="0">
              <a:solidFill>
                <a:schemeClr val="accent2">
                  <a:lumMod val="60000"/>
                  <a:lumOff val="40000"/>
                </a:schemeClr>
              </a:solidFill>
              <a:latin typeface="Arial" panose="020B0604020202020204" pitchFamily="34" charset="0"/>
            </a:endParaRPr>
          </a:p>
        </p:txBody>
      </p:sp>
    </p:spTree>
    <p:extLst>
      <p:ext uri="{BB962C8B-B14F-4D97-AF65-F5344CB8AC3E}">
        <p14:creationId xmlns:p14="http://schemas.microsoft.com/office/powerpoint/2010/main" val="333873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48200" y="2420888"/>
            <a:ext cx="4038600" cy="3586403"/>
          </a:xfrm>
        </p:spPr>
        <p:txBody>
          <a:bodyPr>
            <a:normAutofit lnSpcReduction="10000"/>
          </a:bodyPr>
          <a:lstStyle/>
          <a:p>
            <a:r>
              <a:rPr lang="en-GB" dirty="0"/>
              <a:t>Unused Twitter was ‘hijacked’</a:t>
            </a:r>
          </a:p>
          <a:p>
            <a:endParaRPr lang="en-GB" dirty="0"/>
          </a:p>
          <a:p>
            <a:endParaRPr lang="en-GB" dirty="0"/>
          </a:p>
          <a:p>
            <a:r>
              <a:rPr lang="en-GB" dirty="0"/>
              <a:t>He boasted about routing an IP address via the USA</a:t>
            </a:r>
          </a:p>
        </p:txBody>
      </p:sp>
      <p:sp>
        <p:nvSpPr>
          <p:cNvPr id="3" name="Title 2"/>
          <p:cNvSpPr>
            <a:spLocks noGrp="1"/>
          </p:cNvSpPr>
          <p:nvPr>
            <p:ph type="title"/>
          </p:nvPr>
        </p:nvSpPr>
        <p:spPr/>
        <p:txBody>
          <a:bodyPr>
            <a:normAutofit/>
          </a:bodyPr>
          <a:lstStyle/>
          <a:p>
            <a:r>
              <a:rPr lang="en-GB" dirty="0"/>
              <a:t>Mistakes</a:t>
            </a:r>
          </a:p>
        </p:txBody>
      </p:sp>
      <p:sp>
        <p:nvSpPr>
          <p:cNvPr id="2" name="Content Placeholder 1"/>
          <p:cNvSpPr>
            <a:spLocks noGrp="1"/>
          </p:cNvSpPr>
          <p:nvPr>
            <p:ph sz="half" idx="1"/>
          </p:nvPr>
        </p:nvSpPr>
        <p:spPr>
          <a:xfrm>
            <a:off x="251520" y="1481328"/>
            <a:ext cx="3024336" cy="4525963"/>
          </a:xfrm>
        </p:spPr>
        <p:txBody>
          <a:bodyPr>
            <a:normAutofit lnSpcReduction="10000"/>
          </a:bodyPr>
          <a:lstStyle/>
          <a:p>
            <a:r>
              <a:rPr lang="en-GB" dirty="0"/>
              <a:t>Had password files</a:t>
            </a:r>
          </a:p>
          <a:p>
            <a:r>
              <a:rPr lang="en-GB" dirty="0"/>
              <a:t>Private keys for websites</a:t>
            </a:r>
          </a:p>
          <a:p>
            <a:r>
              <a:rPr lang="en-GB" dirty="0"/>
              <a:t>Usernames, email addresses and passwords stored on social media</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l="5916" t="16937" r="34930" b="11922"/>
          <a:stretch>
            <a:fillRect/>
          </a:stretch>
        </p:blipFill>
        <p:spPr bwMode="auto">
          <a:xfrm>
            <a:off x="3533317" y="1218456"/>
            <a:ext cx="5431444" cy="50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4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b="1" dirty="0"/>
              <a:t>Membership</a:t>
            </a:r>
            <a:r>
              <a:rPr lang="en-GB" dirty="0"/>
              <a:t> of a proscribed organisation (DAESH)</a:t>
            </a:r>
          </a:p>
          <a:p>
            <a:endParaRPr lang="en-GB" dirty="0"/>
          </a:p>
          <a:p>
            <a:r>
              <a:rPr lang="en-GB" b="1" dirty="0"/>
              <a:t>Terrorist training</a:t>
            </a:r>
            <a:r>
              <a:rPr lang="en-GB" dirty="0"/>
              <a:t>: </a:t>
            </a:r>
            <a:r>
              <a:rPr lang="en-GB" sz="2800" dirty="0">
                <a:ea typeface="ＭＳ Ｐゴシック" charset="0"/>
              </a:rPr>
              <a:t>for providing instruction or training in the use of Tails, Persistence, Tor, PGP, </a:t>
            </a:r>
            <a:r>
              <a:rPr lang="en-GB" sz="2800" dirty="0" err="1">
                <a:ea typeface="ＭＳ Ｐゴシック" charset="0"/>
              </a:rPr>
              <a:t>Pigdin</a:t>
            </a:r>
            <a:r>
              <a:rPr lang="en-GB" sz="2800" dirty="0">
                <a:ea typeface="ＭＳ Ｐゴシック" charset="0"/>
              </a:rPr>
              <a:t> and </a:t>
            </a:r>
            <a:r>
              <a:rPr lang="en-GB" sz="2800" dirty="0" err="1">
                <a:ea typeface="ＭＳ Ｐゴシック" charset="0"/>
              </a:rPr>
              <a:t>Veracrypt</a:t>
            </a:r>
            <a:endParaRPr lang="en-GB" sz="2800" dirty="0">
              <a:ea typeface="ＭＳ Ｐゴシック" charset="0"/>
            </a:endParaRPr>
          </a:p>
          <a:p>
            <a:endParaRPr lang="en-GB" sz="2800" dirty="0">
              <a:ea typeface="ＭＳ Ｐゴシック" charset="0"/>
            </a:endParaRPr>
          </a:p>
          <a:p>
            <a:r>
              <a:rPr lang="en-GB" sz="2800" b="1" dirty="0">
                <a:ea typeface="ＭＳ Ｐゴシック" charset="0"/>
              </a:rPr>
              <a:t>Preparing for terrorism</a:t>
            </a:r>
          </a:p>
          <a:p>
            <a:pPr marL="109728" indent="0">
              <a:buNone/>
            </a:pPr>
            <a:endParaRPr lang="en-GB" sz="2800" b="1" dirty="0">
              <a:ea typeface="ＭＳ Ｐゴシック" charset="0"/>
            </a:endParaRPr>
          </a:p>
          <a:p>
            <a:r>
              <a:rPr lang="en-GB" sz="2800" b="1" dirty="0">
                <a:ea typeface="ＭＳ Ｐゴシック" charset="0"/>
              </a:rPr>
              <a:t>Being in possession of articles (x2) for terrorism</a:t>
            </a:r>
          </a:p>
          <a:p>
            <a:pPr marL="109728" indent="0">
              <a:buNone/>
            </a:pPr>
            <a:endParaRPr lang="en-GB" sz="2400" b="1" dirty="0">
              <a:ea typeface="ＭＳ Ｐゴシック" charset="0"/>
            </a:endParaRPr>
          </a:p>
          <a:p>
            <a:pPr marL="109728" indent="0" algn="ctr">
              <a:buNone/>
            </a:pPr>
            <a:r>
              <a:rPr lang="en-GB" sz="4700" b="1" dirty="0">
                <a:solidFill>
                  <a:srgbClr val="FF0000"/>
                </a:solidFill>
                <a:ea typeface="ＭＳ Ｐゴシック" charset="0"/>
              </a:rPr>
              <a:t>SENTENCE: 13 years in custody</a:t>
            </a:r>
          </a:p>
          <a:p>
            <a:endParaRPr lang="en-GB" dirty="0"/>
          </a:p>
        </p:txBody>
      </p:sp>
      <p:sp>
        <p:nvSpPr>
          <p:cNvPr id="3" name="Title 2"/>
          <p:cNvSpPr>
            <a:spLocks noGrp="1"/>
          </p:cNvSpPr>
          <p:nvPr>
            <p:ph type="title"/>
          </p:nvPr>
        </p:nvSpPr>
        <p:spPr/>
        <p:txBody>
          <a:bodyPr>
            <a:normAutofit/>
          </a:bodyPr>
          <a:lstStyle/>
          <a:p>
            <a:r>
              <a:rPr lang="en-GB" dirty="0"/>
              <a:t>Guilty pleas to:</a:t>
            </a:r>
          </a:p>
        </p:txBody>
      </p:sp>
    </p:spTree>
    <p:extLst>
      <p:ext uri="{BB962C8B-B14F-4D97-AF65-F5344CB8AC3E}">
        <p14:creationId xmlns:p14="http://schemas.microsoft.com/office/powerpoint/2010/main" val="379328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Grp="1" noChangeAspect="1" noChangeArrowheads="1"/>
          </p:cNvPicPr>
          <p:nvPr>
            <p:ph idx="1"/>
          </p:nvPr>
        </p:nvPicPr>
        <p:blipFill>
          <a:blip r:embed="rId3"/>
          <a:srcRect/>
          <a:stretch>
            <a:fillRect/>
          </a:stretch>
        </p:blipFill>
        <p:spPr>
          <a:xfrm>
            <a:off x="-149393" y="217207"/>
            <a:ext cx="6205750" cy="3998615"/>
          </a:xfrm>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058" y="2517062"/>
            <a:ext cx="4248150" cy="331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2811463"/>
            <a:ext cx="4505325" cy="229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1671" y="4965202"/>
            <a:ext cx="4210050" cy="229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176000"/>
            <a:ext cx="3373159" cy="231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620713"/>
            <a:ext cx="3648075" cy="216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2DB406A7-C414-9A1D-5A8D-86864E58D2D4}"/>
              </a:ext>
            </a:extLst>
          </p:cNvPr>
          <p:cNvPicPr>
            <a:picLocks noChangeAspect="1"/>
          </p:cNvPicPr>
          <p:nvPr/>
        </p:nvPicPr>
        <p:blipFill>
          <a:blip r:embed="rId9"/>
          <a:stretch>
            <a:fillRect/>
          </a:stretch>
        </p:blipFill>
        <p:spPr>
          <a:xfrm>
            <a:off x="2771447" y="2766607"/>
            <a:ext cx="3378032" cy="2091475"/>
          </a:xfrm>
          <a:prstGeom prst="rect">
            <a:avLst/>
          </a:prstGeom>
        </p:spPr>
      </p:pic>
    </p:spTree>
    <p:extLst>
      <p:ext uri="{BB962C8B-B14F-4D97-AF65-F5344CB8AC3E}">
        <p14:creationId xmlns:p14="http://schemas.microsoft.com/office/powerpoint/2010/main" val="4140112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7B54DC5-734C-F128-42DF-6035080DA62C}"/>
              </a:ext>
            </a:extLst>
          </p:cNvPr>
          <p:cNvGraphicFramePr>
            <a:graphicFrameLocks noGrp="1"/>
          </p:cNvGraphicFramePr>
          <p:nvPr>
            <p:ph idx="1"/>
            <p:extLst>
              <p:ext uri="{D42A27DB-BD31-4B8C-83A1-F6EECF244321}">
                <p14:modId xmlns:p14="http://schemas.microsoft.com/office/powerpoint/2010/main" val="144502386"/>
              </p:ext>
            </p:extLst>
          </p:nvPr>
        </p:nvGraphicFramePr>
        <p:xfrm>
          <a:off x="457200" y="692696"/>
          <a:ext cx="8229600" cy="589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BA6DC08-709B-ABB6-1C99-8DCD91DF6F0A}"/>
              </a:ext>
            </a:extLst>
          </p:cNvPr>
          <p:cNvSpPr>
            <a:spLocks noGrp="1"/>
          </p:cNvSpPr>
          <p:nvPr>
            <p:ph type="title"/>
          </p:nvPr>
        </p:nvSpPr>
        <p:spPr/>
        <p:txBody>
          <a:bodyPr/>
          <a:lstStyle/>
          <a:p>
            <a:r>
              <a:rPr lang="en-US" dirty="0"/>
              <a:t>Learning</a:t>
            </a:r>
          </a:p>
        </p:txBody>
      </p:sp>
    </p:spTree>
    <p:extLst>
      <p:ext uri="{BB962C8B-B14F-4D97-AF65-F5344CB8AC3E}">
        <p14:creationId xmlns:p14="http://schemas.microsoft.com/office/powerpoint/2010/main" val="344914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500" y="1599089"/>
            <a:ext cx="5715000" cy="4290060"/>
          </a:xfrm>
        </p:spPr>
      </p:pic>
      <p:sp>
        <p:nvSpPr>
          <p:cNvPr id="5" name="Title 4"/>
          <p:cNvSpPr>
            <a:spLocks noGrp="1"/>
          </p:cNvSpPr>
          <p:nvPr>
            <p:ph type="title"/>
          </p:nvPr>
        </p:nvSpPr>
        <p:spPr/>
        <p:txBody>
          <a:bodyPr/>
          <a:lstStyle/>
          <a:p>
            <a:pPr algn="ctr"/>
            <a:r>
              <a:rPr lang="en-GB" dirty="0"/>
              <a:t>The speech on Twitter</a:t>
            </a:r>
          </a:p>
        </p:txBody>
      </p:sp>
    </p:spTree>
    <p:extLst>
      <p:ext uri="{BB962C8B-B14F-4D97-AF65-F5344CB8AC3E}">
        <p14:creationId xmlns:p14="http://schemas.microsoft.com/office/powerpoint/2010/main" val="92572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The Suspect</a:t>
            </a:r>
          </a:p>
        </p:txBody>
      </p:sp>
      <p:sp>
        <p:nvSpPr>
          <p:cNvPr id="3" name="Text Placeholder 2"/>
          <p:cNvSpPr>
            <a:spLocks noGrp="1"/>
          </p:cNvSpPr>
          <p:nvPr>
            <p:ph type="body" idx="1"/>
          </p:nvPr>
        </p:nvSpPr>
        <p:spPr/>
        <p:txBody>
          <a:bodyPr/>
          <a:lstStyle/>
          <a:p>
            <a:pPr algn="ctr"/>
            <a:r>
              <a:rPr lang="en-GB" dirty="0" err="1"/>
              <a:t>Samata</a:t>
            </a:r>
            <a:r>
              <a:rPr lang="en-GB" dirty="0"/>
              <a:t> </a:t>
            </a:r>
            <a:r>
              <a:rPr lang="en-GB" dirty="0" err="1"/>
              <a:t>Ullah</a:t>
            </a:r>
            <a:endParaRPr lang="en-GB" dirty="0"/>
          </a:p>
        </p:txBody>
      </p:sp>
      <p:sp>
        <p:nvSpPr>
          <p:cNvPr id="8" name="Text Placeholder 7"/>
          <p:cNvSpPr>
            <a:spLocks noGrp="1"/>
          </p:cNvSpPr>
          <p:nvPr>
            <p:ph type="body" sz="half" idx="3"/>
          </p:nvPr>
        </p:nvSpPr>
        <p:spPr/>
        <p:txBody>
          <a:bodyPr/>
          <a:lstStyle/>
          <a:p>
            <a:pPr algn="ctr"/>
            <a:r>
              <a:rPr lang="en-GB" dirty="0"/>
              <a:t>Kenyan Connection</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69956" y="1529265"/>
            <a:ext cx="3146460" cy="3843951"/>
          </a:xfrm>
        </p:spPr>
      </p:pic>
      <p:pic>
        <p:nvPicPr>
          <p:cNvPr id="11" name="Picture 8"/>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l="16449" r="19073"/>
          <a:stretch/>
        </p:blipFill>
        <p:spPr bwMode="auto">
          <a:xfrm>
            <a:off x="467544" y="1628800"/>
            <a:ext cx="3967195"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38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4800" dirty="0"/>
              <a:t>Risk management </a:t>
            </a:r>
          </a:p>
        </p:txBody>
      </p:sp>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rot="19962675">
            <a:off x="198454" y="2811647"/>
            <a:ext cx="4693663" cy="1961329"/>
          </a:xfrm>
        </p:spPr>
      </p:pic>
      <p:sp>
        <p:nvSpPr>
          <p:cNvPr id="7" name="Content Placeholder 6"/>
          <p:cNvSpPr>
            <a:spLocks noGrp="1"/>
          </p:cNvSpPr>
          <p:nvPr>
            <p:ph sz="quarter" idx="4"/>
          </p:nvPr>
        </p:nvSpPr>
        <p:spPr>
          <a:xfrm>
            <a:off x="4645025" y="1444294"/>
            <a:ext cx="4041775" cy="5081050"/>
          </a:xfrm>
        </p:spPr>
        <p:txBody>
          <a:bodyPr>
            <a:normAutofit lnSpcReduction="10000"/>
          </a:bodyPr>
          <a:lstStyle/>
          <a:p>
            <a:r>
              <a:rPr lang="en-GB" dirty="0"/>
              <a:t>Threat to life – attack planning and proactive response</a:t>
            </a:r>
          </a:p>
          <a:p>
            <a:endParaRPr lang="en-GB" dirty="0"/>
          </a:p>
          <a:p>
            <a:r>
              <a:rPr lang="en-GB" dirty="0"/>
              <a:t>Working closely with British intelligence services </a:t>
            </a:r>
          </a:p>
          <a:p>
            <a:endParaRPr lang="en-GB" dirty="0"/>
          </a:p>
          <a:p>
            <a:r>
              <a:rPr lang="en-GB" dirty="0"/>
              <a:t>Management of armed surveillance</a:t>
            </a:r>
          </a:p>
          <a:p>
            <a:endParaRPr lang="en-GB" dirty="0"/>
          </a:p>
          <a:p>
            <a:r>
              <a:rPr lang="en-GB" dirty="0"/>
              <a:t>Victim management via disruption notices/relocation/target hardening</a:t>
            </a:r>
          </a:p>
        </p:txBody>
      </p:sp>
    </p:spTree>
    <p:extLst>
      <p:ext uri="{BB962C8B-B14F-4D97-AF65-F5344CB8AC3E}">
        <p14:creationId xmlns:p14="http://schemas.microsoft.com/office/powerpoint/2010/main" val="152119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Executive Action - Arrest</a:t>
            </a:r>
          </a:p>
        </p:txBody>
      </p:sp>
      <p:pic>
        <p:nvPicPr>
          <p:cNvPr id="4" name="Picture 2" descr="Image result for samata ullah cardif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b="9787"/>
          <a:stretch>
            <a:fillRect/>
          </a:stretch>
        </p:blipFill>
        <p:spPr bwMode="auto">
          <a:xfrm>
            <a:off x="4514256" y="1089849"/>
            <a:ext cx="462974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samata ullah cardif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55" y="2129038"/>
            <a:ext cx="482441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4345A0F-FC00-E8C6-3104-FC2B6AB993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9879" y="4042177"/>
            <a:ext cx="4736785" cy="2815822"/>
          </a:xfrm>
          <a:prstGeom prst="rect">
            <a:avLst/>
          </a:prstGeom>
        </p:spPr>
      </p:pic>
    </p:spTree>
    <p:extLst>
      <p:ext uri="{BB962C8B-B14F-4D97-AF65-F5344CB8AC3E}">
        <p14:creationId xmlns:p14="http://schemas.microsoft.com/office/powerpoint/2010/main" val="395217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search</a:t>
            </a:r>
          </a:p>
        </p:txBody>
      </p:sp>
      <p:sp>
        <p:nvSpPr>
          <p:cNvPr id="7" name="Text Placeholder 6"/>
          <p:cNvSpPr>
            <a:spLocks noGrp="1"/>
          </p:cNvSpPr>
          <p:nvPr>
            <p:ph type="body" idx="1"/>
          </p:nvPr>
        </p:nvSpPr>
        <p:spPr>
          <a:xfrm>
            <a:off x="496643" y="5011078"/>
            <a:ext cx="4040188" cy="762000"/>
          </a:xfrm>
        </p:spPr>
        <p:txBody>
          <a:bodyPr/>
          <a:lstStyle/>
          <a:p>
            <a:r>
              <a:rPr lang="en-GB" dirty="0"/>
              <a:t>150 devices seized</a:t>
            </a:r>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269641" y="1309018"/>
            <a:ext cx="2292849" cy="3168352"/>
          </a:xfrm>
        </p:spPr>
      </p:pic>
      <p:sp>
        <p:nvSpPr>
          <p:cNvPr id="9" name="Content Placeholder 8"/>
          <p:cNvSpPr>
            <a:spLocks noGrp="1"/>
          </p:cNvSpPr>
          <p:nvPr>
            <p:ph sz="quarter" idx="4"/>
          </p:nvPr>
        </p:nvSpPr>
        <p:spPr>
          <a:xfrm>
            <a:off x="4831132" y="620689"/>
            <a:ext cx="4041775" cy="3168352"/>
          </a:xfrm>
        </p:spPr>
        <p:txBody>
          <a:bodyPr/>
          <a:lstStyle/>
          <a:p>
            <a:r>
              <a:rPr lang="en-GB" dirty="0"/>
              <a:t>Strategy required to triage digital material</a:t>
            </a:r>
          </a:p>
          <a:p>
            <a:endParaRPr lang="en-GB" dirty="0"/>
          </a:p>
          <a:p>
            <a:r>
              <a:rPr lang="en-GB" dirty="0"/>
              <a:t>8TBs of material found</a:t>
            </a:r>
          </a:p>
          <a:p>
            <a:endParaRPr lang="en-GB" dirty="0"/>
          </a:p>
          <a:p>
            <a:r>
              <a:rPr lang="en-GB" dirty="0"/>
              <a:t>Terrorism Act detention custody clock ticking</a:t>
            </a:r>
          </a:p>
        </p:txBody>
      </p:sp>
      <p:pic>
        <p:nvPicPr>
          <p:cNvPr id="4" name="Picture 3" descr="A picture containing text, indoor&#10;&#10;Description automatically generated">
            <a:extLst>
              <a:ext uri="{FF2B5EF4-FFF2-40B4-BE49-F238E27FC236}">
                <a16:creationId xmlns:a16="http://schemas.microsoft.com/office/drawing/2014/main" id="{4A9A354D-0488-A793-C30D-B50CA4403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127" y="3933056"/>
            <a:ext cx="4668873" cy="2902235"/>
          </a:xfrm>
          <a:prstGeom prst="rect">
            <a:avLst/>
          </a:prstGeom>
        </p:spPr>
      </p:pic>
      <p:pic>
        <p:nvPicPr>
          <p:cNvPr id="5" name="Picture 1" descr="IMG_5425">
            <a:extLst>
              <a:ext uri="{FF2B5EF4-FFF2-40B4-BE49-F238E27FC236}">
                <a16:creationId xmlns:a16="http://schemas.microsoft.com/office/drawing/2014/main" id="{0DC9621B-C366-CC88-7C1B-88BCC78646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0720" t="14180" r="28700" b="13811"/>
          <a:stretch>
            <a:fillRect/>
          </a:stretch>
        </p:blipFill>
        <p:spPr bwMode="auto">
          <a:xfrm>
            <a:off x="2723303" y="2915707"/>
            <a:ext cx="1744663" cy="2123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G_5429">
            <a:extLst>
              <a:ext uri="{FF2B5EF4-FFF2-40B4-BE49-F238E27FC236}">
                <a16:creationId xmlns:a16="http://schemas.microsoft.com/office/drawing/2014/main" id="{0960190B-D22A-93AC-68DE-51D4B92733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41716" t="33456" r="29865" b="25775"/>
          <a:stretch>
            <a:fillRect/>
          </a:stretch>
        </p:blipFill>
        <p:spPr bwMode="auto">
          <a:xfrm>
            <a:off x="2716142" y="1194110"/>
            <a:ext cx="171791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7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8363272" cy="958525"/>
          </a:xfrm>
        </p:spPr>
        <p:txBody>
          <a:bodyPr>
            <a:normAutofit fontScale="90000"/>
          </a:bodyPr>
          <a:lstStyle/>
          <a:p>
            <a:r>
              <a:rPr lang="en-GB" dirty="0"/>
              <a:t>Evidence emerges – reports to Pros</a:t>
            </a:r>
          </a:p>
        </p:txBody>
      </p:sp>
      <p:sp>
        <p:nvSpPr>
          <p:cNvPr id="7" name="Text Placeholder 6"/>
          <p:cNvSpPr>
            <a:spLocks noGrp="1"/>
          </p:cNvSpPr>
          <p:nvPr>
            <p:ph type="body" idx="1"/>
          </p:nvPr>
        </p:nvSpPr>
        <p:spPr>
          <a:xfrm>
            <a:off x="314694" y="4754557"/>
            <a:ext cx="4040188" cy="762000"/>
          </a:xfrm>
        </p:spPr>
        <p:txBody>
          <a:bodyPr>
            <a:normAutofit lnSpcReduction="10000"/>
          </a:bodyPr>
          <a:lstStyle/>
          <a:p>
            <a:r>
              <a:rPr lang="en-GB" dirty="0"/>
              <a:t>Cyber lessons &amp; news updates… </a:t>
            </a:r>
          </a:p>
        </p:txBody>
      </p:sp>
      <p:sp>
        <p:nvSpPr>
          <p:cNvPr id="6" name="Text Placeholder 5"/>
          <p:cNvSpPr>
            <a:spLocks noGrp="1"/>
          </p:cNvSpPr>
          <p:nvPr>
            <p:ph type="body" sz="half" idx="3"/>
          </p:nvPr>
        </p:nvSpPr>
        <p:spPr>
          <a:xfrm>
            <a:off x="1065688" y="5533230"/>
            <a:ext cx="3983402" cy="762000"/>
          </a:xfrm>
        </p:spPr>
        <p:txBody>
          <a:bodyPr>
            <a:normAutofit lnSpcReduction="10000"/>
          </a:bodyPr>
          <a:lstStyle/>
          <a:p>
            <a:r>
              <a:rPr lang="en-GB" dirty="0"/>
              <a:t>....for DAESH supporters</a:t>
            </a:r>
          </a:p>
        </p:txBody>
      </p:sp>
      <p:sp>
        <p:nvSpPr>
          <p:cNvPr id="9" name="Content Placeholder 8"/>
          <p:cNvSpPr>
            <a:spLocks noGrp="1"/>
          </p:cNvSpPr>
          <p:nvPr>
            <p:ph sz="quarter" idx="2"/>
          </p:nvPr>
        </p:nvSpPr>
        <p:spPr>
          <a:xfrm>
            <a:off x="457200" y="1444295"/>
            <a:ext cx="4040188" cy="3209822"/>
          </a:xfrm>
        </p:spPr>
        <p:txBody>
          <a:bodyPr>
            <a:normAutofit/>
          </a:bodyPr>
          <a:lstStyle/>
          <a:p>
            <a:r>
              <a:rPr lang="en-GB" dirty="0"/>
              <a:t>Cyber Caliphate Army</a:t>
            </a:r>
          </a:p>
          <a:p>
            <a:r>
              <a:rPr lang="en-GB" dirty="0"/>
              <a:t>Responsible for a blog and hacking website and offering hacking lessons</a:t>
            </a:r>
          </a:p>
          <a:p>
            <a:r>
              <a:rPr lang="en-GB" dirty="0"/>
              <a:t>Production of videos with voice modulation and disguise</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355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5303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2" name="Content Placeholder 5">
            <a:extLst>
              <a:ext uri="{FF2B5EF4-FFF2-40B4-BE49-F238E27FC236}">
                <a16:creationId xmlns:a16="http://schemas.microsoft.com/office/drawing/2014/main" id="{7E0CEFC1-DE80-EC2B-F7F8-B7F3A0327071}"/>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4999"/>
          <a:stretch/>
        </p:blipFill>
        <p:spPr>
          <a:xfrm>
            <a:off x="5049090" y="1188247"/>
            <a:ext cx="4094910" cy="2393153"/>
          </a:xfrm>
        </p:spPr>
      </p:pic>
      <p:pic>
        <p:nvPicPr>
          <p:cNvPr id="14" name="Picture 2">
            <a:extLst>
              <a:ext uri="{FF2B5EF4-FFF2-40B4-BE49-F238E27FC236}">
                <a16:creationId xmlns:a16="http://schemas.microsoft.com/office/drawing/2014/main" id="{C1CA430E-F6AD-55EF-DED0-8415CE9A0E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39" t="9161" r="24228" b="6819"/>
          <a:stretch/>
        </p:blipFill>
        <p:spPr bwMode="auto">
          <a:xfrm>
            <a:off x="5049090" y="3594566"/>
            <a:ext cx="4094910" cy="273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8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a:t>SOURCES OF EVIDENCE</a:t>
            </a:r>
          </a:p>
        </p:txBody>
      </p:sp>
    </p:spTree>
    <p:extLst>
      <p:ext uri="{BB962C8B-B14F-4D97-AF65-F5344CB8AC3E}">
        <p14:creationId xmlns:p14="http://schemas.microsoft.com/office/powerpoint/2010/main" val="112111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561239"/>
          <a:ext cx="8229600" cy="3657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marL="0" marR="0">
                        <a:spcBef>
                          <a:spcPts val="0"/>
                        </a:spcBef>
                        <a:spcAft>
                          <a:spcPts val="0"/>
                        </a:spcAft>
                      </a:pPr>
                      <a:endParaRPr lang="en-GB">
                        <a:solidFill>
                          <a:srgbClr val="000000"/>
                        </a:solidFill>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normAutofit fontScale="90000"/>
          </a:bodyPr>
          <a:lstStyle/>
          <a:p>
            <a:r>
              <a:rPr lang="en-GB" dirty="0"/>
              <a:t>Assistance of the Kenyan authorities</a:t>
            </a:r>
          </a:p>
        </p:txBody>
      </p:sp>
      <p:graphicFrame>
        <p:nvGraphicFramePr>
          <p:cNvPr id="5" name="Table 4"/>
          <p:cNvGraphicFramePr>
            <a:graphicFrameLocks noGrp="1"/>
          </p:cNvGraphicFramePr>
          <p:nvPr/>
        </p:nvGraphicFramePr>
        <p:xfrm>
          <a:off x="457200" y="3561239"/>
          <a:ext cx="8229600" cy="3657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marL="0" marR="0">
                        <a:spcBef>
                          <a:spcPts val="0"/>
                        </a:spcBef>
                        <a:spcAft>
                          <a:spcPts val="0"/>
                        </a:spcAft>
                      </a:pPr>
                      <a:r>
                        <a:rPr lang="en-GB" dirty="0">
                          <a:solidFill>
                            <a:srgbClr val="000000"/>
                          </a:solidFill>
                          <a:effectLst/>
                          <a:hlinkClick r:id="rId3"/>
                        </a:rPr>
                        <a:t>View PDF</a:t>
                      </a:r>
                      <a:endParaRPr lang="en-GB" dirty="0">
                        <a:solidFill>
                          <a:srgbClr val="000000"/>
                        </a:solidFill>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7171" name="Picture 3"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799" y="1417638"/>
            <a:ext cx="7682597" cy="2509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46D5477-F5BD-3E00-178F-77D03984B8E7}"/>
              </a:ext>
            </a:extLst>
          </p:cNvPr>
          <p:cNvPicPr>
            <a:picLocks noChangeAspect="1"/>
          </p:cNvPicPr>
          <p:nvPr/>
        </p:nvPicPr>
        <p:blipFill>
          <a:blip r:embed="rId6">
            <a:extLst>
              <a:ext uri="{28A0092B-C50C-407E-A947-70E740481C1C}">
                <a14:useLocalDpi xmlns:a14="http://schemas.microsoft.com/office/drawing/2010/main" val="0"/>
              </a:ext>
            </a:extLst>
          </a:blip>
          <a:srcRect l="2063" t="58681" r="36804" b="26077"/>
          <a:stretch>
            <a:fillRect/>
          </a:stretch>
        </p:blipFill>
        <p:spPr bwMode="auto">
          <a:xfrm>
            <a:off x="497988" y="4077072"/>
            <a:ext cx="8191307" cy="199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237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obCode xmlns="bccd7961-18b4-4d3c-aeb9-110e80b50114" xsi:nil="true"/>
    <lcf76f155ced4ddcb4097134ff3c332f xmlns="bccd7961-18b4-4d3c-aeb9-110e80b50114">
      <Terms xmlns="http://schemas.microsoft.com/office/infopath/2007/PartnerControls"/>
    </lcf76f155ced4ddcb4097134ff3c332f>
    <TaxCatchAll xmlns="f0582e06-c286-4ef1-8033-31c36fe0c2e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F2647739E5A542903DC0E231B356EB" ma:contentTypeVersion="15" ma:contentTypeDescription="Create a new document." ma:contentTypeScope="" ma:versionID="06a832f82fa4c9b1ebbb712bca307823">
  <xsd:schema xmlns:xsd="http://www.w3.org/2001/XMLSchema" xmlns:xs="http://www.w3.org/2001/XMLSchema" xmlns:p="http://schemas.microsoft.com/office/2006/metadata/properties" xmlns:ns2="bccd7961-18b4-4d3c-aeb9-110e80b50114" xmlns:ns3="f0582e06-c286-4ef1-8033-31c36fe0c2e4" targetNamespace="http://schemas.microsoft.com/office/2006/metadata/properties" ma:root="true" ma:fieldsID="456dd5ba39789f1b630a294eae5f3022" ns2:_="" ns3:_="">
    <xsd:import namespace="bccd7961-18b4-4d3c-aeb9-110e80b50114"/>
    <xsd:import namespace="f0582e06-c286-4ef1-8033-31c36fe0c2e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JobCode"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d7961-18b4-4d3c-aeb9-110e80b50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JobCode" ma:index="16" nillable="true" ma:displayName="Job Code" ma:format="Dropdown" ma:internalName="JobCode">
      <xsd:simpleType>
        <xsd:restriction base="dms:Text">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536e2f-2151-4457-82ee-6c854993b8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582e06-c286-4ef1-8033-31c36fe0c2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0e6a6f-9b38-4e56-952c-49b33a6289c3}" ma:internalName="TaxCatchAll" ma:showField="CatchAllData" ma:web="f0582e06-c286-4ef1-8033-31c36fe0c2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7F62D1-88EE-420D-9616-A166FE4464A0}">
  <ds:schemaRef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f0582e06-c286-4ef1-8033-31c36fe0c2e4"/>
    <ds:schemaRef ds:uri="http://schemas.openxmlformats.org/package/2006/metadata/core-properties"/>
    <ds:schemaRef ds:uri="bccd7961-18b4-4d3c-aeb9-110e80b50114"/>
    <ds:schemaRef ds:uri="http://purl.org/dc/dcmitype/"/>
  </ds:schemaRefs>
</ds:datastoreItem>
</file>

<file path=customXml/itemProps2.xml><?xml version="1.0" encoding="utf-8"?>
<ds:datastoreItem xmlns:ds="http://schemas.openxmlformats.org/officeDocument/2006/customXml" ds:itemID="{F02A1ECE-8809-46DD-8CAA-D3F2B4100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d7961-18b4-4d3c-aeb9-110e80b50114"/>
    <ds:schemaRef ds:uri="f0582e06-c286-4ef1-8033-31c36fe0c2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E26A77-59B2-48B6-BC02-C4A9CE5F5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6556</TotalTime>
  <Words>2079</Words>
  <Application>Microsoft Macintosh PowerPoint</Application>
  <PresentationFormat>On-screen Show (4:3)</PresentationFormat>
  <Paragraphs>130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Lucida Sans Unicode</vt:lpstr>
      <vt:lpstr>Verdana</vt:lpstr>
      <vt:lpstr>Wingdings 2</vt:lpstr>
      <vt:lpstr>Wingdings 3</vt:lpstr>
      <vt:lpstr>Concourse</vt:lpstr>
      <vt:lpstr>Prosecuting from the Dark Net </vt:lpstr>
      <vt:lpstr>The speech on Twitter</vt:lpstr>
      <vt:lpstr>The Suspect</vt:lpstr>
      <vt:lpstr>Risk management </vt:lpstr>
      <vt:lpstr>Executive Action - Arrest</vt:lpstr>
      <vt:lpstr>The search</vt:lpstr>
      <vt:lpstr>Evidence emerges – reports to Pros</vt:lpstr>
      <vt:lpstr>SOURCES OF EVIDENCE</vt:lpstr>
      <vt:lpstr>Assistance of the Kenyan authorities</vt:lpstr>
      <vt:lpstr>Social media captures</vt:lpstr>
      <vt:lpstr>Mistakes</vt:lpstr>
      <vt:lpstr>Guilty pleas to:</vt:lpstr>
      <vt:lpstr>PowerPoint Presentation</vt:lpstr>
      <vt:lpstr>Learning</vt:lpstr>
    </vt:vector>
  </TitlesOfParts>
  <Company>Crown Prosecution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Gabbroid</dc:title>
  <dc:creator>Pous Kristel</dc:creator>
  <cp:lastModifiedBy>Mark Carroll</cp:lastModifiedBy>
  <cp:revision>78</cp:revision>
  <dcterms:created xsi:type="dcterms:W3CDTF">2018-12-03T09:17:41Z</dcterms:created>
  <dcterms:modified xsi:type="dcterms:W3CDTF">2022-09-16T00:02:37Z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0x010100A1F2647739E5A542903DC0E231B356EB</vt:lpwstr>
  </property>
  <property fmtid="{D5CDD505-2E9C-101B-9397-08002B2CF9AE}" pid="3" name="MediaServiceImageTags">
    <vt:lpwstr/>
  </property>
</Properties>
</file>