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34" r:id="rId2"/>
    <p:sldId id="343" r:id="rId3"/>
    <p:sldId id="347" r:id="rId4"/>
    <p:sldId id="348" r:id="rId5"/>
    <p:sldId id="345" r:id="rId6"/>
    <p:sldId id="349" r:id="rId7"/>
    <p:sldId id="344" r:id="rId8"/>
    <p:sldId id="341" r:id="rId9"/>
    <p:sldId id="350" r:id="rId10"/>
    <p:sldId id="346" r:id="rId11"/>
    <p:sldId id="34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17B6"/>
    <a:srgbClr val="1901FD"/>
    <a:srgbClr val="FF9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9"/>
    <p:restoredTop sz="71006"/>
  </p:normalViewPr>
  <p:slideViewPr>
    <p:cSldViewPr>
      <p:cViewPr varScale="1">
        <p:scale>
          <a:sx n="29" d="100"/>
          <a:sy n="29" d="100"/>
        </p:scale>
        <p:origin x="168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92" y="1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72C4947-74B5-1A4A-8802-D3DB4BAF11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0170307-98EF-FF45-A2F9-B3DF90ACB2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FAAB43C-372C-B416-C92F-2B29DCB83AF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0FCEE3C-DCC0-0D4F-B2FB-77A549C770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81CC2BC9-7126-3B45-A6A4-AEA84902B5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1A22277C-CA2E-4E42-B61E-24380472E8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EDDF6B-34E8-BA44-903C-63CCD43A5E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B3174524-019A-F6E4-6BE2-143F28B76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57065283-7B03-7753-A498-21FF267B1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685169F5-9A24-9B02-A8C8-A1A3D3524C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9EFA9B-014C-7147-8602-40DA250CCBC2}" type="slidenum">
              <a:rPr lang="en-US" altLang="en-US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DDF6B-34E8-BA44-903C-63CCD43A5E98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9540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DDF6B-34E8-BA44-903C-63CCD43A5E98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613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DDF6B-34E8-BA44-903C-63CCD43A5E98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9741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DDF6B-34E8-BA44-903C-63CCD43A5E98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5767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Our experience has shown there are a lot more similarities between countries than there are differences.  We share the same societal issues in many cases:  Persons with mental health issues, persons with drug addictions, or co-morbidity of these issues, and their involvement in crime.  </a:t>
            </a:r>
          </a:p>
          <a:p>
            <a:endParaRPr lang="en-US" sz="1400" dirty="0"/>
          </a:p>
          <a:p>
            <a:r>
              <a:rPr lang="en-US" sz="1400" dirty="0"/>
              <a:t>Prison experience does not help those with underlying health issues, such as brain trauma (FASD, neuro disorders, mental health issues),</a:t>
            </a:r>
          </a:p>
          <a:p>
            <a:endParaRPr lang="en-US" sz="1400" dirty="0"/>
          </a:p>
          <a:p>
            <a:r>
              <a:rPr lang="en-US" sz="1400" dirty="0"/>
              <a:t>** There are times when persons who violently offend need to be be incarcerated.  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DDF6B-34E8-BA44-903C-63CCD43A5E98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680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Keys:  Reduce recidivism, provide opportunities for accused. </a:t>
            </a:r>
          </a:p>
          <a:p>
            <a:endParaRPr lang="en-US" dirty="0"/>
          </a:p>
          <a:p>
            <a:r>
              <a:rPr lang="en-US" dirty="0"/>
              <a:t>Vancouver Community Court</a:t>
            </a:r>
          </a:p>
          <a:p>
            <a:r>
              <a:rPr lang="en-US" dirty="0"/>
              <a:t>Crime Reduction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DDF6B-34E8-BA44-903C-63CCD43A5E98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4558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Balancing Interests and concerns of communities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Law and Order agendas of some governments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Overcoming the ‘We’ve always done it this way,’ mindset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Can not be afraid to stay the course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DDF6B-34E8-BA44-903C-63CCD43A5E98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6902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DDF6B-34E8-BA44-903C-63CCD43A5E98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503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DDF6B-34E8-BA44-903C-63CCD43A5E98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6006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5ADF-F57C-D242-AC66-964163615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6425A-DD34-604D-B345-4DA402591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DCAA22-E710-CF4B-2F16-C01E40A2B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29BDB3-CA1C-FFD6-ACF1-C4B3E1F623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E0454-DCA7-31FD-A286-4DB216198E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FF8CA-22B4-7B47-A1D5-08C8AF79B2B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896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90FD-6A26-C546-A86B-9B252DFA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3B716-8381-1244-B393-856C2D8F0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1E7393-7590-31D3-2A57-54103920FF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77EBBD-5607-D9FE-41B1-F04D4E16B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77F9DB-6156-0FAE-0FE2-B00BFA8FCB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2B8B5-F139-F84D-BD6F-E034DC8F56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29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461D63-94BB-974B-87EA-BFC9FB8D9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759D7-6AD2-964C-A686-682A18020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924603-D329-A7E3-1463-C44CFD4E8F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8C6B6B-6046-0D6D-0A69-24ED0FF1D3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E6AE47-69FB-194D-5BF7-A96A55AD5D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BB912-AE3E-A244-BD52-8597EE6A71C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14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1581-269E-3D47-8A56-1FC92A59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06649-3324-D747-BA04-1FA23B1F5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0B73F0-FDC6-20A1-2F2D-7DA985C136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5449DF-5C73-B03C-7E56-A65C8CF2F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F0456B-90FD-B446-3274-76C6D5127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59C3B-F9CB-C244-8253-2C7923DB9F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643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D6596-4B2B-554D-B1BA-469F50B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126DE-702F-C74B-9F1E-5EF3C7538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FEA7E4-311F-9483-7A1B-332856F80E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984F60-FFF2-A92D-200F-47EBDFEC1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62D361-7C40-4411-33B8-D548862B5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A6C92-F143-4643-A6EF-B9625E31BEB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352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059B-B145-3646-9CFF-2475B761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EC6D7-BBE0-0649-B6F4-5D0D804D0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BD26E-3C35-FC48-A158-C0B58FA21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0B9F1F-C69E-9CEE-449D-99C4F1D921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38B184-8C6A-4EEC-3B1A-D199CC2308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6B9E25-3732-E983-E7E4-EBEC4A5FE4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DFEC9-3B20-974F-B39C-9982F42D1A5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5E84E-D52E-804F-82D0-409927E8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88DCD-41C8-7C4B-8CFA-450F08218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D02B7-82CC-CC4E-9881-62053F4A2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5EDF7-7E46-1444-9BBD-B1E941152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8EBFE-691E-8842-AD78-2902D8E15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0F4F3E-6D84-8790-7C63-DE84403E34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ED61F47-29AD-8DF7-E993-3D0873BEC1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7F54843-0BD6-5B13-68AD-680708F3BA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061AC-0E5E-B147-8183-E0BC9F5562B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337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E8A59-026B-884D-ABF6-A224943F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9A8B90-D85D-3155-C06C-597968812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A55846-62B6-3F73-68E0-3E967621F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AF6589-6585-D71A-38D9-73B2C12F0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D586B-B18C-CD42-A6A2-E89364F8F7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308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C2ACB7-CCD6-4E0F-F9C5-5D19228A4F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EF7D4C-63AF-941E-FADA-C1E68BE242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CD90DC-4AF1-2FC9-AE18-0FDC181283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F1F6C-075E-F14B-A02D-6195B884DEA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255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D19E-B994-1244-AB43-0125B3088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AEF53-9E99-3B43-8FCD-D1A133603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35962-0C21-2E49-8D06-312BAD68C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0DE243-1F42-8ECF-1C62-27F4A05A7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0FF6C1-63DE-5FEC-CC3B-0B8288147C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204FAA-820D-6CC4-6BBC-C6BCCD006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C511B-1181-C549-BABB-5A0A3036ED7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512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7BD67-2780-E544-BE17-6F0E13FE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46979D-9A45-AA44-96C1-0D4A6C63F2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42A9A8-75B9-D54C-9CF6-654D5D8D2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27F4A9-6995-EBD8-10F5-B749E33BC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AA5045-5478-111A-3968-BF79AC8C5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63E11-49D3-259F-68D0-963F9E9FA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718DB-7329-D543-A87F-D80B7C7B5E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796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74BBA8-5291-B7C5-8FD4-CA7B6FA20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AC5C16-45FA-AC33-190A-9B9CFE4A9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C7B996C-3F2A-A441-B2BA-7B4B534763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498767-B2AF-2D4A-8C25-01CF3EFABB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15A901-3EA2-FB4F-A929-78DDC4A784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3289132-BCDB-6649-B8CA-594A27F85BA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nick.crofts@unimelb.edu.au" TargetMode="External"/><Relationship Id="rId4" Type="http://schemas.openxmlformats.org/officeDocument/2006/relationships/hyperlink" Target="mailto:rcbent@sfu.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D525DC48-06CF-EFCB-0D43-29F76A689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2590800"/>
          </a:xfrm>
        </p:spPr>
        <p:txBody>
          <a:bodyPr/>
          <a:lstStyle/>
          <a:p>
            <a:br>
              <a:rPr lang="en-CA" altLang="en-US" dirty="0">
                <a:solidFill>
                  <a:srgbClr val="0C19C8"/>
                </a:solidFill>
                <a:latin typeface="Cambria" panose="020405030504060302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</a:br>
            <a:endParaRPr lang="en-US" altLang="en-US" dirty="0"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3C0B5394-DE56-FCA4-6587-5A35C4F2EC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5216" y="4921474"/>
            <a:ext cx="6588183" cy="1631725"/>
          </a:xfrm>
        </p:spPr>
        <p:txBody>
          <a:bodyPr>
            <a:noAutofit/>
          </a:bodyPr>
          <a:lstStyle/>
          <a:p>
            <a:pPr marL="0" indent="0" algn="ctr">
              <a:buFontTx/>
              <a:buNone/>
            </a:pPr>
            <a:r>
              <a:rPr lang="en-US" altLang="en-US" sz="2800" dirty="0">
                <a:solidFill>
                  <a:srgbClr val="1901FD"/>
                </a:solidFill>
              </a:rPr>
              <a:t>Presentation to IAP – Sep 2022</a:t>
            </a:r>
          </a:p>
          <a:p>
            <a:pPr marL="0" indent="0" algn="ctr">
              <a:buFontTx/>
              <a:buNone/>
            </a:pPr>
            <a:r>
              <a:rPr lang="en-US" altLang="en-US" sz="2800" dirty="0">
                <a:solidFill>
                  <a:srgbClr val="1901FD"/>
                </a:solidFill>
              </a:rPr>
              <a:t>Richard C. Bent</a:t>
            </a:r>
          </a:p>
          <a:p>
            <a:pPr marL="0" indent="0" algn="ctr">
              <a:buFontTx/>
              <a:buNone/>
            </a:pPr>
            <a:r>
              <a:rPr lang="en-US" altLang="en-US" sz="2400" dirty="0">
                <a:solidFill>
                  <a:srgbClr val="1901FD"/>
                </a:solidFill>
              </a:rPr>
              <a:t>GLEPHA , President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9654D-6B0A-CB81-4B4A-A625A6C84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304800"/>
            <a:ext cx="746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dirty="0"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84FBEB-8C48-3579-9580-635C731BB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319" y="687372"/>
            <a:ext cx="3962400" cy="19366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5B0A12-4A79-D788-4A0F-4896211EDE59}"/>
              </a:ext>
            </a:extLst>
          </p:cNvPr>
          <p:cNvSpPr txBox="1"/>
          <p:nvPr/>
        </p:nvSpPr>
        <p:spPr>
          <a:xfrm>
            <a:off x="1219200" y="2895600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Public Health Responses to Crime: A Case for Cross Sector Collaboration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5C1D6-2EFF-39DF-FA39-0033D11D3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dirty="0">
                <a:solidFill>
                  <a:srgbClr val="1F17B6"/>
                </a:solidFill>
              </a:rPr>
              <a:t>Prosecutor Role and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15EEE-37F9-DEBE-D4DC-30ABB27F5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/>
              <a:t>An integral component of law enforcement</a:t>
            </a:r>
          </a:p>
          <a:p>
            <a:r>
              <a:rPr lang="en-US" dirty="0"/>
              <a:t>Promoting public health approach to dealing with crime – where appropriate</a:t>
            </a:r>
          </a:p>
          <a:p>
            <a:r>
              <a:rPr lang="en-US" dirty="0"/>
              <a:t>Partnerships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3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6CE6F1-CD31-ADAD-C13E-AEE68EC6D26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2154841" y="676103"/>
            <a:ext cx="5074000" cy="19369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53952B-299F-451C-B205-9C90591552F0}"/>
              </a:ext>
            </a:extLst>
          </p:cNvPr>
          <p:cNvSpPr txBox="1"/>
          <p:nvPr/>
        </p:nvSpPr>
        <p:spPr>
          <a:xfrm>
            <a:off x="7099069" y="1113905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BFD01-4C5F-11D5-E608-F439D791F2AD}"/>
              </a:ext>
            </a:extLst>
          </p:cNvPr>
          <p:cNvSpPr txBox="1"/>
          <p:nvPr/>
        </p:nvSpPr>
        <p:spPr>
          <a:xfrm>
            <a:off x="1831105" y="3157077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17B6"/>
                </a:solidFill>
              </a:rPr>
              <a:t>Contact Information:</a:t>
            </a:r>
          </a:p>
          <a:p>
            <a:endParaRPr lang="en-US" sz="3200" dirty="0"/>
          </a:p>
          <a:p>
            <a:r>
              <a:rPr lang="en-US" sz="3200" dirty="0">
                <a:solidFill>
                  <a:srgbClr val="1F17B6"/>
                </a:solidFill>
              </a:rPr>
              <a:t>Richard Bent:  </a:t>
            </a:r>
            <a:r>
              <a:rPr lang="en-US" sz="3200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rcbent@sfu.ca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1F17B6"/>
                </a:solidFill>
              </a:rPr>
              <a:t>Nick Crofts, Executive Director: </a:t>
            </a:r>
            <a:r>
              <a:rPr lang="en-US" sz="3200" dirty="0">
                <a:solidFill>
                  <a:srgbClr val="C0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nick.crofts@unimelb.edu.au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1F17B6"/>
                </a:solidFill>
              </a:rPr>
              <a:t>Website: </a:t>
            </a:r>
            <a:r>
              <a:rPr lang="en-US" sz="3200" dirty="0">
                <a:solidFill>
                  <a:srgbClr val="C00000"/>
                </a:solidFill>
              </a:rPr>
              <a:t>www.glepha.com</a:t>
            </a:r>
          </a:p>
        </p:txBody>
      </p:sp>
    </p:spTree>
    <p:extLst>
      <p:ext uri="{BB962C8B-B14F-4D97-AF65-F5344CB8AC3E}">
        <p14:creationId xmlns:p14="http://schemas.microsoft.com/office/powerpoint/2010/main" val="278093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CC61-7363-4FF2-0337-5DEE9C550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dirty="0">
                <a:solidFill>
                  <a:srgbClr val="1F17B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endParaRPr lang="en-US" dirty="0">
              <a:solidFill>
                <a:srgbClr val="1F17B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D39A-E3F9-99B2-64EE-9325FE87E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Definitions of law enforcement </a:t>
            </a:r>
          </a:p>
          <a:p>
            <a:r>
              <a:rPr lang="en-US" dirty="0"/>
              <a:t>Aim of public health approaches to crime</a:t>
            </a:r>
          </a:p>
          <a:p>
            <a:r>
              <a:rPr lang="en-US" dirty="0"/>
              <a:t>Challenges and Opportunities</a:t>
            </a:r>
          </a:p>
          <a:p>
            <a:r>
              <a:rPr lang="en-US" dirty="0"/>
              <a:t>GLEPHA Initiatives</a:t>
            </a:r>
          </a:p>
          <a:p>
            <a:r>
              <a:rPr lang="en-US" dirty="0"/>
              <a:t>Role and Engagement of Prosecutors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9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8E5B7-24C1-2B2B-30E4-A89367AA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17B6"/>
                </a:solidFill>
              </a:rPr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D10DA-91BE-319B-4D29-24E37D276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 Enforcement - Broad definition of all components of a justice system, including policing, regulatory agencies, prosecutors, the courts and corrections</a:t>
            </a:r>
          </a:p>
          <a:p>
            <a:r>
              <a:rPr lang="en-US" dirty="0"/>
              <a:t>Public Health - </a:t>
            </a:r>
          </a:p>
        </p:txBody>
      </p:sp>
    </p:spTree>
    <p:extLst>
      <p:ext uri="{BB962C8B-B14F-4D97-AF65-F5344CB8AC3E}">
        <p14:creationId xmlns:p14="http://schemas.microsoft.com/office/powerpoint/2010/main" val="354392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F79C-EA44-927D-A88F-F05408E8F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17B6"/>
                </a:solidFill>
              </a:rPr>
              <a:t>Common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45443-F8DC-E6D4-59AB-0B740E943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Health and Wellbeing</a:t>
            </a:r>
          </a:p>
          <a:p>
            <a:endParaRPr lang="en-US" dirty="0"/>
          </a:p>
          <a:p>
            <a:pPr lvl="1"/>
            <a:r>
              <a:rPr lang="en-US" dirty="0"/>
              <a:t>Law Enforcement and Public Health frequently share the same space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Collaboration across-sectors</a:t>
            </a:r>
          </a:p>
        </p:txBody>
      </p:sp>
    </p:spTree>
    <p:extLst>
      <p:ext uri="{BB962C8B-B14F-4D97-AF65-F5344CB8AC3E}">
        <p14:creationId xmlns:p14="http://schemas.microsoft.com/office/powerpoint/2010/main" val="7128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37B8-F0AA-0590-7741-024A47BA3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19200"/>
            <a:ext cx="8305800" cy="4144962"/>
          </a:xfrm>
        </p:spPr>
        <p:txBody>
          <a:bodyPr/>
          <a:lstStyle/>
          <a:p>
            <a:r>
              <a:rPr lang="en-US" dirty="0">
                <a:solidFill>
                  <a:srgbClr val="1F17B6"/>
                </a:solidFill>
              </a:rPr>
              <a:t>We can’t arrest and incarcerate our way out of the deep rooted social issues are a facing</a:t>
            </a:r>
          </a:p>
        </p:txBody>
      </p:sp>
    </p:spTree>
    <p:extLst>
      <p:ext uri="{BB962C8B-B14F-4D97-AF65-F5344CB8AC3E}">
        <p14:creationId xmlns:p14="http://schemas.microsoft.com/office/powerpoint/2010/main" val="179900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1B7A1-9C82-9DD6-19CA-377A0FDAB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17B6"/>
                </a:solidFill>
              </a:rPr>
              <a:t>Alternatives to Prosecution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A99B2-DF3F-731E-708A-6E95B8F9C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Deflection and Diversion from traditional court system </a:t>
            </a:r>
          </a:p>
          <a:p>
            <a:pPr lvl="1"/>
            <a:r>
              <a:rPr lang="en-US" dirty="0"/>
              <a:t>Community or Drug Courts</a:t>
            </a:r>
          </a:p>
          <a:p>
            <a:pPr lvl="1"/>
            <a:r>
              <a:rPr lang="en-US" dirty="0"/>
              <a:t>Crime Reduction Strategy </a:t>
            </a:r>
          </a:p>
          <a:p>
            <a:pPr lvl="1"/>
            <a:r>
              <a:rPr lang="en-US" dirty="0"/>
              <a:t>Social Justice – Indigenous examples</a:t>
            </a:r>
          </a:p>
          <a:p>
            <a:r>
              <a:rPr lang="en-US" dirty="0"/>
              <a:t>Trauma-Informed Practice</a:t>
            </a:r>
          </a:p>
          <a:p>
            <a:r>
              <a:rPr lang="en-US" dirty="0"/>
              <a:t>Other examples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5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F2BF-32EA-9C1F-8561-E8A5C230B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901FD"/>
                </a:solidFill>
              </a:rPr>
              <a:t>Challenges and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B111E-2F80-4BB9-6E8B-7831C4C6F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Public expectations</a:t>
            </a:r>
          </a:p>
          <a:p>
            <a:r>
              <a:rPr lang="en-US" dirty="0"/>
              <a:t>Internal resistance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Shifting views and momentum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9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8425-4C61-AE53-29AA-2A1265429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17B6"/>
                </a:solidFill>
              </a:rPr>
              <a:t>GLEPHA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33550-37A7-0325-B918-B8D3AD361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Foster tangible collaborations between stakeholders in law enforcement, public health, local government and community sectors, and between practitioners and academics in these fields;</a:t>
            </a:r>
          </a:p>
          <a:p>
            <a:endParaRPr lang="en-CA" sz="2400" dirty="0"/>
          </a:p>
          <a:p>
            <a:r>
              <a:rPr lang="en-CA" sz="2400" dirty="0"/>
              <a:t>Promote knowledge creation and dissemination through research, exploration, publication, creation of venues for these activities, and building and development of widening and inclusive networks;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400" dirty="0"/>
              <a:t>influence public policy using the research knowledge.</a:t>
            </a:r>
            <a:br>
              <a:rPr lang="en-CA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420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5799-4631-9764-1B67-876A3677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17B6"/>
                </a:solidFill>
              </a:rPr>
              <a:t>GLEPHA Initiatives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05958-C484-8CF0-5E30-45F6BF68F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Interest Groups</a:t>
            </a:r>
          </a:p>
          <a:p>
            <a:pPr lvl="1"/>
            <a:r>
              <a:rPr lang="en-US" dirty="0"/>
              <a:t>Prosecutors SIG</a:t>
            </a:r>
          </a:p>
          <a:p>
            <a:pPr lvl="1"/>
            <a:r>
              <a:rPr lang="en-US" dirty="0"/>
              <a:t>Overlaps with others SIGs</a:t>
            </a:r>
          </a:p>
          <a:p>
            <a:r>
              <a:rPr lang="en-US" dirty="0"/>
              <a:t>Conferences</a:t>
            </a:r>
          </a:p>
          <a:p>
            <a:pPr lvl="1"/>
            <a:r>
              <a:rPr lang="en-US" dirty="0"/>
              <a:t>Collaboration </a:t>
            </a:r>
          </a:p>
          <a:p>
            <a:r>
              <a:rPr lang="en-US" dirty="0"/>
              <a:t>Envisaging the Future </a:t>
            </a:r>
          </a:p>
          <a:p>
            <a:r>
              <a:rPr lang="en-US" dirty="0"/>
              <a:t>Marketplace of Ideas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8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33209</TotalTime>
  <Words>439</Words>
  <Application>Microsoft Office PowerPoint</Application>
  <PresentationFormat>On-screen Show (4:3)</PresentationFormat>
  <Paragraphs>83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Default Design</vt:lpstr>
      <vt:lpstr> </vt:lpstr>
      <vt:lpstr>Overview</vt:lpstr>
      <vt:lpstr>Definitions</vt:lpstr>
      <vt:lpstr>Common Objective</vt:lpstr>
      <vt:lpstr>We can’t arrest and incarcerate our way out of the deep rooted social issues are a facing</vt:lpstr>
      <vt:lpstr>Alternatives to Prosecution</vt:lpstr>
      <vt:lpstr>Challenges and Opportunities</vt:lpstr>
      <vt:lpstr>GLEPHA Approach</vt:lpstr>
      <vt:lpstr>GLEPHA Initiatives </vt:lpstr>
      <vt:lpstr>Prosecutor Role and Engagement</vt:lpstr>
      <vt:lpstr>PowerPoint Presentation</vt:lpstr>
    </vt:vector>
  </TitlesOfParts>
  <Company>CDRI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Cyber Defense Competitions</dc:title>
  <dc:creator>Research</dc:creator>
  <cp:lastModifiedBy>Morongwa V. Moreana</cp:lastModifiedBy>
  <cp:revision>149</cp:revision>
  <cp:lastPrinted>2018-08-24T18:20:35Z</cp:lastPrinted>
  <dcterms:created xsi:type="dcterms:W3CDTF">2009-02-14T11:31:27Z</dcterms:created>
  <dcterms:modified xsi:type="dcterms:W3CDTF">2022-09-25T13:42:38Z</dcterms:modified>
</cp:coreProperties>
</file>