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581" r:id="rId2"/>
    <p:sldId id="1593" r:id="rId3"/>
    <p:sldId id="1594" r:id="rId4"/>
    <p:sldId id="1596" r:id="rId5"/>
    <p:sldId id="1595" r:id="rId6"/>
    <p:sldId id="1613" r:id="rId7"/>
    <p:sldId id="1582" r:id="rId8"/>
    <p:sldId id="1584" r:id="rId9"/>
    <p:sldId id="1588" r:id="rId10"/>
    <p:sldId id="1614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85020" autoAdjust="0"/>
  </p:normalViewPr>
  <p:slideViewPr>
    <p:cSldViewPr snapToGrid="0">
      <p:cViewPr varScale="1">
        <p:scale>
          <a:sx n="75" d="100"/>
          <a:sy n="75" d="100"/>
        </p:scale>
        <p:origin x="3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368E9-8D1C-4616-A0D0-CDB3A9446FEC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FFDF-35EF-4DA2-9AD8-806E0D6E07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977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FFDF-35EF-4DA2-9AD8-806E0D6E076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22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FFDF-35EF-4DA2-9AD8-806E0D6E076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445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FFDF-35EF-4DA2-9AD8-806E0D6E076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524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FFDF-35EF-4DA2-9AD8-806E0D6E076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033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FFDF-35EF-4DA2-9AD8-806E0D6E076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356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FFDF-35EF-4DA2-9AD8-806E0D6E076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408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46BA5-7996-4B42-9A33-2DE461893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49FB0D-B534-47C5-8977-7EA3D8B97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6D4AC0-B8D2-4F6B-AB66-4A07D923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60065C-4B96-479E-A0E1-304D52AD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7F3640A-D458-4042-8BDB-05229FC0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14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83DEF-7515-4E91-8FE5-1C922FAA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51420B9-E3D5-4028-A8A6-743A5346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F95DDD1-D7B1-46DB-9906-4C640188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6949F4C-5AFC-4063-AE44-3275399D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C032D5-942C-4795-874A-06B222DD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95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6ED56F-31A0-4EA5-8B8B-33777CAD0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E5B0E9E-8DD5-467B-A625-619439CF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AD07FB-6D3C-4F41-93FA-A44AF383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8DB191-AF96-4F4F-B508-20511068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173457F-0FB7-4D67-85C7-4D8397E7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72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3648B-B35F-4076-953A-28625C31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AD84A5-A459-402B-995B-9ACAB9059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FB92D9-B302-4582-9D15-9FC1E4BF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5FE8EB-A09D-4D8C-A922-A1511BF2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CA9A748-7796-46AB-B25A-BDAC585E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063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D9871-BDEC-4C6A-83F0-4A8C05D3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BC28BE-7FB3-47EF-BDA0-CC8EEBA4C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17F7A6-FE80-4B01-9A00-48BCC799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F4F3FFF-A455-499D-863F-5F77F3BA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F4B4FC-2100-4D36-8F6E-7F9A52B2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5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623DE-0833-4149-A1F8-4BD6A917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1AA0E78-E573-40E3-A857-26668337A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670B0E3-B9BF-4546-A14F-9D7DA543F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6F43161-4B7B-460A-8F8E-76BEDA98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C60AC3-04D8-430C-9ADD-96FB14B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70B8C12-6655-4830-9257-4A8F1BC2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15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FD351-121C-481E-BF07-37810698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D15B1B8-DCE9-44BE-84E2-C51CC33DF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D2B7C07-77B0-4FF2-B0B3-13E3AD5C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5D4010E-ED8A-49DE-ADB3-E791CFFD5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D72BE57-DCD1-4782-BE4D-3D08F2065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872B3E8-CE7C-49F2-B720-1952DD2F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53CED04-7874-440E-8F0C-4B38C2D6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FD26CE2-4B4D-4383-B5ED-1F9D9C72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12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60B60-D133-4E24-9785-92583A61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C4C4398-477D-4624-9F20-A963652D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20FBD62-A163-49D0-A277-F299DF80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32FFB82-5F1A-4EEF-BE49-A6E345D1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08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494727B-72FE-4DC9-A5A8-2E8A949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38D272D-2B7C-42CE-9487-992B8870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2FF8102-682D-4533-96E6-72FC5A33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65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55E29-913E-4888-AA95-C8AE2BBD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FD5692-F7F1-48A6-91CC-042CA430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8EC3A9B-0159-4B5E-AA4F-D010CE84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CE369AD-769E-406F-A747-3A8D1E51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FD64337-9BB2-46AD-9AEB-368DC055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7DF61F-A3C3-42C1-B127-8073C2E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9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6F8C9-2C79-4AC7-83AD-42C8ACCA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89AB104-F451-44D3-A2EC-E74CA1023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02A0CA2-1B69-48C7-81C3-78E10229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489E78C-B1C7-4F7E-AC19-30280D98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D3F7BB5-13E5-4CAD-9146-9224764B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6E5AF6B-8ED4-4514-89A2-A1AA5574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8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949EA0-64E3-4C47-A913-2192AD9C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343B2D0-809A-42CB-896A-36DB50A56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E5C29DC-960F-4E54-A7F7-6DBF2FD9D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2EFA-13D5-4059-A9D2-C6CC854DDEC7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346CE2-B677-4530-BD90-0C5DBCD06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4CBF46F-C39C-4BA6-B12D-9BC37C78E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C434-86EA-48D2-BE51-6112CE7F306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68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6386" y="312982"/>
            <a:ext cx="11517330" cy="405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Additional Protocol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</a:t>
            </a:r>
          </a:p>
          <a:p>
            <a:pPr lvl="0" algn="ctr">
              <a:defRPr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Convention</a:t>
            </a: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F85570-52E8-41D1-8A0C-02804DE408B7}"/>
              </a:ext>
            </a:extLst>
          </p:cNvPr>
          <p:cNvSpPr txBox="1"/>
          <p:nvPr/>
        </p:nvSpPr>
        <p:spPr>
          <a:xfrm>
            <a:off x="2178604" y="3676409"/>
            <a:ext cx="830324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i="1" dirty="0"/>
              <a:t>“S</a:t>
            </a:r>
            <a:r>
              <a:rPr lang="en-US" sz="2800" i="1" dirty="0" err="1"/>
              <a:t>econd</a:t>
            </a:r>
            <a:r>
              <a:rPr lang="en-US" sz="2800" i="1" dirty="0"/>
              <a:t> Additional Protocol to the Convention on Cybercrime on enhanced co-operation and disclosure of electronic evidence</a:t>
            </a:r>
            <a:r>
              <a:rPr lang="es-ES" sz="2800" i="1" dirty="0"/>
              <a:t>” 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76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6386" y="312982"/>
            <a:ext cx="11517330" cy="405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F85570-52E8-41D1-8A0C-02804DE408B7}"/>
              </a:ext>
            </a:extLst>
          </p:cNvPr>
          <p:cNvSpPr txBox="1"/>
          <p:nvPr/>
        </p:nvSpPr>
        <p:spPr>
          <a:xfrm>
            <a:off x="2134154" y="2781059"/>
            <a:ext cx="830324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6000" i="1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sz="6000" i="1" dirty="0" err="1">
                <a:solidFill>
                  <a:schemeClr val="bg1">
                    <a:lumMod val="50000"/>
                  </a:schemeClr>
                </a:solidFill>
              </a:rPr>
              <a:t>uestions</a:t>
            </a:r>
            <a:r>
              <a:rPr lang="en-US" sz="6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s-ES" sz="6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6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9EC4A0A0-C00A-491E-BE35-AE520AD0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93" y="263888"/>
            <a:ext cx="8223463" cy="30142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opened for signature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2001 and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2004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currently (September 2022)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67 Parties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13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other States have already signed it or been invited to accede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most important reference around the world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cybercrime and electronic evidence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26D821-AA51-42D4-B25D-4839062B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98" y="3360355"/>
            <a:ext cx="2237567" cy="3169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FF31B652-D9C0-4658-BFB4-0384EA72B48F}"/>
              </a:ext>
            </a:extLst>
          </p:cNvPr>
          <p:cNvSpPr txBox="1">
            <a:spLocks/>
          </p:cNvSpPr>
          <p:nvPr/>
        </p:nvSpPr>
        <p:spPr>
          <a:xfrm>
            <a:off x="4136279" y="3388106"/>
            <a:ext cx="7750818" cy="31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2003:  First Additional Protocol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(on the criminalization of acts of a racist and xenophobic nature committed through computer systems) in force since 2006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Convention is still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valid and updated legal framework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evolution of information and communication technologies requires the adoption of some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specific solutions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0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9EC4A0A0-C00A-491E-BE35-AE520AD0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315" y="325257"/>
            <a:ext cx="7167915" cy="60387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and communication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technologies constantly evolve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mankind benefits from many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positive outcomes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that permanent process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also,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several challenges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regarding criminal justice, a number of them respect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rule of law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gathering electronic evidence</a:t>
            </a:r>
          </a:p>
        </p:txBody>
      </p:sp>
      <p:pic>
        <p:nvPicPr>
          <p:cNvPr id="6" name="Marcador de Posição de Conteúdo 4">
            <a:extLst>
              <a:ext uri="{FF2B5EF4-FFF2-40B4-BE49-F238E27FC236}">
                <a16:creationId xmlns:a16="http://schemas.microsoft.com/office/drawing/2014/main" id="{FA204DB2-6764-4ECC-8C74-75C77D3A35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/>
        </p:blipFill>
        <p:spPr>
          <a:xfrm>
            <a:off x="411104" y="589144"/>
            <a:ext cx="3429495" cy="5774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51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31E773-7F9D-4DEA-9692-A4146381B33B}"/>
              </a:ext>
            </a:extLst>
          </p:cNvPr>
          <p:cNvSpPr txBox="1"/>
          <p:nvPr/>
        </p:nvSpPr>
        <p:spPr>
          <a:xfrm>
            <a:off x="3995129" y="4188761"/>
            <a:ext cx="7834791" cy="22775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20 years </a:t>
            </a:r>
            <a:r>
              <a:rPr lang="en-US" sz="2200" dirty="0"/>
              <a:t>have gone after the drafting of the Budapest Convention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regarding the penal substantive aspects, </a:t>
            </a:r>
            <a:r>
              <a:rPr lang="en-US" sz="2200" b="1" dirty="0"/>
              <a:t>the Convention remains fully valid and updated</a:t>
            </a:r>
            <a:r>
              <a:rPr lang="en-US" sz="2200" dirty="0"/>
              <a:t>, as a reference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with respect to the operational side</a:t>
            </a:r>
            <a:r>
              <a:rPr lang="en-US" sz="2200" dirty="0"/>
              <a:t>, in view of the new introduced technologies, </a:t>
            </a:r>
            <a:r>
              <a:rPr lang="en-US" sz="2200" b="1" dirty="0"/>
              <a:t>some specific solutions are needed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8B1F9F38-4721-45FC-92C5-4D9651F7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53" y="318515"/>
            <a:ext cx="5283882" cy="3486083"/>
          </a:xfr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/>
              <a:t>traditional</a:t>
            </a:r>
            <a:r>
              <a:rPr lang="en-US" sz="2200" b="1" dirty="0"/>
              <a:t> mutual legal assistance tools </a:t>
            </a:r>
            <a:r>
              <a:rPr lang="en-US" sz="2200" dirty="0"/>
              <a:t>and channels have </a:t>
            </a:r>
            <a:r>
              <a:rPr lang="en-US" sz="2200" b="1" dirty="0"/>
              <a:t>limited effectiveness</a:t>
            </a:r>
          </a:p>
          <a:p>
            <a:r>
              <a:rPr lang="en-US" sz="2200" dirty="0"/>
              <a:t>a number of </a:t>
            </a:r>
            <a:r>
              <a:rPr lang="en-US" sz="2200" b="1" dirty="0"/>
              <a:t>national laws </a:t>
            </a:r>
            <a:r>
              <a:rPr lang="en-US" sz="2200" dirty="0"/>
              <a:t>already allow their national authorities to </a:t>
            </a:r>
            <a:r>
              <a:rPr lang="en-US" sz="2200" b="1" dirty="0"/>
              <a:t>transborder access to data</a:t>
            </a:r>
          </a:p>
          <a:p>
            <a:r>
              <a:rPr lang="en-US" sz="2200" b="1" dirty="0"/>
              <a:t>unilaterally</a:t>
            </a:r>
          </a:p>
          <a:p>
            <a:r>
              <a:rPr lang="en-US" sz="2200" b="1" dirty="0"/>
              <a:t>without the knowledge and formal consent of the other country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85C829-5FE0-423C-A9CD-45E24FFB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287" y="208009"/>
            <a:ext cx="2703089" cy="3707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74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F9EE91-11DF-42AB-B035-FD94A58CDA5A}"/>
              </a:ext>
            </a:extLst>
          </p:cNvPr>
          <p:cNvSpPr txBox="1"/>
          <p:nvPr/>
        </p:nvSpPr>
        <p:spPr>
          <a:xfrm>
            <a:off x="4799066" y="320118"/>
            <a:ext cx="7022958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famous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b="1" dirty="0"/>
              <a:t>evidence in remote </a:t>
            </a:r>
            <a:r>
              <a:rPr lang="en-CA" sz="2800" dirty="0"/>
              <a:t>servers</a:t>
            </a:r>
            <a:endParaRPr lang="en-CA" sz="2800" b="1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in </a:t>
            </a:r>
            <a:r>
              <a:rPr lang="en-CA" sz="2800" b="1" dirty="0"/>
              <a:t>other</a:t>
            </a:r>
            <a:r>
              <a:rPr lang="en-CA" sz="2800" dirty="0"/>
              <a:t> countries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b="1" dirty="0"/>
              <a:t>multiple or unknown </a:t>
            </a:r>
            <a:r>
              <a:rPr lang="en-CA" sz="2800" dirty="0"/>
              <a:t>locations</a:t>
            </a:r>
          </a:p>
          <a:p>
            <a:pPr marL="0" indent="0" algn="ctr">
              <a:buNone/>
            </a:pP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our ways MSPs can use the cloud to their advantage | Channel Pro">
            <a:extLst>
              <a:ext uri="{FF2B5EF4-FFF2-40B4-BE49-F238E27FC236}">
                <a16:creationId xmlns:a16="http://schemas.microsoft.com/office/drawing/2014/main" id="{85E1ECD8-D69C-4FA6-9DED-F6743100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6" y="339546"/>
            <a:ext cx="4248404" cy="25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E4F514C-2AA7-4E8A-B71C-AA6E570D9C6E}"/>
              </a:ext>
            </a:extLst>
          </p:cNvPr>
          <p:cNvSpPr txBox="1"/>
          <p:nvPr/>
        </p:nvSpPr>
        <p:spPr>
          <a:xfrm>
            <a:off x="1589077" y="3424816"/>
            <a:ext cx="9223780" cy="2539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difficulties (territoriality and jurisdiction)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/>
              <a:t>where is the evidence </a:t>
            </a:r>
            <a:r>
              <a:rPr lang="en-GB" sz="2800" dirty="0"/>
              <a:t>(both physically and legally)?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which </a:t>
            </a:r>
            <a:r>
              <a:rPr lang="en-GB" sz="2800" b="1" dirty="0"/>
              <a:t>legal framework </a:t>
            </a:r>
            <a:r>
              <a:rPr lang="en-GB" sz="2800" dirty="0"/>
              <a:t>applies?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/>
              <a:t>which entity or service provider </a:t>
            </a:r>
            <a:r>
              <a:rPr lang="en-GB" sz="2800" dirty="0"/>
              <a:t>controls the sought information, in case?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24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9EEC7C0-B10A-4EE2-AF1E-6914A91B5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383" y="331392"/>
            <a:ext cx="6041912" cy="62044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T-CY established the “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Protocol Drafting Plenary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 (national experts appointed by the Parties to the Budapest Convention)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drafting a proposal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a protocol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besides, the “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Protocol Drafting Group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”, a smaller working group, in charge of working on the concrete text of the protocol, in between plenary sessions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practice,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about the protocol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aimed to answer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questions such as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to get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information from subscribers efficiently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to obtain data (evidence) 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emergency situations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to draw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more effective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forms 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mutual legal assistance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1AE5D0-6A8F-4FD8-A27D-95400B2E6D62}"/>
              </a:ext>
            </a:extLst>
          </p:cNvPr>
          <p:cNvSpPr/>
          <p:nvPr/>
        </p:nvSpPr>
        <p:spPr>
          <a:xfrm>
            <a:off x="1351228" y="832506"/>
            <a:ext cx="2326469" cy="4695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108B15-22E0-4E2E-9042-2CE184C2FBB5}"/>
              </a:ext>
            </a:extLst>
          </p:cNvPr>
          <p:cNvSpPr txBox="1"/>
          <p:nvPr/>
        </p:nvSpPr>
        <p:spPr>
          <a:xfrm>
            <a:off x="442759" y="1817883"/>
            <a:ext cx="428880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In June 2017, the T-CY Committee agreed on the 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</a:rPr>
              <a:t>Terms of Reference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for the preparation of the Second Additional Protocol to the Budapest Convention.</a:t>
            </a:r>
          </a:p>
          <a:p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The negotiation process 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</a:rPr>
              <a:t>started in September 2017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, and it was originally expected to be completed by December 2019.</a:t>
            </a:r>
          </a:p>
          <a:p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It was postponed and just ended in 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</a:rPr>
              <a:t>May 2021.</a:t>
            </a:r>
          </a:p>
          <a:p>
            <a:endParaRPr lang="pt-PT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24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7D9729-747A-4932-9D89-3048413719E3}"/>
              </a:ext>
            </a:extLst>
          </p:cNvPr>
          <p:cNvSpPr txBox="1"/>
          <p:nvPr/>
        </p:nvSpPr>
        <p:spPr>
          <a:xfrm>
            <a:off x="7247694" y="307295"/>
            <a:ext cx="4443125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and 20 September 2017</a:t>
            </a:r>
          </a:p>
          <a:p>
            <a:r>
              <a:rPr lang="en-SG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meeting of the </a:t>
            </a:r>
            <a:r>
              <a:rPr lang="en-SG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Drafting Group </a:t>
            </a:r>
            <a:r>
              <a:rPr lang="en-SG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held in Strasbourg</a:t>
            </a:r>
          </a:p>
          <a:p>
            <a:r>
              <a:rPr lang="en-SG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experts from 28 countries and the European Commission attended this meeting</a:t>
            </a:r>
            <a:endParaRPr lang="en-SG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G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draft Protocol was concluded in May 2021 by more than 100 experts of 66 countries 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for signature: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May 2022</a:t>
            </a:r>
          </a:p>
          <a:p>
            <a:r>
              <a:rPr lang="en-SG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Marcador de Posição de Conteúdo 4">
            <a:extLst>
              <a:ext uri="{FF2B5EF4-FFF2-40B4-BE49-F238E27FC236}">
                <a16:creationId xmlns:a16="http://schemas.microsoft.com/office/drawing/2014/main" id="{48BCC2C1-7F5E-4883-BDAE-CA96FF1BF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2" t="15969" r="27669" b="13158"/>
          <a:stretch/>
        </p:blipFill>
        <p:spPr bwMode="auto">
          <a:xfrm>
            <a:off x="349804" y="326137"/>
            <a:ext cx="6279705" cy="55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44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7D9729-747A-4932-9D89-3048413719E3}"/>
              </a:ext>
            </a:extLst>
          </p:cNvPr>
          <p:cNvSpPr txBox="1"/>
          <p:nvPr/>
        </p:nvSpPr>
        <p:spPr>
          <a:xfrm>
            <a:off x="7088134" y="374350"/>
            <a:ext cx="4798697" cy="578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Protocol includes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provisions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(such as on its purpose, scope of application, effects, or territorial application, among many other)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and safeguards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very detailed regime on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personal data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substantive point of view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innovative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 similar to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 also existent in other treaties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(transpose into the cyber environment measures already applicable to other forms of criminality)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AE6D1B-B991-43B7-B9F5-62945864F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56" y="374350"/>
            <a:ext cx="4494750" cy="6160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74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397" y="181705"/>
            <a:ext cx="11755308" cy="6486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7D9729-747A-4932-9D89-3048413719E3}"/>
              </a:ext>
            </a:extLst>
          </p:cNvPr>
          <p:cNvSpPr txBox="1"/>
          <p:nvPr/>
        </p:nvSpPr>
        <p:spPr>
          <a:xfrm>
            <a:off x="6397460" y="417308"/>
            <a:ext cx="5489371" cy="6170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9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relevant provisions of the Protocol, in substance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 of requests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domain name registration information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disclosure of subscriber information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effect to orders from another Party for expedited production of data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domain name registration information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Expedited disclosure of stored computer data in an emergency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MLA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conferencing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investigation teams and joint investigations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5ACF6F-055E-4C1E-A930-11C37F20A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56" y="374350"/>
            <a:ext cx="4494750" cy="6160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313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21550</TotalTime>
  <Words>652</Words>
  <Application>Microsoft Office PowerPoint</Application>
  <PresentationFormat>Ecrã Panorâmico</PresentationFormat>
  <Paragraphs>79</Paragraphs>
  <Slides>10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Pedro Verdelho</dc:creator>
  <cp:lastModifiedBy>Pedro Verdelho</cp:lastModifiedBy>
  <cp:revision>189</cp:revision>
  <dcterms:created xsi:type="dcterms:W3CDTF">2020-08-21T10:47:33Z</dcterms:created>
  <dcterms:modified xsi:type="dcterms:W3CDTF">2022-09-19T10:15:35Z</dcterms:modified>
</cp:coreProperties>
</file>