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 id="2147483656" r:id="rId3"/>
  </p:sldMasterIdLst>
  <p:notesMasterIdLst>
    <p:notesMasterId r:id="rId10"/>
  </p:notesMasterIdLst>
  <p:sldIdLst>
    <p:sldId id="365" r:id="rId4"/>
    <p:sldId id="334" r:id="rId5"/>
    <p:sldId id="364" r:id="rId6"/>
    <p:sldId id="322" r:id="rId7"/>
    <p:sldId id="342" r:id="rId8"/>
    <p:sldId id="362" r:id="rId9"/>
  </p:sldIdLst>
  <p:sldSz cx="12192000" cy="6858000"/>
  <p:notesSz cx="6858000" cy="9144000"/>
  <p:defaultTextStyle>
    <a:defPPr>
      <a:defRPr lang="en-GB"/>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8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4"/>
    <p:restoredTop sz="61339" autoAdjust="0"/>
  </p:normalViewPr>
  <p:slideViewPr>
    <p:cSldViewPr showGuides="1">
      <p:cViewPr>
        <p:scale>
          <a:sx n="48" d="100"/>
          <a:sy n="48" d="100"/>
        </p:scale>
        <p:origin x="-1482" y="-72"/>
      </p:cViewPr>
      <p:guideLst>
        <p:guide orient="horz" pos="2188"/>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p>
            <a:pPr lvl="0" eaLnBrk="1" hangingPunct="1">
              <a:buNone/>
            </a:pPr>
            <a:endParaRPr lang="it-IT" altLang="it-IT" sz="1200" dirty="0"/>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p>
            <a:pPr lvl="0" algn="r" eaLnBrk="1" hangingPunct="1">
              <a:buNone/>
            </a:pPr>
            <a:endParaRPr lang="it-IT" altLang="it-IT" sz="1200" dirty="0"/>
          </a:p>
        </p:txBody>
      </p:sp>
      <p:sp>
        <p:nvSpPr>
          <p:cNvPr id="3076" name="Rectangle 4"/>
          <p:cNvSpPr>
            <a:spLocks noGrp="1" noRot="1" noChangeAspec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it-IT" altLang="it-IT"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it-IT" altLang="it-IT"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it-IT" altLang="it-IT"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it-IT" altLang="it-IT"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it-IT" altLang="it-IT"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p>
            <a:pPr lvl="0" eaLnBrk="1" hangingPunct="1">
              <a:buNone/>
            </a:pPr>
            <a:endParaRPr lang="it-IT" altLang="it-IT" sz="1200" dirty="0"/>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p>
            <a:pPr lvl="0" algn="r" eaLnBrk="1" hangingPunct="1">
              <a:buNone/>
            </a:pPr>
            <a:fld id="{9A0DB2DC-4C9A-4742-B13C-FB6460FD3503}" type="slidenum">
              <a:rPr lang="it-IT" altLang="it-IT" sz="1200" dirty="0"/>
              <a:t>‹nr.›</a:t>
            </a:fld>
            <a:endParaRPr lang="it-IT" altLang="it-IT" sz="1200" dirty="0"/>
          </a:p>
        </p:txBody>
      </p:sp>
    </p:spTree>
    <p:extLst>
      <p:ext uri="{BB962C8B-B14F-4D97-AF65-F5344CB8AC3E}">
        <p14:creationId xmlns:p14="http://schemas.microsoft.com/office/powerpoint/2010/main" val="374360681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 In 2022, the Prosecutor’s Guide to Chemical and Biological Crimes was published with the funding from the European Union (EU) Chemical, Biological, Radiological and Nuclear (CBRN) Risk Mitigation </a:t>
            </a:r>
            <a:r>
              <a:rPr lang="en-US" dirty="0" err="1"/>
              <a:t>Centres</a:t>
            </a:r>
            <a:r>
              <a:rPr lang="en-US" dirty="0"/>
              <a:t> of Excellence (CoE) Initiative and the support of the </a:t>
            </a:r>
            <a:r>
              <a:rPr lang="en-US" dirty="0" err="1"/>
              <a:t>Organisation</a:t>
            </a:r>
            <a:r>
              <a:rPr lang="en-US" dirty="0"/>
              <a:t> for the Prohibition of Chemical Weapons (OPCW) and the International Association of Prosecutors (IAP).</a:t>
            </a:r>
          </a:p>
          <a:p>
            <a:r>
              <a:rPr lang="en-US" dirty="0"/>
              <a:t>- The aim of the guide is to provide police, civil prosecutors and relevant investigative agencies with guidance to support the successful prosecution of incidents involving chemical or biological agent.</a:t>
            </a:r>
          </a:p>
          <a:p>
            <a:r>
              <a:rPr lang="en-US" dirty="0"/>
              <a:t>- This is a unique and innovative document that prosecutors are encouraged to integrate as part of their professional duties.</a:t>
            </a:r>
          </a:p>
          <a:p>
            <a:r>
              <a:rPr lang="en-US" dirty="0"/>
              <a:t>- The IAP was actively involved in the development and production of the guidebook. The IAP nominated one experienced prosecutor from the Netherlands to be involved in the process of writing the guidebook, and offering expert knowledge. </a:t>
            </a:r>
          </a:p>
          <a:p>
            <a:r>
              <a:rPr lang="en-US" dirty="0"/>
              <a:t>- The IAP, together with other organizations, were also involved in the review of the final guide.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 The guide’s main purpose is to provide prosecutors and all other relevant agencies with an overview of the current and emerging challenges related to the use of chemical and biological agents, moreover,  to offer them essential information on how to successfully investigate and prosecute these crimes in their national contexts. </a:t>
            </a:r>
          </a:p>
          <a:p>
            <a:r>
              <a:rPr lang="en-US" dirty="0"/>
              <a:t>- The guide compiles expert knowledge and real case examples to addresses all important aspects of the investigative and prosecutorial process. It includes information such as intelligence gathering, forensic analysis, evidence preservation, interagency cooperation and much more. </a:t>
            </a:r>
          </a:p>
          <a:p>
            <a:r>
              <a:rPr lang="en-US" dirty="0"/>
              <a:t>- It is a unique document, that explores a niche that other international </a:t>
            </a:r>
            <a:r>
              <a:rPr lang="en-US" dirty="0" err="1"/>
              <a:t>organisations</a:t>
            </a:r>
            <a:r>
              <a:rPr lang="en-US" dirty="0"/>
              <a:t> have not done yet. The document will not be sitting on a bookshelf, but rather it will be practically applied and implemented into the national investigative and prosecutorial training systems of countries.  </a:t>
            </a:r>
          </a:p>
          <a:p>
            <a:r>
              <a:rPr lang="en-US" dirty="0"/>
              <a:t>- The guide is the basis for training and various activities that countries will be able to take part in.</a:t>
            </a:r>
          </a:p>
          <a:p>
            <a:r>
              <a:rPr lang="en-US" dirty="0"/>
              <a:t>- It will work towards setting a high standard of professionalism, and sending a right message and targeted training to end-users.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 In order to ensure that the Guidebook will not be collecting dust on the bookshelf, IAP will work jointly with UNICRI to offer capacity building and various activities to further integrate the guide as part of the professional duties of countries. </a:t>
            </a:r>
          </a:p>
          <a:p>
            <a:r>
              <a:rPr lang="en-US" dirty="0"/>
              <a:t>- This will include identifying the needs and gaps of the participating countries, and offering them with a range of activities.</a:t>
            </a:r>
          </a:p>
          <a:p>
            <a:r>
              <a:rPr lang="en-US" dirty="0"/>
              <a:t>- Table Top Exercises, alongside with the Moot Court are already being developed and tested. The Table Top Exercise will explore a case example and let the participants identify their needs and gaps according to their own country legislatures. The Moot Court, will give a chance to put the theory into practice and successfully prosecute the case. </a:t>
            </a:r>
          </a:p>
          <a:p>
            <a:r>
              <a:rPr lang="en-US" dirty="0"/>
              <a:t>- Moreover, various activities will be developed as part of the guide, such as the training on “Building a Case for Prosecution of Chemical and Biological Crimes”, where participants will learn about evidence integrity and custody, prosecution of CB crimes, dual use goods, and </a:t>
            </a:r>
            <a:r>
              <a:rPr lang="en-US" dirty="0" err="1"/>
              <a:t>criminalisation</a:t>
            </a:r>
            <a:r>
              <a:rPr lang="en-US" dirty="0"/>
              <a:t>.</a:t>
            </a:r>
          </a:p>
          <a:p>
            <a:r>
              <a:rPr lang="en-US" dirty="0"/>
              <a:t>- Various activities will also be organized to enhance interagency cooperation, such as working together with CBRN National Teams.</a:t>
            </a:r>
          </a:p>
          <a:p>
            <a:r>
              <a:rPr lang="en-US" dirty="0"/>
              <a:t>- Lastly, E-learning modules and educational videos will be produced for end-users, in order to enhance the learning process and discuss sensitive topics with only a targeted audience. These E-learning modules can also act as a pre-requisite for participation in further activities. </a:t>
            </a:r>
          </a:p>
          <a:p>
            <a:r>
              <a:rPr lang="en-US" dirty="0"/>
              <a:t>- Through these various steps and activities, the Prosecutor’s Guide will be integrated into the professional duties and training systems of investigative and prosecutorial agencies of the countries.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p:txBody>
          <a:bodyPr wrap="square" lIns="91440" tIns="45720" rIns="91440" bIns="45720" anchor="t" anchorCtr="0"/>
          <a:lstStyle/>
          <a:p>
            <a:pPr lvl="0"/>
            <a:r>
              <a:rPr lang="en-US" altLang="en-US" dirty="0"/>
              <a:t>- The next step towards improving the investigative and prosecutorial abilities of countries, is the production of a Prosecutor’s Guide to Radiological and Nuclear Crimes. This guide will be a joint effort between IAP, IAEA, JRC, and UNICRI. It will be funded by the European Union (EU) Chemical, Biological, Radiological and Nuclear (CBRN) Risk Mitigation Centres of Excellence (CoE) Initiative.</a:t>
            </a:r>
          </a:p>
          <a:p>
            <a:pPr lvl="0"/>
            <a:r>
              <a:rPr lang="en-US" altLang="en-US" dirty="0"/>
              <a:t>- The Prosecutor’s Guide to Radiological and Nuclear Crimes is a strategic level document, providing police and prosecutors, and relevant investigative agencies, with an overview of the current and emerging challenges related to the deliberate use of radiological and nuclear agents.</a:t>
            </a:r>
          </a:p>
          <a:p>
            <a:pPr lvl="0"/>
            <a:r>
              <a:rPr lang="en-US" altLang="en-US" dirty="0"/>
              <a:t>-  The guide includes high-level insights, theoretical and practical considerations and case examples, related to the investigation and prosecution of radiological and nuclear crimes. </a:t>
            </a:r>
          </a:p>
          <a:p>
            <a:pPr lvl="0"/>
            <a:r>
              <a:rPr lang="en-US" altLang="en-US" dirty="0"/>
              <a:t>- It will be yet another addition to ensure that countries have the necessary resources and knowledge to tackle CBRN related crimes.</a:t>
            </a:r>
          </a:p>
        </p:txBody>
      </p:sp>
      <p:sp>
        <p:nvSpPr>
          <p:cNvPr id="71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it-IT" altLang="it-IT" sz="1200" dirty="0"/>
              <a:t>5</a:t>
            </a:fld>
            <a:endParaRPr lang="it-IT" altLang="it-IT"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 Lastly, 10 counties of the South East &amp; Eastern Europe region have already expressed their commitment in implementing the “</a:t>
            </a:r>
            <a:r>
              <a:rPr lang="it-IT" altLang="en-US" dirty="0">
                <a:sym typeface="+mn-ea"/>
              </a:rPr>
              <a:t>Building a case for prosecution of chemical &amp; biological crimes</a:t>
            </a:r>
            <a:r>
              <a:rPr lang="en-US" altLang="it-IT" dirty="0">
                <a:sym typeface="+mn-ea"/>
              </a:rPr>
              <a:t>”. This process will be facilitated by National Focal Points of the Countries and their National Teams. </a:t>
            </a:r>
          </a:p>
          <a:p>
            <a:r>
              <a:rPr lang="en-US" altLang="it-IT" dirty="0">
                <a:sym typeface="+mn-ea"/>
              </a:rPr>
              <a:t>- Among the ones interested are Ukraine, Georgia, and Moldova, who are eager to start implementing the guide into their professional duties. </a:t>
            </a:r>
          </a:p>
          <a:p>
            <a:r>
              <a:rPr lang="en-US" altLang="it-IT" dirty="0">
                <a:sym typeface="+mn-ea"/>
              </a:rPr>
              <a:t>- The IAP is supportive of the joint cooperation together with UNICRI and other international organisations.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bg>
      <p:bgPr>
        <a:solidFill>
          <a:schemeClr val="bg1"/>
        </a:solid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ayout personalizzato">
    <p:bg>
      <p:bgPr>
        <a:solidFill>
          <a:schemeClr val="bg1"/>
        </a:solidFill>
        <a:effectLst/>
      </p:bgPr>
    </p:bg>
    <p:spTree>
      <p:nvGrpSpPr>
        <p:cNvPr id="1" name=""/>
        <p:cNvGrpSpPr/>
        <p:nvPr/>
      </p:nvGrpSpPr>
      <p:grpSpPr>
        <a:xfrm>
          <a:off x="0" y="0"/>
          <a:ext cx="0" cy="0"/>
          <a:chOff x="0" y="0"/>
          <a:chExt cx="0" cy="0"/>
        </a:xfrm>
      </p:grpSpPr>
      <p:pic>
        <p:nvPicPr>
          <p:cNvPr id="2050" name="Immagine 1"/>
          <p:cNvPicPr>
            <a:picLocks noChangeAspect="1"/>
          </p:cNvPicPr>
          <p:nvPr userDrawn="1"/>
        </p:nvPicPr>
        <p:blipFill>
          <a:blip r:embed="rId2"/>
          <a:stretch>
            <a:fillRect/>
          </a:stretch>
        </p:blipFill>
        <p:spPr>
          <a:xfrm>
            <a:off x="0" y="0"/>
            <a:ext cx="12192000" cy="6858000"/>
          </a:xfrm>
          <a:prstGeom prst="rect">
            <a:avLst/>
          </a:prstGeom>
          <a:noFill/>
          <a:ln w="9525">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ayout personalizzato">
    <p:bg>
      <p:bgPr>
        <a:solidFill>
          <a:schemeClr val="bg1"/>
        </a:solidFill>
        <a:effectLst/>
      </p:bgPr>
    </p:bg>
    <p:spTree>
      <p:nvGrpSpPr>
        <p:cNvPr id="1" name=""/>
        <p:cNvGrpSpPr/>
        <p:nvPr/>
      </p:nvGrpSpPr>
      <p:grpSpPr>
        <a:xfrm>
          <a:off x="0" y="0"/>
          <a:ext cx="0" cy="0"/>
          <a:chOff x="0" y="0"/>
          <a:chExt cx="0" cy="0"/>
        </a:xfrm>
      </p:grpSpPr>
      <p:pic>
        <p:nvPicPr>
          <p:cNvPr id="2050" name="Immagine 1"/>
          <p:cNvPicPr>
            <a:picLocks noChangeAspect="1"/>
          </p:cNvPicPr>
          <p:nvPr userDrawn="1"/>
        </p:nvPicPr>
        <p:blipFill>
          <a:blip r:embed="rId2"/>
          <a:stretch>
            <a:fillRect/>
          </a:stretch>
        </p:blipFill>
        <p:spPr>
          <a:xfrm>
            <a:off x="0" y="0"/>
            <a:ext cx="12192000" cy="6858000"/>
          </a:xfrm>
          <a:prstGeom prst="rect">
            <a:avLst/>
          </a:prstGeom>
          <a:noFill/>
          <a:ln w="9525">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magine 2"/>
          <p:cNvPicPr>
            <a:picLocks noChangeAspect="1"/>
          </p:cNvPicPr>
          <p:nvPr userDrawn="1"/>
        </p:nvPicPr>
        <p:blipFill>
          <a:blip r:embed="rId4"/>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NUL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asellaDiTesto 1"/>
          <p:cNvSpPr txBox="1"/>
          <p:nvPr/>
        </p:nvSpPr>
        <p:spPr>
          <a:xfrm>
            <a:off x="407988" y="2644775"/>
            <a:ext cx="11376025" cy="1568450"/>
          </a:xfrm>
          <a:prstGeom prst="rect">
            <a:avLst/>
          </a:prstGeom>
          <a:noFill/>
          <a:ln w="9525">
            <a:noFill/>
          </a:ln>
        </p:spPr>
        <p:txBody>
          <a:bodyPr>
            <a:spAutoFit/>
          </a:bodyPr>
          <a:lstStyle/>
          <a:p>
            <a:pPr algn="ctr" eaLnBrk="1" hangingPunct="1"/>
            <a:r>
              <a:rPr lang="it-IT" altLang="it-IT" sz="4800" b="1" dirty="0">
                <a:solidFill>
                  <a:schemeClr val="bg1"/>
                </a:solidFill>
                <a:latin typeface="Arial" panose="020B0604020202020204" pitchFamily="34" charset="0"/>
              </a:rPr>
              <a:t>Prosecutors Guide to Chemical and Biological Crimes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asellaDiTesto 3"/>
          <p:cNvSpPr txBox="1"/>
          <p:nvPr/>
        </p:nvSpPr>
        <p:spPr>
          <a:xfrm>
            <a:off x="2414588" y="312738"/>
            <a:ext cx="9648825" cy="461962"/>
          </a:xfrm>
          <a:prstGeom prst="rect">
            <a:avLst/>
          </a:prstGeom>
          <a:noFill/>
          <a:ln w="9525">
            <a:noFill/>
          </a:ln>
        </p:spPr>
        <p:txBody>
          <a:bodyPr>
            <a:spAutoFit/>
          </a:bodyPr>
          <a:lstStyle/>
          <a:p>
            <a:pPr algn="r" eaLnBrk="1" hangingPunct="1"/>
            <a:r>
              <a:rPr lang="en-US" altLang="it-IT" sz="2300" b="1" dirty="0">
                <a:solidFill>
                  <a:schemeClr val="bg1"/>
                </a:solidFill>
                <a:latin typeface="Arial" panose="020B0604020202020204" pitchFamily="34" charset="0"/>
              </a:rPr>
              <a:t>United Nations Interregional Crime and Justice Research Institute</a:t>
            </a:r>
            <a:endParaRPr lang="en-GB" altLang="it-IT" sz="2300" dirty="0">
              <a:solidFill>
                <a:schemeClr val="bg1"/>
              </a:solidFill>
              <a:latin typeface="Arial" panose="020B0604020202020204" pitchFamily="34" charset="0"/>
            </a:endParaRPr>
          </a:p>
        </p:txBody>
      </p:sp>
      <p:pic>
        <p:nvPicPr>
          <p:cNvPr id="4100" name="Picture 18"/>
          <p:cNvPicPr>
            <a:picLocks noChangeAspect="1"/>
          </p:cNvPicPr>
          <p:nvPr/>
        </p:nvPicPr>
        <p:blipFill>
          <a:blip r:embed="rId3"/>
          <a:stretch>
            <a:fillRect/>
          </a:stretch>
        </p:blipFill>
        <p:spPr>
          <a:xfrm>
            <a:off x="10127933" y="5285105"/>
            <a:ext cx="1409700" cy="1409700"/>
          </a:xfrm>
          <a:prstGeom prst="rect">
            <a:avLst/>
          </a:prstGeom>
          <a:noFill/>
          <a:ln w="9525">
            <a:noFill/>
          </a:ln>
        </p:spPr>
      </p:pic>
      <p:sp>
        <p:nvSpPr>
          <p:cNvPr id="4115" name="Rectangle 16"/>
          <p:cNvSpPr/>
          <p:nvPr/>
        </p:nvSpPr>
        <p:spPr>
          <a:xfrm>
            <a:off x="4439920" y="2636520"/>
            <a:ext cx="7466330" cy="2553335"/>
          </a:xfrm>
          <a:prstGeom prst="rect">
            <a:avLst/>
          </a:prstGeom>
          <a:noFill/>
          <a:ln w="9525">
            <a:noFill/>
          </a:ln>
        </p:spPr>
        <p:txBody>
          <a:bodyPr wrap="square">
            <a:spAutoFit/>
          </a:bodyPr>
          <a:lstStyle/>
          <a:p>
            <a:pPr marL="342900" indent="-342900" algn="l">
              <a:buFont typeface="Arial" panose="020B0604020202020204" pitchFamily="34" charset="0"/>
              <a:buChar char="•"/>
            </a:pPr>
            <a:r>
              <a:rPr lang="en-US" altLang="en-US" sz="2000" b="1" dirty="0">
                <a:solidFill>
                  <a:schemeClr val="accent1"/>
                </a:solidFill>
                <a:latin typeface="Franklin Gothic Heavy" panose="020B0903020102020204" pitchFamily="34" charset="0"/>
                <a:ea typeface="Aharoni" pitchFamily="2" charset="0"/>
              </a:rPr>
              <a:t>Published in May 2022</a:t>
            </a:r>
          </a:p>
          <a:p>
            <a:pPr marL="342900" indent="-342900" algn="l">
              <a:buFont typeface="Arial" panose="020B0604020202020204" pitchFamily="34" charset="0"/>
              <a:buChar char="•"/>
            </a:pPr>
            <a:r>
              <a:rPr lang="en-US" altLang="en-US" sz="2000" b="1" dirty="0">
                <a:solidFill>
                  <a:schemeClr val="accent1"/>
                </a:solidFill>
                <a:latin typeface="Franklin Gothic Heavy" panose="020B0903020102020204" pitchFamily="34" charset="0"/>
                <a:ea typeface="Aharoni" pitchFamily="2" charset="0"/>
              </a:rPr>
              <a:t>Joint effort of UNICRI, IAP, and OPCW</a:t>
            </a:r>
          </a:p>
          <a:p>
            <a:pPr marL="342900" indent="-342900" algn="l">
              <a:buFont typeface="Arial" panose="020B0604020202020204" pitchFamily="34" charset="0"/>
              <a:buChar char="•"/>
            </a:pPr>
            <a:r>
              <a:rPr lang="en-US" altLang="en-US" sz="2000" b="1" dirty="0">
                <a:solidFill>
                  <a:schemeClr val="accent1"/>
                </a:solidFill>
                <a:latin typeface="Franklin Gothic Heavy" panose="020B0903020102020204" pitchFamily="34" charset="0"/>
                <a:ea typeface="Aharoni" pitchFamily="2" charset="0"/>
              </a:rPr>
              <a:t>Funded by the European Union (EU) CBRN Risk Mitigation CoE Initiative</a:t>
            </a:r>
          </a:p>
          <a:p>
            <a:pPr marL="342900" indent="-342900" algn="l">
              <a:buFont typeface="Arial" panose="020B0604020202020204" pitchFamily="34" charset="0"/>
              <a:buChar char="•"/>
            </a:pPr>
            <a:r>
              <a:rPr lang="en-US" altLang="en-US" sz="2000" b="1" dirty="0">
                <a:solidFill>
                  <a:schemeClr val="accent1"/>
                </a:solidFill>
                <a:latin typeface="Franklin Gothic Heavy" panose="020B0903020102020204" pitchFamily="34" charset="0"/>
                <a:ea typeface="Aharoni" pitchFamily="2" charset="0"/>
              </a:rPr>
              <a:t>IAP took an active part in the development of the Guide by nominating one experienced prosecutor form the Netherlands and revieweing the document</a:t>
            </a:r>
          </a:p>
          <a:p>
            <a:pPr algn="l">
              <a:buFont typeface="Arial" panose="020B0604020202020204" pitchFamily="34" charset="0"/>
            </a:pPr>
            <a:endParaRPr lang="en-US" altLang="en-US" sz="2000" b="1" dirty="0">
              <a:solidFill>
                <a:schemeClr val="accent1"/>
              </a:solidFill>
              <a:latin typeface="Franklin Gothic Heavy" panose="020B0903020102020204" pitchFamily="34" charset="0"/>
              <a:ea typeface="Aharoni" pitchFamily="2" charset="0"/>
            </a:endParaRPr>
          </a:p>
        </p:txBody>
      </p:sp>
      <p:pic>
        <p:nvPicPr>
          <p:cNvPr id="4104" name="Picture 9"/>
          <p:cNvPicPr>
            <a:picLocks noChangeAspect="1"/>
          </p:cNvPicPr>
          <p:nvPr/>
        </p:nvPicPr>
        <p:blipFill>
          <a:blip r:embed="rId4"/>
          <a:srcRect t="2" r="66193" b="829"/>
          <a:stretch>
            <a:fillRect/>
          </a:stretch>
        </p:blipFill>
        <p:spPr>
          <a:xfrm>
            <a:off x="7337425" y="5201285"/>
            <a:ext cx="1487488" cy="1577975"/>
          </a:xfrm>
          <a:prstGeom prst="rect">
            <a:avLst/>
          </a:prstGeom>
          <a:noFill/>
          <a:ln w="9525">
            <a:noFill/>
          </a:ln>
        </p:spPr>
      </p:pic>
      <p:grpSp>
        <p:nvGrpSpPr>
          <p:cNvPr id="4105" name="Group 16"/>
          <p:cNvGrpSpPr/>
          <p:nvPr/>
        </p:nvGrpSpPr>
        <p:grpSpPr>
          <a:xfrm>
            <a:off x="4540250" y="1223963"/>
            <a:ext cx="7202488" cy="1343025"/>
            <a:chOff x="6365062" y="1402848"/>
            <a:chExt cx="24387734" cy="1343604"/>
          </a:xfrm>
        </p:grpSpPr>
        <p:sp>
          <p:nvSpPr>
            <p:cNvPr id="18" name="Rectangle 22"/>
            <p:cNvSpPr>
              <a:spLocks noChangeArrowheads="1"/>
            </p:cNvSpPr>
            <p:nvPr/>
          </p:nvSpPr>
          <p:spPr bwMode="auto">
            <a:xfrm>
              <a:off x="6365062" y="1402848"/>
              <a:ext cx="24387734" cy="107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None/>
              </a:pPr>
              <a:r>
                <a:rPr lang="en-US" altLang="en-US" sz="3200" b="1" dirty="0">
                  <a:solidFill>
                    <a:srgbClr val="548235"/>
                  </a:solidFill>
                  <a:latin typeface="Franklin Gothic Heavy" panose="020B0903020102020204" pitchFamily="34" charset="0"/>
                </a:rPr>
                <a:t>P</a:t>
              </a:r>
              <a:r>
                <a:rPr lang="en-US" altLang="en-US" sz="3200" dirty="0">
                  <a:solidFill>
                    <a:srgbClr val="548235"/>
                  </a:solidFill>
                  <a:latin typeface="Franklin Gothic Heavy" panose="020B0903020102020204" pitchFamily="34" charset="0"/>
                </a:rPr>
                <a:t>rosecutors</a:t>
              </a:r>
              <a:r>
                <a:rPr lang="en-US" altLang="en-US" sz="3200" b="1" dirty="0">
                  <a:solidFill>
                    <a:srgbClr val="548235"/>
                  </a:solidFill>
                  <a:latin typeface="Franklin Gothic Heavy" panose="020B0903020102020204" pitchFamily="34" charset="0"/>
                </a:rPr>
                <a:t> G</a:t>
              </a:r>
              <a:r>
                <a:rPr lang="en-US" altLang="en-US" sz="3200" dirty="0">
                  <a:solidFill>
                    <a:srgbClr val="548235"/>
                  </a:solidFill>
                  <a:latin typeface="Franklin Gothic Heavy" panose="020B0903020102020204" pitchFamily="34" charset="0"/>
                </a:rPr>
                <a:t>uidebook to </a:t>
              </a:r>
              <a:r>
                <a:rPr lang="en-US" altLang="en-US" sz="3200" b="1" dirty="0">
                  <a:solidFill>
                    <a:srgbClr val="548235"/>
                  </a:solidFill>
                  <a:latin typeface="Franklin Gothic Heavy" panose="020B0903020102020204" pitchFamily="34" charset="0"/>
                </a:rPr>
                <a:t>C</a:t>
              </a:r>
              <a:r>
                <a:rPr lang="en-US" altLang="en-US" sz="3200" dirty="0">
                  <a:solidFill>
                    <a:srgbClr val="548235"/>
                  </a:solidFill>
                  <a:latin typeface="Franklin Gothic Heavy" panose="020B0903020102020204" pitchFamily="34" charset="0"/>
                </a:rPr>
                <a:t>hemical</a:t>
              </a:r>
              <a:r>
                <a:rPr lang="en-US" altLang="en-US" sz="3200" b="1" dirty="0">
                  <a:solidFill>
                    <a:srgbClr val="548235"/>
                  </a:solidFill>
                  <a:latin typeface="Franklin Gothic Heavy" panose="020B0903020102020204" pitchFamily="34" charset="0"/>
                </a:rPr>
                <a:t> and B</a:t>
              </a:r>
              <a:r>
                <a:rPr lang="en-US" altLang="en-US" sz="3200" dirty="0">
                  <a:solidFill>
                    <a:srgbClr val="548235"/>
                  </a:solidFill>
                  <a:latin typeface="Franklin Gothic Heavy" panose="020B0903020102020204" pitchFamily="34" charset="0"/>
                </a:rPr>
                <a:t>iological</a:t>
              </a:r>
              <a:r>
                <a:rPr lang="en-US" altLang="en-US" sz="3200" b="1" dirty="0">
                  <a:solidFill>
                    <a:srgbClr val="548235"/>
                  </a:solidFill>
                  <a:latin typeface="Franklin Gothic Heavy" panose="020B0903020102020204" pitchFamily="34" charset="0"/>
                </a:rPr>
                <a:t> C</a:t>
              </a:r>
              <a:r>
                <a:rPr lang="en-US" altLang="en-US" sz="3200" dirty="0">
                  <a:solidFill>
                    <a:srgbClr val="548235"/>
                  </a:solidFill>
                  <a:latin typeface="Franklin Gothic Heavy" panose="020B0903020102020204" pitchFamily="34" charset="0"/>
                </a:rPr>
                <a:t>rimes</a:t>
              </a:r>
              <a:endParaRPr lang="en-US" altLang="en-US" sz="3200" b="1" dirty="0">
                <a:solidFill>
                  <a:srgbClr val="548235"/>
                </a:solidFill>
                <a:latin typeface="Franklin Gothic Heavy" panose="020B0903020102020204" pitchFamily="34" charset="0"/>
              </a:endParaRPr>
            </a:p>
          </p:txBody>
        </p:sp>
        <p:sp>
          <p:nvSpPr>
            <p:cNvPr id="19" name="Rectangle 18"/>
            <p:cNvSpPr/>
            <p:nvPr/>
          </p:nvSpPr>
          <p:spPr>
            <a:xfrm>
              <a:off x="6365062" y="2376405"/>
              <a:ext cx="9250892" cy="370047"/>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UNICRI, OPCW &amp; IAP</a:t>
              </a:r>
            </a:p>
          </p:txBody>
        </p:sp>
      </p:grpSp>
      <p:pic>
        <p:nvPicPr>
          <p:cNvPr id="20" name="Picture 19"/>
          <p:cNvPicPr>
            <a:picLocks noChangeAspect="1"/>
          </p:cNvPicPr>
          <p:nvPr/>
        </p:nvPicPr>
        <p:blipFill rotWithShape="1">
          <a:blip r:embed="rId5"/>
          <a:srcRect l="30876" t="1388" r="30404" b="2408"/>
          <a:stretch>
            <a:fillRect/>
          </a:stretch>
        </p:blipFill>
        <p:spPr>
          <a:xfrm>
            <a:off x="33338" y="1354138"/>
            <a:ext cx="3784600" cy="5191125"/>
          </a:xfrm>
          <a:prstGeom prst="rect">
            <a:avLst/>
          </a:prstGeom>
          <a:ln>
            <a:noFill/>
          </a:ln>
          <a:effectLst>
            <a:outerShdw blurRad="292100" dist="139700" dir="2700000" algn="tl" rotWithShape="0">
              <a:srgbClr val="333333">
                <a:alpha val="65000"/>
              </a:srgbClr>
            </a:outerShdw>
          </a:effectLst>
        </p:spPr>
      </p:pic>
      <p:pic>
        <p:nvPicPr>
          <p:cNvPr id="4107" name="Picture 11"/>
          <p:cNvPicPr>
            <a:picLocks noChangeAspect="1"/>
          </p:cNvPicPr>
          <p:nvPr/>
        </p:nvPicPr>
        <p:blipFill>
          <a:blip r:embed="rId6"/>
          <a:stretch>
            <a:fillRect/>
          </a:stretch>
        </p:blipFill>
        <p:spPr>
          <a:xfrm>
            <a:off x="4655820" y="5300980"/>
            <a:ext cx="1377950" cy="137795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2"/>
          <p:cNvSpPr>
            <a:spLocks noChangeArrowheads="1"/>
          </p:cNvSpPr>
          <p:nvPr/>
        </p:nvSpPr>
        <p:spPr bwMode="auto">
          <a:xfrm>
            <a:off x="623570" y="1412558"/>
            <a:ext cx="72024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None/>
            </a:pPr>
            <a:r>
              <a:rPr lang="en-US" altLang="en-US" sz="3200" b="1" dirty="0">
                <a:solidFill>
                  <a:srgbClr val="548235"/>
                </a:solidFill>
                <a:latin typeface="Franklin Gothic Heavy" panose="020B0903020102020204" pitchFamily="34" charset="0"/>
              </a:rPr>
              <a:t>P</a:t>
            </a:r>
            <a:r>
              <a:rPr lang="en-US" altLang="en-US" sz="3200" dirty="0">
                <a:solidFill>
                  <a:srgbClr val="548235"/>
                </a:solidFill>
                <a:latin typeface="Franklin Gothic Heavy" panose="020B0903020102020204" pitchFamily="34" charset="0"/>
              </a:rPr>
              <a:t>rosecutors</a:t>
            </a:r>
            <a:r>
              <a:rPr lang="en-US" altLang="en-US" sz="3200" b="1" dirty="0">
                <a:solidFill>
                  <a:srgbClr val="548235"/>
                </a:solidFill>
                <a:latin typeface="Franklin Gothic Heavy" panose="020B0903020102020204" pitchFamily="34" charset="0"/>
              </a:rPr>
              <a:t> G</a:t>
            </a:r>
            <a:r>
              <a:rPr lang="en-US" altLang="en-US" sz="3200" dirty="0">
                <a:solidFill>
                  <a:srgbClr val="548235"/>
                </a:solidFill>
                <a:latin typeface="Franklin Gothic Heavy" panose="020B0903020102020204" pitchFamily="34" charset="0"/>
              </a:rPr>
              <a:t>uidebook to </a:t>
            </a:r>
            <a:r>
              <a:rPr lang="en-US" altLang="en-US" sz="3200" b="1" dirty="0">
                <a:solidFill>
                  <a:srgbClr val="548235"/>
                </a:solidFill>
                <a:latin typeface="Franklin Gothic Heavy" panose="020B0903020102020204" pitchFamily="34" charset="0"/>
              </a:rPr>
              <a:t>C</a:t>
            </a:r>
            <a:r>
              <a:rPr lang="en-US" altLang="en-US" sz="3200" dirty="0">
                <a:solidFill>
                  <a:srgbClr val="548235"/>
                </a:solidFill>
                <a:latin typeface="Franklin Gothic Heavy" panose="020B0903020102020204" pitchFamily="34" charset="0"/>
              </a:rPr>
              <a:t>hemical</a:t>
            </a:r>
            <a:r>
              <a:rPr lang="en-US" altLang="en-US" sz="3200" b="1" dirty="0">
                <a:solidFill>
                  <a:srgbClr val="548235"/>
                </a:solidFill>
                <a:latin typeface="Franklin Gothic Heavy" panose="020B0903020102020204" pitchFamily="34" charset="0"/>
              </a:rPr>
              <a:t> and B</a:t>
            </a:r>
            <a:r>
              <a:rPr lang="en-US" altLang="en-US" sz="3200" dirty="0">
                <a:solidFill>
                  <a:srgbClr val="548235"/>
                </a:solidFill>
                <a:latin typeface="Franklin Gothic Heavy" panose="020B0903020102020204" pitchFamily="34" charset="0"/>
              </a:rPr>
              <a:t>iological</a:t>
            </a:r>
            <a:r>
              <a:rPr lang="en-US" altLang="en-US" sz="3200" b="1" dirty="0">
                <a:solidFill>
                  <a:srgbClr val="548235"/>
                </a:solidFill>
                <a:latin typeface="Franklin Gothic Heavy" panose="020B0903020102020204" pitchFamily="34" charset="0"/>
              </a:rPr>
              <a:t> C</a:t>
            </a:r>
            <a:r>
              <a:rPr lang="en-US" altLang="en-US" sz="3200" dirty="0">
                <a:solidFill>
                  <a:srgbClr val="548235"/>
                </a:solidFill>
                <a:latin typeface="Franklin Gothic Heavy" panose="020B0903020102020204" pitchFamily="34" charset="0"/>
              </a:rPr>
              <a:t>rimes </a:t>
            </a:r>
            <a:endParaRPr lang="en-US" altLang="en-US" sz="3200" b="1" dirty="0">
              <a:solidFill>
                <a:srgbClr val="548235"/>
              </a:solidFill>
              <a:latin typeface="Franklin Gothic Heavy" panose="020B0903020102020204" pitchFamily="34" charset="0"/>
            </a:endParaRPr>
          </a:p>
        </p:txBody>
      </p:sp>
      <p:pic>
        <p:nvPicPr>
          <p:cNvPr id="24" name="Picture 23"/>
          <p:cNvPicPr>
            <a:picLocks noChangeAspect="1"/>
          </p:cNvPicPr>
          <p:nvPr/>
        </p:nvPicPr>
        <p:blipFill rotWithShape="1">
          <a:blip r:embed="rId3"/>
          <a:srcRect l="30876" t="1388" r="30404" b="2408"/>
          <a:stretch>
            <a:fillRect/>
          </a:stretch>
        </p:blipFill>
        <p:spPr>
          <a:xfrm>
            <a:off x="8400415" y="2348865"/>
            <a:ext cx="3618865" cy="4395470"/>
          </a:xfrm>
          <a:prstGeom prst="rect">
            <a:avLst/>
          </a:prstGeom>
          <a:ln>
            <a:noFill/>
          </a:ln>
          <a:effectLst>
            <a:outerShdw blurRad="292100" dist="139700" dir="2700000" algn="tl" rotWithShape="0">
              <a:srgbClr val="333333">
                <a:alpha val="65000"/>
              </a:srgbClr>
            </a:outerShdw>
          </a:effectLst>
        </p:spPr>
      </p:pic>
      <p:sp>
        <p:nvSpPr>
          <p:cNvPr id="8196" name="CasellaDiTesto 30"/>
          <p:cNvSpPr txBox="1"/>
          <p:nvPr/>
        </p:nvSpPr>
        <p:spPr>
          <a:xfrm>
            <a:off x="407670" y="2996883"/>
            <a:ext cx="7011988" cy="3538220"/>
          </a:xfrm>
          <a:prstGeom prst="rect">
            <a:avLst/>
          </a:prstGeom>
          <a:noFill/>
          <a:ln w="9525">
            <a:noFill/>
          </a:ln>
        </p:spPr>
        <p:txBody>
          <a:bodyPr wrap="square">
            <a:spAutoFit/>
          </a:bodyPr>
          <a:lstStyle/>
          <a:p>
            <a:pPr marL="342900" indent="-342900" eaLnBrk="1" hangingPunct="1">
              <a:buFont typeface="Arial" panose="020B0604020202020204" pitchFamily="34" charset="0"/>
              <a:buChar char="•"/>
            </a:pPr>
            <a:r>
              <a:rPr lang="en-US" altLang="it-IT" sz="2800" dirty="0">
                <a:latin typeface="Arial" panose="020B0604020202020204" pitchFamily="34" charset="0"/>
              </a:rPr>
              <a:t>An</a:t>
            </a:r>
            <a:r>
              <a:rPr lang="it-IT" altLang="en-US" sz="2800" dirty="0">
                <a:latin typeface="Arial" panose="020B0604020202020204" pitchFamily="34" charset="0"/>
              </a:rPr>
              <a:t> </a:t>
            </a:r>
            <a:r>
              <a:rPr lang="en-US" altLang="it-IT" sz="2800" dirty="0">
                <a:latin typeface="Arial" panose="020B0604020202020204" pitchFamily="34" charset="0"/>
              </a:rPr>
              <a:t>overview of</a:t>
            </a:r>
            <a:r>
              <a:rPr lang="it-IT" altLang="en-US" sz="2800" dirty="0">
                <a:latin typeface="Arial" panose="020B0604020202020204" pitchFamily="34" charset="0"/>
              </a:rPr>
              <a:t> current and emerging challenges </a:t>
            </a:r>
            <a:r>
              <a:rPr lang="en-US" altLang="it-IT" sz="2800" dirty="0">
                <a:latin typeface="Arial" panose="020B0604020202020204" pitchFamily="34" charset="0"/>
              </a:rPr>
              <a:t>of</a:t>
            </a:r>
            <a:r>
              <a:rPr lang="it-IT" altLang="en-US" sz="2800" dirty="0">
                <a:latin typeface="Arial" panose="020B0604020202020204" pitchFamily="34" charset="0"/>
              </a:rPr>
              <a:t> the deliberate</a:t>
            </a:r>
            <a:r>
              <a:rPr lang="en-US" altLang="it-IT" sz="2800" dirty="0">
                <a:latin typeface="Arial" panose="020B0604020202020204" pitchFamily="34" charset="0"/>
              </a:rPr>
              <a:t> </a:t>
            </a:r>
            <a:r>
              <a:rPr lang="it-IT" altLang="en-US" sz="2800" dirty="0">
                <a:latin typeface="Arial" panose="020B0604020202020204" pitchFamily="34" charset="0"/>
              </a:rPr>
              <a:t>use of chemical and biological agent</a:t>
            </a:r>
            <a:r>
              <a:rPr lang="en-US" altLang="it-IT" sz="2800" dirty="0">
                <a:latin typeface="Arial" panose="020B0604020202020204" pitchFamily="34" charset="0"/>
              </a:rPr>
              <a:t>s</a:t>
            </a:r>
            <a:endParaRPr lang="it-IT" altLang="en-US" sz="2800" dirty="0">
              <a:latin typeface="Arial" panose="020B0604020202020204" pitchFamily="34" charset="0"/>
            </a:endParaRPr>
          </a:p>
          <a:p>
            <a:pPr marL="342900" indent="-342900" eaLnBrk="1" hangingPunct="1">
              <a:buFont typeface="Arial" panose="020B0604020202020204" pitchFamily="34" charset="0"/>
              <a:buChar char="•"/>
            </a:pPr>
            <a:r>
              <a:rPr lang="it-IT" altLang="en-US" sz="2800" dirty="0">
                <a:sym typeface="+mn-ea"/>
              </a:rPr>
              <a:t>From bookshel</a:t>
            </a:r>
            <a:r>
              <a:rPr lang="en-US" altLang="it-IT" sz="2800" dirty="0">
                <a:sym typeface="+mn-ea"/>
              </a:rPr>
              <a:t>f</a:t>
            </a:r>
            <a:r>
              <a:rPr lang="it-IT" altLang="en-US" sz="2800" dirty="0">
                <a:sym typeface="+mn-ea"/>
              </a:rPr>
              <a:t> to practical implementation</a:t>
            </a:r>
            <a:endParaRPr lang="it-IT" altLang="en-US" sz="2800" dirty="0">
              <a:latin typeface="Arial" panose="020B0604020202020204" pitchFamily="34" charset="0"/>
            </a:endParaRPr>
          </a:p>
          <a:p>
            <a:pPr marL="342900" indent="-342900" eaLnBrk="1" hangingPunct="1">
              <a:buFont typeface="Arial" panose="020B0604020202020204" pitchFamily="34" charset="0"/>
              <a:buChar char="•"/>
            </a:pPr>
            <a:r>
              <a:rPr lang="it-IT" altLang="en-US" sz="2800" dirty="0">
                <a:latin typeface="Arial" panose="020B0604020202020204" pitchFamily="34" charset="0"/>
              </a:rPr>
              <a:t>Unique niche is required to address</a:t>
            </a:r>
          </a:p>
          <a:p>
            <a:pPr marL="342900" indent="-342900" eaLnBrk="1" hangingPunct="1">
              <a:buFont typeface="Arial" panose="020B0604020202020204" pitchFamily="34" charset="0"/>
              <a:buChar char="•"/>
            </a:pPr>
            <a:r>
              <a:rPr lang="it-IT" altLang="en-US" sz="2800" dirty="0">
                <a:latin typeface="Arial" panose="020B0604020202020204" pitchFamily="34" charset="0"/>
              </a:rPr>
              <a:t>Standard setting and rule writing </a:t>
            </a:r>
          </a:p>
          <a:p>
            <a:pPr marL="342900" indent="-342900" eaLnBrk="1" hangingPunct="1">
              <a:buFont typeface="Arial" panose="020B0604020202020204" pitchFamily="34" charset="0"/>
              <a:buChar char="•"/>
            </a:pPr>
            <a:r>
              <a:rPr lang="it-IT" altLang="en-US" sz="2800" dirty="0">
                <a:latin typeface="Arial" panose="020B0604020202020204" pitchFamily="34" charset="0"/>
              </a:rPr>
              <a:t>Right message &amp; training to end users </a:t>
            </a:r>
            <a:endParaRPr lang="it-IT" altLang="en-US" sz="2400" dirty="0">
              <a:latin typeface="Arial" panose="020B0604020202020204" pitchFamily="34" charset="0"/>
            </a:endParaRPr>
          </a:p>
        </p:txBody>
      </p:sp>
      <p:sp>
        <p:nvSpPr>
          <p:cNvPr id="3" name="Rectangle 22"/>
          <p:cNvSpPr>
            <a:spLocks noChangeArrowheads="1"/>
          </p:cNvSpPr>
          <p:nvPr/>
        </p:nvSpPr>
        <p:spPr bwMode="auto">
          <a:xfrm>
            <a:off x="623570" y="2348548"/>
            <a:ext cx="7202488"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None/>
            </a:pPr>
            <a:r>
              <a:rPr lang="en-US" altLang="en-US" sz="3200" dirty="0">
                <a:solidFill>
                  <a:srgbClr val="548235"/>
                </a:solidFill>
                <a:latin typeface="Franklin Gothic Book" panose="020B0503020102020204" charset="0"/>
                <a:cs typeface="Franklin Gothic Book" panose="020B0503020102020204" charset="0"/>
              </a:rPr>
              <a:t>Main Purpose: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asellaDiTesto 3"/>
          <p:cNvSpPr txBox="1"/>
          <p:nvPr/>
        </p:nvSpPr>
        <p:spPr>
          <a:xfrm>
            <a:off x="2414588" y="312738"/>
            <a:ext cx="9648825" cy="461962"/>
          </a:xfrm>
          <a:prstGeom prst="rect">
            <a:avLst/>
          </a:prstGeom>
          <a:noFill/>
          <a:ln w="9525">
            <a:noFill/>
          </a:ln>
        </p:spPr>
        <p:txBody>
          <a:bodyPr>
            <a:spAutoFit/>
          </a:bodyPr>
          <a:lstStyle/>
          <a:p>
            <a:pPr algn="r" eaLnBrk="1" hangingPunct="1"/>
            <a:r>
              <a:rPr lang="en-US" altLang="it-IT" sz="2300" b="1" dirty="0">
                <a:solidFill>
                  <a:schemeClr val="bg1"/>
                </a:solidFill>
                <a:latin typeface="Arial" panose="020B0604020202020204" pitchFamily="34" charset="0"/>
              </a:rPr>
              <a:t>United Nations Interregional Crime and Justice Research Institute</a:t>
            </a:r>
            <a:endParaRPr lang="en-GB" altLang="it-IT" sz="2300" dirty="0">
              <a:solidFill>
                <a:schemeClr val="bg1"/>
              </a:solidFill>
              <a:latin typeface="Arial" panose="020B0604020202020204" pitchFamily="34" charset="0"/>
            </a:endParaRPr>
          </a:p>
        </p:txBody>
      </p:sp>
      <p:sp>
        <p:nvSpPr>
          <p:cNvPr id="3" name="CasellaDiTesto 2"/>
          <p:cNvSpPr txBox="1">
            <a:spLocks noChangeArrowheads="1"/>
          </p:cNvSpPr>
          <p:nvPr/>
        </p:nvSpPr>
        <p:spPr bwMode="auto">
          <a:xfrm>
            <a:off x="1703705" y="692785"/>
            <a:ext cx="91138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None/>
            </a:pPr>
            <a:r>
              <a:rPr lang="en-US" altLang="it-IT" sz="3200" b="1" dirty="0">
                <a:solidFill>
                  <a:srgbClr val="2F5597"/>
                </a:solidFill>
                <a:latin typeface="Arial" panose="020B0604020202020204" pitchFamily="34" charset="0"/>
              </a:rPr>
              <a:t>Next Steps</a:t>
            </a:r>
          </a:p>
          <a:p>
            <a:pPr algn="ctr" eaLnBrk="1" hangingPunct="1">
              <a:buNone/>
            </a:pPr>
            <a:endParaRPr lang="en-US" altLang="it-IT" sz="3200" b="1" dirty="0">
              <a:solidFill>
                <a:srgbClr val="2F5597"/>
              </a:solidFill>
              <a:latin typeface="Arial" panose="020B0604020202020204" pitchFamily="34" charset="0"/>
            </a:endParaRPr>
          </a:p>
        </p:txBody>
      </p:sp>
      <p:sp>
        <p:nvSpPr>
          <p:cNvPr id="9" name="CasellaDiTesto 30"/>
          <p:cNvSpPr txBox="1"/>
          <p:nvPr/>
        </p:nvSpPr>
        <p:spPr>
          <a:xfrm>
            <a:off x="128588" y="3178175"/>
            <a:ext cx="3024188" cy="523875"/>
          </a:xfrm>
          <a:prstGeom prst="rect">
            <a:avLst/>
          </a:prstGeom>
          <a:noFill/>
        </p:spPr>
        <p:txBody>
          <a:bodyPr>
            <a:spAutoFit/>
          </a:bodyPr>
          <a:lstStyle/>
          <a:p>
            <a:pPr algn="ctr" eaLnBrk="1" hangingPunct="1">
              <a:buNone/>
            </a:pPr>
            <a:endParaRPr lang="it-IT" altLang="x-none" sz="1400" b="1" dirty="0">
              <a:solidFill>
                <a:srgbClr val="4780B5"/>
              </a:solidFill>
              <a:latin typeface="Arial" panose="020B0604020202020204" pitchFamily="34" charset="0"/>
            </a:endParaRPr>
          </a:p>
          <a:p>
            <a:pPr algn="ctr" eaLnBrk="1" hangingPunct="1">
              <a:buNone/>
            </a:pPr>
            <a:endParaRPr lang="it-IT" altLang="x-none" sz="1400" dirty="0">
              <a:solidFill>
                <a:srgbClr val="595959"/>
              </a:solidFill>
              <a:latin typeface="Arial" panose="020B0604020202020204" pitchFamily="34" charset="0"/>
            </a:endParaRPr>
          </a:p>
        </p:txBody>
      </p:sp>
      <p:grpSp>
        <p:nvGrpSpPr>
          <p:cNvPr id="5125" name="Group 14339"/>
          <p:cNvGrpSpPr/>
          <p:nvPr/>
        </p:nvGrpSpPr>
        <p:grpSpPr>
          <a:xfrm>
            <a:off x="-250825" y="1357313"/>
            <a:ext cx="3024188" cy="2400300"/>
            <a:chOff x="786059" y="1377380"/>
            <a:chExt cx="3024187" cy="2400097"/>
          </a:xfrm>
        </p:grpSpPr>
        <p:sp>
          <p:nvSpPr>
            <p:cNvPr id="5147" name="CasellaDiTesto 31"/>
            <p:cNvSpPr txBox="1"/>
            <p:nvPr/>
          </p:nvSpPr>
          <p:spPr>
            <a:xfrm>
              <a:off x="786059" y="3408145"/>
              <a:ext cx="3024187" cy="369332"/>
            </a:xfrm>
            <a:prstGeom prst="rect">
              <a:avLst/>
            </a:prstGeom>
            <a:noFill/>
            <a:ln w="9525">
              <a:noFill/>
            </a:ln>
          </p:spPr>
          <p:txBody>
            <a:bodyPr>
              <a:spAutoFit/>
            </a:bodyPr>
            <a:lstStyle/>
            <a:p>
              <a:pPr algn="ctr" eaLnBrk="1" hangingPunct="1"/>
              <a:r>
                <a:rPr lang="it-IT" altLang="en-US" b="1" dirty="0">
                  <a:solidFill>
                    <a:srgbClr val="4780B5"/>
                  </a:solidFill>
                  <a:latin typeface="Arial" panose="020B0604020202020204" pitchFamily="34" charset="0"/>
                </a:rPr>
                <a:t>TRAINING COURSES</a:t>
              </a:r>
            </a:p>
          </p:txBody>
        </p:sp>
        <p:grpSp>
          <p:nvGrpSpPr>
            <p:cNvPr id="5148" name="Group 28"/>
            <p:cNvGrpSpPr/>
            <p:nvPr/>
          </p:nvGrpSpPr>
          <p:grpSpPr>
            <a:xfrm>
              <a:off x="1262602" y="1377380"/>
              <a:ext cx="2071103" cy="2060760"/>
              <a:chOff x="1262602" y="1377380"/>
              <a:chExt cx="2071103" cy="2060760"/>
            </a:xfrm>
          </p:grpSpPr>
          <p:sp>
            <p:nvSpPr>
              <p:cNvPr id="8" name="Ovale 23"/>
              <p:cNvSpPr/>
              <p:nvPr/>
            </p:nvSpPr>
            <p:spPr>
              <a:xfrm>
                <a:off x="1262309" y="1386904"/>
                <a:ext cx="2071687" cy="2050877"/>
              </a:xfrm>
              <a:prstGeom prst="ellipse">
                <a:avLst/>
              </a:prstGeom>
              <a:noFill/>
              <a:ln w="28575">
                <a:solidFill>
                  <a:srgbClr val="478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it-IT" altLang="x-none" dirty="0">
                  <a:solidFill>
                    <a:srgbClr val="FFFFFF"/>
                  </a:solidFill>
                  <a:latin typeface="Calibri" panose="020F0502020204030204" pitchFamily="34" charset="0"/>
                </a:endParaRPr>
              </a:p>
            </p:txBody>
          </p:sp>
          <p:pic>
            <p:nvPicPr>
              <p:cNvPr id="5150" name="Graphic 11" descr="Classroom with solid fill"/>
              <p:cNvPicPr>
                <a:picLocks noChangeAspect="1"/>
              </p:cNvPicPr>
              <p:nvPr/>
            </p:nvPicPr>
            <p:blipFill>
              <a:blip r:embed="rId3"/>
              <a:stretch>
                <a:fillRect/>
              </a:stretch>
            </p:blipFill>
            <p:spPr>
              <a:xfrm>
                <a:off x="1308346" y="1377380"/>
                <a:ext cx="1949450" cy="1941349"/>
              </a:xfrm>
              <a:prstGeom prst="rect">
                <a:avLst/>
              </a:prstGeom>
              <a:noFill/>
              <a:ln w="9525">
                <a:noFill/>
              </a:ln>
            </p:spPr>
          </p:pic>
        </p:grpSp>
      </p:grpSp>
      <p:grpSp>
        <p:nvGrpSpPr>
          <p:cNvPr id="5126" name="Group 14340"/>
          <p:cNvGrpSpPr/>
          <p:nvPr/>
        </p:nvGrpSpPr>
        <p:grpSpPr>
          <a:xfrm>
            <a:off x="4573588" y="1335088"/>
            <a:ext cx="3024187" cy="2406650"/>
            <a:chOff x="4583904" y="1415982"/>
            <a:chExt cx="3024188" cy="2406864"/>
          </a:xfrm>
        </p:grpSpPr>
        <p:sp>
          <p:nvSpPr>
            <p:cNvPr id="5143" name="CasellaDiTesto 32"/>
            <p:cNvSpPr txBox="1"/>
            <p:nvPr/>
          </p:nvSpPr>
          <p:spPr>
            <a:xfrm>
              <a:off x="4583904" y="3453514"/>
              <a:ext cx="3024188" cy="369332"/>
            </a:xfrm>
            <a:prstGeom prst="rect">
              <a:avLst/>
            </a:prstGeom>
            <a:noFill/>
            <a:ln w="9525">
              <a:noFill/>
            </a:ln>
          </p:spPr>
          <p:txBody>
            <a:bodyPr>
              <a:spAutoFit/>
            </a:bodyPr>
            <a:lstStyle/>
            <a:p>
              <a:pPr algn="ctr" eaLnBrk="1" hangingPunct="1"/>
              <a:r>
                <a:rPr lang="it-IT" altLang="en-US" b="1" dirty="0">
                  <a:solidFill>
                    <a:srgbClr val="4780B5"/>
                  </a:solidFill>
                  <a:latin typeface="Arial" panose="020B0604020202020204" pitchFamily="34" charset="0"/>
                </a:rPr>
                <a:t>MOOT COURT</a:t>
              </a:r>
            </a:p>
          </p:txBody>
        </p:sp>
        <p:grpSp>
          <p:nvGrpSpPr>
            <p:cNvPr id="5144" name="Group 29"/>
            <p:cNvGrpSpPr/>
            <p:nvPr/>
          </p:nvGrpSpPr>
          <p:grpSpPr>
            <a:xfrm>
              <a:off x="5060448" y="1415982"/>
              <a:ext cx="2071103" cy="2051042"/>
              <a:chOff x="4285276" y="1415982"/>
              <a:chExt cx="2071103" cy="2051042"/>
            </a:xfrm>
          </p:grpSpPr>
          <p:pic>
            <p:nvPicPr>
              <p:cNvPr id="5145" name="Graphic 21" descr="Scales of justice"/>
              <p:cNvPicPr>
                <a:picLocks noChangeAspect="1"/>
              </p:cNvPicPr>
              <p:nvPr/>
            </p:nvPicPr>
            <p:blipFill>
              <a:blip r:embed="rId4"/>
              <a:stretch>
                <a:fillRect/>
              </a:stretch>
            </p:blipFill>
            <p:spPr>
              <a:xfrm>
                <a:off x="4432620" y="1457261"/>
                <a:ext cx="1776412" cy="1776571"/>
              </a:xfrm>
              <a:prstGeom prst="rect">
                <a:avLst/>
              </a:prstGeom>
              <a:noFill/>
              <a:ln w="9525">
                <a:noFill/>
              </a:ln>
            </p:spPr>
          </p:pic>
          <p:sp>
            <p:nvSpPr>
              <p:cNvPr id="27" name="Ovale 23"/>
              <p:cNvSpPr/>
              <p:nvPr/>
            </p:nvSpPr>
            <p:spPr>
              <a:xfrm>
                <a:off x="4284982" y="1415982"/>
                <a:ext cx="2071688" cy="2051232"/>
              </a:xfrm>
              <a:prstGeom prst="ellipse">
                <a:avLst/>
              </a:prstGeom>
              <a:noFill/>
              <a:ln w="28575">
                <a:solidFill>
                  <a:srgbClr val="478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it-IT" altLang="x-none" dirty="0">
                  <a:solidFill>
                    <a:srgbClr val="FFFFFF"/>
                  </a:solidFill>
                  <a:latin typeface="Calibri" panose="020F0502020204030204" pitchFamily="34" charset="0"/>
                </a:endParaRPr>
              </a:p>
            </p:txBody>
          </p:sp>
        </p:grpSp>
      </p:grpSp>
      <p:grpSp>
        <p:nvGrpSpPr>
          <p:cNvPr id="5127" name="Group 14343"/>
          <p:cNvGrpSpPr/>
          <p:nvPr/>
        </p:nvGrpSpPr>
        <p:grpSpPr>
          <a:xfrm>
            <a:off x="7021513" y="1376363"/>
            <a:ext cx="3024187" cy="2411412"/>
            <a:chOff x="2913560" y="4140709"/>
            <a:chExt cx="3024187" cy="2411065"/>
          </a:xfrm>
        </p:grpSpPr>
        <p:sp>
          <p:nvSpPr>
            <p:cNvPr id="5139" name="CasellaDiTesto 33"/>
            <p:cNvSpPr txBox="1"/>
            <p:nvPr/>
          </p:nvSpPr>
          <p:spPr>
            <a:xfrm>
              <a:off x="2913560" y="6182442"/>
              <a:ext cx="3024187" cy="369332"/>
            </a:xfrm>
            <a:prstGeom prst="rect">
              <a:avLst/>
            </a:prstGeom>
            <a:noFill/>
            <a:ln w="9525">
              <a:noFill/>
            </a:ln>
          </p:spPr>
          <p:txBody>
            <a:bodyPr>
              <a:spAutoFit/>
            </a:bodyPr>
            <a:lstStyle/>
            <a:p>
              <a:pPr algn="ctr" eaLnBrk="1" hangingPunct="1"/>
              <a:r>
                <a:rPr lang="it-IT" altLang="en-US" b="1" dirty="0">
                  <a:solidFill>
                    <a:srgbClr val="4780B5"/>
                  </a:solidFill>
                  <a:latin typeface="Arial" panose="020B0604020202020204" pitchFamily="34" charset="0"/>
                </a:rPr>
                <a:t>E-LEARNING</a:t>
              </a:r>
            </a:p>
          </p:txBody>
        </p:sp>
        <p:grpSp>
          <p:nvGrpSpPr>
            <p:cNvPr id="5140" name="Group 30"/>
            <p:cNvGrpSpPr/>
            <p:nvPr/>
          </p:nvGrpSpPr>
          <p:grpSpPr>
            <a:xfrm>
              <a:off x="3390104" y="4140709"/>
              <a:ext cx="2071103" cy="2051042"/>
              <a:chOff x="1105931" y="4078288"/>
              <a:chExt cx="2071103" cy="2051042"/>
            </a:xfrm>
          </p:grpSpPr>
          <p:pic>
            <p:nvPicPr>
              <p:cNvPr id="5141" name="Graphic 10" descr="Remote learning language with solid fill"/>
              <p:cNvPicPr>
                <a:picLocks noChangeAspect="1"/>
              </p:cNvPicPr>
              <p:nvPr/>
            </p:nvPicPr>
            <p:blipFill>
              <a:blip r:embed="rId5"/>
              <a:stretch>
                <a:fillRect/>
              </a:stretch>
            </p:blipFill>
            <p:spPr>
              <a:xfrm>
                <a:off x="1170724" y="4210032"/>
                <a:ext cx="1941513" cy="1919010"/>
              </a:xfrm>
              <a:prstGeom prst="rect">
                <a:avLst/>
              </a:prstGeom>
              <a:noFill/>
              <a:ln w="9525">
                <a:noFill/>
              </a:ln>
            </p:spPr>
          </p:pic>
          <p:sp>
            <p:nvSpPr>
              <p:cNvPr id="28" name="Ovale 23"/>
              <p:cNvSpPr/>
              <p:nvPr/>
            </p:nvSpPr>
            <p:spPr>
              <a:xfrm>
                <a:off x="1105637" y="4078288"/>
                <a:ext cx="2071687" cy="2050755"/>
              </a:xfrm>
              <a:prstGeom prst="ellipse">
                <a:avLst/>
              </a:prstGeom>
              <a:noFill/>
              <a:ln w="28575">
                <a:solidFill>
                  <a:srgbClr val="478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it-IT" altLang="x-none" dirty="0">
                  <a:solidFill>
                    <a:srgbClr val="FFFFFF"/>
                  </a:solidFill>
                  <a:latin typeface="Calibri" panose="020F0502020204030204" pitchFamily="34" charset="0"/>
                </a:endParaRPr>
              </a:p>
            </p:txBody>
          </p:sp>
        </p:grpSp>
      </p:grpSp>
      <p:grpSp>
        <p:nvGrpSpPr>
          <p:cNvPr id="5128" name="Group 14341"/>
          <p:cNvGrpSpPr/>
          <p:nvPr/>
        </p:nvGrpSpPr>
        <p:grpSpPr>
          <a:xfrm>
            <a:off x="2414588" y="1357313"/>
            <a:ext cx="2593975" cy="2689225"/>
            <a:chOff x="8951712" y="1556792"/>
            <a:chExt cx="2593815" cy="2690215"/>
          </a:xfrm>
        </p:grpSpPr>
        <p:pic>
          <p:nvPicPr>
            <p:cNvPr id="5136" name="Graphic 23" descr="Gavel"/>
            <p:cNvPicPr>
              <a:picLocks noChangeAspect="1"/>
            </p:cNvPicPr>
            <p:nvPr/>
          </p:nvPicPr>
          <p:blipFill>
            <a:blip r:embed="rId6"/>
            <a:stretch>
              <a:fillRect/>
            </a:stretch>
          </p:blipFill>
          <p:spPr>
            <a:xfrm>
              <a:off x="9426149" y="1707646"/>
              <a:ext cx="1503270" cy="1502179"/>
            </a:xfrm>
            <a:prstGeom prst="rect">
              <a:avLst/>
            </a:prstGeom>
            <a:noFill/>
            <a:ln w="9525">
              <a:noFill/>
            </a:ln>
          </p:spPr>
        </p:pic>
        <p:sp>
          <p:nvSpPr>
            <p:cNvPr id="26" name="Ovale 23"/>
            <p:cNvSpPr/>
            <p:nvPr/>
          </p:nvSpPr>
          <p:spPr>
            <a:xfrm>
              <a:off x="9188234" y="1556792"/>
              <a:ext cx="2071560" cy="1950168"/>
            </a:xfrm>
            <a:prstGeom prst="ellipse">
              <a:avLst/>
            </a:prstGeom>
            <a:noFill/>
            <a:ln w="28575">
              <a:solidFill>
                <a:srgbClr val="478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it-IT" altLang="x-none" dirty="0">
                <a:solidFill>
                  <a:srgbClr val="FFFFFF"/>
                </a:solidFill>
                <a:latin typeface="Calibri" panose="020F0502020204030204" pitchFamily="34" charset="0"/>
              </a:endParaRPr>
            </a:p>
          </p:txBody>
        </p:sp>
        <p:sp>
          <p:nvSpPr>
            <p:cNvPr id="5138" name="CasellaDiTesto 32"/>
            <p:cNvSpPr txBox="1"/>
            <p:nvPr/>
          </p:nvSpPr>
          <p:spPr>
            <a:xfrm>
              <a:off x="8951712" y="3600502"/>
              <a:ext cx="2593815" cy="646505"/>
            </a:xfrm>
            <a:prstGeom prst="rect">
              <a:avLst/>
            </a:prstGeom>
            <a:noFill/>
            <a:ln w="9525">
              <a:noFill/>
            </a:ln>
          </p:spPr>
          <p:txBody>
            <a:bodyPr>
              <a:spAutoFit/>
            </a:bodyPr>
            <a:lstStyle/>
            <a:p>
              <a:pPr algn="ctr" eaLnBrk="1" hangingPunct="1"/>
              <a:r>
                <a:rPr lang="it-IT" altLang="en-US" b="1" dirty="0">
                  <a:solidFill>
                    <a:srgbClr val="4780B5"/>
                  </a:solidFill>
                  <a:latin typeface="Arial" panose="020B0604020202020204" pitchFamily="34" charset="0"/>
                </a:rPr>
                <a:t>PROSECUTION                   &amp; JUSTICE</a:t>
              </a:r>
            </a:p>
          </p:txBody>
        </p:sp>
      </p:grpSp>
      <p:grpSp>
        <p:nvGrpSpPr>
          <p:cNvPr id="5129" name="Group 14342"/>
          <p:cNvGrpSpPr/>
          <p:nvPr/>
        </p:nvGrpSpPr>
        <p:grpSpPr>
          <a:xfrm>
            <a:off x="9434513" y="1355725"/>
            <a:ext cx="3024187" cy="2400300"/>
            <a:chOff x="6626171" y="4151957"/>
            <a:chExt cx="3024187" cy="2399817"/>
          </a:xfrm>
        </p:grpSpPr>
        <p:sp>
          <p:nvSpPr>
            <p:cNvPr id="5132" name="CasellaDiTesto 34"/>
            <p:cNvSpPr txBox="1"/>
            <p:nvPr/>
          </p:nvSpPr>
          <p:spPr>
            <a:xfrm>
              <a:off x="6626171" y="6182442"/>
              <a:ext cx="3024187" cy="369332"/>
            </a:xfrm>
            <a:prstGeom prst="rect">
              <a:avLst/>
            </a:prstGeom>
            <a:noFill/>
            <a:ln w="9525">
              <a:noFill/>
            </a:ln>
          </p:spPr>
          <p:txBody>
            <a:bodyPr>
              <a:spAutoFit/>
            </a:bodyPr>
            <a:lstStyle/>
            <a:p>
              <a:pPr algn="ctr" eaLnBrk="1" hangingPunct="1"/>
              <a:r>
                <a:rPr lang="it-IT" altLang="en-US" b="1" dirty="0">
                  <a:solidFill>
                    <a:srgbClr val="4780B5"/>
                  </a:solidFill>
                  <a:latin typeface="Arial" panose="020B0604020202020204" pitchFamily="34" charset="0"/>
                </a:rPr>
                <a:t>EDUCATIONAL VIDEO</a:t>
              </a:r>
            </a:p>
          </p:txBody>
        </p:sp>
        <p:grpSp>
          <p:nvGrpSpPr>
            <p:cNvPr id="5133" name="Group 14338"/>
            <p:cNvGrpSpPr/>
            <p:nvPr/>
          </p:nvGrpSpPr>
          <p:grpSpPr>
            <a:xfrm>
              <a:off x="7102714" y="4151957"/>
              <a:ext cx="2071103" cy="2051042"/>
              <a:chOff x="3997518" y="3861737"/>
              <a:chExt cx="2071103" cy="2051042"/>
            </a:xfrm>
          </p:grpSpPr>
          <p:sp>
            <p:nvSpPr>
              <p:cNvPr id="35" name="Ovale 23"/>
              <p:cNvSpPr/>
              <p:nvPr/>
            </p:nvSpPr>
            <p:spPr>
              <a:xfrm>
                <a:off x="3997225" y="3861737"/>
                <a:ext cx="2071687" cy="2050637"/>
              </a:xfrm>
              <a:prstGeom prst="ellipse">
                <a:avLst/>
              </a:prstGeom>
              <a:noFill/>
              <a:ln w="28575">
                <a:solidFill>
                  <a:srgbClr val="478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it-IT" altLang="x-none" dirty="0">
                  <a:solidFill>
                    <a:srgbClr val="FFFFFF"/>
                  </a:solidFill>
                  <a:latin typeface="Calibri" panose="020F0502020204030204" pitchFamily="34" charset="0"/>
                </a:endParaRPr>
              </a:p>
            </p:txBody>
          </p:sp>
          <p:pic>
            <p:nvPicPr>
              <p:cNvPr id="14337" name="Picture 14336"/>
              <p:cNvPicPr>
                <a:picLocks noChangeAspect="1"/>
              </p:cNvPicPr>
              <p:nvPr/>
            </p:nvPicPr>
            <p:blipFill>
              <a:blip r:embed="rId7">
                <a:duotone>
                  <a:schemeClr val="accent5">
                    <a:shade val="45000"/>
                    <a:satMod val="135000"/>
                  </a:schemeClr>
                  <a:prstClr val="white"/>
                </a:duotone>
              </a:blip>
              <a:stretch>
                <a:fillRect/>
              </a:stretch>
            </p:blipFill>
            <p:spPr>
              <a:xfrm>
                <a:off x="4211636" y="4005379"/>
                <a:ext cx="1697621" cy="1697621"/>
              </a:xfrm>
              <a:prstGeom prst="rect">
                <a:avLst/>
              </a:prstGeom>
            </p:spPr>
          </p:pic>
        </p:grpSp>
      </p:grpSp>
      <p:sp>
        <p:nvSpPr>
          <p:cNvPr id="5130" name="CasellaDiTesto 30"/>
          <p:cNvSpPr txBox="1"/>
          <p:nvPr/>
        </p:nvSpPr>
        <p:spPr>
          <a:xfrm>
            <a:off x="358775" y="4152900"/>
            <a:ext cx="5737225" cy="2678113"/>
          </a:xfrm>
          <a:prstGeom prst="rect">
            <a:avLst/>
          </a:prstGeom>
          <a:noFill/>
          <a:ln w="9525">
            <a:noFill/>
          </a:ln>
        </p:spPr>
        <p:txBody>
          <a:bodyPr>
            <a:spAutoFit/>
          </a:bodyPr>
          <a:lstStyle/>
          <a:p>
            <a:pPr marL="285750" indent="-285750" eaLnBrk="1" hangingPunct="1">
              <a:buFont typeface="Arial" panose="020B0604020202020204" pitchFamily="34" charset="0"/>
              <a:buChar char="•"/>
            </a:pPr>
            <a:r>
              <a:rPr lang="it-IT" altLang="en-US" sz="2400" b="1" dirty="0">
                <a:latin typeface="Arial" panose="020B0604020202020204" pitchFamily="34" charset="0"/>
              </a:rPr>
              <a:t>Table Top Exercise</a:t>
            </a:r>
            <a:r>
              <a:rPr lang="it-IT" altLang="en-US" sz="2000" b="1" dirty="0">
                <a:latin typeface="Arial" panose="020B0604020202020204" pitchFamily="34" charset="0"/>
              </a:rPr>
              <a:t> </a:t>
            </a:r>
            <a:r>
              <a:rPr lang="it-IT" altLang="en-US" sz="2000" b="1" dirty="0">
                <a:solidFill>
                  <a:srgbClr val="00B050"/>
                </a:solidFill>
                <a:latin typeface="Arial" panose="020B0604020202020204" pitchFamily="34" charset="0"/>
              </a:rPr>
              <a:t>(being developed)</a:t>
            </a:r>
            <a:endParaRPr lang="it-IT" altLang="en-US" sz="2000" b="1" dirty="0">
              <a:latin typeface="Arial" panose="020B0604020202020204" pitchFamily="34" charset="0"/>
            </a:endParaRPr>
          </a:p>
          <a:p>
            <a:pPr marL="742950" lvl="1" indent="-285750" eaLnBrk="1" hangingPunct="1">
              <a:buFont typeface="Arial" panose="020B0604020202020204" pitchFamily="34" charset="0"/>
              <a:buChar char="•"/>
            </a:pPr>
            <a:r>
              <a:rPr lang="it-IT" altLang="en-US" sz="2400" dirty="0">
                <a:latin typeface="Arial" panose="020B0604020202020204" pitchFamily="34" charset="0"/>
              </a:rPr>
              <a:t>Case Example, Needs &amp; Gaps</a:t>
            </a:r>
            <a:endParaRPr lang="it-IT" altLang="en-US" sz="2400" b="1" dirty="0">
              <a:latin typeface="Arial" panose="020B0604020202020204" pitchFamily="34" charset="0"/>
            </a:endParaRPr>
          </a:p>
          <a:p>
            <a:pPr marL="285750" indent="-285750" eaLnBrk="1" hangingPunct="1">
              <a:buFont typeface="Arial" panose="020B0604020202020204" pitchFamily="34" charset="0"/>
              <a:buChar char="•"/>
            </a:pPr>
            <a:r>
              <a:rPr lang="it-IT" altLang="en-US" sz="2400" b="1" dirty="0">
                <a:latin typeface="Arial" panose="020B0604020202020204" pitchFamily="34" charset="0"/>
              </a:rPr>
              <a:t>Building a CB Case for Prosecution</a:t>
            </a:r>
          </a:p>
          <a:p>
            <a:pPr marL="742950" lvl="1" indent="-285750" eaLnBrk="1" hangingPunct="1">
              <a:buFont typeface="Arial" panose="020B0604020202020204" pitchFamily="34" charset="0"/>
              <a:buChar char="•"/>
            </a:pPr>
            <a:r>
              <a:rPr lang="it-IT" altLang="en-US" sz="2400" dirty="0">
                <a:latin typeface="Arial" panose="020B0604020202020204" pitchFamily="34" charset="0"/>
              </a:rPr>
              <a:t>Evidence integrity &amp; custody </a:t>
            </a:r>
          </a:p>
          <a:p>
            <a:pPr marL="742950" lvl="1" indent="-285750" eaLnBrk="1" hangingPunct="1">
              <a:buFont typeface="Arial" panose="020B0604020202020204" pitchFamily="34" charset="0"/>
              <a:buChar char="•"/>
            </a:pPr>
            <a:r>
              <a:rPr lang="it-IT" altLang="en-US" sz="2400" dirty="0">
                <a:latin typeface="Arial" panose="020B0604020202020204" pitchFamily="34" charset="0"/>
              </a:rPr>
              <a:t>Prosecution of CB crimes </a:t>
            </a:r>
          </a:p>
          <a:p>
            <a:pPr marL="742950" lvl="1" indent="-285750" eaLnBrk="1" hangingPunct="1">
              <a:buFont typeface="Arial" panose="020B0604020202020204" pitchFamily="34" charset="0"/>
              <a:buChar char="•"/>
            </a:pPr>
            <a:r>
              <a:rPr lang="it-IT" altLang="en-US" sz="2400" dirty="0">
                <a:latin typeface="Arial" panose="020B0604020202020204" pitchFamily="34" charset="0"/>
              </a:rPr>
              <a:t>Dual Use Goods</a:t>
            </a:r>
          </a:p>
          <a:p>
            <a:pPr marL="742950" lvl="1" indent="-285750" eaLnBrk="1" hangingPunct="1">
              <a:buFont typeface="Arial" panose="020B0604020202020204" pitchFamily="34" charset="0"/>
              <a:buChar char="•"/>
            </a:pPr>
            <a:r>
              <a:rPr lang="it-IT" altLang="en-US" sz="2400" dirty="0">
                <a:latin typeface="Arial" panose="020B0604020202020204" pitchFamily="34" charset="0"/>
              </a:rPr>
              <a:t>Criminalisation </a:t>
            </a:r>
          </a:p>
        </p:txBody>
      </p:sp>
      <p:sp>
        <p:nvSpPr>
          <p:cNvPr id="5131" name="Rectangle 1"/>
          <p:cNvSpPr/>
          <p:nvPr/>
        </p:nvSpPr>
        <p:spPr>
          <a:xfrm>
            <a:off x="6973888" y="4097338"/>
            <a:ext cx="6096000" cy="2678112"/>
          </a:xfrm>
          <a:prstGeom prst="rect">
            <a:avLst/>
          </a:prstGeom>
          <a:noFill/>
          <a:ln w="9525">
            <a:noFill/>
          </a:ln>
        </p:spPr>
        <p:txBody>
          <a:bodyPr>
            <a:spAutoFit/>
          </a:bodyPr>
          <a:lstStyle/>
          <a:p>
            <a:pPr marL="285750" indent="-285750" eaLnBrk="1" hangingPunct="1">
              <a:buFont typeface="Arial" panose="020B0604020202020204" pitchFamily="34" charset="0"/>
              <a:buChar char="•"/>
            </a:pPr>
            <a:r>
              <a:rPr lang="it-IT" altLang="en-US" sz="2400" b="1" dirty="0">
                <a:latin typeface="Arial" panose="020B0604020202020204" pitchFamily="34" charset="0"/>
              </a:rPr>
              <a:t>Interagency Coordination</a:t>
            </a:r>
          </a:p>
          <a:p>
            <a:pPr marL="742950" lvl="1" indent="-285750" eaLnBrk="1" hangingPunct="1">
              <a:buFont typeface="Arial" panose="020B0604020202020204" pitchFamily="34" charset="0"/>
              <a:buChar char="•"/>
            </a:pPr>
            <a:r>
              <a:rPr lang="it-IT" altLang="en-US" sz="2400" dirty="0">
                <a:latin typeface="Arial" panose="020B0604020202020204" pitchFamily="34" charset="0"/>
              </a:rPr>
              <a:t>CBRN National Team</a:t>
            </a:r>
          </a:p>
          <a:p>
            <a:pPr marL="742950" lvl="1" indent="-285750" eaLnBrk="1" hangingPunct="1">
              <a:buFont typeface="Arial" panose="020B0604020202020204" pitchFamily="34" charset="0"/>
              <a:buChar char="•"/>
            </a:pPr>
            <a:r>
              <a:rPr lang="it-IT" altLang="en-US" sz="2400" dirty="0">
                <a:latin typeface="Arial" panose="020B0604020202020204" pitchFamily="34" charset="0"/>
              </a:rPr>
              <a:t>Investigative Intelligence</a:t>
            </a:r>
          </a:p>
          <a:p>
            <a:pPr marL="742950" lvl="1" indent="-285750" eaLnBrk="1" hangingPunct="1">
              <a:buFont typeface="Arial" panose="020B0604020202020204" pitchFamily="34" charset="0"/>
              <a:buChar char="•"/>
            </a:pPr>
            <a:r>
              <a:rPr lang="it-IT" altLang="en-US" sz="2400" dirty="0">
                <a:latin typeface="Arial" panose="020B0604020202020204" pitchFamily="34" charset="0"/>
              </a:rPr>
              <a:t>Legal aspects &amp; Conventions</a:t>
            </a:r>
          </a:p>
          <a:p>
            <a:pPr marL="285750" indent="-285750" eaLnBrk="1" hangingPunct="1">
              <a:buFont typeface="Arial" panose="020B0604020202020204" pitchFamily="34" charset="0"/>
              <a:buChar char="•"/>
            </a:pPr>
            <a:r>
              <a:rPr lang="it-IT" altLang="en-US" sz="2400" b="1" dirty="0">
                <a:latin typeface="Arial" panose="020B0604020202020204" pitchFamily="34" charset="0"/>
              </a:rPr>
              <a:t>Moot Court </a:t>
            </a:r>
            <a:r>
              <a:rPr lang="it-IT" altLang="en-US" sz="2000" b="1" dirty="0">
                <a:solidFill>
                  <a:srgbClr val="00B050"/>
                </a:solidFill>
                <a:latin typeface="Arial" panose="020B0604020202020204" pitchFamily="34" charset="0"/>
              </a:rPr>
              <a:t>(being developed)</a:t>
            </a:r>
          </a:p>
          <a:p>
            <a:pPr marL="742950" lvl="1" indent="-285750" eaLnBrk="1" hangingPunct="1">
              <a:buFont typeface="Arial" panose="020B0604020202020204" pitchFamily="34" charset="0"/>
              <a:buChar char="•"/>
            </a:pPr>
            <a:r>
              <a:rPr lang="it-IT" altLang="en-US" sz="2400" dirty="0">
                <a:latin typeface="Arial" panose="020B0604020202020204" pitchFamily="34" charset="0"/>
              </a:rPr>
              <a:t>Mock Trials</a:t>
            </a:r>
          </a:p>
          <a:p>
            <a:pPr marL="742950" lvl="1" indent="-285750" eaLnBrk="1" hangingPunct="1">
              <a:buFont typeface="Arial" panose="020B0604020202020204" pitchFamily="34" charset="0"/>
              <a:buChar char="•"/>
            </a:pPr>
            <a:r>
              <a:rPr lang="it-IT" altLang="en-US" sz="2400" dirty="0">
                <a:latin typeface="Arial" panose="020B0604020202020204" pitchFamily="34" charset="0"/>
              </a:rPr>
              <a:t>Practical Exercise</a:t>
            </a:r>
            <a:endParaRPr lang="en-US" altLang="en-US"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3"/>
          <p:cNvSpPr txBox="1"/>
          <p:nvPr/>
        </p:nvSpPr>
        <p:spPr>
          <a:xfrm>
            <a:off x="2414588" y="312738"/>
            <a:ext cx="9648825" cy="461962"/>
          </a:xfrm>
          <a:prstGeom prst="rect">
            <a:avLst/>
          </a:prstGeom>
          <a:noFill/>
          <a:ln w="9525">
            <a:noFill/>
          </a:ln>
        </p:spPr>
        <p:txBody>
          <a:bodyPr>
            <a:spAutoFit/>
          </a:bodyPr>
          <a:lstStyle/>
          <a:p>
            <a:pPr algn="r" eaLnBrk="1" hangingPunct="1"/>
            <a:r>
              <a:rPr lang="en-US" altLang="it-IT" sz="2300" b="1" dirty="0">
                <a:solidFill>
                  <a:schemeClr val="bg1"/>
                </a:solidFill>
                <a:latin typeface="Arial" panose="020B0604020202020204" pitchFamily="34" charset="0"/>
              </a:rPr>
              <a:t>United Nations Interregional Crime and Justice Research Institute</a:t>
            </a:r>
            <a:endParaRPr lang="en-GB" altLang="it-IT" sz="2300" dirty="0">
              <a:solidFill>
                <a:schemeClr val="bg1"/>
              </a:solidFill>
              <a:latin typeface="Arial" panose="020B0604020202020204" pitchFamily="34" charset="0"/>
            </a:endParaRPr>
          </a:p>
        </p:txBody>
      </p:sp>
      <p:sp>
        <p:nvSpPr>
          <p:cNvPr id="5" name="CasellaDiTesto 2"/>
          <p:cNvSpPr txBox="1">
            <a:spLocks noChangeArrowheads="1"/>
          </p:cNvSpPr>
          <p:nvPr/>
        </p:nvSpPr>
        <p:spPr bwMode="auto">
          <a:xfrm>
            <a:off x="3154363" y="666750"/>
            <a:ext cx="6049963"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None/>
            </a:pPr>
            <a:r>
              <a:rPr lang="en-US" altLang="it-IT" sz="3200" b="1" dirty="0">
                <a:solidFill>
                  <a:srgbClr val="2F5597"/>
                </a:solidFill>
                <a:latin typeface="Arial" panose="020B0604020202020204" pitchFamily="34" charset="0"/>
              </a:rPr>
              <a:t>Future Plans</a:t>
            </a:r>
          </a:p>
        </p:txBody>
      </p:sp>
      <p:sp>
        <p:nvSpPr>
          <p:cNvPr id="6156" name="Rectangle 23"/>
          <p:cNvSpPr/>
          <p:nvPr/>
        </p:nvSpPr>
        <p:spPr>
          <a:xfrm>
            <a:off x="1591675" y="1772769"/>
            <a:ext cx="9176033" cy="523220"/>
          </a:xfrm>
          <a:prstGeom prst="rect">
            <a:avLst/>
          </a:prstGeom>
          <a:noFill/>
          <a:ln w="9525">
            <a:noFill/>
          </a:ln>
        </p:spPr>
        <p:txBody>
          <a:bodyPr wrap="none">
            <a:spAutoFit/>
          </a:bodyPr>
          <a:lstStyle/>
          <a:p>
            <a:r>
              <a:rPr lang="en-US" altLang="en-US" sz="2800" dirty="0">
                <a:solidFill>
                  <a:schemeClr val="accent1"/>
                </a:solidFill>
                <a:latin typeface="Franklin Gothic Heavy" panose="020B0903020102020204" pitchFamily="34" charset="0"/>
                <a:cs typeface="Aharoni" pitchFamily="2" charset="0"/>
              </a:rPr>
              <a:t>Prosecutors</a:t>
            </a:r>
            <a:r>
              <a:rPr lang="en-US" altLang="en-US" sz="2100" b="1" dirty="0">
                <a:solidFill>
                  <a:schemeClr val="accent1"/>
                </a:solidFill>
                <a:latin typeface="Franklin Gothic Heavy" panose="020B0903020102020204" pitchFamily="34" charset="0"/>
              </a:rPr>
              <a:t> </a:t>
            </a:r>
            <a:r>
              <a:rPr lang="en-US" altLang="en-US" sz="2800" dirty="0">
                <a:solidFill>
                  <a:schemeClr val="accent1"/>
                </a:solidFill>
                <a:latin typeface="Franklin Gothic Heavy" panose="020B0903020102020204" pitchFamily="34" charset="0"/>
                <a:cs typeface="Aharoni" pitchFamily="2" charset="0"/>
              </a:rPr>
              <a:t>Guide to Radiological &amp; Nuclear Crimes</a:t>
            </a:r>
            <a:endParaRPr lang="en-US" altLang="en-US" sz="2800" dirty="0">
              <a:solidFill>
                <a:schemeClr val="accent1"/>
              </a:solidFill>
              <a:latin typeface="Franklin Gothic Heavy" panose="020B0903020102020204" pitchFamily="34" charset="0"/>
              <a:ea typeface="Aharoni" pitchFamily="2" charset="0"/>
            </a:endParaRPr>
          </a:p>
        </p:txBody>
      </p:sp>
      <p:pic>
        <p:nvPicPr>
          <p:cNvPr id="6153" name="Picture 24"/>
          <p:cNvPicPr>
            <a:picLocks noChangeAspect="1"/>
          </p:cNvPicPr>
          <p:nvPr/>
        </p:nvPicPr>
        <p:blipFill>
          <a:blip r:embed="rId3"/>
          <a:srcRect l="7516" t="12608" r="4967" b="30602"/>
          <a:stretch>
            <a:fillRect/>
          </a:stretch>
        </p:blipFill>
        <p:spPr>
          <a:xfrm rot="-5400000">
            <a:off x="-46749" y="2658186"/>
            <a:ext cx="2484437" cy="568490"/>
          </a:xfrm>
          <a:prstGeom prst="rect">
            <a:avLst/>
          </a:prstGeom>
          <a:noFill/>
          <a:ln w="9525">
            <a:noFill/>
          </a:ln>
        </p:spPr>
      </p:pic>
      <p:pic>
        <p:nvPicPr>
          <p:cNvPr id="6148" name="Picture 18"/>
          <p:cNvPicPr>
            <a:picLocks noChangeAspect="1"/>
          </p:cNvPicPr>
          <p:nvPr/>
        </p:nvPicPr>
        <p:blipFill>
          <a:blip r:embed="rId4"/>
          <a:stretch>
            <a:fillRect/>
          </a:stretch>
        </p:blipFill>
        <p:spPr>
          <a:xfrm>
            <a:off x="479425" y="4777105"/>
            <a:ext cx="1900555" cy="1900555"/>
          </a:xfrm>
          <a:prstGeom prst="rect">
            <a:avLst/>
          </a:prstGeom>
          <a:noFill/>
          <a:ln w="9525">
            <a:noFill/>
          </a:ln>
        </p:spPr>
      </p:pic>
      <p:pic>
        <p:nvPicPr>
          <p:cNvPr id="6152" name="Picture 10"/>
          <p:cNvPicPr>
            <a:picLocks noChangeAspect="1"/>
          </p:cNvPicPr>
          <p:nvPr/>
        </p:nvPicPr>
        <p:blipFill>
          <a:blip r:embed="rId5"/>
          <a:stretch>
            <a:fillRect/>
          </a:stretch>
        </p:blipFill>
        <p:spPr>
          <a:xfrm>
            <a:off x="2855595" y="4813300"/>
            <a:ext cx="2679065" cy="1767840"/>
          </a:xfrm>
          <a:prstGeom prst="rect">
            <a:avLst/>
          </a:prstGeom>
          <a:noFill/>
          <a:ln w="9525">
            <a:noFill/>
          </a:ln>
        </p:spPr>
      </p:pic>
      <p:pic>
        <p:nvPicPr>
          <p:cNvPr id="24580" name="Picture 1" descr="cid:image001.png@01D5E5C4.C9F44FC0"/>
          <p:cNvPicPr>
            <a:picLocks noChangeAspect="1"/>
          </p:cNvPicPr>
          <p:nvPr/>
        </p:nvPicPr>
        <p:blipFill>
          <a:blip r:embed="rId6" r:link="rId7"/>
          <a:stretch>
            <a:fillRect/>
          </a:stretch>
        </p:blipFill>
        <p:spPr>
          <a:xfrm>
            <a:off x="7896225" y="5048885"/>
            <a:ext cx="3986530" cy="1297305"/>
          </a:xfrm>
          <a:prstGeom prst="rect">
            <a:avLst/>
          </a:prstGeom>
          <a:noFill/>
          <a:ln w="9525">
            <a:noFill/>
          </a:ln>
        </p:spPr>
      </p:pic>
      <p:sp>
        <p:nvSpPr>
          <p:cNvPr id="2" name="Text Box 1"/>
          <p:cNvSpPr txBox="1"/>
          <p:nvPr/>
        </p:nvSpPr>
        <p:spPr>
          <a:xfrm>
            <a:off x="1911350" y="2540000"/>
            <a:ext cx="9009380" cy="922020"/>
          </a:xfrm>
          <a:prstGeom prst="rect">
            <a:avLst/>
          </a:prstGeom>
          <a:noFill/>
        </p:spPr>
        <p:txBody>
          <a:bodyPr wrap="square" rtlCol="0">
            <a:spAutoFit/>
          </a:bodyPr>
          <a:lstStyle/>
          <a:p>
            <a:r>
              <a:rPr lang="en-US" b="1"/>
              <a:t>With the joint effort of IAP, IAEA, JRC, and UNICRI, this guide will provide investigative and prosecutorial agencies with the necessary knowledge to successfully tackle radiological and nuclear crimes.</a:t>
            </a:r>
          </a:p>
        </p:txBody>
      </p:sp>
      <p:pic>
        <p:nvPicPr>
          <p:cNvPr id="4" name="Picture 26"/>
          <p:cNvPicPr>
            <a:picLocks noChangeAspect="1"/>
          </p:cNvPicPr>
          <p:nvPr/>
        </p:nvPicPr>
        <p:blipFill>
          <a:blip r:embed="rId8"/>
          <a:stretch>
            <a:fillRect/>
          </a:stretch>
        </p:blipFill>
        <p:spPr>
          <a:xfrm>
            <a:off x="6010275" y="4603750"/>
            <a:ext cx="1605915" cy="198882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3"/>
          <p:cNvSpPr txBox="1"/>
          <p:nvPr/>
        </p:nvSpPr>
        <p:spPr>
          <a:xfrm>
            <a:off x="2414588" y="312738"/>
            <a:ext cx="9648825" cy="461962"/>
          </a:xfrm>
          <a:prstGeom prst="rect">
            <a:avLst/>
          </a:prstGeom>
          <a:noFill/>
          <a:ln w="9525">
            <a:noFill/>
          </a:ln>
        </p:spPr>
        <p:txBody>
          <a:bodyPr>
            <a:spAutoFit/>
          </a:bodyPr>
          <a:lstStyle/>
          <a:p>
            <a:pPr algn="r" eaLnBrk="1" hangingPunct="1"/>
            <a:r>
              <a:rPr lang="en-US" altLang="it-IT" sz="2300" b="1" dirty="0">
                <a:solidFill>
                  <a:schemeClr val="bg1"/>
                </a:solidFill>
                <a:latin typeface="Arial" panose="020B0604020202020204" pitchFamily="34" charset="0"/>
              </a:rPr>
              <a:t>United Nations Interregional Crime and Justice Research Institute</a:t>
            </a:r>
            <a:endParaRPr lang="en-GB" altLang="it-IT" sz="2300" dirty="0">
              <a:solidFill>
                <a:schemeClr val="bg1"/>
              </a:solidFill>
              <a:latin typeface="Arial" panose="020B0604020202020204" pitchFamily="34" charset="0"/>
            </a:endParaRPr>
          </a:p>
        </p:txBody>
      </p:sp>
      <p:sp>
        <p:nvSpPr>
          <p:cNvPr id="17411" name="Rectangle 1"/>
          <p:cNvSpPr>
            <a:spLocks noChangeArrowheads="1"/>
          </p:cNvSpPr>
          <p:nvPr/>
        </p:nvSpPr>
        <p:spPr bwMode="auto">
          <a:xfrm>
            <a:off x="1992313" y="803275"/>
            <a:ext cx="89979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AU" sz="32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Implementing the Guide in the SEEE Region</a:t>
            </a:r>
            <a:r>
              <a:rPr kumimoji="0" lang="en-AU" altLang="en-US" sz="32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 </a:t>
            </a:r>
          </a:p>
        </p:txBody>
      </p:sp>
      <p:grpSp>
        <p:nvGrpSpPr>
          <p:cNvPr id="8196" name="Group 9"/>
          <p:cNvGrpSpPr/>
          <p:nvPr/>
        </p:nvGrpSpPr>
        <p:grpSpPr>
          <a:xfrm>
            <a:off x="928688" y="1449388"/>
            <a:ext cx="10334625" cy="1893887"/>
            <a:chOff x="911424" y="1645531"/>
            <a:chExt cx="10333774" cy="1892829"/>
          </a:xfrm>
        </p:grpSpPr>
        <p:pic>
          <p:nvPicPr>
            <p:cNvPr id="8200" name="Picture 2"/>
            <p:cNvPicPr>
              <a:picLocks noChangeAspect="1"/>
            </p:cNvPicPr>
            <p:nvPr/>
          </p:nvPicPr>
          <p:blipFill>
            <a:blip r:embed="rId3"/>
            <a:stretch>
              <a:fillRect/>
            </a:stretch>
          </p:blipFill>
          <p:spPr>
            <a:xfrm>
              <a:off x="911424" y="1645531"/>
              <a:ext cx="2839244" cy="1892829"/>
            </a:xfrm>
            <a:prstGeom prst="rect">
              <a:avLst/>
            </a:prstGeom>
            <a:noFill/>
            <a:ln w="9525">
              <a:noFill/>
            </a:ln>
          </p:spPr>
        </p:pic>
        <p:pic>
          <p:nvPicPr>
            <p:cNvPr id="8201" name="Picture 5"/>
            <p:cNvPicPr>
              <a:picLocks noChangeAspect="1"/>
            </p:cNvPicPr>
            <p:nvPr/>
          </p:nvPicPr>
          <p:blipFill>
            <a:blip r:embed="rId4"/>
            <a:stretch>
              <a:fillRect/>
            </a:stretch>
          </p:blipFill>
          <p:spPr>
            <a:xfrm>
              <a:off x="4680729" y="1666152"/>
              <a:ext cx="2830541" cy="1872208"/>
            </a:xfrm>
            <a:prstGeom prst="rect">
              <a:avLst/>
            </a:prstGeom>
            <a:noFill/>
            <a:ln w="9525">
              <a:noFill/>
            </a:ln>
          </p:spPr>
        </p:pic>
        <p:pic>
          <p:nvPicPr>
            <p:cNvPr id="8202" name="Picture 7"/>
            <p:cNvPicPr>
              <a:picLocks noChangeAspect="1"/>
            </p:cNvPicPr>
            <p:nvPr/>
          </p:nvPicPr>
          <p:blipFill>
            <a:blip r:embed="rId5"/>
            <a:stretch>
              <a:fillRect/>
            </a:stretch>
          </p:blipFill>
          <p:spPr>
            <a:xfrm>
              <a:off x="8414657" y="1645531"/>
              <a:ext cx="2830541" cy="1814408"/>
            </a:xfrm>
            <a:prstGeom prst="rect">
              <a:avLst/>
            </a:prstGeom>
            <a:noFill/>
            <a:ln w="9525">
              <a:noFill/>
            </a:ln>
          </p:spPr>
        </p:pic>
      </p:grpSp>
      <p:sp>
        <p:nvSpPr>
          <p:cNvPr id="8197" name="Rectangle 8"/>
          <p:cNvSpPr/>
          <p:nvPr/>
        </p:nvSpPr>
        <p:spPr>
          <a:xfrm>
            <a:off x="300038" y="3514725"/>
            <a:ext cx="11591925" cy="1383665"/>
          </a:xfrm>
          <a:prstGeom prst="rect">
            <a:avLst/>
          </a:prstGeom>
          <a:noFill/>
          <a:ln w="9525">
            <a:noFill/>
          </a:ln>
        </p:spPr>
        <p:txBody>
          <a:bodyPr>
            <a:spAutoFit/>
          </a:bodyPr>
          <a:lstStyle/>
          <a:p>
            <a:pPr marL="457200" indent="-457200" eaLnBrk="1" hangingPunct="1">
              <a:buFont typeface="Arial" panose="020B0604020202020204" pitchFamily="34" charset="0"/>
              <a:buChar char="•"/>
            </a:pPr>
            <a:r>
              <a:rPr lang="it-IT" altLang="en-US" sz="2800" dirty="0">
                <a:latin typeface="Arial" panose="020B0604020202020204" pitchFamily="34" charset="0"/>
              </a:rPr>
              <a:t>Implement</a:t>
            </a:r>
            <a:r>
              <a:rPr lang="en-US" altLang="it-IT" sz="2800" dirty="0">
                <a:latin typeface="Arial" panose="020B0604020202020204" pitchFamily="34" charset="0"/>
              </a:rPr>
              <a:t>ing</a:t>
            </a:r>
            <a:r>
              <a:rPr lang="it-IT" altLang="en-US" sz="2800" dirty="0">
                <a:latin typeface="Arial" panose="020B0604020202020204" pitchFamily="34" charset="0"/>
              </a:rPr>
              <a:t> “ Building a case for prosecution of chemical &amp; biological crimes” in 10 countries of the SEEE region, including Ukraine, Georgia and Moldova.  </a:t>
            </a:r>
          </a:p>
        </p:txBody>
      </p:sp>
      <p:pic>
        <p:nvPicPr>
          <p:cNvPr id="8198" name="Picture 18"/>
          <p:cNvPicPr>
            <a:picLocks noChangeAspect="1"/>
          </p:cNvPicPr>
          <p:nvPr/>
        </p:nvPicPr>
        <p:blipFill>
          <a:blip r:embed="rId6"/>
          <a:stretch>
            <a:fillRect/>
          </a:stretch>
        </p:blipFill>
        <p:spPr>
          <a:xfrm>
            <a:off x="1004888" y="5359400"/>
            <a:ext cx="1409700" cy="1409700"/>
          </a:xfrm>
          <a:prstGeom prst="rect">
            <a:avLst/>
          </a:prstGeom>
          <a:noFill/>
          <a:ln w="9525">
            <a:noFill/>
          </a:ln>
        </p:spPr>
      </p:pic>
      <p:sp>
        <p:nvSpPr>
          <p:cNvPr id="8199" name="Rectangle 1"/>
          <p:cNvSpPr/>
          <p:nvPr/>
        </p:nvSpPr>
        <p:spPr>
          <a:xfrm>
            <a:off x="2495550" y="5405438"/>
            <a:ext cx="9128125" cy="1383665"/>
          </a:xfrm>
          <a:prstGeom prst="rect">
            <a:avLst/>
          </a:prstGeom>
          <a:noFill/>
          <a:ln w="9525">
            <a:noFill/>
          </a:ln>
        </p:spPr>
        <p:txBody>
          <a:bodyPr>
            <a:spAutoFit/>
          </a:bodyPr>
          <a:lstStyle/>
          <a:p>
            <a:pPr marL="457200" indent="-457200" eaLnBrk="1" hangingPunct="1">
              <a:buFont typeface="Arial" panose="020B0604020202020204" pitchFamily="34" charset="0"/>
              <a:buChar char="•"/>
            </a:pPr>
            <a:r>
              <a:rPr lang="en-US" altLang="it-IT" sz="2800" dirty="0">
                <a:latin typeface="Arial" panose="020B0604020202020204" pitchFamily="34" charset="0"/>
              </a:rPr>
              <a:t>T</a:t>
            </a:r>
            <a:r>
              <a:rPr lang="it-IT" altLang="en-US" sz="2800" dirty="0">
                <a:latin typeface="Arial" panose="020B0604020202020204" pitchFamily="34" charset="0"/>
              </a:rPr>
              <a:t>he International Association of Prosecutors is fully supportive of joint cooperation and implementation of training activities</a:t>
            </a:r>
          </a:p>
        </p:txBody>
      </p:sp>
    </p:spTree>
  </p:cSld>
  <p:clrMapOvr>
    <a:masterClrMapping/>
  </p:clrMapOvr>
</p:sld>
</file>

<file path=ppt/theme/theme1.xml><?xml version="1.0" encoding="utf-8"?>
<a:theme xmlns:a="http://schemas.openxmlformats.org/drawingml/2006/main" name="Cov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1224</Words>
  <Application>Microsoft Office PowerPoint</Application>
  <PresentationFormat>Aangepast</PresentationFormat>
  <Paragraphs>69</Paragraphs>
  <Slides>6</Slides>
  <Notes>5</Notes>
  <HiddenSlides>0</HiddenSlides>
  <MMClips>0</MMClips>
  <ScaleCrop>false</ScaleCrop>
  <HeadingPairs>
    <vt:vector size="4" baseType="variant">
      <vt:variant>
        <vt:lpstr>Thema</vt:lpstr>
      </vt:variant>
      <vt:variant>
        <vt:i4>3</vt:i4>
      </vt:variant>
      <vt:variant>
        <vt:lpstr>Diatitels</vt:lpstr>
      </vt:variant>
      <vt:variant>
        <vt:i4>6</vt:i4>
      </vt:variant>
    </vt:vector>
  </HeadingPairs>
  <TitlesOfParts>
    <vt:vector size="9" baseType="lpstr">
      <vt:lpstr>Covers</vt:lpstr>
      <vt:lpstr>Personalizza struttura</vt:lpstr>
      <vt:lpstr>1_Personalizza struttura</vt:lpstr>
      <vt:lpstr>PowerPoint-presentatie</vt:lpstr>
      <vt:lpstr>PowerPoint-presentatie</vt:lpstr>
      <vt:lpstr>PowerPoint-presentatie</vt:lpstr>
      <vt:lpstr>PowerPoint-presentatie</vt:lpstr>
      <vt:lpstr>PowerPoint-presentatie</vt:lpstr>
      <vt:lpstr>PowerPoint-presentatie</vt:lpstr>
    </vt:vector>
  </TitlesOfParts>
  <Company>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garrone</dc:creator>
  <cp:lastModifiedBy>Simon</cp:lastModifiedBy>
  <cp:revision>491</cp:revision>
  <dcterms:created xsi:type="dcterms:W3CDTF">2016-04-04T12:53:00Z</dcterms:created>
  <dcterms:modified xsi:type="dcterms:W3CDTF">2022-09-23T09:42:50Z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0x0101002771C00348A8F843B21EFD7C4922411D</vt:lpwstr>
  </property>
  <property fmtid="{D5CDD505-2E9C-101B-9397-08002B2CF9AE}" pid="3" name="ICV">
    <vt:lpwstr>75E8423806644525BD7C11DAF33C5409</vt:lpwstr>
  </property>
  <property fmtid="{D5CDD505-2E9C-101B-9397-08002B2CF9AE}" pid="4" name="KSOProductBuildVer">
    <vt:lpwstr>1033-11.2.0.11191</vt:lpwstr>
  </property>
</Properties>
</file>