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302" r:id="rId3"/>
    <p:sldId id="296" r:id="rId4"/>
    <p:sldId id="258" r:id="rId5"/>
    <p:sldId id="260" r:id="rId6"/>
    <p:sldId id="261" r:id="rId7"/>
    <p:sldId id="287" r:id="rId8"/>
    <p:sldId id="264" r:id="rId9"/>
    <p:sldId id="265" r:id="rId10"/>
    <p:sldId id="266" r:id="rId11"/>
    <p:sldId id="267" r:id="rId12"/>
    <p:sldId id="268" r:id="rId13"/>
    <p:sldId id="269" r:id="rId14"/>
    <p:sldId id="270" r:id="rId15"/>
    <p:sldId id="271" r:id="rId16"/>
    <p:sldId id="272" r:id="rId17"/>
    <p:sldId id="288" r:id="rId18"/>
    <p:sldId id="257" r:id="rId19"/>
    <p:sldId id="275" r:id="rId20"/>
    <p:sldId id="276" r:id="rId21"/>
    <p:sldId id="294" r:id="rId22"/>
    <p:sldId id="278" r:id="rId23"/>
    <p:sldId id="2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14"/>
    <p:restoredTop sz="87620"/>
  </p:normalViewPr>
  <p:slideViewPr>
    <p:cSldViewPr snapToGrid="0" snapToObjects="1">
      <p:cViewPr varScale="1">
        <p:scale>
          <a:sx n="58" d="100"/>
          <a:sy n="58" d="100"/>
        </p:scale>
        <p:origin x="1296" y="28"/>
      </p:cViewPr>
      <p:guideLst/>
    </p:cSldViewPr>
  </p:slideViewPr>
  <p:notesTextViewPr>
    <p:cViewPr>
      <p:scale>
        <a:sx n="1" d="1"/>
        <a:sy n="1" d="1"/>
      </p:scale>
      <p:origin x="0" y="0"/>
    </p:cViewPr>
  </p:notesTextViewPr>
  <p:sorterViewPr>
    <p:cViewPr>
      <p:scale>
        <a:sx n="126" d="100"/>
        <a:sy n="12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581A4-52D5-564B-8935-9C0160AB7C4D}" type="datetimeFigureOut">
              <a:rPr lang="en-US" smtClean="0"/>
              <a:t>9/10/2022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5F78D-1750-DC46-AACC-FB9D875E750A}" type="slidenum">
              <a:rPr lang="en-US" smtClean="0"/>
              <a:t>‹#›</a:t>
            </a:fld>
            <a:endParaRPr lang="en-US" dirty="0"/>
          </a:p>
        </p:txBody>
      </p:sp>
    </p:spTree>
    <p:extLst>
      <p:ext uri="{BB962C8B-B14F-4D97-AF65-F5344CB8AC3E}">
        <p14:creationId xmlns:p14="http://schemas.microsoft.com/office/powerpoint/2010/main" val="238949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2</a:t>
            </a:fld>
            <a:endParaRPr lang="en-US" dirty="0"/>
          </a:p>
        </p:txBody>
      </p:sp>
    </p:spTree>
    <p:extLst>
      <p:ext uri="{BB962C8B-B14F-4D97-AF65-F5344CB8AC3E}">
        <p14:creationId xmlns:p14="http://schemas.microsoft.com/office/powerpoint/2010/main" val="384978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18</a:t>
            </a:fld>
            <a:endParaRPr lang="en-US" dirty="0"/>
          </a:p>
        </p:txBody>
      </p:sp>
    </p:spTree>
    <p:extLst>
      <p:ext uri="{BB962C8B-B14F-4D97-AF65-F5344CB8AC3E}">
        <p14:creationId xmlns:p14="http://schemas.microsoft.com/office/powerpoint/2010/main" val="329577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20</a:t>
            </a:fld>
            <a:endParaRPr lang="en-US" dirty="0"/>
          </a:p>
        </p:txBody>
      </p:sp>
    </p:spTree>
    <p:extLst>
      <p:ext uri="{BB962C8B-B14F-4D97-AF65-F5344CB8AC3E}">
        <p14:creationId xmlns:p14="http://schemas.microsoft.com/office/powerpoint/2010/main" val="78113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4</a:t>
            </a:fld>
            <a:endParaRPr lang="en-US" dirty="0"/>
          </a:p>
        </p:txBody>
      </p:sp>
    </p:spTree>
    <p:extLst>
      <p:ext uri="{BB962C8B-B14F-4D97-AF65-F5344CB8AC3E}">
        <p14:creationId xmlns:p14="http://schemas.microsoft.com/office/powerpoint/2010/main" val="332401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5</a:t>
            </a:fld>
            <a:endParaRPr lang="en-US" dirty="0"/>
          </a:p>
        </p:txBody>
      </p:sp>
    </p:spTree>
    <p:extLst>
      <p:ext uri="{BB962C8B-B14F-4D97-AF65-F5344CB8AC3E}">
        <p14:creationId xmlns:p14="http://schemas.microsoft.com/office/powerpoint/2010/main" val="186924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6</a:t>
            </a:fld>
            <a:endParaRPr lang="en-US" dirty="0"/>
          </a:p>
        </p:txBody>
      </p:sp>
    </p:spTree>
    <p:extLst>
      <p:ext uri="{BB962C8B-B14F-4D97-AF65-F5344CB8AC3E}">
        <p14:creationId xmlns:p14="http://schemas.microsoft.com/office/powerpoint/2010/main" val="3107393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7</a:t>
            </a:fld>
            <a:endParaRPr lang="en-US" dirty="0"/>
          </a:p>
        </p:txBody>
      </p:sp>
    </p:spTree>
    <p:extLst>
      <p:ext uri="{BB962C8B-B14F-4D97-AF65-F5344CB8AC3E}">
        <p14:creationId xmlns:p14="http://schemas.microsoft.com/office/powerpoint/2010/main" val="261640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9</a:t>
            </a:fld>
            <a:endParaRPr lang="en-US" dirty="0"/>
          </a:p>
        </p:txBody>
      </p:sp>
    </p:spTree>
    <p:extLst>
      <p:ext uri="{BB962C8B-B14F-4D97-AF65-F5344CB8AC3E}">
        <p14:creationId xmlns:p14="http://schemas.microsoft.com/office/powerpoint/2010/main" val="205105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10</a:t>
            </a:fld>
            <a:endParaRPr lang="en-US" dirty="0"/>
          </a:p>
        </p:txBody>
      </p:sp>
    </p:spTree>
    <p:extLst>
      <p:ext uri="{BB962C8B-B14F-4D97-AF65-F5344CB8AC3E}">
        <p14:creationId xmlns:p14="http://schemas.microsoft.com/office/powerpoint/2010/main" val="570932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11</a:t>
            </a:fld>
            <a:endParaRPr lang="en-US" dirty="0"/>
          </a:p>
        </p:txBody>
      </p:sp>
    </p:spTree>
    <p:extLst>
      <p:ext uri="{BB962C8B-B14F-4D97-AF65-F5344CB8AC3E}">
        <p14:creationId xmlns:p14="http://schemas.microsoft.com/office/powerpoint/2010/main" val="131761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85F78D-1750-DC46-AACC-FB9D875E750A}" type="slidenum">
              <a:rPr lang="en-US" smtClean="0"/>
              <a:t>13</a:t>
            </a:fld>
            <a:endParaRPr lang="en-US" dirty="0"/>
          </a:p>
        </p:txBody>
      </p:sp>
    </p:spTree>
    <p:extLst>
      <p:ext uri="{BB962C8B-B14F-4D97-AF65-F5344CB8AC3E}">
        <p14:creationId xmlns:p14="http://schemas.microsoft.com/office/powerpoint/2010/main" val="218812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15E3-29C2-31E7-FD72-53E0A8045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A99915-0F29-0D47-9C68-F86EA776A7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2BD8B4-FE00-98FD-F158-A1A8D16C2BB0}"/>
              </a:ext>
            </a:extLst>
          </p:cNvPr>
          <p:cNvSpPr>
            <a:spLocks noGrp="1"/>
          </p:cNvSpPr>
          <p:nvPr>
            <p:ph type="dt" sz="half" idx="10"/>
          </p:nvPr>
        </p:nvSpPr>
        <p:spPr/>
        <p:txBody>
          <a:bodyPr/>
          <a:lstStyle/>
          <a:p>
            <a:r>
              <a:rPr lang="en-CA" dirty="0"/>
              <a:t>© Bob Seeman</a:t>
            </a:r>
            <a:endParaRPr lang="en-US" dirty="0"/>
          </a:p>
        </p:txBody>
      </p:sp>
      <p:sp>
        <p:nvSpPr>
          <p:cNvPr id="5" name="Footer Placeholder 4">
            <a:extLst>
              <a:ext uri="{FF2B5EF4-FFF2-40B4-BE49-F238E27FC236}">
                <a16:creationId xmlns:a16="http://schemas.microsoft.com/office/drawing/2014/main" id="{AA28D8DA-BEEA-1559-7056-9DA5AA0D3E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DFE26E-2059-BF8C-9743-04C2E40D654E}"/>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233599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9B0D-B7DD-83D2-7DDA-BB14A6474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DC2DD-35A1-1E56-72D1-A5C32EB822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B409C-7FD8-19D4-2A24-F5F36ABF4524}"/>
              </a:ext>
            </a:extLst>
          </p:cNvPr>
          <p:cNvSpPr>
            <a:spLocks noGrp="1"/>
          </p:cNvSpPr>
          <p:nvPr>
            <p:ph type="dt" sz="half" idx="10"/>
          </p:nvPr>
        </p:nvSpPr>
        <p:spPr/>
        <p:txBody>
          <a:bodyPr/>
          <a:lstStyle/>
          <a:p>
            <a:fld id="{911FFB44-18CF-2242-80B3-30F01B6FB924}" type="datetime1">
              <a:rPr lang="en-CA" smtClean="0"/>
              <a:t>2022-09-10</a:t>
            </a:fld>
            <a:endParaRPr lang="en-US" dirty="0"/>
          </a:p>
        </p:txBody>
      </p:sp>
      <p:sp>
        <p:nvSpPr>
          <p:cNvPr id="5" name="Footer Placeholder 4">
            <a:extLst>
              <a:ext uri="{FF2B5EF4-FFF2-40B4-BE49-F238E27FC236}">
                <a16:creationId xmlns:a16="http://schemas.microsoft.com/office/drawing/2014/main" id="{CCEB8539-BA6A-D7E4-FB25-293A4E85C0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4F53BB-4718-81F8-2FA9-44E450451705}"/>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211249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015266-BF5C-710A-EA41-1DEEEEA2C4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17A8CF-80DD-E497-1419-E0746A1380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E248A-1585-1D8F-CC3B-E4A324FF5766}"/>
              </a:ext>
            </a:extLst>
          </p:cNvPr>
          <p:cNvSpPr>
            <a:spLocks noGrp="1"/>
          </p:cNvSpPr>
          <p:nvPr>
            <p:ph type="dt" sz="half" idx="10"/>
          </p:nvPr>
        </p:nvSpPr>
        <p:spPr/>
        <p:txBody>
          <a:bodyPr/>
          <a:lstStyle/>
          <a:p>
            <a:fld id="{E91B9695-0E0B-C245-91BC-78B3FE5B92D5}" type="datetime1">
              <a:rPr lang="en-CA" smtClean="0"/>
              <a:t>2022-09-10</a:t>
            </a:fld>
            <a:endParaRPr lang="en-US" dirty="0"/>
          </a:p>
        </p:txBody>
      </p:sp>
      <p:sp>
        <p:nvSpPr>
          <p:cNvPr id="5" name="Footer Placeholder 4">
            <a:extLst>
              <a:ext uri="{FF2B5EF4-FFF2-40B4-BE49-F238E27FC236}">
                <a16:creationId xmlns:a16="http://schemas.microsoft.com/office/drawing/2014/main" id="{BCAD4C16-4DC9-199A-CA83-991D25450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E3428C-9BA6-C5AE-2365-335E3B8D342A}"/>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306323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BC50-6467-6465-0EE7-528831A08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E3274-F382-7998-52E8-66FE18059C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D61D5-D5FE-CA76-A23E-EB6429F73D59}"/>
              </a:ext>
            </a:extLst>
          </p:cNvPr>
          <p:cNvSpPr>
            <a:spLocks noGrp="1"/>
          </p:cNvSpPr>
          <p:nvPr>
            <p:ph type="dt" sz="half" idx="10"/>
          </p:nvPr>
        </p:nvSpPr>
        <p:spPr/>
        <p:txBody>
          <a:bodyPr/>
          <a:lstStyle/>
          <a:p>
            <a:r>
              <a:rPr lang="en-CA" dirty="0"/>
              <a:t>© Bob Seeman</a:t>
            </a:r>
            <a:endParaRPr lang="en-US" dirty="0"/>
          </a:p>
        </p:txBody>
      </p:sp>
      <p:sp>
        <p:nvSpPr>
          <p:cNvPr id="5" name="Footer Placeholder 4">
            <a:extLst>
              <a:ext uri="{FF2B5EF4-FFF2-40B4-BE49-F238E27FC236}">
                <a16:creationId xmlns:a16="http://schemas.microsoft.com/office/drawing/2014/main" id="{C4221438-7464-A389-9E65-88A14F4516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1DDA3F-2CF5-E0CD-4761-FBABA75B8BD5}"/>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263556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B8D6-BF1C-A80D-65F0-EE9A09D42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3360E-1099-F49C-FE74-3EFCAC1ADC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05A020-0703-E771-6375-FA0653CDEC88}"/>
              </a:ext>
            </a:extLst>
          </p:cNvPr>
          <p:cNvSpPr>
            <a:spLocks noGrp="1"/>
          </p:cNvSpPr>
          <p:nvPr>
            <p:ph type="dt" sz="half" idx="10"/>
          </p:nvPr>
        </p:nvSpPr>
        <p:spPr/>
        <p:txBody>
          <a:bodyPr/>
          <a:lstStyle/>
          <a:p>
            <a:fld id="{80B67F45-AFB0-E548-8944-4B80226A0F78}" type="datetime1">
              <a:rPr lang="en-CA" smtClean="0"/>
              <a:t>2022-09-10</a:t>
            </a:fld>
            <a:endParaRPr lang="en-US" dirty="0"/>
          </a:p>
        </p:txBody>
      </p:sp>
      <p:sp>
        <p:nvSpPr>
          <p:cNvPr id="5" name="Footer Placeholder 4">
            <a:extLst>
              <a:ext uri="{FF2B5EF4-FFF2-40B4-BE49-F238E27FC236}">
                <a16:creationId xmlns:a16="http://schemas.microsoft.com/office/drawing/2014/main" id="{605696EF-E5FD-1749-5155-FF830D94C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550F24-B5FA-4275-F9A1-E8EB1BBDE055}"/>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166649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BFEB-2D0A-F41A-BEC0-CDE25B41E2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B6270-7440-7EF6-E0AC-A696C3BCE5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8EF2C6-ACFB-837E-77D1-E1BEB229D7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A2DCFA-0AFD-B38D-DE04-1515770079EB}"/>
              </a:ext>
            </a:extLst>
          </p:cNvPr>
          <p:cNvSpPr>
            <a:spLocks noGrp="1"/>
          </p:cNvSpPr>
          <p:nvPr>
            <p:ph type="dt" sz="half" idx="10"/>
          </p:nvPr>
        </p:nvSpPr>
        <p:spPr/>
        <p:txBody>
          <a:bodyPr/>
          <a:lstStyle/>
          <a:p>
            <a:fld id="{083DA71C-7D04-D340-B405-12CE2AA43EC8}" type="datetime1">
              <a:rPr lang="en-CA" smtClean="0"/>
              <a:t>2022-09-10</a:t>
            </a:fld>
            <a:endParaRPr lang="en-US" dirty="0"/>
          </a:p>
        </p:txBody>
      </p:sp>
      <p:sp>
        <p:nvSpPr>
          <p:cNvPr id="6" name="Footer Placeholder 5">
            <a:extLst>
              <a:ext uri="{FF2B5EF4-FFF2-40B4-BE49-F238E27FC236}">
                <a16:creationId xmlns:a16="http://schemas.microsoft.com/office/drawing/2014/main" id="{D7A62432-7347-C617-47EF-605D4A6DEC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A3EA1E-C4FF-E542-C67C-0566CA6B0329}"/>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114176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89EA-F900-431F-01DE-BB8B0CAE98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BBD8F9-5178-E79E-40D5-7116469C9D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0A28C-F6AA-9D07-C19C-A89F5182C7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3689E5-A22A-D7B4-2E84-D38C0183A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0A354-8074-DE23-69B0-72D372EA7B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279A00-C75B-C794-C685-5FFC5EF3926D}"/>
              </a:ext>
            </a:extLst>
          </p:cNvPr>
          <p:cNvSpPr>
            <a:spLocks noGrp="1"/>
          </p:cNvSpPr>
          <p:nvPr>
            <p:ph type="dt" sz="half" idx="10"/>
          </p:nvPr>
        </p:nvSpPr>
        <p:spPr/>
        <p:txBody>
          <a:bodyPr/>
          <a:lstStyle/>
          <a:p>
            <a:fld id="{099A5D23-303A-454B-95D2-79886D46B31D}" type="datetime1">
              <a:rPr lang="en-CA" smtClean="0"/>
              <a:t>2022-09-10</a:t>
            </a:fld>
            <a:endParaRPr lang="en-US" dirty="0"/>
          </a:p>
        </p:txBody>
      </p:sp>
      <p:sp>
        <p:nvSpPr>
          <p:cNvPr id="8" name="Footer Placeholder 7">
            <a:extLst>
              <a:ext uri="{FF2B5EF4-FFF2-40B4-BE49-F238E27FC236}">
                <a16:creationId xmlns:a16="http://schemas.microsoft.com/office/drawing/2014/main" id="{5F29518D-9F85-DB81-CE42-6194716F1C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C2E271-C2F2-4A7B-02C2-430A5B2EAB34}"/>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291301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4702-5525-6678-BF5D-2AA900DCB0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FBDB72-88CE-876E-F5D3-D5291E541942}"/>
              </a:ext>
            </a:extLst>
          </p:cNvPr>
          <p:cNvSpPr>
            <a:spLocks noGrp="1"/>
          </p:cNvSpPr>
          <p:nvPr>
            <p:ph type="dt" sz="half" idx="10"/>
          </p:nvPr>
        </p:nvSpPr>
        <p:spPr/>
        <p:txBody>
          <a:bodyPr/>
          <a:lstStyle/>
          <a:p>
            <a:r>
              <a:rPr lang="en-CA" dirty="0"/>
              <a:t>© Bob Seeman</a:t>
            </a:r>
            <a:endParaRPr lang="en-US" dirty="0"/>
          </a:p>
        </p:txBody>
      </p:sp>
      <p:sp>
        <p:nvSpPr>
          <p:cNvPr id="4" name="Footer Placeholder 3">
            <a:extLst>
              <a:ext uri="{FF2B5EF4-FFF2-40B4-BE49-F238E27FC236}">
                <a16:creationId xmlns:a16="http://schemas.microsoft.com/office/drawing/2014/main" id="{7082C6C9-2A15-C91E-7099-93E60D7DCB1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A9596CE-E384-FD79-A559-E8AEC4514218}"/>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2490916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91BB61-A1E3-D8DD-97DF-E18923A50F24}"/>
              </a:ext>
            </a:extLst>
          </p:cNvPr>
          <p:cNvSpPr>
            <a:spLocks noGrp="1"/>
          </p:cNvSpPr>
          <p:nvPr>
            <p:ph type="dt" sz="half" idx="10"/>
          </p:nvPr>
        </p:nvSpPr>
        <p:spPr/>
        <p:txBody>
          <a:bodyPr/>
          <a:lstStyle/>
          <a:p>
            <a:fld id="{5982BD8B-3CF2-864A-A2BE-AFAC852BC5FB}" type="datetime1">
              <a:rPr lang="en-CA" smtClean="0"/>
              <a:t>2022-09-10</a:t>
            </a:fld>
            <a:endParaRPr lang="en-US" dirty="0"/>
          </a:p>
        </p:txBody>
      </p:sp>
      <p:sp>
        <p:nvSpPr>
          <p:cNvPr id="3" name="Footer Placeholder 2">
            <a:extLst>
              <a:ext uri="{FF2B5EF4-FFF2-40B4-BE49-F238E27FC236}">
                <a16:creationId xmlns:a16="http://schemas.microsoft.com/office/drawing/2014/main" id="{91142A4F-1EB3-0756-912A-EE8847CB53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A3AF2C-0B1D-F358-B4AD-2A291F2F3D2B}"/>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22802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BAE9-D763-061A-F7BF-99676B017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08D0AC-32D2-DC54-41EE-43DF8C47D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C57548-7281-76ED-D876-A1F227705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CAB0D-223E-9677-C4B6-C1405878843F}"/>
              </a:ext>
            </a:extLst>
          </p:cNvPr>
          <p:cNvSpPr>
            <a:spLocks noGrp="1"/>
          </p:cNvSpPr>
          <p:nvPr>
            <p:ph type="dt" sz="half" idx="10"/>
          </p:nvPr>
        </p:nvSpPr>
        <p:spPr/>
        <p:txBody>
          <a:bodyPr/>
          <a:lstStyle/>
          <a:p>
            <a:fld id="{54B33EAC-C397-174F-B8F3-0463FA2F5A4F}" type="datetime1">
              <a:rPr lang="en-CA" smtClean="0"/>
              <a:t>2022-09-10</a:t>
            </a:fld>
            <a:endParaRPr lang="en-US" dirty="0"/>
          </a:p>
        </p:txBody>
      </p:sp>
      <p:sp>
        <p:nvSpPr>
          <p:cNvPr id="6" name="Footer Placeholder 5">
            <a:extLst>
              <a:ext uri="{FF2B5EF4-FFF2-40B4-BE49-F238E27FC236}">
                <a16:creationId xmlns:a16="http://schemas.microsoft.com/office/drawing/2014/main" id="{0F18C682-67D7-4F27-F513-95498DA276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5DF886-82D3-975E-7A0C-4AAFE18F398E}"/>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194504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93AE-3267-73D6-7A7C-957345662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3CE0B0-4D4C-C93D-7EB5-A9D01F7F5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8F0857E-90BD-0200-3959-33E78F876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90807-2F00-3BE7-B678-E1BBE24D2699}"/>
              </a:ext>
            </a:extLst>
          </p:cNvPr>
          <p:cNvSpPr>
            <a:spLocks noGrp="1"/>
          </p:cNvSpPr>
          <p:nvPr>
            <p:ph type="dt" sz="half" idx="10"/>
          </p:nvPr>
        </p:nvSpPr>
        <p:spPr/>
        <p:txBody>
          <a:bodyPr/>
          <a:lstStyle/>
          <a:p>
            <a:fld id="{3E636421-9733-7C4F-9D58-6B5DBF92028B}" type="datetime1">
              <a:rPr lang="en-CA" smtClean="0"/>
              <a:t>2022-09-10</a:t>
            </a:fld>
            <a:endParaRPr lang="en-US" dirty="0"/>
          </a:p>
        </p:txBody>
      </p:sp>
      <p:sp>
        <p:nvSpPr>
          <p:cNvPr id="6" name="Footer Placeholder 5">
            <a:extLst>
              <a:ext uri="{FF2B5EF4-FFF2-40B4-BE49-F238E27FC236}">
                <a16:creationId xmlns:a16="http://schemas.microsoft.com/office/drawing/2014/main" id="{59DFAFA1-D0C2-2365-BCC4-01C8A2FB62D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F79FDF-E1F1-60A2-C81F-071A978497BA}"/>
              </a:ext>
            </a:extLst>
          </p:cNvPr>
          <p:cNvSpPr>
            <a:spLocks noGrp="1"/>
          </p:cNvSpPr>
          <p:nvPr>
            <p:ph type="sldNum" sz="quarter" idx="12"/>
          </p:nvPr>
        </p:nvSpPr>
        <p:spPr/>
        <p:txBody>
          <a:bodyPr/>
          <a:lstStyle/>
          <a:p>
            <a:fld id="{BB9B4D00-3C16-BB4E-A2DE-240599371F03}" type="slidenum">
              <a:rPr lang="en-US" smtClean="0"/>
              <a:t>‹#›</a:t>
            </a:fld>
            <a:endParaRPr lang="en-US" dirty="0"/>
          </a:p>
        </p:txBody>
      </p:sp>
    </p:spTree>
    <p:extLst>
      <p:ext uri="{BB962C8B-B14F-4D97-AF65-F5344CB8AC3E}">
        <p14:creationId xmlns:p14="http://schemas.microsoft.com/office/powerpoint/2010/main" val="87601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115-73EE-7145-0507-E5644B993E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27D235B-7D54-9D62-99B4-4800918FE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CFE78-7B0D-C5BD-2D1F-97D5D4062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CA" dirty="0"/>
              <a:t>© Bob Seeman</a:t>
            </a:r>
            <a:endParaRPr lang="en-US" dirty="0"/>
          </a:p>
        </p:txBody>
      </p:sp>
      <p:sp>
        <p:nvSpPr>
          <p:cNvPr id="5" name="Footer Placeholder 4">
            <a:extLst>
              <a:ext uri="{FF2B5EF4-FFF2-40B4-BE49-F238E27FC236}">
                <a16:creationId xmlns:a16="http://schemas.microsoft.com/office/drawing/2014/main" id="{7AD583BD-AA0D-4407-186E-9DC1A2130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0E59893-71BB-0065-382E-01132B421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4D00-3C16-BB4E-A2DE-240599371F03}" type="slidenum">
              <a:rPr lang="en-US" smtClean="0"/>
              <a:t>‹#›</a:t>
            </a:fld>
            <a:endParaRPr lang="en-US" dirty="0"/>
          </a:p>
        </p:txBody>
      </p:sp>
    </p:spTree>
    <p:extLst>
      <p:ext uri="{BB962C8B-B14F-4D97-AF65-F5344CB8AC3E}">
        <p14:creationId xmlns:p14="http://schemas.microsoft.com/office/powerpoint/2010/main" val="4265952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2EC0-734D-C3C6-C332-DA5A95D21BB6}"/>
              </a:ext>
            </a:extLst>
          </p:cNvPr>
          <p:cNvSpPr>
            <a:spLocks noGrp="1"/>
          </p:cNvSpPr>
          <p:nvPr>
            <p:ph type="ctrTitle"/>
          </p:nvPr>
        </p:nvSpPr>
        <p:spPr>
          <a:xfrm>
            <a:off x="1524000" y="750574"/>
            <a:ext cx="9144000" cy="2387600"/>
          </a:xfrm>
        </p:spPr>
        <p:txBody>
          <a:bodyPr>
            <a:noAutofit/>
          </a:bodyPr>
          <a:lstStyle/>
          <a:p>
            <a:r>
              <a:rPr lang="en-US" sz="4800" b="1" dirty="0">
                <a:solidFill>
                  <a:schemeClr val="bg2">
                    <a:lumMod val="25000"/>
                  </a:schemeClr>
                </a:solidFill>
              </a:rPr>
              <a:t>Reduce Virtual Asset Money Laundering by Regulating Bitcoin</a:t>
            </a:r>
          </a:p>
        </p:txBody>
      </p:sp>
      <p:sp>
        <p:nvSpPr>
          <p:cNvPr id="3" name="Subtitle 2">
            <a:extLst>
              <a:ext uri="{FF2B5EF4-FFF2-40B4-BE49-F238E27FC236}">
                <a16:creationId xmlns:a16="http://schemas.microsoft.com/office/drawing/2014/main" id="{F1FC47DC-80CA-A6F4-C2FB-908B817011EE}"/>
              </a:ext>
            </a:extLst>
          </p:cNvPr>
          <p:cNvSpPr>
            <a:spLocks noGrp="1"/>
          </p:cNvSpPr>
          <p:nvPr>
            <p:ph type="subTitle" idx="1"/>
          </p:nvPr>
        </p:nvSpPr>
        <p:spPr>
          <a:xfrm>
            <a:off x="1524000" y="4722471"/>
            <a:ext cx="9144000" cy="2530848"/>
          </a:xfrm>
        </p:spPr>
        <p:txBody>
          <a:bodyPr>
            <a:normAutofit/>
          </a:bodyPr>
          <a:lstStyle/>
          <a:p>
            <a:endParaRPr lang="en-US" sz="3200" dirty="0"/>
          </a:p>
          <a:p>
            <a:r>
              <a:rPr lang="en-US" sz="3900" dirty="0">
                <a:solidFill>
                  <a:schemeClr val="bg2">
                    <a:lumMod val="25000"/>
                  </a:schemeClr>
                </a:solidFill>
              </a:rPr>
              <a:t>Bob Seeman</a:t>
            </a:r>
          </a:p>
        </p:txBody>
      </p:sp>
      <p:sp>
        <p:nvSpPr>
          <p:cNvPr id="6" name="TextBox 5">
            <a:extLst>
              <a:ext uri="{FF2B5EF4-FFF2-40B4-BE49-F238E27FC236}">
                <a16:creationId xmlns:a16="http://schemas.microsoft.com/office/drawing/2014/main" id="{BF3DF9CE-B8EE-F472-0471-2A945F80A8A8}"/>
              </a:ext>
            </a:extLst>
          </p:cNvPr>
          <p:cNvSpPr txBox="1"/>
          <p:nvPr/>
        </p:nvSpPr>
        <p:spPr>
          <a:xfrm>
            <a:off x="310393" y="6249798"/>
            <a:ext cx="2768366" cy="369332"/>
          </a:xfrm>
          <a:prstGeom prst="rect">
            <a:avLst/>
          </a:prstGeom>
          <a:noFill/>
        </p:spPr>
        <p:txBody>
          <a:bodyPr wrap="square" rtlCol="0">
            <a:spAutoFit/>
          </a:bodyPr>
          <a:lstStyle/>
          <a:p>
            <a:r>
              <a:rPr lang="en-CA" dirty="0">
                <a:solidFill>
                  <a:schemeClr val="accent2">
                    <a:lumMod val="75000"/>
                  </a:schemeClr>
                </a:solidFill>
              </a:rPr>
              <a:t>© Bob Seeman</a:t>
            </a:r>
            <a:endParaRPr lang="en-US" dirty="0">
              <a:solidFill>
                <a:schemeClr val="accent2">
                  <a:lumMod val="75000"/>
                </a:schemeClr>
              </a:solidFill>
            </a:endParaRPr>
          </a:p>
        </p:txBody>
      </p:sp>
    </p:spTree>
    <p:extLst>
      <p:ext uri="{BB962C8B-B14F-4D97-AF65-F5344CB8AC3E}">
        <p14:creationId xmlns:p14="http://schemas.microsoft.com/office/powerpoint/2010/main" val="1592964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B46D-2EBC-B54B-E20F-886D069F8D27}"/>
              </a:ext>
            </a:extLst>
          </p:cNvPr>
          <p:cNvSpPr>
            <a:spLocks noGrp="1"/>
          </p:cNvSpPr>
          <p:nvPr>
            <p:ph type="title"/>
          </p:nvPr>
        </p:nvSpPr>
        <p:spPr/>
        <p:txBody>
          <a:bodyPr/>
          <a:lstStyle/>
          <a:p>
            <a:r>
              <a:rPr lang="en-US" b="1" dirty="0">
                <a:solidFill>
                  <a:schemeClr val="bg2">
                    <a:lumMod val="25000"/>
                  </a:schemeClr>
                </a:solidFill>
              </a:rPr>
              <a:t>Use for payment</a:t>
            </a:r>
          </a:p>
        </p:txBody>
      </p:sp>
      <p:sp>
        <p:nvSpPr>
          <p:cNvPr id="3" name="Content Placeholder 2">
            <a:extLst>
              <a:ext uri="{FF2B5EF4-FFF2-40B4-BE49-F238E27FC236}">
                <a16:creationId xmlns:a16="http://schemas.microsoft.com/office/drawing/2014/main" id="{93DA5D83-7642-3DE7-4990-1718540525F7}"/>
              </a:ext>
            </a:extLst>
          </p:cNvPr>
          <p:cNvSpPr>
            <a:spLocks noGrp="1"/>
          </p:cNvSpPr>
          <p:nvPr>
            <p:ph idx="1"/>
          </p:nvPr>
        </p:nvSpPr>
        <p:spPr>
          <a:xfrm>
            <a:off x="838200" y="1825624"/>
            <a:ext cx="10515600" cy="4530725"/>
          </a:xfrm>
        </p:spPr>
        <p:txBody>
          <a:bodyPr>
            <a:normAutofit/>
          </a:bodyPr>
          <a:lstStyle/>
          <a:p>
            <a:r>
              <a:rPr lang="en-US" dirty="0">
                <a:solidFill>
                  <a:schemeClr val="bg2">
                    <a:lumMod val="25000"/>
                  </a:schemeClr>
                </a:solidFill>
              </a:rPr>
              <a:t>Companies say “We accept payments in bitcoin” </a:t>
            </a:r>
          </a:p>
          <a:p>
            <a:pPr lvl="1"/>
            <a:r>
              <a:rPr lang="en-US" dirty="0">
                <a:solidFill>
                  <a:schemeClr val="bg2">
                    <a:lumMod val="25000"/>
                  </a:schemeClr>
                </a:solidFill>
              </a:rPr>
              <a:t>Using a service that allows them to price in USD, presents bitcoin price to the customer, transfers the bitcoin, turns it into USD</a:t>
            </a:r>
          </a:p>
          <a:p>
            <a:r>
              <a:rPr lang="en-US" dirty="0">
                <a:solidFill>
                  <a:schemeClr val="bg2">
                    <a:lumMod val="25000"/>
                  </a:schemeClr>
                </a:solidFill>
              </a:rPr>
              <a:t>Modern finance requires that electronic transfers be reversible for a short period of time</a:t>
            </a:r>
          </a:p>
          <a:p>
            <a:pPr lvl="1"/>
            <a:r>
              <a:rPr lang="en-US" dirty="0">
                <a:solidFill>
                  <a:schemeClr val="bg2">
                    <a:lumMod val="25000"/>
                  </a:schemeClr>
                </a:solidFill>
              </a:rPr>
              <a:t>Allows an undo in case of fraud</a:t>
            </a:r>
          </a:p>
          <a:p>
            <a:pPr lvl="1"/>
            <a:r>
              <a:rPr lang="en-US" dirty="0">
                <a:solidFill>
                  <a:schemeClr val="bg2">
                    <a:lumMod val="25000"/>
                  </a:schemeClr>
                </a:solidFill>
              </a:rPr>
              <a:t>Ability to reverse transactions does not exist with bitcoin</a:t>
            </a:r>
          </a:p>
          <a:p>
            <a:pPr lvl="2"/>
            <a:r>
              <a:rPr lang="en-US" sz="2400" dirty="0">
                <a:solidFill>
                  <a:schemeClr val="bg2">
                    <a:lumMod val="25000"/>
                  </a:schemeClr>
                </a:solidFill>
              </a:rPr>
              <a:t>Reversibility is more important than bitcoin’s immutability since the biggest fraud concern is the incorrect recording of transactions </a:t>
            </a:r>
            <a:r>
              <a:rPr lang="en-US" sz="2400" i="1" dirty="0">
                <a:solidFill>
                  <a:schemeClr val="bg2">
                    <a:lumMod val="25000"/>
                  </a:schemeClr>
                </a:solidFill>
              </a:rPr>
              <a:t>going forward </a:t>
            </a:r>
            <a:r>
              <a:rPr lang="en-US" sz="2400" dirty="0">
                <a:solidFill>
                  <a:schemeClr val="bg2">
                    <a:lumMod val="25000"/>
                  </a:schemeClr>
                </a:solidFill>
              </a:rPr>
              <a:t>and not the improper </a:t>
            </a:r>
            <a:r>
              <a:rPr lang="en-US" sz="2400" i="1" dirty="0">
                <a:solidFill>
                  <a:schemeClr val="bg2">
                    <a:lumMod val="25000"/>
                  </a:schemeClr>
                </a:solidFill>
              </a:rPr>
              <a:t>retroactive</a:t>
            </a:r>
            <a:r>
              <a:rPr lang="en-US" sz="2400" dirty="0">
                <a:solidFill>
                  <a:schemeClr val="bg2">
                    <a:lumMod val="25000"/>
                  </a:schemeClr>
                </a:solidFill>
              </a:rPr>
              <a:t> changing of records</a:t>
            </a: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5452F64A-198B-D908-58DF-CFEF7B18E198}"/>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10</a:t>
            </a:fld>
            <a:endParaRPr lang="en-US" dirty="0">
              <a:solidFill>
                <a:schemeClr val="bg2">
                  <a:lumMod val="25000"/>
                </a:schemeClr>
              </a:solidFill>
            </a:endParaRPr>
          </a:p>
        </p:txBody>
      </p:sp>
    </p:spTree>
    <p:extLst>
      <p:ext uri="{BB962C8B-B14F-4D97-AF65-F5344CB8AC3E}">
        <p14:creationId xmlns:p14="http://schemas.microsoft.com/office/powerpoint/2010/main" val="3807880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FCCA4-5990-3541-3E92-9EF3FD775648}"/>
              </a:ext>
            </a:extLst>
          </p:cNvPr>
          <p:cNvSpPr>
            <a:spLocks noGrp="1"/>
          </p:cNvSpPr>
          <p:nvPr>
            <p:ph type="title"/>
          </p:nvPr>
        </p:nvSpPr>
        <p:spPr/>
        <p:txBody>
          <a:bodyPr/>
          <a:lstStyle/>
          <a:p>
            <a:r>
              <a:rPr lang="en-US" b="1" dirty="0">
                <a:solidFill>
                  <a:schemeClr val="bg2">
                    <a:lumMod val="25000"/>
                  </a:schemeClr>
                </a:solidFill>
              </a:rPr>
              <a:t>Not a medium of exchange</a:t>
            </a:r>
          </a:p>
        </p:txBody>
      </p:sp>
      <p:sp>
        <p:nvSpPr>
          <p:cNvPr id="3" name="Content Placeholder 2">
            <a:extLst>
              <a:ext uri="{FF2B5EF4-FFF2-40B4-BE49-F238E27FC236}">
                <a16:creationId xmlns:a16="http://schemas.microsoft.com/office/drawing/2014/main" id="{2FFAFE47-9A32-791B-1051-E65649BDEDD7}"/>
              </a:ext>
            </a:extLst>
          </p:cNvPr>
          <p:cNvSpPr>
            <a:spLocks noGrp="1"/>
          </p:cNvSpPr>
          <p:nvPr>
            <p:ph idx="1"/>
          </p:nvPr>
        </p:nvSpPr>
        <p:spPr/>
        <p:txBody>
          <a:bodyPr>
            <a:normAutofit fontScale="92500" lnSpcReduction="10000"/>
          </a:bodyPr>
          <a:lstStyle/>
          <a:p>
            <a:r>
              <a:rPr lang="en-US" dirty="0">
                <a:solidFill>
                  <a:schemeClr val="bg2">
                    <a:lumMod val="25000"/>
                  </a:schemeClr>
                </a:solidFill>
              </a:rPr>
              <a:t>El Salvador made bitcoin forced legal tender</a:t>
            </a:r>
          </a:p>
          <a:p>
            <a:pPr lvl="1"/>
            <a:r>
              <a:rPr lang="en-US" dirty="0">
                <a:solidFill>
                  <a:schemeClr val="bg2">
                    <a:lumMod val="25000"/>
                  </a:schemeClr>
                </a:solidFill>
              </a:rPr>
              <a:t>It is forced legal tender since accepting bitcoin is not an option</a:t>
            </a:r>
          </a:p>
          <a:p>
            <a:pPr lvl="1"/>
            <a:r>
              <a:rPr lang="en-US" dirty="0">
                <a:solidFill>
                  <a:schemeClr val="bg2">
                    <a:lumMod val="25000"/>
                  </a:schemeClr>
                </a:solidFill>
              </a:rPr>
              <a:t>Every person and business must accept bitcoin</a:t>
            </a:r>
          </a:p>
          <a:p>
            <a:pPr lvl="2"/>
            <a:r>
              <a:rPr lang="en-US" dirty="0">
                <a:solidFill>
                  <a:schemeClr val="bg2">
                    <a:lumMod val="25000"/>
                  </a:schemeClr>
                </a:solidFill>
              </a:rPr>
              <a:t>Everyone given a bitcoin wallet and a free 30 USD</a:t>
            </a:r>
          </a:p>
          <a:p>
            <a:pPr lvl="2"/>
            <a:r>
              <a:rPr lang="en-US" dirty="0">
                <a:solidFill>
                  <a:schemeClr val="bg2">
                    <a:lumMod val="25000"/>
                  </a:schemeClr>
                </a:solidFill>
              </a:rPr>
              <a:t>Most simply cashed in the bitcoin for USD</a:t>
            </a:r>
          </a:p>
          <a:p>
            <a:r>
              <a:rPr lang="en-US" dirty="0">
                <a:solidFill>
                  <a:schemeClr val="bg2">
                    <a:lumMod val="25000"/>
                  </a:schemeClr>
                </a:solidFill>
              </a:rPr>
              <a:t>Few transactions are being conducted with bitcoin</a:t>
            </a:r>
          </a:p>
          <a:p>
            <a:pPr lvl="1"/>
            <a:r>
              <a:rPr lang="en-US" dirty="0">
                <a:solidFill>
                  <a:schemeClr val="bg2">
                    <a:lumMod val="25000"/>
                  </a:schemeClr>
                </a:solidFill>
              </a:rPr>
              <a:t>Complete failure</a:t>
            </a:r>
          </a:p>
          <a:p>
            <a:pPr lvl="1"/>
            <a:r>
              <a:rPr lang="en-US" dirty="0">
                <a:solidFill>
                  <a:schemeClr val="bg2">
                    <a:lumMod val="25000"/>
                  </a:schemeClr>
                </a:solidFill>
              </a:rPr>
              <a:t>Almost no new adoption in 2022</a:t>
            </a:r>
          </a:p>
          <a:p>
            <a:pPr lvl="1"/>
            <a:r>
              <a:rPr lang="en-US" dirty="0">
                <a:solidFill>
                  <a:schemeClr val="bg2">
                    <a:lumMod val="25000"/>
                  </a:schemeClr>
                </a:solidFill>
              </a:rPr>
              <a:t>Only 1.6% of remittances</a:t>
            </a:r>
          </a:p>
          <a:p>
            <a:r>
              <a:rPr lang="en-US" dirty="0">
                <a:solidFill>
                  <a:schemeClr val="bg2">
                    <a:lumMod val="25000"/>
                  </a:schemeClr>
                </a:solidFill>
              </a:rPr>
              <a:t>Bitcoin does not bank the unbanked</a:t>
            </a:r>
          </a:p>
          <a:p>
            <a:pPr lvl="1"/>
            <a:r>
              <a:rPr lang="en-US" dirty="0">
                <a:solidFill>
                  <a:schemeClr val="bg2">
                    <a:lumMod val="25000"/>
                  </a:schemeClr>
                </a:solidFill>
              </a:rPr>
              <a:t>If the bitcoin investors really cared about the unbanked, they might want to consider investing in improving systems that work, such as M-PESA</a:t>
            </a:r>
          </a:p>
        </p:txBody>
      </p:sp>
      <p:sp>
        <p:nvSpPr>
          <p:cNvPr id="4" name="Slide Number Placeholder 3">
            <a:extLst>
              <a:ext uri="{FF2B5EF4-FFF2-40B4-BE49-F238E27FC236}">
                <a16:creationId xmlns:a16="http://schemas.microsoft.com/office/drawing/2014/main" id="{5F4F9094-99AB-A9B0-8DDB-8705D6C9473A}"/>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11</a:t>
            </a:fld>
            <a:endParaRPr lang="en-US" dirty="0">
              <a:solidFill>
                <a:schemeClr val="bg2">
                  <a:lumMod val="25000"/>
                </a:schemeClr>
              </a:solidFill>
            </a:endParaRPr>
          </a:p>
        </p:txBody>
      </p:sp>
    </p:spTree>
    <p:extLst>
      <p:ext uri="{BB962C8B-B14F-4D97-AF65-F5344CB8AC3E}">
        <p14:creationId xmlns:p14="http://schemas.microsoft.com/office/powerpoint/2010/main" val="2700339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24FD-6A23-B9B9-0510-F872F7B49305}"/>
              </a:ext>
            </a:extLst>
          </p:cNvPr>
          <p:cNvSpPr>
            <a:spLocks noGrp="1"/>
          </p:cNvSpPr>
          <p:nvPr>
            <p:ph type="title"/>
          </p:nvPr>
        </p:nvSpPr>
        <p:spPr/>
        <p:txBody>
          <a:bodyPr/>
          <a:lstStyle/>
          <a:p>
            <a:r>
              <a:rPr lang="en-US" b="1" dirty="0">
                <a:solidFill>
                  <a:schemeClr val="bg2">
                    <a:lumMod val="25000"/>
                  </a:schemeClr>
                </a:solidFill>
              </a:rPr>
              <a:t>Bitcoin is not used as a unit of account</a:t>
            </a:r>
          </a:p>
        </p:txBody>
      </p:sp>
      <p:sp>
        <p:nvSpPr>
          <p:cNvPr id="3" name="Content Placeholder 2">
            <a:extLst>
              <a:ext uri="{FF2B5EF4-FFF2-40B4-BE49-F238E27FC236}">
                <a16:creationId xmlns:a16="http://schemas.microsoft.com/office/drawing/2014/main" id="{28BFE609-0789-DEAA-B693-3DC62FD59454}"/>
              </a:ext>
            </a:extLst>
          </p:cNvPr>
          <p:cNvSpPr>
            <a:spLocks noGrp="1"/>
          </p:cNvSpPr>
          <p:nvPr>
            <p:ph idx="1"/>
          </p:nvPr>
        </p:nvSpPr>
        <p:spPr/>
        <p:txBody>
          <a:bodyPr>
            <a:normAutofit/>
          </a:bodyPr>
          <a:lstStyle/>
          <a:p>
            <a:pPr lvl="0"/>
            <a:r>
              <a:rPr lang="en-US" dirty="0">
                <a:solidFill>
                  <a:schemeClr val="bg2">
                    <a:lumMod val="25000"/>
                  </a:schemeClr>
                </a:solidFill>
              </a:rPr>
              <a:t>Even conferences about bitcoin price their tickets in USD</a:t>
            </a:r>
          </a:p>
          <a:p>
            <a:pPr marL="0" lvl="0" indent="0">
              <a:buNone/>
            </a:pPr>
            <a:endParaRPr lang="en-US" b="1" dirty="0">
              <a:solidFill>
                <a:schemeClr val="bg2">
                  <a:lumMod val="25000"/>
                </a:schemeClr>
              </a:solidFill>
            </a:endParaRPr>
          </a:p>
          <a:p>
            <a:pPr marL="0" lvl="0" indent="0">
              <a:spcBef>
                <a:spcPct val="0"/>
              </a:spcBef>
              <a:buNone/>
            </a:pPr>
            <a:r>
              <a:rPr lang="en-US" sz="4400" b="1" dirty="0">
                <a:solidFill>
                  <a:schemeClr val="bg2">
                    <a:lumMod val="25000"/>
                  </a:schemeClr>
                </a:solidFill>
                <a:latin typeface="+mj-lt"/>
                <a:ea typeface="+mj-ea"/>
                <a:cs typeface="+mj-cs"/>
              </a:rPr>
              <a:t>Bitcoin is not a good store of value</a:t>
            </a:r>
          </a:p>
          <a:p>
            <a:pPr lvl="0"/>
            <a:endParaRPr lang="en-US" sz="1100" dirty="0">
              <a:solidFill>
                <a:schemeClr val="bg2">
                  <a:lumMod val="25000"/>
                </a:schemeClr>
              </a:solidFill>
            </a:endParaRPr>
          </a:p>
          <a:p>
            <a:pPr lvl="0"/>
            <a:r>
              <a:rPr lang="en-US" dirty="0">
                <a:solidFill>
                  <a:schemeClr val="bg2">
                    <a:lumMod val="25000"/>
                  </a:schemeClr>
                </a:solidFill>
              </a:rPr>
              <a:t>It regularly drops 10% overnight</a:t>
            </a:r>
          </a:p>
          <a:p>
            <a:pPr lvl="1"/>
            <a:r>
              <a:rPr lang="en-US" dirty="0">
                <a:solidFill>
                  <a:schemeClr val="bg2">
                    <a:lumMod val="25000"/>
                  </a:schemeClr>
                </a:solidFill>
              </a:rPr>
              <a:t>4 times in the last 4 years, a drop of &gt;50% over weeks</a:t>
            </a:r>
          </a:p>
          <a:p>
            <a:pPr lvl="0"/>
            <a:r>
              <a:rPr lang="en-US" dirty="0">
                <a:solidFill>
                  <a:schemeClr val="bg2">
                    <a:lumMod val="25000"/>
                  </a:schemeClr>
                </a:solidFill>
              </a:rPr>
              <a:t>The main reason that bitcoin fails as good money is due to high volatility</a:t>
            </a:r>
          </a:p>
          <a:p>
            <a:pPr lvl="0"/>
            <a:r>
              <a:rPr lang="en-US" dirty="0">
                <a:solidFill>
                  <a:schemeClr val="bg2">
                    <a:lumMod val="25000"/>
                  </a:schemeClr>
                </a:solidFill>
              </a:rPr>
              <a:t>The volatility gives the clue as to what bitcoin really is – gambling</a:t>
            </a:r>
          </a:p>
        </p:txBody>
      </p:sp>
      <p:sp>
        <p:nvSpPr>
          <p:cNvPr id="4" name="Slide Number Placeholder 3">
            <a:extLst>
              <a:ext uri="{FF2B5EF4-FFF2-40B4-BE49-F238E27FC236}">
                <a16:creationId xmlns:a16="http://schemas.microsoft.com/office/drawing/2014/main" id="{86F43ECB-A9B0-48E2-6DD5-D055D12B1B13}"/>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12</a:t>
            </a:fld>
            <a:endParaRPr lang="en-US" dirty="0">
              <a:solidFill>
                <a:schemeClr val="bg2">
                  <a:lumMod val="25000"/>
                </a:schemeClr>
              </a:solidFill>
            </a:endParaRPr>
          </a:p>
        </p:txBody>
      </p:sp>
    </p:spTree>
    <p:extLst>
      <p:ext uri="{BB962C8B-B14F-4D97-AF65-F5344CB8AC3E}">
        <p14:creationId xmlns:p14="http://schemas.microsoft.com/office/powerpoint/2010/main" val="269202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725C-9D5D-FE9B-FFD4-31CF4CE68CD5}"/>
              </a:ext>
            </a:extLst>
          </p:cNvPr>
          <p:cNvSpPr>
            <a:spLocks noGrp="1"/>
          </p:cNvSpPr>
          <p:nvPr>
            <p:ph type="title"/>
          </p:nvPr>
        </p:nvSpPr>
        <p:spPr/>
        <p:txBody>
          <a:bodyPr/>
          <a:lstStyle/>
          <a:p>
            <a:r>
              <a:rPr lang="en-US" b="1" dirty="0">
                <a:solidFill>
                  <a:schemeClr val="bg2">
                    <a:lumMod val="25000"/>
                  </a:schemeClr>
                </a:solidFill>
              </a:rPr>
              <a:t>“Digital gold”</a:t>
            </a:r>
          </a:p>
        </p:txBody>
      </p:sp>
      <p:sp>
        <p:nvSpPr>
          <p:cNvPr id="3" name="Content Placeholder 2">
            <a:extLst>
              <a:ext uri="{FF2B5EF4-FFF2-40B4-BE49-F238E27FC236}">
                <a16:creationId xmlns:a16="http://schemas.microsoft.com/office/drawing/2014/main" id="{37FC89A0-4130-923A-0EE8-78B83ED596DB}"/>
              </a:ext>
            </a:extLst>
          </p:cNvPr>
          <p:cNvSpPr>
            <a:spLocks noGrp="1"/>
          </p:cNvSpPr>
          <p:nvPr>
            <p:ph idx="1"/>
          </p:nvPr>
        </p:nvSpPr>
        <p:spPr/>
        <p:txBody>
          <a:bodyPr>
            <a:normAutofit fontScale="92500" lnSpcReduction="10000"/>
          </a:bodyPr>
          <a:lstStyle/>
          <a:p>
            <a:r>
              <a:rPr lang="en-US" dirty="0">
                <a:solidFill>
                  <a:schemeClr val="bg2">
                    <a:lumMod val="25000"/>
                  </a:schemeClr>
                </a:solidFill>
              </a:rPr>
              <a:t>Many bitcoin promoters have finally realized that bitcoin is not money</a:t>
            </a:r>
          </a:p>
          <a:p>
            <a:r>
              <a:rPr lang="en-US" dirty="0">
                <a:solidFill>
                  <a:schemeClr val="bg2">
                    <a:lumMod val="25000"/>
                  </a:schemeClr>
                </a:solidFill>
              </a:rPr>
              <a:t>They now argue that bitcoin is “digital gold”, that it has all the properties of gold </a:t>
            </a:r>
          </a:p>
          <a:p>
            <a:pPr lvl="1"/>
            <a:r>
              <a:rPr lang="en-US" dirty="0">
                <a:solidFill>
                  <a:schemeClr val="bg2">
                    <a:lumMod val="25000"/>
                  </a:schemeClr>
                </a:solidFill>
              </a:rPr>
              <a:t>Bitcoin is completely different then gold</a:t>
            </a:r>
          </a:p>
          <a:p>
            <a:pPr lvl="1"/>
            <a:r>
              <a:rPr lang="en-US" dirty="0">
                <a:solidFill>
                  <a:schemeClr val="bg2">
                    <a:lumMod val="25000"/>
                  </a:schemeClr>
                </a:solidFill>
              </a:rPr>
              <a:t>Characteristics of gold over thousands of years</a:t>
            </a:r>
          </a:p>
          <a:p>
            <a:pPr lvl="2"/>
            <a:r>
              <a:rPr lang="en-US" dirty="0">
                <a:solidFill>
                  <a:schemeClr val="bg2">
                    <a:lumMod val="25000"/>
                  </a:schemeClr>
                </a:solidFill>
              </a:rPr>
              <a:t>Non-corroding</a:t>
            </a:r>
          </a:p>
          <a:p>
            <a:pPr lvl="3"/>
            <a:r>
              <a:rPr lang="en-US" dirty="0">
                <a:solidFill>
                  <a:schemeClr val="bg2">
                    <a:lumMod val="25000"/>
                  </a:schemeClr>
                </a:solidFill>
              </a:rPr>
              <a:t>Shiny and wonderful to look at</a:t>
            </a:r>
          </a:p>
          <a:p>
            <a:pPr lvl="2"/>
            <a:r>
              <a:rPr lang="en-US" dirty="0">
                <a:solidFill>
                  <a:schemeClr val="bg2">
                    <a:lumMod val="25000"/>
                  </a:schemeClr>
                </a:solidFill>
              </a:rPr>
              <a:t>Exists in limited volumes</a:t>
            </a:r>
          </a:p>
          <a:p>
            <a:pPr lvl="2"/>
            <a:r>
              <a:rPr lang="en-US" dirty="0">
                <a:solidFill>
                  <a:schemeClr val="bg2">
                    <a:lumMod val="25000"/>
                  </a:schemeClr>
                </a:solidFill>
              </a:rPr>
              <a:t>Well-known globally</a:t>
            </a:r>
          </a:p>
          <a:p>
            <a:pPr lvl="2"/>
            <a:r>
              <a:rPr lang="en-US" dirty="0">
                <a:solidFill>
                  <a:schemeClr val="bg2">
                    <a:lumMod val="25000"/>
                  </a:schemeClr>
                </a:solidFill>
              </a:rPr>
              <a:t>Difficult to counterfeit</a:t>
            </a:r>
          </a:p>
          <a:p>
            <a:pPr lvl="2"/>
            <a:r>
              <a:rPr lang="en-US" dirty="0">
                <a:solidFill>
                  <a:schemeClr val="bg2">
                    <a:lumMod val="25000"/>
                  </a:schemeClr>
                </a:solidFill>
              </a:rPr>
              <a:t>Soft metal for processing for jewellery, industry, coins and bars</a:t>
            </a:r>
          </a:p>
          <a:p>
            <a:pPr lvl="3"/>
            <a:r>
              <a:rPr lang="en-US" dirty="0">
                <a:solidFill>
                  <a:schemeClr val="bg2">
                    <a:lumMod val="25000"/>
                  </a:schemeClr>
                </a:solidFill>
              </a:rPr>
              <a:t>Standardized cold coins reduced transactions costs</a:t>
            </a:r>
          </a:p>
          <a:p>
            <a:pPr lvl="2"/>
            <a:r>
              <a:rPr lang="en-US" dirty="0">
                <a:solidFill>
                  <a:schemeClr val="bg2">
                    <a:lumMod val="25000"/>
                  </a:schemeClr>
                </a:solidFill>
              </a:rPr>
              <a:t>Unique electrical properties</a:t>
            </a: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1701BDA4-86BA-A96D-7CA0-7EF8EDDDADFC}"/>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13</a:t>
            </a:fld>
            <a:endParaRPr lang="en-US" dirty="0">
              <a:solidFill>
                <a:schemeClr val="bg2">
                  <a:lumMod val="25000"/>
                </a:schemeClr>
              </a:solidFill>
            </a:endParaRPr>
          </a:p>
        </p:txBody>
      </p:sp>
    </p:spTree>
    <p:extLst>
      <p:ext uri="{BB962C8B-B14F-4D97-AF65-F5344CB8AC3E}">
        <p14:creationId xmlns:p14="http://schemas.microsoft.com/office/powerpoint/2010/main" val="1283994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5914-CFF1-F0C5-8AE1-A3A4EE2B46CB}"/>
              </a:ext>
            </a:extLst>
          </p:cNvPr>
          <p:cNvSpPr>
            <a:spLocks noGrp="1"/>
          </p:cNvSpPr>
          <p:nvPr>
            <p:ph type="title"/>
          </p:nvPr>
        </p:nvSpPr>
        <p:spPr/>
        <p:txBody>
          <a:bodyPr/>
          <a:lstStyle/>
          <a:p>
            <a:r>
              <a:rPr lang="en-US" b="1" dirty="0">
                <a:solidFill>
                  <a:schemeClr val="bg2">
                    <a:lumMod val="25000"/>
                  </a:schemeClr>
                </a:solidFill>
              </a:rPr>
              <a:t>Gold versus bitcoin</a:t>
            </a:r>
          </a:p>
        </p:txBody>
      </p:sp>
      <p:sp>
        <p:nvSpPr>
          <p:cNvPr id="3" name="Content Placeholder 2">
            <a:extLst>
              <a:ext uri="{FF2B5EF4-FFF2-40B4-BE49-F238E27FC236}">
                <a16:creationId xmlns:a16="http://schemas.microsoft.com/office/drawing/2014/main" id="{4B5F2BAC-0BF6-87FA-0DCC-EE8EF33FC153}"/>
              </a:ext>
            </a:extLst>
          </p:cNvPr>
          <p:cNvSpPr>
            <a:spLocks noGrp="1"/>
          </p:cNvSpPr>
          <p:nvPr>
            <p:ph idx="1"/>
          </p:nvPr>
        </p:nvSpPr>
        <p:spPr/>
        <p:txBody>
          <a:bodyPr>
            <a:normAutofit fontScale="92500" lnSpcReduction="20000"/>
          </a:bodyPr>
          <a:lstStyle/>
          <a:p>
            <a:r>
              <a:rPr lang="en-US" dirty="0">
                <a:solidFill>
                  <a:schemeClr val="bg2">
                    <a:lumMod val="25000"/>
                  </a:schemeClr>
                </a:solidFill>
              </a:rPr>
              <a:t>Half of the gold produced every year is used for jewellery</a:t>
            </a:r>
          </a:p>
          <a:p>
            <a:pPr lvl="1"/>
            <a:r>
              <a:rPr lang="en-US" dirty="0">
                <a:solidFill>
                  <a:schemeClr val="bg2">
                    <a:lumMod val="25000"/>
                  </a:schemeClr>
                </a:solidFill>
              </a:rPr>
              <a:t>10-20% used for industry</a:t>
            </a:r>
          </a:p>
          <a:p>
            <a:pPr lvl="1"/>
            <a:r>
              <a:rPr lang="en-US" dirty="0">
                <a:solidFill>
                  <a:schemeClr val="bg2">
                    <a:lumMod val="25000"/>
                  </a:schemeClr>
                </a:solidFill>
              </a:rPr>
              <a:t>Balance for coins, bars and bank vaults</a:t>
            </a:r>
          </a:p>
          <a:p>
            <a:r>
              <a:rPr lang="en-US" dirty="0">
                <a:solidFill>
                  <a:schemeClr val="bg2">
                    <a:lumMod val="25000"/>
                  </a:schemeClr>
                </a:solidFill>
              </a:rPr>
              <a:t>Gold is valuable since it is useful</a:t>
            </a:r>
          </a:p>
          <a:p>
            <a:pPr lvl="1"/>
            <a:r>
              <a:rPr lang="en-US" dirty="0">
                <a:solidFill>
                  <a:schemeClr val="bg2">
                    <a:lumMod val="25000"/>
                  </a:schemeClr>
                </a:solidFill>
              </a:rPr>
              <a:t>Bitcoin has almost no legal utility</a:t>
            </a:r>
          </a:p>
          <a:p>
            <a:r>
              <a:rPr lang="en-US" dirty="0">
                <a:solidFill>
                  <a:schemeClr val="bg2">
                    <a:lumMod val="25000"/>
                  </a:schemeClr>
                </a:solidFill>
              </a:rPr>
              <a:t>The price of gold is stable</a:t>
            </a:r>
          </a:p>
          <a:p>
            <a:pPr lvl="1"/>
            <a:r>
              <a:rPr lang="en-US" dirty="0">
                <a:solidFill>
                  <a:schemeClr val="bg2">
                    <a:lumMod val="25000"/>
                  </a:schemeClr>
                </a:solidFill>
              </a:rPr>
              <a:t>The price of bitcoin is not</a:t>
            </a:r>
          </a:p>
          <a:p>
            <a:r>
              <a:rPr lang="en-US" dirty="0">
                <a:solidFill>
                  <a:schemeClr val="bg2">
                    <a:lumMod val="25000"/>
                  </a:schemeClr>
                </a:solidFill>
              </a:rPr>
              <a:t>Gold is inversely correlated to the market</a:t>
            </a:r>
          </a:p>
          <a:p>
            <a:pPr lvl="1"/>
            <a:r>
              <a:rPr lang="en-US" dirty="0">
                <a:solidFill>
                  <a:schemeClr val="bg2">
                    <a:lumMod val="25000"/>
                  </a:schemeClr>
                </a:solidFill>
              </a:rPr>
              <a:t>Over the last two years, bitcoin has been correlated 50% to the stock market and recently 80%</a:t>
            </a:r>
          </a:p>
          <a:p>
            <a:r>
              <a:rPr lang="en-US" dirty="0">
                <a:solidFill>
                  <a:schemeClr val="bg2">
                    <a:lumMod val="25000"/>
                  </a:schemeClr>
                </a:solidFill>
              </a:rPr>
              <a:t>At the surprise moment when Russian tanks went over the border to Ukraine, bitcoin tanked</a:t>
            </a:r>
          </a:p>
          <a:p>
            <a:pPr lvl="1"/>
            <a:r>
              <a:rPr lang="en-US" dirty="0">
                <a:solidFill>
                  <a:schemeClr val="bg2">
                    <a:lumMod val="25000"/>
                  </a:schemeClr>
                </a:solidFill>
              </a:rPr>
              <a:t>Gold did not</a:t>
            </a: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BDA8D389-1C55-AEC1-D18B-61430EFBCAF2}"/>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14</a:t>
            </a:fld>
            <a:endParaRPr lang="en-US" dirty="0">
              <a:solidFill>
                <a:schemeClr val="bg2">
                  <a:lumMod val="25000"/>
                </a:schemeClr>
              </a:solidFill>
            </a:endParaRPr>
          </a:p>
        </p:txBody>
      </p:sp>
    </p:spTree>
    <p:extLst>
      <p:ext uri="{BB962C8B-B14F-4D97-AF65-F5344CB8AC3E}">
        <p14:creationId xmlns:p14="http://schemas.microsoft.com/office/powerpoint/2010/main" val="237487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B7BB-43D0-9AD2-DEDF-0C4C9296E73E}"/>
              </a:ext>
            </a:extLst>
          </p:cNvPr>
          <p:cNvSpPr>
            <a:spLocks noGrp="1"/>
          </p:cNvSpPr>
          <p:nvPr>
            <p:ph type="title"/>
          </p:nvPr>
        </p:nvSpPr>
        <p:spPr/>
        <p:txBody>
          <a:bodyPr/>
          <a:lstStyle/>
          <a:p>
            <a:r>
              <a:rPr lang="en-US" b="1" dirty="0">
                <a:solidFill>
                  <a:schemeClr val="bg2">
                    <a:lumMod val="25000"/>
                  </a:schemeClr>
                </a:solidFill>
              </a:rPr>
              <a:t>Artificial scarcity does not create value</a:t>
            </a:r>
          </a:p>
        </p:txBody>
      </p:sp>
      <p:sp>
        <p:nvSpPr>
          <p:cNvPr id="3" name="Content Placeholder 2">
            <a:extLst>
              <a:ext uri="{FF2B5EF4-FFF2-40B4-BE49-F238E27FC236}">
                <a16:creationId xmlns:a16="http://schemas.microsoft.com/office/drawing/2014/main" id="{F7018408-DA16-FEFB-6838-EE16612F558C}"/>
              </a:ext>
            </a:extLst>
          </p:cNvPr>
          <p:cNvSpPr>
            <a:spLocks noGrp="1"/>
          </p:cNvSpPr>
          <p:nvPr>
            <p:ph idx="1"/>
          </p:nvPr>
        </p:nvSpPr>
        <p:spPr>
          <a:xfrm>
            <a:off x="838200" y="1825625"/>
            <a:ext cx="10515600" cy="4432052"/>
          </a:xfrm>
        </p:spPr>
        <p:txBody>
          <a:bodyPr>
            <a:normAutofit fontScale="77500" lnSpcReduction="20000"/>
          </a:bodyPr>
          <a:lstStyle/>
          <a:p>
            <a:r>
              <a:rPr lang="en-US" dirty="0">
                <a:solidFill>
                  <a:schemeClr val="bg2">
                    <a:lumMod val="25000"/>
                  </a:schemeClr>
                </a:solidFill>
              </a:rPr>
              <a:t>Bitcoin promoters consider bitcoin valuable since there will only ever be 21 million maximum issued as written into the current bitcoin code</a:t>
            </a:r>
          </a:p>
          <a:p>
            <a:r>
              <a:rPr lang="en-US" dirty="0">
                <a:solidFill>
                  <a:schemeClr val="bg2">
                    <a:lumMod val="25000"/>
                  </a:schemeClr>
                </a:solidFill>
              </a:rPr>
              <a:t>This maximum is meaningless</a:t>
            </a:r>
          </a:p>
          <a:p>
            <a:pPr lvl="1"/>
            <a:r>
              <a:rPr lang="en-US" dirty="0">
                <a:solidFill>
                  <a:schemeClr val="bg2">
                    <a:lumMod val="25000"/>
                  </a:schemeClr>
                </a:solidFill>
              </a:rPr>
              <a:t>Imagine 21 Bob bucks</a:t>
            </a:r>
          </a:p>
          <a:p>
            <a:pPr lvl="1"/>
            <a:r>
              <a:rPr lang="en-US" dirty="0">
                <a:solidFill>
                  <a:schemeClr val="bg2">
                    <a:lumMod val="25000"/>
                  </a:schemeClr>
                </a:solidFill>
              </a:rPr>
              <a:t>21 million X 0 value = 1 trillion X 0 value = Infinity X 0</a:t>
            </a:r>
          </a:p>
          <a:p>
            <a:pPr lvl="2"/>
            <a:r>
              <a:rPr lang="en-US" dirty="0">
                <a:solidFill>
                  <a:schemeClr val="bg2">
                    <a:lumMod val="25000"/>
                  </a:schemeClr>
                </a:solidFill>
              </a:rPr>
              <a:t>The maximum number of bitcoin is irrelevant</a:t>
            </a:r>
          </a:p>
          <a:p>
            <a:pPr lvl="2"/>
            <a:r>
              <a:rPr lang="en-US" dirty="0">
                <a:solidFill>
                  <a:schemeClr val="bg2">
                    <a:lumMod val="25000"/>
                  </a:schemeClr>
                </a:solidFill>
              </a:rPr>
              <a:t>Limited amount of nothing</a:t>
            </a:r>
          </a:p>
          <a:p>
            <a:pPr lvl="1"/>
            <a:r>
              <a:rPr lang="en-US" dirty="0">
                <a:solidFill>
                  <a:schemeClr val="bg2">
                    <a:lumMod val="25000"/>
                  </a:schemeClr>
                </a:solidFill>
              </a:rPr>
              <a:t>Thousands of other cryptos</a:t>
            </a:r>
          </a:p>
          <a:p>
            <a:pPr lvl="2"/>
            <a:r>
              <a:rPr lang="en-US" dirty="0">
                <a:solidFill>
                  <a:schemeClr val="bg2">
                    <a:lumMod val="25000"/>
                  </a:schemeClr>
                </a:solidFill>
              </a:rPr>
              <a:t>More all the time</a:t>
            </a:r>
          </a:p>
          <a:p>
            <a:pPr lvl="2"/>
            <a:r>
              <a:rPr lang="en-US" dirty="0">
                <a:solidFill>
                  <a:schemeClr val="bg2">
                    <a:lumMod val="25000"/>
                  </a:schemeClr>
                </a:solidFill>
              </a:rPr>
              <a:t>Major competitor, Ether, has no limit</a:t>
            </a:r>
          </a:p>
          <a:p>
            <a:pPr lvl="3"/>
            <a:r>
              <a:rPr lang="en-US" dirty="0">
                <a:solidFill>
                  <a:schemeClr val="bg2">
                    <a:lumMod val="25000"/>
                  </a:schemeClr>
                </a:solidFill>
              </a:rPr>
              <a:t>Crypto are correlated 0.8 to each other</a:t>
            </a:r>
          </a:p>
          <a:p>
            <a:pPr lvl="3"/>
            <a:r>
              <a:rPr lang="en-US" dirty="0">
                <a:solidFill>
                  <a:schemeClr val="bg2">
                    <a:lumMod val="25000"/>
                  </a:schemeClr>
                </a:solidFill>
              </a:rPr>
              <a:t>The market sees them as similar and the crypto exchanges are continually and instantly converted to one another in high volumes</a:t>
            </a:r>
          </a:p>
          <a:p>
            <a:pPr lvl="1"/>
            <a:r>
              <a:rPr lang="en-US" dirty="0">
                <a:solidFill>
                  <a:schemeClr val="bg2">
                    <a:lumMod val="25000"/>
                  </a:schemeClr>
                </a:solidFill>
              </a:rPr>
              <a:t>Forks</a:t>
            </a:r>
          </a:p>
          <a:p>
            <a:pPr lvl="2"/>
            <a:r>
              <a:rPr lang="en-US" dirty="0">
                <a:solidFill>
                  <a:schemeClr val="bg2">
                    <a:lumMod val="25000"/>
                  </a:schemeClr>
                </a:solidFill>
              </a:rPr>
              <a:t>Bitcoin cash, BSV</a:t>
            </a:r>
          </a:p>
          <a:p>
            <a:pPr lvl="1"/>
            <a:r>
              <a:rPr lang="en-US" dirty="0">
                <a:solidFill>
                  <a:schemeClr val="bg2">
                    <a:lumMod val="25000"/>
                  </a:schemeClr>
                </a:solidFill>
              </a:rPr>
              <a:t>Change the maximum number in the code</a:t>
            </a:r>
          </a:p>
          <a:p>
            <a:pPr lvl="2"/>
            <a:r>
              <a:rPr lang="en-US" dirty="0">
                <a:solidFill>
                  <a:schemeClr val="bg2">
                    <a:lumMod val="25000"/>
                  </a:schemeClr>
                </a:solidFill>
              </a:rPr>
              <a:t>When it is in financial interest of those who have the effective power to change it</a:t>
            </a:r>
          </a:p>
        </p:txBody>
      </p:sp>
      <p:sp>
        <p:nvSpPr>
          <p:cNvPr id="4" name="Slide Number Placeholder 3">
            <a:extLst>
              <a:ext uri="{FF2B5EF4-FFF2-40B4-BE49-F238E27FC236}">
                <a16:creationId xmlns:a16="http://schemas.microsoft.com/office/drawing/2014/main" id="{34F5B072-ED4A-1912-CA95-11EE4AF7853F}"/>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15</a:t>
            </a:fld>
            <a:endParaRPr lang="en-US" dirty="0">
              <a:solidFill>
                <a:schemeClr val="bg2">
                  <a:lumMod val="25000"/>
                </a:schemeClr>
              </a:solidFill>
            </a:endParaRPr>
          </a:p>
        </p:txBody>
      </p:sp>
    </p:spTree>
    <p:extLst>
      <p:ext uri="{BB962C8B-B14F-4D97-AF65-F5344CB8AC3E}">
        <p14:creationId xmlns:p14="http://schemas.microsoft.com/office/powerpoint/2010/main" val="909425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8237-20A8-9132-BBBE-A786C25371C4}"/>
              </a:ext>
            </a:extLst>
          </p:cNvPr>
          <p:cNvSpPr>
            <a:spLocks noGrp="1"/>
          </p:cNvSpPr>
          <p:nvPr>
            <p:ph type="title"/>
          </p:nvPr>
        </p:nvSpPr>
        <p:spPr/>
        <p:txBody>
          <a:bodyPr/>
          <a:lstStyle/>
          <a:p>
            <a:r>
              <a:rPr lang="en-US" b="1" dirty="0">
                <a:solidFill>
                  <a:schemeClr val="bg2">
                    <a:lumMod val="25000"/>
                  </a:schemeClr>
                </a:solidFill>
              </a:rPr>
              <a:t>Inflation hedge</a:t>
            </a:r>
          </a:p>
        </p:txBody>
      </p:sp>
      <p:sp>
        <p:nvSpPr>
          <p:cNvPr id="3" name="Content Placeholder 2">
            <a:extLst>
              <a:ext uri="{FF2B5EF4-FFF2-40B4-BE49-F238E27FC236}">
                <a16:creationId xmlns:a16="http://schemas.microsoft.com/office/drawing/2014/main" id="{BD066078-767D-4E33-69C4-36E7757CBD0C}"/>
              </a:ext>
            </a:extLst>
          </p:cNvPr>
          <p:cNvSpPr>
            <a:spLocks noGrp="1"/>
          </p:cNvSpPr>
          <p:nvPr>
            <p:ph idx="1"/>
          </p:nvPr>
        </p:nvSpPr>
        <p:spPr/>
        <p:txBody>
          <a:bodyPr/>
          <a:lstStyle/>
          <a:p>
            <a:r>
              <a:rPr lang="en-US" dirty="0">
                <a:solidFill>
                  <a:schemeClr val="bg2">
                    <a:lumMod val="25000"/>
                  </a:schemeClr>
                </a:solidFill>
              </a:rPr>
              <a:t>Inflation increased but bitcoin has tanked</a:t>
            </a:r>
          </a:p>
          <a:p>
            <a:pPr lvl="1"/>
            <a:r>
              <a:rPr lang="en-US" dirty="0">
                <a:solidFill>
                  <a:schemeClr val="bg2">
                    <a:lumMod val="25000"/>
                  </a:schemeClr>
                </a:solidFill>
              </a:rPr>
              <a:t>Many criticize fiat currency and the expansion of the money supply</a:t>
            </a:r>
          </a:p>
          <a:p>
            <a:pPr lvl="1"/>
            <a:r>
              <a:rPr lang="en-US" dirty="0">
                <a:solidFill>
                  <a:schemeClr val="bg2">
                    <a:lumMod val="25000"/>
                  </a:schemeClr>
                </a:solidFill>
              </a:rPr>
              <a:t>However, going from USD to bitcoin is like jumping out of the frying pan and into the fire</a:t>
            </a:r>
          </a:p>
          <a:p>
            <a:pPr lvl="2"/>
            <a:r>
              <a:rPr lang="en-US" dirty="0">
                <a:solidFill>
                  <a:schemeClr val="bg2">
                    <a:lumMod val="25000"/>
                  </a:schemeClr>
                </a:solidFill>
              </a:rPr>
              <a:t>Nothing backing bitcoin</a:t>
            </a:r>
          </a:p>
          <a:p>
            <a:pPr lvl="2"/>
            <a:r>
              <a:rPr lang="en-US" dirty="0">
                <a:solidFill>
                  <a:schemeClr val="bg2">
                    <a:lumMod val="25000"/>
                  </a:schemeClr>
                </a:solidFill>
              </a:rPr>
              <a:t>Full faith and credit of the US government behind the US dollar</a:t>
            </a:r>
          </a:p>
          <a:p>
            <a:pPr lvl="3"/>
            <a:r>
              <a:rPr lang="en-US" dirty="0">
                <a:solidFill>
                  <a:schemeClr val="bg2">
                    <a:lumMod val="25000"/>
                  </a:schemeClr>
                </a:solidFill>
              </a:rPr>
              <a:t>Indirectly (not legally), it is the US economy and taxation power of the US government that backs the US dollar</a:t>
            </a:r>
          </a:p>
          <a:p>
            <a:pPr lvl="4"/>
            <a:r>
              <a:rPr lang="en-US" dirty="0">
                <a:solidFill>
                  <a:schemeClr val="bg2">
                    <a:lumMod val="25000"/>
                  </a:schemeClr>
                </a:solidFill>
              </a:rPr>
              <a:t>The banks that issue commercial bank money are supported by the loans that they issue</a:t>
            </a:r>
          </a:p>
          <a:p>
            <a:pPr lvl="1"/>
            <a:r>
              <a:rPr lang="en-US" dirty="0">
                <a:solidFill>
                  <a:schemeClr val="bg2">
                    <a:lumMod val="25000"/>
                  </a:schemeClr>
                </a:solidFill>
              </a:rPr>
              <a:t>The 4 crashes of &gt;50% over the last 4 years are unmatched by any crash of the main fiat currencies over the last 50 years</a:t>
            </a:r>
          </a:p>
        </p:txBody>
      </p:sp>
      <p:sp>
        <p:nvSpPr>
          <p:cNvPr id="4" name="Slide Number Placeholder 3">
            <a:extLst>
              <a:ext uri="{FF2B5EF4-FFF2-40B4-BE49-F238E27FC236}">
                <a16:creationId xmlns:a16="http://schemas.microsoft.com/office/drawing/2014/main" id="{87110C75-7FFD-A994-E90E-5B13CE2D29D4}"/>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16</a:t>
            </a:fld>
            <a:endParaRPr lang="en-US" dirty="0">
              <a:solidFill>
                <a:schemeClr val="bg2">
                  <a:lumMod val="25000"/>
                </a:schemeClr>
              </a:solidFill>
            </a:endParaRPr>
          </a:p>
        </p:txBody>
      </p:sp>
    </p:spTree>
    <p:extLst>
      <p:ext uri="{BB962C8B-B14F-4D97-AF65-F5344CB8AC3E}">
        <p14:creationId xmlns:p14="http://schemas.microsoft.com/office/powerpoint/2010/main" val="75129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46854-16EE-A111-44A0-DFEAEAFCD4E6}"/>
              </a:ext>
            </a:extLst>
          </p:cNvPr>
          <p:cNvSpPr>
            <a:spLocks noGrp="1"/>
          </p:cNvSpPr>
          <p:nvPr>
            <p:ph type="title"/>
          </p:nvPr>
        </p:nvSpPr>
        <p:spPr/>
        <p:txBody>
          <a:bodyPr/>
          <a:lstStyle/>
          <a:p>
            <a:r>
              <a:rPr lang="en-US" b="1" dirty="0">
                <a:solidFill>
                  <a:schemeClr val="bg2">
                    <a:lumMod val="25000"/>
                  </a:schemeClr>
                </a:solidFill>
              </a:rPr>
              <a:t>Bitcoin is not even an asset</a:t>
            </a:r>
          </a:p>
        </p:txBody>
      </p:sp>
      <p:sp>
        <p:nvSpPr>
          <p:cNvPr id="3" name="Content Placeholder 2">
            <a:extLst>
              <a:ext uri="{FF2B5EF4-FFF2-40B4-BE49-F238E27FC236}">
                <a16:creationId xmlns:a16="http://schemas.microsoft.com/office/drawing/2014/main" id="{6A66493D-A421-4B29-A6A9-C48BF73DA747}"/>
              </a:ext>
            </a:extLst>
          </p:cNvPr>
          <p:cNvSpPr>
            <a:spLocks noGrp="1"/>
          </p:cNvSpPr>
          <p:nvPr>
            <p:ph idx="1"/>
          </p:nvPr>
        </p:nvSpPr>
        <p:spPr/>
        <p:txBody>
          <a:bodyPr>
            <a:normAutofit/>
          </a:bodyPr>
          <a:lstStyle/>
          <a:p>
            <a:r>
              <a:rPr lang="en-US" dirty="0">
                <a:solidFill>
                  <a:schemeClr val="bg2">
                    <a:lumMod val="25000"/>
                  </a:schemeClr>
                </a:solidFill>
              </a:rPr>
              <a:t>It has no cash flow or utility</a:t>
            </a:r>
          </a:p>
          <a:p>
            <a:pPr lvl="1"/>
            <a:r>
              <a:rPr lang="en-US" dirty="0">
                <a:solidFill>
                  <a:schemeClr val="bg2">
                    <a:lumMod val="25000"/>
                  </a:schemeClr>
                </a:solidFill>
              </a:rPr>
              <a:t>There is no way to value it</a:t>
            </a:r>
          </a:p>
          <a:p>
            <a:pPr lvl="1"/>
            <a:r>
              <a:rPr lang="en-US" dirty="0">
                <a:solidFill>
                  <a:schemeClr val="bg2">
                    <a:lumMod val="25000"/>
                  </a:schemeClr>
                </a:solidFill>
              </a:rPr>
              <a:t>An accounting entry for a non-existent economic asset</a:t>
            </a:r>
          </a:p>
          <a:p>
            <a:pPr lvl="2"/>
            <a:r>
              <a:rPr lang="en-US" sz="2400" dirty="0">
                <a:solidFill>
                  <a:schemeClr val="bg2">
                    <a:lumMod val="25000"/>
                  </a:schemeClr>
                </a:solidFill>
              </a:rPr>
              <a:t>For lawyers only: bitcoin is an asset (so, for example, it can be seized), but that is purely for legal asset recovery purposes and not relevant to an </a:t>
            </a:r>
            <a:r>
              <a:rPr lang="en-US" sz="2400" i="1" dirty="0">
                <a:solidFill>
                  <a:schemeClr val="bg2">
                    <a:lumMod val="25000"/>
                  </a:schemeClr>
                </a:solidFill>
              </a:rPr>
              <a:t>economic or financial analysis </a:t>
            </a:r>
            <a:r>
              <a:rPr lang="en-US" sz="2400" dirty="0">
                <a:solidFill>
                  <a:schemeClr val="bg2">
                    <a:lumMod val="25000"/>
                  </a:schemeClr>
                </a:solidFill>
              </a:rPr>
              <a:t>of bitcoin</a:t>
            </a:r>
          </a:p>
        </p:txBody>
      </p:sp>
      <p:sp>
        <p:nvSpPr>
          <p:cNvPr id="4" name="Slide Number Placeholder 3">
            <a:extLst>
              <a:ext uri="{FF2B5EF4-FFF2-40B4-BE49-F238E27FC236}">
                <a16:creationId xmlns:a16="http://schemas.microsoft.com/office/drawing/2014/main" id="{B2D5C77F-1139-151C-6390-5D5A976D4079}"/>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17</a:t>
            </a:fld>
            <a:endParaRPr lang="en-US" dirty="0">
              <a:solidFill>
                <a:schemeClr val="bg2">
                  <a:lumMod val="25000"/>
                </a:schemeClr>
              </a:solidFill>
            </a:endParaRPr>
          </a:p>
        </p:txBody>
      </p:sp>
    </p:spTree>
    <p:extLst>
      <p:ext uri="{BB962C8B-B14F-4D97-AF65-F5344CB8AC3E}">
        <p14:creationId xmlns:p14="http://schemas.microsoft.com/office/powerpoint/2010/main" val="129657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7BCD-23A4-439C-E7D0-617A44A46743}"/>
              </a:ext>
            </a:extLst>
          </p:cNvPr>
          <p:cNvSpPr>
            <a:spLocks noGrp="1"/>
          </p:cNvSpPr>
          <p:nvPr>
            <p:ph type="title"/>
          </p:nvPr>
        </p:nvSpPr>
        <p:spPr/>
        <p:txBody>
          <a:bodyPr/>
          <a:lstStyle/>
          <a:p>
            <a:r>
              <a:rPr lang="en-US" b="1" dirty="0">
                <a:solidFill>
                  <a:schemeClr val="bg2">
                    <a:lumMod val="25000"/>
                  </a:schemeClr>
                </a:solidFill>
              </a:rPr>
              <a:t>The problems with bitcoin</a:t>
            </a:r>
          </a:p>
        </p:txBody>
      </p:sp>
      <p:sp>
        <p:nvSpPr>
          <p:cNvPr id="3" name="Content Placeholder 2">
            <a:extLst>
              <a:ext uri="{FF2B5EF4-FFF2-40B4-BE49-F238E27FC236}">
                <a16:creationId xmlns:a16="http://schemas.microsoft.com/office/drawing/2014/main" id="{DDF48A5D-4B11-1002-C9C0-533806525256}"/>
              </a:ext>
            </a:extLst>
          </p:cNvPr>
          <p:cNvSpPr>
            <a:spLocks noGrp="1"/>
          </p:cNvSpPr>
          <p:nvPr>
            <p:ph idx="1"/>
          </p:nvPr>
        </p:nvSpPr>
        <p:spPr/>
        <p:txBody>
          <a:bodyPr>
            <a:normAutofit fontScale="92500" lnSpcReduction="10000"/>
          </a:bodyPr>
          <a:lstStyle/>
          <a:p>
            <a:r>
              <a:rPr lang="en-US" dirty="0">
                <a:solidFill>
                  <a:schemeClr val="bg2">
                    <a:lumMod val="25000"/>
                  </a:schemeClr>
                </a:solidFill>
              </a:rPr>
              <a:t>Facilitates</a:t>
            </a:r>
          </a:p>
          <a:p>
            <a:pPr lvl="1"/>
            <a:r>
              <a:rPr lang="en-US" dirty="0">
                <a:solidFill>
                  <a:schemeClr val="bg2">
                    <a:lumMod val="25000"/>
                  </a:schemeClr>
                </a:solidFill>
              </a:rPr>
              <a:t>Tax evasion, money laundering, purchases of illegal good and services, scams and fraud, and ransomware cyber attacks</a:t>
            </a:r>
          </a:p>
          <a:p>
            <a:r>
              <a:rPr lang="en-US" dirty="0">
                <a:solidFill>
                  <a:schemeClr val="bg2">
                    <a:lumMod val="25000"/>
                  </a:schemeClr>
                </a:solidFill>
              </a:rPr>
              <a:t>Poses great risk to</a:t>
            </a:r>
          </a:p>
          <a:p>
            <a:pPr lvl="1"/>
            <a:r>
              <a:rPr lang="en-US" dirty="0">
                <a:solidFill>
                  <a:schemeClr val="bg2">
                    <a:lumMod val="25000"/>
                  </a:schemeClr>
                </a:solidFill>
              </a:rPr>
              <a:t>Buyers because of gambling away their life savings</a:t>
            </a:r>
          </a:p>
          <a:p>
            <a:pPr lvl="1"/>
            <a:r>
              <a:rPr lang="en-US" dirty="0">
                <a:solidFill>
                  <a:schemeClr val="bg2">
                    <a:lumMod val="25000"/>
                  </a:schemeClr>
                </a:solidFill>
              </a:rPr>
              <a:t>Stability of the global financial system</a:t>
            </a:r>
          </a:p>
          <a:p>
            <a:pPr lvl="2"/>
            <a:r>
              <a:rPr lang="en-US" dirty="0">
                <a:solidFill>
                  <a:schemeClr val="bg2">
                    <a:lumMod val="25000"/>
                  </a:schemeClr>
                </a:solidFill>
              </a:rPr>
              <a:t>Interconnectedness</a:t>
            </a:r>
          </a:p>
          <a:p>
            <a:pPr lvl="3"/>
            <a:r>
              <a:rPr lang="en-US" dirty="0">
                <a:solidFill>
                  <a:schemeClr val="bg2">
                    <a:lumMod val="25000"/>
                  </a:schemeClr>
                </a:solidFill>
              </a:rPr>
              <a:t>Financial institutions holding crypto</a:t>
            </a:r>
          </a:p>
          <a:p>
            <a:pPr lvl="2"/>
            <a:r>
              <a:rPr lang="en-US" dirty="0">
                <a:solidFill>
                  <a:schemeClr val="bg2">
                    <a:lumMod val="25000"/>
                  </a:schemeClr>
                </a:solidFill>
              </a:rPr>
              <a:t>Contagion</a:t>
            </a:r>
          </a:p>
          <a:p>
            <a:pPr lvl="3"/>
            <a:r>
              <a:rPr lang="en-US" dirty="0">
                <a:solidFill>
                  <a:schemeClr val="bg2">
                    <a:lumMod val="25000"/>
                  </a:schemeClr>
                </a:solidFill>
              </a:rPr>
              <a:t>Investors selling other assets</a:t>
            </a:r>
          </a:p>
          <a:p>
            <a:r>
              <a:rPr lang="en-US" dirty="0">
                <a:solidFill>
                  <a:schemeClr val="bg2">
                    <a:lumMod val="25000"/>
                  </a:schemeClr>
                </a:solidFill>
              </a:rPr>
              <a:t>North Korea evading sanctions and funding development of atomic bomb</a:t>
            </a:r>
          </a:p>
          <a:p>
            <a:r>
              <a:rPr lang="en-US" dirty="0">
                <a:solidFill>
                  <a:schemeClr val="bg2">
                    <a:lumMod val="25000"/>
                  </a:schemeClr>
                </a:solidFill>
              </a:rPr>
              <a:t>Wastes 0.4% of global electricity production</a:t>
            </a: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91D2DED6-1AE6-C269-73D3-F32C88EBED7F}"/>
              </a:ext>
            </a:extLst>
          </p:cNvPr>
          <p:cNvSpPr>
            <a:spLocks noGrp="1"/>
          </p:cNvSpPr>
          <p:nvPr>
            <p:ph type="sldNum" sz="quarter" idx="12"/>
          </p:nvPr>
        </p:nvSpPr>
        <p:spPr/>
        <p:txBody>
          <a:bodyPr/>
          <a:lstStyle/>
          <a:p>
            <a:fld id="{BB9B4D00-3C16-BB4E-A2DE-240599371F03}" type="slidenum">
              <a:rPr lang="en-US" smtClean="0"/>
              <a:t>18</a:t>
            </a:fld>
            <a:endParaRPr lang="en-US" dirty="0"/>
          </a:p>
        </p:txBody>
      </p:sp>
    </p:spTree>
    <p:extLst>
      <p:ext uri="{BB962C8B-B14F-4D97-AF65-F5344CB8AC3E}">
        <p14:creationId xmlns:p14="http://schemas.microsoft.com/office/powerpoint/2010/main" val="4218346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D60E7-8A25-19B0-F2C9-8B99AD5B20A2}"/>
              </a:ext>
            </a:extLst>
          </p:cNvPr>
          <p:cNvSpPr>
            <a:spLocks noGrp="1"/>
          </p:cNvSpPr>
          <p:nvPr>
            <p:ph type="title"/>
          </p:nvPr>
        </p:nvSpPr>
        <p:spPr/>
        <p:txBody>
          <a:bodyPr/>
          <a:lstStyle/>
          <a:p>
            <a:r>
              <a:rPr lang="en-US" b="1" dirty="0">
                <a:solidFill>
                  <a:schemeClr val="bg2">
                    <a:lumMod val="25000"/>
                  </a:schemeClr>
                </a:solidFill>
              </a:rPr>
              <a:t>It’s just gambling</a:t>
            </a:r>
          </a:p>
        </p:txBody>
      </p:sp>
      <p:sp>
        <p:nvSpPr>
          <p:cNvPr id="3" name="Content Placeholder 2">
            <a:extLst>
              <a:ext uri="{FF2B5EF4-FFF2-40B4-BE49-F238E27FC236}">
                <a16:creationId xmlns:a16="http://schemas.microsoft.com/office/drawing/2014/main" id="{5034D5EC-E10B-FEC9-DF46-D1D50B3760C4}"/>
              </a:ext>
            </a:extLst>
          </p:cNvPr>
          <p:cNvSpPr>
            <a:spLocks noGrp="1"/>
          </p:cNvSpPr>
          <p:nvPr>
            <p:ph idx="1"/>
          </p:nvPr>
        </p:nvSpPr>
        <p:spPr/>
        <p:txBody>
          <a:bodyPr>
            <a:normAutofit/>
          </a:bodyPr>
          <a:lstStyle/>
          <a:p>
            <a:r>
              <a:rPr lang="en-US" dirty="0">
                <a:solidFill>
                  <a:schemeClr val="bg2">
                    <a:lumMod val="25000"/>
                  </a:schemeClr>
                </a:solidFill>
              </a:rPr>
              <a:t>If bitcoin is not a money, store of value and not even an asset, what is it?</a:t>
            </a:r>
          </a:p>
          <a:p>
            <a:r>
              <a:rPr lang="en-US" dirty="0">
                <a:solidFill>
                  <a:schemeClr val="bg2">
                    <a:lumMod val="25000"/>
                  </a:schemeClr>
                </a:solidFill>
              </a:rPr>
              <a:t>People are just buying it because of what they think </a:t>
            </a:r>
            <a:r>
              <a:rPr lang="en-US" i="1" dirty="0">
                <a:solidFill>
                  <a:schemeClr val="bg2">
                    <a:lumMod val="25000"/>
                  </a:schemeClr>
                </a:solidFill>
              </a:rPr>
              <a:t>others</a:t>
            </a:r>
            <a:r>
              <a:rPr lang="en-US" dirty="0">
                <a:solidFill>
                  <a:schemeClr val="bg2">
                    <a:lumMod val="25000"/>
                  </a:schemeClr>
                </a:solidFill>
              </a:rPr>
              <a:t> will buy it from them for in the future</a:t>
            </a:r>
          </a:p>
          <a:p>
            <a:pPr lvl="1"/>
            <a:r>
              <a:rPr lang="en-US" dirty="0">
                <a:solidFill>
                  <a:schemeClr val="bg2">
                    <a:lumMod val="25000"/>
                  </a:schemeClr>
                </a:solidFill>
              </a:rPr>
              <a:t>No way to value it</a:t>
            </a:r>
          </a:p>
          <a:p>
            <a:pPr lvl="1"/>
            <a:r>
              <a:rPr lang="en-US" dirty="0">
                <a:solidFill>
                  <a:schemeClr val="bg2">
                    <a:lumMod val="25000"/>
                  </a:schemeClr>
                </a:solidFill>
              </a:rPr>
              <a:t>For one person to win a dollar, another must lose a dollar</a:t>
            </a:r>
          </a:p>
          <a:p>
            <a:pPr lvl="1"/>
            <a:r>
              <a:rPr lang="en-US" dirty="0">
                <a:solidFill>
                  <a:schemeClr val="bg2">
                    <a:lumMod val="25000"/>
                  </a:schemeClr>
                </a:solidFill>
              </a:rPr>
              <a:t>Like horse racing and NFL football</a:t>
            </a:r>
          </a:p>
          <a:p>
            <a:pPr lvl="2"/>
            <a:r>
              <a:rPr lang="en-US" sz="2800" dirty="0">
                <a:solidFill>
                  <a:schemeClr val="bg2">
                    <a:lumMod val="25000"/>
                  </a:schemeClr>
                </a:solidFill>
              </a:rPr>
              <a:t>Odds / point spread determined by </a:t>
            </a:r>
            <a:r>
              <a:rPr lang="en-US" sz="2800" i="1" dirty="0">
                <a:solidFill>
                  <a:schemeClr val="bg2">
                    <a:lumMod val="25000"/>
                  </a:schemeClr>
                </a:solidFill>
              </a:rPr>
              <a:t>other</a:t>
            </a:r>
            <a:r>
              <a:rPr lang="en-US" sz="2800" dirty="0">
                <a:solidFill>
                  <a:schemeClr val="bg2">
                    <a:lumMod val="25000"/>
                  </a:schemeClr>
                </a:solidFill>
              </a:rPr>
              <a:t> betters</a:t>
            </a:r>
          </a:p>
          <a:p>
            <a:pPr lvl="3"/>
            <a:r>
              <a:rPr lang="en-US" sz="2400" dirty="0">
                <a:solidFill>
                  <a:schemeClr val="bg2">
                    <a:lumMod val="25000"/>
                  </a:schemeClr>
                </a:solidFill>
              </a:rPr>
              <a:t>How </a:t>
            </a:r>
            <a:r>
              <a:rPr lang="en-US" sz="2400" i="1" dirty="0">
                <a:solidFill>
                  <a:schemeClr val="bg2">
                    <a:lumMod val="25000"/>
                  </a:schemeClr>
                </a:solidFill>
              </a:rPr>
              <a:t>they</a:t>
            </a:r>
            <a:r>
              <a:rPr lang="en-US" sz="2400" dirty="0">
                <a:solidFill>
                  <a:schemeClr val="bg2">
                    <a:lumMod val="25000"/>
                  </a:schemeClr>
                </a:solidFill>
              </a:rPr>
              <a:t> think the race / game will end</a:t>
            </a:r>
          </a:p>
          <a:p>
            <a:r>
              <a:rPr lang="en-US" dirty="0">
                <a:solidFill>
                  <a:schemeClr val="bg2">
                    <a:lumMod val="25000"/>
                  </a:schemeClr>
                </a:solidFill>
              </a:rPr>
              <a:t>Bitcoin is pure speculation</a:t>
            </a:r>
          </a:p>
          <a:p>
            <a:endParaRPr lang="en-US" dirty="0">
              <a:solidFill>
                <a:schemeClr val="bg2">
                  <a:lumMod val="25000"/>
                </a:schemeClr>
              </a:solidFill>
            </a:endParaRP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29E7392F-3C5C-BAAF-0F17-4C9F9804AC3F}"/>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19</a:t>
            </a:fld>
            <a:endParaRPr lang="en-US" dirty="0">
              <a:solidFill>
                <a:schemeClr val="bg2">
                  <a:lumMod val="25000"/>
                </a:schemeClr>
              </a:solidFill>
            </a:endParaRPr>
          </a:p>
        </p:txBody>
      </p:sp>
    </p:spTree>
    <p:extLst>
      <p:ext uri="{BB962C8B-B14F-4D97-AF65-F5344CB8AC3E}">
        <p14:creationId xmlns:p14="http://schemas.microsoft.com/office/powerpoint/2010/main" val="2759394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1CAE-6588-C982-02C5-D36D6990C383}"/>
              </a:ext>
            </a:extLst>
          </p:cNvPr>
          <p:cNvSpPr>
            <a:spLocks noGrp="1"/>
          </p:cNvSpPr>
          <p:nvPr>
            <p:ph type="title"/>
          </p:nvPr>
        </p:nvSpPr>
        <p:spPr>
          <a:xfrm>
            <a:off x="838199" y="365125"/>
            <a:ext cx="11223929" cy="1325563"/>
          </a:xfrm>
        </p:spPr>
        <p:txBody>
          <a:bodyPr/>
          <a:lstStyle/>
          <a:p>
            <a:r>
              <a:rPr lang="en-US" b="1" dirty="0">
                <a:solidFill>
                  <a:schemeClr val="bg2">
                    <a:lumMod val="25000"/>
                  </a:schemeClr>
                </a:solidFill>
              </a:rPr>
              <a:t>Bitcoin is the “digital gold” in virtual asset world</a:t>
            </a:r>
          </a:p>
        </p:txBody>
      </p:sp>
      <p:sp>
        <p:nvSpPr>
          <p:cNvPr id="3" name="Content Placeholder 2">
            <a:extLst>
              <a:ext uri="{FF2B5EF4-FFF2-40B4-BE49-F238E27FC236}">
                <a16:creationId xmlns:a16="http://schemas.microsoft.com/office/drawing/2014/main" id="{A85C75D5-0E99-C926-B12E-3B2A24295486}"/>
              </a:ext>
            </a:extLst>
          </p:cNvPr>
          <p:cNvSpPr>
            <a:spLocks noGrp="1"/>
          </p:cNvSpPr>
          <p:nvPr>
            <p:ph idx="1"/>
          </p:nvPr>
        </p:nvSpPr>
        <p:spPr>
          <a:xfrm>
            <a:off x="838200" y="1825624"/>
            <a:ext cx="10515600" cy="4530725"/>
          </a:xfrm>
        </p:spPr>
        <p:txBody>
          <a:bodyPr>
            <a:normAutofit lnSpcReduction="10000"/>
          </a:bodyPr>
          <a:lstStyle/>
          <a:p>
            <a:r>
              <a:rPr lang="en-US" dirty="0">
                <a:solidFill>
                  <a:schemeClr val="bg2">
                    <a:lumMod val="25000"/>
                  </a:schemeClr>
                </a:solidFill>
              </a:rPr>
              <a:t>Bitcoin is foundational value of the virtual asset world</a:t>
            </a:r>
          </a:p>
          <a:p>
            <a:r>
              <a:rPr lang="en-US" dirty="0">
                <a:solidFill>
                  <a:schemeClr val="bg2">
                    <a:lumMod val="25000"/>
                  </a:schemeClr>
                </a:solidFill>
              </a:rPr>
              <a:t>Similar to gold in reference to the USD in 1970</a:t>
            </a:r>
          </a:p>
          <a:p>
            <a:pPr lvl="1"/>
            <a:r>
              <a:rPr lang="en-US" dirty="0">
                <a:solidFill>
                  <a:schemeClr val="bg2">
                    <a:lumMod val="25000"/>
                  </a:schemeClr>
                </a:solidFill>
              </a:rPr>
              <a:t>If bitcoin is regulated, the price would collapse and the value of all virtual assets would collapse</a:t>
            </a:r>
          </a:p>
          <a:p>
            <a:pPr lvl="1"/>
            <a:r>
              <a:rPr lang="en-US" dirty="0">
                <a:solidFill>
                  <a:schemeClr val="bg2">
                    <a:lumMod val="25000"/>
                  </a:schemeClr>
                </a:solidFill>
              </a:rPr>
              <a:t>Virtual asset value is almost all a confidence game, a con game</a:t>
            </a:r>
          </a:p>
          <a:p>
            <a:pPr lvl="1"/>
            <a:r>
              <a:rPr lang="en-US" dirty="0">
                <a:solidFill>
                  <a:schemeClr val="bg2">
                    <a:lumMod val="25000"/>
                  </a:schemeClr>
                </a:solidFill>
              </a:rPr>
              <a:t>If there is loss is confidence in bitcoin, the market will lose confidence in the value of all virtual assets</a:t>
            </a:r>
          </a:p>
          <a:p>
            <a:r>
              <a:rPr lang="en-US" dirty="0">
                <a:solidFill>
                  <a:schemeClr val="bg2">
                    <a:lumMod val="25000"/>
                  </a:schemeClr>
                </a:solidFill>
              </a:rPr>
              <a:t>If the value of all virtual assets collapses, including cryptocurrencies and NFTs, there would be significantly less use of them for money laundering</a:t>
            </a:r>
          </a:p>
          <a:p>
            <a:r>
              <a:rPr lang="en-US" dirty="0">
                <a:solidFill>
                  <a:schemeClr val="bg2">
                    <a:lumMod val="25000"/>
                  </a:schemeClr>
                </a:solidFill>
              </a:rPr>
              <a:t>How to regulate crypto?</a:t>
            </a:r>
          </a:p>
        </p:txBody>
      </p:sp>
      <p:sp>
        <p:nvSpPr>
          <p:cNvPr id="4" name="Slide Number Placeholder 3">
            <a:extLst>
              <a:ext uri="{FF2B5EF4-FFF2-40B4-BE49-F238E27FC236}">
                <a16:creationId xmlns:a16="http://schemas.microsoft.com/office/drawing/2014/main" id="{85F9F65E-6583-96A0-03DE-B99C87D17F60}"/>
              </a:ext>
            </a:extLst>
          </p:cNvPr>
          <p:cNvSpPr>
            <a:spLocks noGrp="1"/>
          </p:cNvSpPr>
          <p:nvPr>
            <p:ph type="sldNum" sz="quarter" idx="12"/>
          </p:nvPr>
        </p:nvSpPr>
        <p:spPr/>
        <p:txBody>
          <a:bodyPr/>
          <a:lstStyle/>
          <a:p>
            <a:fld id="{BB9B4D00-3C16-BB4E-A2DE-240599371F03}" type="slidenum">
              <a:rPr lang="en-US" smtClean="0"/>
              <a:t>2</a:t>
            </a:fld>
            <a:endParaRPr lang="en-US" dirty="0"/>
          </a:p>
        </p:txBody>
      </p:sp>
    </p:spTree>
    <p:extLst>
      <p:ext uri="{BB962C8B-B14F-4D97-AF65-F5344CB8AC3E}">
        <p14:creationId xmlns:p14="http://schemas.microsoft.com/office/powerpoint/2010/main" val="340068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8FA81-A8E8-40B3-8820-49584CF462DF}"/>
              </a:ext>
            </a:extLst>
          </p:cNvPr>
          <p:cNvSpPr>
            <a:spLocks noGrp="1"/>
          </p:cNvSpPr>
          <p:nvPr>
            <p:ph type="title"/>
          </p:nvPr>
        </p:nvSpPr>
        <p:spPr/>
        <p:txBody>
          <a:bodyPr/>
          <a:lstStyle/>
          <a:p>
            <a:r>
              <a:rPr lang="en-US" b="1" dirty="0">
                <a:solidFill>
                  <a:schemeClr val="bg2">
                    <a:lumMod val="25000"/>
                  </a:schemeClr>
                </a:solidFill>
              </a:rPr>
              <a:t>Game subject to chance</a:t>
            </a:r>
          </a:p>
        </p:txBody>
      </p:sp>
      <p:sp>
        <p:nvSpPr>
          <p:cNvPr id="3" name="Content Placeholder 2">
            <a:extLst>
              <a:ext uri="{FF2B5EF4-FFF2-40B4-BE49-F238E27FC236}">
                <a16:creationId xmlns:a16="http://schemas.microsoft.com/office/drawing/2014/main" id="{30A8231A-C3E9-E2F8-2743-835AE499EC46}"/>
              </a:ext>
            </a:extLst>
          </p:cNvPr>
          <p:cNvSpPr>
            <a:spLocks noGrp="1"/>
          </p:cNvSpPr>
          <p:nvPr>
            <p:ph idx="1"/>
          </p:nvPr>
        </p:nvSpPr>
        <p:spPr/>
        <p:txBody>
          <a:bodyPr>
            <a:normAutofit fontScale="77500" lnSpcReduction="20000"/>
          </a:bodyPr>
          <a:lstStyle/>
          <a:p>
            <a:r>
              <a:rPr lang="en-US" dirty="0">
                <a:solidFill>
                  <a:schemeClr val="bg2">
                    <a:lumMod val="25000"/>
                  </a:schemeClr>
                </a:solidFill>
              </a:rPr>
              <a:t>Under USA gambling laws, “unlawful game subject to chance”</a:t>
            </a:r>
          </a:p>
          <a:p>
            <a:pPr lvl="1"/>
            <a:r>
              <a:rPr lang="en-US" dirty="0">
                <a:solidFill>
                  <a:schemeClr val="bg2">
                    <a:lumMod val="25000"/>
                  </a:schemeClr>
                </a:solidFill>
              </a:rPr>
              <a:t>Gambling</a:t>
            </a:r>
          </a:p>
          <a:p>
            <a:pPr lvl="1"/>
            <a:r>
              <a:rPr lang="en-US" dirty="0">
                <a:solidFill>
                  <a:schemeClr val="bg2">
                    <a:lumMod val="25000"/>
                  </a:schemeClr>
                </a:solidFill>
              </a:rPr>
              <a:t>The USA federal law exempts regulated and listed speculation, but not bitcoin</a:t>
            </a:r>
          </a:p>
          <a:p>
            <a:pPr lvl="2"/>
            <a:r>
              <a:rPr lang="en-US" dirty="0">
                <a:solidFill>
                  <a:schemeClr val="bg2">
                    <a:lumMod val="25000"/>
                  </a:schemeClr>
                </a:solidFill>
              </a:rPr>
              <a:t>All the listed speculation has a social purpose</a:t>
            </a:r>
          </a:p>
          <a:p>
            <a:pPr lvl="1"/>
            <a:r>
              <a:rPr lang="en-US" dirty="0">
                <a:solidFill>
                  <a:schemeClr val="bg2">
                    <a:lumMod val="25000"/>
                  </a:schemeClr>
                </a:solidFill>
              </a:rPr>
              <a:t>No bitcoin miners have state gambling licenses</a:t>
            </a:r>
          </a:p>
          <a:p>
            <a:r>
              <a:rPr lang="en-US" dirty="0">
                <a:solidFill>
                  <a:schemeClr val="bg2">
                    <a:lumMod val="25000"/>
                  </a:schemeClr>
                </a:solidFill>
              </a:rPr>
              <a:t>There is a similarity to speculation on the stock market</a:t>
            </a:r>
          </a:p>
          <a:p>
            <a:pPr lvl="1"/>
            <a:r>
              <a:rPr lang="en-US" dirty="0">
                <a:solidFill>
                  <a:schemeClr val="bg2">
                    <a:lumMod val="25000"/>
                  </a:schemeClr>
                </a:solidFill>
              </a:rPr>
              <a:t>But as the stock market involves skill, the more skillful traders do better – not so with gambling</a:t>
            </a:r>
          </a:p>
          <a:p>
            <a:pPr lvl="2"/>
            <a:r>
              <a:rPr lang="en-US" dirty="0">
                <a:solidFill>
                  <a:schemeClr val="bg2">
                    <a:lumMod val="25000"/>
                  </a:schemeClr>
                </a:solidFill>
              </a:rPr>
              <a:t>There is a way to value stocks, but no way to value bitcoin</a:t>
            </a:r>
          </a:p>
          <a:p>
            <a:pPr lvl="2"/>
            <a:r>
              <a:rPr lang="en-US" dirty="0">
                <a:solidFill>
                  <a:schemeClr val="bg2">
                    <a:lumMod val="25000"/>
                  </a:schemeClr>
                </a:solidFill>
              </a:rPr>
              <a:t>The share liquidity that stock market provides results in many benefits to the financial system</a:t>
            </a:r>
          </a:p>
          <a:p>
            <a:r>
              <a:rPr lang="en-US" dirty="0">
                <a:solidFill>
                  <a:schemeClr val="bg2">
                    <a:lumMod val="25000"/>
                  </a:schemeClr>
                </a:solidFill>
              </a:rPr>
              <a:t>Bitcoin also has the same addictive qualities to gambling</a:t>
            </a:r>
          </a:p>
          <a:p>
            <a:r>
              <a:rPr lang="en-US" dirty="0">
                <a:solidFill>
                  <a:schemeClr val="bg2">
                    <a:lumMod val="25000"/>
                  </a:schemeClr>
                </a:solidFill>
              </a:rPr>
              <a:t>World’s largest unlicensed gambling casino</a:t>
            </a:r>
          </a:p>
          <a:p>
            <a:r>
              <a:rPr lang="en-US" dirty="0">
                <a:solidFill>
                  <a:schemeClr val="bg2">
                    <a:lumMod val="25000"/>
                  </a:schemeClr>
                </a:solidFill>
              </a:rPr>
              <a:t>Governments should investigate as to whether the operators of the network require a gambling license for each jurisdiction from which they accept wagers</a:t>
            </a:r>
          </a:p>
          <a:p>
            <a:pPr lvl="1"/>
            <a:r>
              <a:rPr lang="en-US" dirty="0">
                <a:solidFill>
                  <a:schemeClr val="bg2">
                    <a:lumMod val="25000"/>
                  </a:schemeClr>
                </a:solidFill>
              </a:rPr>
              <a:t>The bitcoin operators include all the bitcoin miners, and the crypto exchanges</a:t>
            </a:r>
            <a:br>
              <a:rPr lang="en-US" dirty="0">
                <a:solidFill>
                  <a:schemeClr val="bg2">
                    <a:lumMod val="25000"/>
                  </a:schemeClr>
                </a:solidFill>
              </a:rPr>
            </a:br>
            <a:r>
              <a:rPr lang="en-US" dirty="0">
                <a:solidFill>
                  <a:schemeClr val="bg2">
                    <a:lumMod val="25000"/>
                  </a:schemeClr>
                </a:solidFill>
              </a:rPr>
              <a:t> </a:t>
            </a: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18DEACC0-9A19-9502-0EDE-8AA4601F7043}"/>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20</a:t>
            </a:fld>
            <a:endParaRPr lang="en-US" dirty="0">
              <a:solidFill>
                <a:schemeClr val="bg2">
                  <a:lumMod val="25000"/>
                </a:schemeClr>
              </a:solidFill>
            </a:endParaRPr>
          </a:p>
        </p:txBody>
      </p:sp>
    </p:spTree>
    <p:extLst>
      <p:ext uri="{BB962C8B-B14F-4D97-AF65-F5344CB8AC3E}">
        <p14:creationId xmlns:p14="http://schemas.microsoft.com/office/powerpoint/2010/main" val="1026356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3803-E996-8712-B11F-02BD36387079}"/>
              </a:ext>
            </a:extLst>
          </p:cNvPr>
          <p:cNvSpPr>
            <a:spLocks noGrp="1"/>
          </p:cNvSpPr>
          <p:nvPr>
            <p:ph type="title"/>
          </p:nvPr>
        </p:nvSpPr>
        <p:spPr/>
        <p:txBody>
          <a:bodyPr>
            <a:normAutofit/>
          </a:bodyPr>
          <a:lstStyle/>
          <a:p>
            <a:r>
              <a:rPr lang="en-US" b="1" dirty="0">
                <a:solidFill>
                  <a:schemeClr val="bg2">
                    <a:lumMod val="25000"/>
                  </a:schemeClr>
                </a:solidFill>
              </a:rPr>
              <a:t>Identifiable persons operate bitcoin</a:t>
            </a:r>
          </a:p>
        </p:txBody>
      </p:sp>
      <p:sp>
        <p:nvSpPr>
          <p:cNvPr id="3" name="Content Placeholder 2">
            <a:extLst>
              <a:ext uri="{FF2B5EF4-FFF2-40B4-BE49-F238E27FC236}">
                <a16:creationId xmlns:a16="http://schemas.microsoft.com/office/drawing/2014/main" id="{BCDE6BB7-70D6-9117-FE56-503BDD06C118}"/>
              </a:ext>
            </a:extLst>
          </p:cNvPr>
          <p:cNvSpPr>
            <a:spLocks noGrp="1"/>
          </p:cNvSpPr>
          <p:nvPr>
            <p:ph idx="1"/>
          </p:nvPr>
        </p:nvSpPr>
        <p:spPr>
          <a:xfrm>
            <a:off x="838200" y="1735685"/>
            <a:ext cx="10515600" cy="4351338"/>
          </a:xfrm>
        </p:spPr>
        <p:txBody>
          <a:bodyPr>
            <a:normAutofit lnSpcReduction="10000"/>
          </a:bodyPr>
          <a:lstStyle/>
          <a:p>
            <a:pPr>
              <a:lnSpc>
                <a:spcPct val="110000"/>
              </a:lnSpc>
            </a:pPr>
            <a:r>
              <a:rPr lang="en-US" sz="2300" dirty="0">
                <a:solidFill>
                  <a:schemeClr val="bg2">
                    <a:lumMod val="25000"/>
                  </a:schemeClr>
                </a:solidFill>
              </a:rPr>
              <a:t>Mining</a:t>
            </a:r>
          </a:p>
          <a:p>
            <a:pPr lvl="2">
              <a:lnSpc>
                <a:spcPct val="100000"/>
              </a:lnSpc>
            </a:pPr>
            <a:r>
              <a:rPr lang="en-US" sz="1900" dirty="0">
                <a:solidFill>
                  <a:schemeClr val="bg2">
                    <a:lumMod val="25000"/>
                  </a:schemeClr>
                </a:solidFill>
              </a:rPr>
              <a:t>94% of mining is by 8 pools, 98% is by 13 pools</a:t>
            </a:r>
          </a:p>
          <a:p>
            <a:pPr>
              <a:lnSpc>
                <a:spcPct val="100000"/>
              </a:lnSpc>
            </a:pPr>
            <a:r>
              <a:rPr lang="en-US" sz="2300" dirty="0">
                <a:solidFill>
                  <a:schemeClr val="bg2">
                    <a:lumMod val="25000"/>
                  </a:schemeClr>
                </a:solidFill>
              </a:rPr>
              <a:t>Bitcoin ownership</a:t>
            </a:r>
          </a:p>
          <a:p>
            <a:pPr lvl="2">
              <a:lnSpc>
                <a:spcPct val="100000"/>
              </a:lnSpc>
            </a:pPr>
            <a:r>
              <a:rPr lang="en-US" sz="1900" dirty="0">
                <a:solidFill>
                  <a:schemeClr val="bg2">
                    <a:lumMod val="25000"/>
                  </a:schemeClr>
                </a:solidFill>
              </a:rPr>
              <a:t>&gt;25% (likely 35%) of bitcoin owned by 1,000 people, &gt; 42% (likely 60%) owned by 100,000</a:t>
            </a:r>
          </a:p>
          <a:p>
            <a:pPr>
              <a:lnSpc>
                <a:spcPct val="100000"/>
              </a:lnSpc>
            </a:pPr>
            <a:r>
              <a:rPr lang="en-US" sz="2300" dirty="0">
                <a:solidFill>
                  <a:schemeClr val="bg2">
                    <a:lumMod val="25000"/>
                  </a:schemeClr>
                </a:solidFill>
              </a:rPr>
              <a:t>Exchanges</a:t>
            </a:r>
          </a:p>
          <a:p>
            <a:pPr lvl="2">
              <a:lnSpc>
                <a:spcPct val="100000"/>
              </a:lnSpc>
            </a:pPr>
            <a:r>
              <a:rPr lang="en-US" sz="1900" dirty="0">
                <a:solidFill>
                  <a:schemeClr val="bg2">
                    <a:lumMod val="25000"/>
                  </a:schemeClr>
                </a:solidFill>
              </a:rPr>
              <a:t>Almost all exchanges are centralized</a:t>
            </a:r>
          </a:p>
          <a:p>
            <a:pPr lvl="2">
              <a:lnSpc>
                <a:spcPct val="100000"/>
              </a:lnSpc>
            </a:pPr>
            <a:r>
              <a:rPr lang="en-US" sz="1900" dirty="0">
                <a:solidFill>
                  <a:schemeClr val="bg2">
                    <a:lumMod val="25000"/>
                  </a:schemeClr>
                </a:solidFill>
              </a:rPr>
              <a:t>5 exchanges have half the volume</a:t>
            </a:r>
          </a:p>
          <a:p>
            <a:pPr lvl="2">
              <a:lnSpc>
                <a:spcPct val="100000"/>
              </a:lnSpc>
            </a:pPr>
            <a:r>
              <a:rPr lang="en-US" sz="1900" dirty="0">
                <a:solidFill>
                  <a:schemeClr val="bg2">
                    <a:lumMod val="25000"/>
                  </a:schemeClr>
                </a:solidFill>
              </a:rPr>
              <a:t>Most exchanges owned by major bitcoin owners</a:t>
            </a:r>
          </a:p>
          <a:p>
            <a:pPr>
              <a:lnSpc>
                <a:spcPct val="100000"/>
              </a:lnSpc>
            </a:pPr>
            <a:r>
              <a:rPr lang="en-US" sz="2300" dirty="0">
                <a:solidFill>
                  <a:schemeClr val="bg2">
                    <a:lumMod val="25000"/>
                  </a:schemeClr>
                </a:solidFill>
              </a:rPr>
              <a:t>One person ultimately</a:t>
            </a:r>
            <a:r>
              <a:rPr lang="en-US" sz="2300" b="1" dirty="0">
                <a:solidFill>
                  <a:schemeClr val="bg2">
                    <a:lumMod val="25000"/>
                  </a:schemeClr>
                </a:solidFill>
              </a:rPr>
              <a:t> </a:t>
            </a:r>
            <a:r>
              <a:rPr lang="en-US" sz="2300" dirty="0">
                <a:solidFill>
                  <a:schemeClr val="bg2">
                    <a:lumMod val="25000"/>
                  </a:schemeClr>
                </a:solidFill>
              </a:rPr>
              <a:t>controls the bitcoin code</a:t>
            </a:r>
          </a:p>
          <a:p>
            <a:pPr>
              <a:lnSpc>
                <a:spcPct val="100000"/>
              </a:lnSpc>
            </a:pPr>
            <a:r>
              <a:rPr lang="en-US" sz="2300" dirty="0">
                <a:solidFill>
                  <a:schemeClr val="bg2">
                    <a:lumMod val="25000"/>
                  </a:schemeClr>
                </a:solidFill>
              </a:rPr>
              <a:t>One commercial company backed by a small number of investors dominates bitcoin code changes</a:t>
            </a:r>
          </a:p>
          <a:p>
            <a:pPr lvl="1">
              <a:lnSpc>
                <a:spcPct val="100000"/>
              </a:lnSpc>
            </a:pPr>
            <a:endParaRPr lang="en-US" sz="1900" dirty="0">
              <a:solidFill>
                <a:schemeClr val="bg2">
                  <a:lumMod val="25000"/>
                </a:schemeClr>
              </a:solidFill>
            </a:endParaRPr>
          </a:p>
        </p:txBody>
      </p:sp>
      <p:sp>
        <p:nvSpPr>
          <p:cNvPr id="4" name="Slide Number Placeholder 3">
            <a:extLst>
              <a:ext uri="{FF2B5EF4-FFF2-40B4-BE49-F238E27FC236}">
                <a16:creationId xmlns:a16="http://schemas.microsoft.com/office/drawing/2014/main" id="{6C95B08A-D0ED-3E4F-6336-19AB1118D0C6}"/>
              </a:ext>
            </a:extLst>
          </p:cNvPr>
          <p:cNvSpPr>
            <a:spLocks noGrp="1"/>
          </p:cNvSpPr>
          <p:nvPr>
            <p:ph type="sldNum" sz="quarter" idx="12"/>
          </p:nvPr>
        </p:nvSpPr>
        <p:spPr/>
        <p:txBody>
          <a:bodyPr/>
          <a:lstStyle/>
          <a:p>
            <a:fld id="{BB9B4D00-3C16-BB4E-A2DE-240599371F03}" type="slidenum">
              <a:rPr lang="en-US" smtClean="0"/>
              <a:t>21</a:t>
            </a:fld>
            <a:endParaRPr lang="en-US" dirty="0"/>
          </a:p>
        </p:txBody>
      </p:sp>
    </p:spTree>
    <p:extLst>
      <p:ext uri="{BB962C8B-B14F-4D97-AF65-F5344CB8AC3E}">
        <p14:creationId xmlns:p14="http://schemas.microsoft.com/office/powerpoint/2010/main" val="341745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39BE-CCD2-1876-836D-86DBA0F6EFE7}"/>
              </a:ext>
            </a:extLst>
          </p:cNvPr>
          <p:cNvSpPr>
            <a:spLocks noGrp="1"/>
          </p:cNvSpPr>
          <p:nvPr>
            <p:ph type="title"/>
          </p:nvPr>
        </p:nvSpPr>
        <p:spPr/>
        <p:txBody>
          <a:bodyPr/>
          <a:lstStyle/>
          <a:p>
            <a:r>
              <a:rPr lang="en-US" b="1" dirty="0">
                <a:solidFill>
                  <a:schemeClr val="bg2">
                    <a:lumMod val="25000"/>
                  </a:schemeClr>
                </a:solidFill>
              </a:rPr>
              <a:t>Bitcoin ecosystem may be acting unlawfully</a:t>
            </a:r>
          </a:p>
        </p:txBody>
      </p:sp>
      <p:sp>
        <p:nvSpPr>
          <p:cNvPr id="3" name="Content Placeholder 2">
            <a:extLst>
              <a:ext uri="{FF2B5EF4-FFF2-40B4-BE49-F238E27FC236}">
                <a16:creationId xmlns:a16="http://schemas.microsoft.com/office/drawing/2014/main" id="{69AE2C63-6BA9-A2B2-081D-767B12B1D831}"/>
              </a:ext>
            </a:extLst>
          </p:cNvPr>
          <p:cNvSpPr>
            <a:spLocks noGrp="1"/>
          </p:cNvSpPr>
          <p:nvPr>
            <p:ph idx="1"/>
          </p:nvPr>
        </p:nvSpPr>
        <p:spPr>
          <a:xfrm>
            <a:off x="838200" y="1486894"/>
            <a:ext cx="10515600" cy="4929809"/>
          </a:xfrm>
        </p:spPr>
        <p:txBody>
          <a:bodyPr>
            <a:normAutofit lnSpcReduction="10000"/>
          </a:bodyPr>
          <a:lstStyle/>
          <a:p>
            <a:r>
              <a:rPr lang="en-US" dirty="0">
                <a:solidFill>
                  <a:schemeClr val="bg2">
                    <a:lumMod val="25000"/>
                  </a:schemeClr>
                </a:solidFill>
              </a:rPr>
              <a:t>Governments should examine bitcoin as gambling for every purpose</a:t>
            </a:r>
          </a:p>
          <a:p>
            <a:pPr lvl="1"/>
            <a:r>
              <a:rPr lang="en-US" dirty="0">
                <a:solidFill>
                  <a:schemeClr val="bg2">
                    <a:lumMod val="25000"/>
                  </a:schemeClr>
                </a:solidFill>
              </a:rPr>
              <a:t>Enforcement of gambling license requirements, including license fees</a:t>
            </a:r>
          </a:p>
          <a:p>
            <a:pPr lvl="1"/>
            <a:r>
              <a:rPr lang="en-US" dirty="0">
                <a:solidFill>
                  <a:schemeClr val="bg2">
                    <a:lumMod val="25000"/>
                  </a:schemeClr>
                </a:solidFill>
              </a:rPr>
              <a:t>Disclosure of all the rules of game, proactive prevention of cheating, and advertising</a:t>
            </a:r>
          </a:p>
          <a:p>
            <a:pPr lvl="1"/>
            <a:r>
              <a:rPr lang="en-US" dirty="0">
                <a:solidFill>
                  <a:schemeClr val="bg2">
                    <a:lumMod val="25000"/>
                  </a:schemeClr>
                </a:solidFill>
              </a:rPr>
              <a:t>Taxation of bitcoin trading profits</a:t>
            </a:r>
          </a:p>
          <a:p>
            <a:pPr lvl="2"/>
            <a:r>
              <a:rPr lang="en-US" dirty="0">
                <a:solidFill>
                  <a:schemeClr val="bg2">
                    <a:lumMod val="25000"/>
                  </a:schemeClr>
                </a:solidFill>
              </a:rPr>
              <a:t>In the USA, for example, treat as income and not capital gains. As gambling, bitcoin losses would only be deducted from bitcoin gains.</a:t>
            </a:r>
          </a:p>
          <a:p>
            <a:pPr lvl="1"/>
            <a:r>
              <a:rPr lang="en-US" dirty="0">
                <a:solidFill>
                  <a:schemeClr val="bg2">
                    <a:lumMod val="25000"/>
                  </a:schemeClr>
                </a:solidFill>
              </a:rPr>
              <a:t>Consumer protection and mental health</a:t>
            </a:r>
          </a:p>
          <a:p>
            <a:pPr lvl="2"/>
            <a:r>
              <a:rPr lang="en-US" dirty="0">
                <a:solidFill>
                  <a:schemeClr val="bg2">
                    <a:lumMod val="25000"/>
                  </a:schemeClr>
                </a:solidFill>
              </a:rPr>
              <a:t>Protection of youth and treatment of gambling addiction</a:t>
            </a:r>
          </a:p>
          <a:p>
            <a:r>
              <a:rPr lang="en-US" dirty="0">
                <a:solidFill>
                  <a:schemeClr val="bg2">
                    <a:lumMod val="25000"/>
                  </a:schemeClr>
                </a:solidFill>
              </a:rPr>
              <a:t>The more that bitcoin is regulated as what it is – gambling – the less it will be easily used and the more difficult it will be to use it for crime</a:t>
            </a:r>
          </a:p>
          <a:p>
            <a:r>
              <a:rPr lang="en-US" dirty="0">
                <a:solidFill>
                  <a:schemeClr val="bg2">
                    <a:lumMod val="25000"/>
                  </a:schemeClr>
                </a:solidFill>
              </a:rPr>
              <a:t>Regulating bitcoin will collapse its value </a:t>
            </a:r>
            <a:r>
              <a:rPr lang="en-US" b="1" dirty="0">
                <a:solidFill>
                  <a:schemeClr val="bg2">
                    <a:lumMod val="25000"/>
                  </a:schemeClr>
                </a:solidFill>
              </a:rPr>
              <a:t>and the value of almost all virtual assets </a:t>
            </a:r>
            <a:r>
              <a:rPr lang="en-US" dirty="0">
                <a:solidFill>
                  <a:schemeClr val="bg2">
                    <a:lumMod val="25000"/>
                  </a:schemeClr>
                </a:solidFill>
              </a:rPr>
              <a:t>– leading to less virtual asset money laundering</a:t>
            </a:r>
          </a:p>
          <a:p>
            <a:endParaRPr lang="en-US" dirty="0">
              <a:solidFill>
                <a:schemeClr val="bg2">
                  <a:lumMod val="25000"/>
                </a:schemeClr>
              </a:solidFill>
            </a:endParaRP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A81CF866-C672-6403-420B-32BCBAA622F6}"/>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22</a:t>
            </a:fld>
            <a:endParaRPr lang="en-US" dirty="0">
              <a:solidFill>
                <a:schemeClr val="bg2">
                  <a:lumMod val="25000"/>
                </a:schemeClr>
              </a:solidFill>
            </a:endParaRPr>
          </a:p>
        </p:txBody>
      </p:sp>
    </p:spTree>
    <p:extLst>
      <p:ext uri="{BB962C8B-B14F-4D97-AF65-F5344CB8AC3E}">
        <p14:creationId xmlns:p14="http://schemas.microsoft.com/office/powerpoint/2010/main" val="2845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1B68DB-7216-D22A-17B8-A285C0EE6474}"/>
              </a:ext>
            </a:extLst>
          </p:cNvPr>
          <p:cNvPicPr>
            <a:picLocks noChangeAspect="1"/>
          </p:cNvPicPr>
          <p:nvPr/>
        </p:nvPicPr>
        <p:blipFill>
          <a:blip r:embed="rId2"/>
          <a:stretch>
            <a:fillRect/>
          </a:stretch>
        </p:blipFill>
        <p:spPr>
          <a:xfrm>
            <a:off x="1457122" y="0"/>
            <a:ext cx="9277755" cy="6858000"/>
          </a:xfrm>
          <a:prstGeom prst="rect">
            <a:avLst/>
          </a:prstGeom>
        </p:spPr>
      </p:pic>
      <p:sp>
        <p:nvSpPr>
          <p:cNvPr id="2" name="Slide Number Placeholder 1">
            <a:extLst>
              <a:ext uri="{FF2B5EF4-FFF2-40B4-BE49-F238E27FC236}">
                <a16:creationId xmlns:a16="http://schemas.microsoft.com/office/drawing/2014/main" id="{C5645276-D18D-7141-C57D-DC0244B306C9}"/>
              </a:ext>
            </a:extLst>
          </p:cNvPr>
          <p:cNvSpPr>
            <a:spLocks noGrp="1"/>
          </p:cNvSpPr>
          <p:nvPr>
            <p:ph type="sldNum" sz="quarter" idx="12"/>
          </p:nvPr>
        </p:nvSpPr>
        <p:spPr/>
        <p:txBody>
          <a:bodyPr/>
          <a:lstStyle/>
          <a:p>
            <a:fld id="{BB9B4D00-3C16-BB4E-A2DE-240599371F03}" type="slidenum">
              <a:rPr lang="en-US" smtClean="0"/>
              <a:t>23</a:t>
            </a:fld>
            <a:endParaRPr lang="en-US" dirty="0"/>
          </a:p>
        </p:txBody>
      </p:sp>
    </p:spTree>
    <p:extLst>
      <p:ext uri="{BB962C8B-B14F-4D97-AF65-F5344CB8AC3E}">
        <p14:creationId xmlns:p14="http://schemas.microsoft.com/office/powerpoint/2010/main" val="232030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3803-E996-8712-B11F-02BD36387079}"/>
              </a:ext>
            </a:extLst>
          </p:cNvPr>
          <p:cNvSpPr>
            <a:spLocks noGrp="1"/>
          </p:cNvSpPr>
          <p:nvPr>
            <p:ph type="title"/>
          </p:nvPr>
        </p:nvSpPr>
        <p:spPr/>
        <p:txBody>
          <a:bodyPr>
            <a:normAutofit/>
          </a:bodyPr>
          <a:lstStyle/>
          <a:p>
            <a:r>
              <a:rPr lang="en-US" b="1" dirty="0">
                <a:solidFill>
                  <a:schemeClr val="bg2">
                    <a:lumMod val="25000"/>
                  </a:schemeClr>
                </a:solidFill>
              </a:rPr>
              <a:t>Regulating crypto will not limit innovation</a:t>
            </a:r>
          </a:p>
        </p:txBody>
      </p:sp>
      <p:sp>
        <p:nvSpPr>
          <p:cNvPr id="3" name="Content Placeholder 2">
            <a:extLst>
              <a:ext uri="{FF2B5EF4-FFF2-40B4-BE49-F238E27FC236}">
                <a16:creationId xmlns:a16="http://schemas.microsoft.com/office/drawing/2014/main" id="{BCDE6BB7-70D6-9117-FE56-503BDD06C118}"/>
              </a:ext>
            </a:extLst>
          </p:cNvPr>
          <p:cNvSpPr>
            <a:spLocks noGrp="1"/>
          </p:cNvSpPr>
          <p:nvPr>
            <p:ph idx="1"/>
          </p:nvPr>
        </p:nvSpPr>
        <p:spPr>
          <a:xfrm>
            <a:off x="838200" y="1423851"/>
            <a:ext cx="10515600" cy="5225143"/>
          </a:xfrm>
        </p:spPr>
        <p:txBody>
          <a:bodyPr>
            <a:normAutofit fontScale="92500"/>
          </a:bodyPr>
          <a:lstStyle/>
          <a:p>
            <a:pPr marL="0" indent="0">
              <a:lnSpc>
                <a:spcPct val="100000"/>
              </a:lnSpc>
              <a:buNone/>
            </a:pPr>
            <a:r>
              <a:rPr lang="en-US" sz="2000" b="1" dirty="0">
                <a:solidFill>
                  <a:schemeClr val="bg2">
                    <a:lumMod val="25000"/>
                  </a:schemeClr>
                </a:solidFill>
              </a:rPr>
              <a:t>Letter to Congress: Leading technologists against crypto-assets, June 1, 2022</a:t>
            </a:r>
          </a:p>
          <a:p>
            <a:pPr>
              <a:lnSpc>
                <a:spcPct val="100000"/>
              </a:lnSpc>
            </a:pPr>
            <a:r>
              <a:rPr lang="en-US" sz="1400" b="1" dirty="0">
                <a:solidFill>
                  <a:schemeClr val="bg2">
                    <a:lumMod val="25000"/>
                  </a:schemeClr>
                </a:solidFill>
              </a:rPr>
              <a:t>“We strongly disagree with the narrative — peddled by those with a financial stake in the crypto-asset industry — that these technologies represent a positive financial innovation and are in any way suited to solving the financial problems facing ordinary Americans.”</a:t>
            </a:r>
          </a:p>
          <a:p>
            <a:pPr>
              <a:lnSpc>
                <a:spcPct val="100000"/>
              </a:lnSpc>
            </a:pPr>
            <a:r>
              <a:rPr lang="en-US" sz="1400" dirty="0">
                <a:solidFill>
                  <a:schemeClr val="bg2">
                    <a:lumMod val="25000"/>
                  </a:schemeClr>
                </a:solidFill>
              </a:rPr>
              <a:t>“</a:t>
            </a:r>
            <a:r>
              <a:rPr lang="en-US" sz="1400" b="1" dirty="0">
                <a:solidFill>
                  <a:schemeClr val="bg2">
                    <a:lumMod val="25000"/>
                  </a:schemeClr>
                </a:solidFill>
              </a:rPr>
              <a:t>Append-only digital ledgers are not a new innovation. They have been known and used since 1980 for rather limited functions.”</a:t>
            </a:r>
          </a:p>
          <a:p>
            <a:pPr>
              <a:lnSpc>
                <a:spcPct val="100000"/>
              </a:lnSpc>
            </a:pPr>
            <a:r>
              <a:rPr lang="en-US" sz="1400" dirty="0">
                <a:solidFill>
                  <a:schemeClr val="bg2">
                    <a:lumMod val="25000"/>
                  </a:schemeClr>
                </a:solidFill>
              </a:rPr>
              <a:t>“</a:t>
            </a:r>
            <a:r>
              <a:rPr lang="en-US" sz="1400" b="1" dirty="0">
                <a:solidFill>
                  <a:schemeClr val="bg2">
                    <a:lumMod val="25000"/>
                  </a:schemeClr>
                </a:solidFill>
              </a:rPr>
              <a:t>By its very design, blockchain technology, specifically so-called "public blockchains", are poorly suited for just about every purpose currently touted as a present or potential source of public benefit. From its inception, this technology has been a solution in search of a problem and has now latched onto concepts such as financial inclusion and data transparency to justify its existence, despite far better solutions already in use.</a:t>
            </a:r>
            <a:r>
              <a:rPr lang="en-US" sz="1400" dirty="0">
                <a:solidFill>
                  <a:schemeClr val="bg2">
                    <a:lumMod val="25000"/>
                  </a:schemeClr>
                </a:solidFill>
              </a:rPr>
              <a:t>”</a:t>
            </a:r>
          </a:p>
          <a:p>
            <a:pPr>
              <a:lnSpc>
                <a:spcPct val="100000"/>
              </a:lnSpc>
            </a:pPr>
            <a:r>
              <a:rPr lang="en-US" sz="1400" b="1" dirty="0">
                <a:solidFill>
                  <a:schemeClr val="bg2">
                    <a:lumMod val="25000"/>
                  </a:schemeClr>
                </a:solidFill>
              </a:rPr>
              <a:t>“Blockchain technologies facilitate few, if any, real-economy uses.”</a:t>
            </a:r>
          </a:p>
          <a:p>
            <a:pPr>
              <a:lnSpc>
                <a:spcPct val="100000"/>
              </a:lnSpc>
            </a:pPr>
            <a:r>
              <a:rPr lang="en-US" sz="1400" b="1" dirty="0">
                <a:solidFill>
                  <a:schemeClr val="bg2">
                    <a:lumMod val="25000"/>
                  </a:schemeClr>
                </a:solidFill>
              </a:rPr>
              <a:t>“The catastrophes and externalities related to blockchain technologies and crypto-asset investments are neither isolated nor are they growing pains of a nascent technology. They are the inevitable outcomes of a technology that is not built for purpose and will remain forever unsuitable as a foundation for large-scale economic activity.”</a:t>
            </a:r>
          </a:p>
          <a:p>
            <a:pPr>
              <a:lnSpc>
                <a:spcPct val="100000"/>
              </a:lnSpc>
            </a:pPr>
            <a:r>
              <a:rPr lang="en-US" sz="1400" b="1" dirty="0">
                <a:solidFill>
                  <a:schemeClr val="bg2">
                    <a:lumMod val="25000"/>
                  </a:schemeClr>
                </a:solidFill>
              </a:rPr>
              <a:t>“[W]e recommend that the Committee look beyond the hype and bluster of the crypto industry and understand not only its inherent flaws and extraordinary defects but also the litany of technological fallacies it is built upon.”</a:t>
            </a:r>
          </a:p>
          <a:p>
            <a:pPr>
              <a:lnSpc>
                <a:spcPct val="100000"/>
              </a:lnSpc>
            </a:pPr>
            <a:r>
              <a:rPr lang="en-US" sz="1400" b="1" dirty="0">
                <a:solidFill>
                  <a:schemeClr val="bg2">
                    <a:lumMod val="25000"/>
                  </a:schemeClr>
                </a:solidFill>
              </a:rPr>
              <a:t>“We need to act now to protect investors and the global financial marketplace from the severe risks posed by crypto-assets and must not be distracted by technical obfuscations which mask an abject lack of technological utility.”</a:t>
            </a:r>
          </a:p>
          <a:p>
            <a:pPr lvl="1">
              <a:lnSpc>
                <a:spcPct val="100000"/>
              </a:lnSpc>
            </a:pPr>
            <a:r>
              <a:rPr lang="en-US" sz="1200" dirty="0">
                <a:solidFill>
                  <a:schemeClr val="bg2">
                    <a:lumMod val="25000"/>
                  </a:schemeClr>
                </a:solidFill>
              </a:rPr>
              <a:t>Grady Booch, ACM Fellow, IBM Fellow, IEEE Fellow; Sal Bayat; Tim Bray; Brennan Carley, Proton Advisors; Cory Doctorow; Stephen Diehl; David Gerard, Jürgen Geuter, ART+COM; Alan Graham, OCL; Kelsey Hightower; Geoffrey Huntley, Gitpod; Miguel de Icaza; Patrick McConnell, Macquarie University; Luke Plant, Django Software Foundation; Rufus Pollock, Open Knowledge Foundation; Matt Range; Jorge Stolfi, University of Campinas; Steve Song, Network Startup Resource Center; Bruce Schneier; Dave Troy, 410 Labs Inc.; Darren W. Tseng; Štefan Urbánek, Open Knowledge Foundation; Nicholas Weaver, International Computer Science Institute; Adam Wespiser, SimSpace Corporation; Molly White; Jamie Zawinski, Netscape Developer, and 1,500 other technologists, including me.</a:t>
            </a:r>
          </a:p>
        </p:txBody>
      </p:sp>
      <p:sp>
        <p:nvSpPr>
          <p:cNvPr id="4" name="Slide Number Placeholder 3">
            <a:extLst>
              <a:ext uri="{FF2B5EF4-FFF2-40B4-BE49-F238E27FC236}">
                <a16:creationId xmlns:a16="http://schemas.microsoft.com/office/drawing/2014/main" id="{6C95B08A-D0ED-3E4F-6336-19AB1118D0C6}"/>
              </a:ext>
            </a:extLst>
          </p:cNvPr>
          <p:cNvSpPr>
            <a:spLocks noGrp="1"/>
          </p:cNvSpPr>
          <p:nvPr>
            <p:ph type="sldNum" sz="quarter" idx="12"/>
          </p:nvPr>
        </p:nvSpPr>
        <p:spPr/>
        <p:txBody>
          <a:bodyPr/>
          <a:lstStyle/>
          <a:p>
            <a:fld id="{BB9B4D00-3C16-BB4E-A2DE-240599371F03}" type="slidenum">
              <a:rPr lang="en-US" smtClean="0"/>
              <a:t>3</a:t>
            </a:fld>
            <a:endParaRPr lang="en-US" dirty="0"/>
          </a:p>
        </p:txBody>
      </p:sp>
    </p:spTree>
    <p:extLst>
      <p:ext uri="{BB962C8B-B14F-4D97-AF65-F5344CB8AC3E}">
        <p14:creationId xmlns:p14="http://schemas.microsoft.com/office/powerpoint/2010/main" val="354428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D1CAE-6588-C982-02C5-D36D6990C383}"/>
              </a:ext>
            </a:extLst>
          </p:cNvPr>
          <p:cNvSpPr>
            <a:spLocks noGrp="1"/>
          </p:cNvSpPr>
          <p:nvPr>
            <p:ph type="title"/>
          </p:nvPr>
        </p:nvSpPr>
        <p:spPr/>
        <p:txBody>
          <a:bodyPr/>
          <a:lstStyle/>
          <a:p>
            <a:r>
              <a:rPr lang="en-US" b="1" dirty="0">
                <a:solidFill>
                  <a:schemeClr val="bg2">
                    <a:lumMod val="25000"/>
                  </a:schemeClr>
                </a:solidFill>
              </a:rPr>
              <a:t>Understanding bitcoin</a:t>
            </a:r>
          </a:p>
        </p:txBody>
      </p:sp>
      <p:sp>
        <p:nvSpPr>
          <p:cNvPr id="3" name="Content Placeholder 2">
            <a:extLst>
              <a:ext uri="{FF2B5EF4-FFF2-40B4-BE49-F238E27FC236}">
                <a16:creationId xmlns:a16="http://schemas.microsoft.com/office/drawing/2014/main" id="{A85C75D5-0E99-C926-B12E-3B2A24295486}"/>
              </a:ext>
            </a:extLst>
          </p:cNvPr>
          <p:cNvSpPr>
            <a:spLocks noGrp="1"/>
          </p:cNvSpPr>
          <p:nvPr>
            <p:ph idx="1"/>
          </p:nvPr>
        </p:nvSpPr>
        <p:spPr/>
        <p:txBody>
          <a:bodyPr>
            <a:normAutofit/>
          </a:bodyPr>
          <a:lstStyle/>
          <a:p>
            <a:r>
              <a:rPr lang="en-US" dirty="0">
                <a:solidFill>
                  <a:schemeClr val="bg2">
                    <a:lumMod val="25000"/>
                  </a:schemeClr>
                </a:solidFill>
              </a:rPr>
              <a:t>Bitcoin is a confidence game</a:t>
            </a:r>
          </a:p>
          <a:p>
            <a:pPr lvl="1"/>
            <a:r>
              <a:rPr lang="en-US" dirty="0">
                <a:solidFill>
                  <a:schemeClr val="bg2">
                    <a:lumMod val="25000"/>
                  </a:schemeClr>
                </a:solidFill>
              </a:rPr>
              <a:t>Excitement of gambling</a:t>
            </a:r>
          </a:p>
          <a:p>
            <a:pPr lvl="1"/>
            <a:r>
              <a:rPr lang="en-US" dirty="0">
                <a:solidFill>
                  <a:schemeClr val="bg2">
                    <a:lumMod val="25000"/>
                  </a:schemeClr>
                </a:solidFill>
              </a:rPr>
              <a:t>Viral marketing of a pyramid scheme</a:t>
            </a:r>
          </a:p>
          <a:p>
            <a:pPr lvl="1"/>
            <a:r>
              <a:rPr lang="en-US" dirty="0">
                <a:solidFill>
                  <a:schemeClr val="bg2">
                    <a:lumMod val="25000"/>
                  </a:schemeClr>
                </a:solidFill>
              </a:rPr>
              <a:t>Fake profits of a Ponzi</a:t>
            </a:r>
          </a:p>
          <a:p>
            <a:r>
              <a:rPr lang="en-US" dirty="0">
                <a:solidFill>
                  <a:schemeClr val="bg2">
                    <a:lumMod val="25000"/>
                  </a:schemeClr>
                </a:solidFill>
              </a:rPr>
              <a:t>Trading provides the appearance of legitimacy</a:t>
            </a:r>
          </a:p>
          <a:p>
            <a:r>
              <a:rPr lang="en-US" dirty="0">
                <a:solidFill>
                  <a:schemeClr val="bg2">
                    <a:lumMod val="25000"/>
                  </a:schemeClr>
                </a:solidFill>
              </a:rPr>
              <a:t>With no regulatory oversight, it is manipulated by the major owners</a:t>
            </a:r>
          </a:p>
          <a:p>
            <a:r>
              <a:rPr lang="en-US" dirty="0">
                <a:solidFill>
                  <a:schemeClr val="bg2">
                    <a:lumMod val="25000"/>
                  </a:schemeClr>
                </a:solidFill>
              </a:rPr>
              <a:t>Bitcoin is not money, not a store of value, not an investment, and not even an asset from an economic perspective</a:t>
            </a:r>
          </a:p>
          <a:p>
            <a:r>
              <a:rPr lang="en-US" dirty="0">
                <a:solidFill>
                  <a:schemeClr val="bg2">
                    <a:lumMod val="25000"/>
                  </a:schemeClr>
                </a:solidFill>
              </a:rPr>
              <a:t>Simply unlicensed gambling</a:t>
            </a:r>
          </a:p>
          <a:p>
            <a:endParaRPr lang="en-US" dirty="0">
              <a:solidFill>
                <a:schemeClr val="bg2">
                  <a:lumMod val="25000"/>
                </a:schemeClr>
              </a:solidFill>
            </a:endParaRPr>
          </a:p>
        </p:txBody>
      </p:sp>
      <p:sp>
        <p:nvSpPr>
          <p:cNvPr id="4" name="Slide Number Placeholder 3">
            <a:extLst>
              <a:ext uri="{FF2B5EF4-FFF2-40B4-BE49-F238E27FC236}">
                <a16:creationId xmlns:a16="http://schemas.microsoft.com/office/drawing/2014/main" id="{85F9F65E-6583-96A0-03DE-B99C87D17F60}"/>
              </a:ext>
            </a:extLst>
          </p:cNvPr>
          <p:cNvSpPr>
            <a:spLocks noGrp="1"/>
          </p:cNvSpPr>
          <p:nvPr>
            <p:ph type="sldNum" sz="quarter" idx="12"/>
          </p:nvPr>
        </p:nvSpPr>
        <p:spPr/>
        <p:txBody>
          <a:bodyPr/>
          <a:lstStyle/>
          <a:p>
            <a:fld id="{BB9B4D00-3C16-BB4E-A2DE-240599371F03}" type="slidenum">
              <a:rPr lang="en-US" smtClean="0"/>
              <a:t>4</a:t>
            </a:fld>
            <a:endParaRPr lang="en-US" dirty="0"/>
          </a:p>
        </p:txBody>
      </p:sp>
    </p:spTree>
    <p:extLst>
      <p:ext uri="{BB962C8B-B14F-4D97-AF65-F5344CB8AC3E}">
        <p14:creationId xmlns:p14="http://schemas.microsoft.com/office/powerpoint/2010/main" val="228470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706A-3AEB-8A5C-CAE5-D70CE9078A5E}"/>
              </a:ext>
            </a:extLst>
          </p:cNvPr>
          <p:cNvSpPr>
            <a:spLocks noGrp="1"/>
          </p:cNvSpPr>
          <p:nvPr>
            <p:ph type="title"/>
          </p:nvPr>
        </p:nvSpPr>
        <p:spPr/>
        <p:txBody>
          <a:bodyPr/>
          <a:lstStyle/>
          <a:p>
            <a:r>
              <a:rPr lang="en-US" b="1" dirty="0">
                <a:solidFill>
                  <a:schemeClr val="bg2">
                    <a:lumMod val="25000"/>
                  </a:schemeClr>
                </a:solidFill>
              </a:rPr>
              <a:t>What is bitcoin?</a:t>
            </a:r>
          </a:p>
        </p:txBody>
      </p:sp>
      <p:sp>
        <p:nvSpPr>
          <p:cNvPr id="3" name="Content Placeholder 2">
            <a:extLst>
              <a:ext uri="{FF2B5EF4-FFF2-40B4-BE49-F238E27FC236}">
                <a16:creationId xmlns:a16="http://schemas.microsoft.com/office/drawing/2014/main" id="{1E3788D2-C194-A7CB-5B8D-779FF80924F0}"/>
              </a:ext>
            </a:extLst>
          </p:cNvPr>
          <p:cNvSpPr>
            <a:spLocks noGrp="1"/>
          </p:cNvSpPr>
          <p:nvPr>
            <p:ph idx="1"/>
          </p:nvPr>
        </p:nvSpPr>
        <p:spPr/>
        <p:txBody>
          <a:bodyPr>
            <a:normAutofit/>
          </a:bodyPr>
          <a:lstStyle/>
          <a:p>
            <a:r>
              <a:rPr lang="en-US" dirty="0">
                <a:solidFill>
                  <a:schemeClr val="bg2">
                    <a:lumMod val="25000"/>
                  </a:schemeClr>
                </a:solidFill>
              </a:rPr>
              <a:t>Jargon about blockchain and decentralization</a:t>
            </a:r>
          </a:p>
          <a:p>
            <a:pPr lvl="1"/>
            <a:r>
              <a:rPr lang="en-US" dirty="0">
                <a:solidFill>
                  <a:schemeClr val="bg2">
                    <a:lumMod val="25000"/>
                  </a:schemeClr>
                </a:solidFill>
              </a:rPr>
              <a:t>Irrelevant</a:t>
            </a:r>
          </a:p>
          <a:p>
            <a:r>
              <a:rPr lang="en-US" dirty="0">
                <a:solidFill>
                  <a:schemeClr val="bg2">
                    <a:lumMod val="25000"/>
                  </a:schemeClr>
                </a:solidFill>
              </a:rPr>
              <a:t>A lightbulb is a lightbulb since it helps you see in the dark</a:t>
            </a:r>
          </a:p>
          <a:p>
            <a:pPr lvl="1"/>
            <a:r>
              <a:rPr lang="en-US" dirty="0">
                <a:solidFill>
                  <a:schemeClr val="bg2">
                    <a:lumMod val="25000"/>
                  </a:schemeClr>
                </a:solidFill>
              </a:rPr>
              <a:t>Regardless of whether it uses an incandescent bulb or an LED</a:t>
            </a:r>
          </a:p>
          <a:p>
            <a:r>
              <a:rPr lang="en-US" dirty="0">
                <a:solidFill>
                  <a:schemeClr val="bg2">
                    <a:lumMod val="25000"/>
                  </a:schemeClr>
                </a:solidFill>
              </a:rPr>
              <a:t>It does not matter at all how bitcoin works</a:t>
            </a:r>
          </a:p>
          <a:p>
            <a:pPr lvl="1"/>
            <a:r>
              <a:rPr lang="en-US" dirty="0">
                <a:solidFill>
                  <a:schemeClr val="bg2">
                    <a:lumMod val="25000"/>
                  </a:schemeClr>
                </a:solidFill>
              </a:rPr>
              <a:t>What matters is what bitcoin does</a:t>
            </a:r>
          </a:p>
          <a:p>
            <a:pPr lvl="1"/>
            <a:r>
              <a:rPr lang="en-US" dirty="0">
                <a:solidFill>
                  <a:schemeClr val="bg2">
                    <a:lumMod val="25000"/>
                  </a:schemeClr>
                </a:solidFill>
              </a:rPr>
              <a:t>There is no need to look inside the black box of bitcoin</a:t>
            </a:r>
          </a:p>
        </p:txBody>
      </p:sp>
      <p:sp>
        <p:nvSpPr>
          <p:cNvPr id="4" name="Slide Number Placeholder 3">
            <a:extLst>
              <a:ext uri="{FF2B5EF4-FFF2-40B4-BE49-F238E27FC236}">
                <a16:creationId xmlns:a16="http://schemas.microsoft.com/office/drawing/2014/main" id="{7F2D5E20-90B9-EFA4-6C94-39848027EEE9}"/>
              </a:ext>
            </a:extLst>
          </p:cNvPr>
          <p:cNvSpPr>
            <a:spLocks noGrp="1"/>
          </p:cNvSpPr>
          <p:nvPr>
            <p:ph type="sldNum" sz="quarter" idx="12"/>
          </p:nvPr>
        </p:nvSpPr>
        <p:spPr/>
        <p:txBody>
          <a:bodyPr/>
          <a:lstStyle/>
          <a:p>
            <a:fld id="{BB9B4D00-3C16-BB4E-A2DE-240599371F03}" type="slidenum">
              <a:rPr lang="en-US" smtClean="0"/>
              <a:t>5</a:t>
            </a:fld>
            <a:endParaRPr lang="en-US" dirty="0"/>
          </a:p>
        </p:txBody>
      </p:sp>
    </p:spTree>
    <p:extLst>
      <p:ext uri="{BB962C8B-B14F-4D97-AF65-F5344CB8AC3E}">
        <p14:creationId xmlns:p14="http://schemas.microsoft.com/office/powerpoint/2010/main" val="54872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12AD-C61F-19F8-62EB-89A3122A5219}"/>
              </a:ext>
            </a:extLst>
          </p:cNvPr>
          <p:cNvSpPr>
            <a:spLocks noGrp="1"/>
          </p:cNvSpPr>
          <p:nvPr>
            <p:ph type="title"/>
          </p:nvPr>
        </p:nvSpPr>
        <p:spPr/>
        <p:txBody>
          <a:bodyPr/>
          <a:lstStyle/>
          <a:p>
            <a:r>
              <a:rPr lang="en-US" b="1" dirty="0">
                <a:solidFill>
                  <a:schemeClr val="bg2">
                    <a:lumMod val="25000"/>
                  </a:schemeClr>
                </a:solidFill>
              </a:rPr>
              <a:t>The black box distraction</a:t>
            </a:r>
          </a:p>
        </p:txBody>
      </p:sp>
      <p:sp>
        <p:nvSpPr>
          <p:cNvPr id="3" name="Content Placeholder 2">
            <a:extLst>
              <a:ext uri="{FF2B5EF4-FFF2-40B4-BE49-F238E27FC236}">
                <a16:creationId xmlns:a16="http://schemas.microsoft.com/office/drawing/2014/main" id="{C23CBFB4-73CA-7981-C0F3-38099D23C3F9}"/>
              </a:ext>
            </a:extLst>
          </p:cNvPr>
          <p:cNvSpPr>
            <a:spLocks noGrp="1"/>
          </p:cNvSpPr>
          <p:nvPr>
            <p:ph idx="1"/>
          </p:nvPr>
        </p:nvSpPr>
        <p:spPr/>
        <p:txBody>
          <a:bodyPr>
            <a:normAutofit/>
          </a:bodyPr>
          <a:lstStyle/>
          <a:p>
            <a:pPr lvl="0"/>
            <a:r>
              <a:rPr lang="en-US" dirty="0">
                <a:solidFill>
                  <a:schemeClr val="bg2">
                    <a:lumMod val="25000"/>
                  </a:schemeClr>
                </a:solidFill>
              </a:rPr>
              <a:t>The bitcoin promoters love talking about what is inside the black box, blockchain, since they think that it is exciting new unexplored technology</a:t>
            </a:r>
          </a:p>
          <a:p>
            <a:pPr lvl="1"/>
            <a:r>
              <a:rPr lang="en-US" dirty="0">
                <a:solidFill>
                  <a:schemeClr val="bg2">
                    <a:lumMod val="25000"/>
                  </a:schemeClr>
                </a:solidFill>
              </a:rPr>
              <a:t>Blockchain is actually a combination of technologies going back to the 1980s</a:t>
            </a:r>
          </a:p>
          <a:p>
            <a:pPr lvl="1"/>
            <a:r>
              <a:rPr lang="en-US" dirty="0">
                <a:solidFill>
                  <a:schemeClr val="bg2">
                    <a:lumMod val="25000"/>
                  </a:schemeClr>
                </a:solidFill>
              </a:rPr>
              <a:t>Promoters are using blockchain technology jargon as a distraction</a:t>
            </a:r>
          </a:p>
          <a:p>
            <a:pPr lvl="0"/>
            <a:r>
              <a:rPr lang="en-US" dirty="0">
                <a:solidFill>
                  <a:schemeClr val="bg2">
                    <a:lumMod val="25000"/>
                  </a:schemeClr>
                </a:solidFill>
              </a:rPr>
              <a:t>Bitcoin operates like a Google spreadsheet readable by all</a:t>
            </a:r>
          </a:p>
          <a:p>
            <a:pPr lvl="1"/>
            <a:r>
              <a:rPr lang="en-US" dirty="0">
                <a:solidFill>
                  <a:schemeClr val="bg2">
                    <a:lumMod val="25000"/>
                  </a:schemeClr>
                </a:solidFill>
              </a:rPr>
              <a:t>A record of all bitcoin transactions going back to its invention in 2009</a:t>
            </a:r>
          </a:p>
          <a:p>
            <a:pPr lvl="1"/>
            <a:r>
              <a:rPr lang="en-US" dirty="0">
                <a:solidFill>
                  <a:schemeClr val="bg2">
                    <a:lumMod val="25000"/>
                  </a:schemeClr>
                </a:solidFill>
              </a:rPr>
              <a:t>It is very slow and limited </a:t>
            </a:r>
          </a:p>
          <a:p>
            <a:pPr lvl="1"/>
            <a:r>
              <a:rPr lang="en-US" dirty="0">
                <a:solidFill>
                  <a:schemeClr val="bg2">
                    <a:lumMod val="25000"/>
                  </a:schemeClr>
                </a:solidFill>
              </a:rPr>
              <a:t>The only thing interesting aspect is how the spreadsheet is updated</a:t>
            </a:r>
          </a:p>
        </p:txBody>
      </p:sp>
      <p:sp>
        <p:nvSpPr>
          <p:cNvPr id="4" name="Slide Number Placeholder 3">
            <a:extLst>
              <a:ext uri="{FF2B5EF4-FFF2-40B4-BE49-F238E27FC236}">
                <a16:creationId xmlns:a16="http://schemas.microsoft.com/office/drawing/2014/main" id="{8D87C46B-BD9D-33AC-8084-90BEDF4B88FA}"/>
              </a:ext>
            </a:extLst>
          </p:cNvPr>
          <p:cNvSpPr>
            <a:spLocks noGrp="1"/>
          </p:cNvSpPr>
          <p:nvPr>
            <p:ph type="sldNum" sz="quarter" idx="12"/>
          </p:nvPr>
        </p:nvSpPr>
        <p:spPr/>
        <p:txBody>
          <a:bodyPr/>
          <a:lstStyle/>
          <a:p>
            <a:fld id="{BB9B4D00-3C16-BB4E-A2DE-240599371F03}" type="slidenum">
              <a:rPr lang="en-US" smtClean="0"/>
              <a:t>6</a:t>
            </a:fld>
            <a:endParaRPr lang="en-US" dirty="0"/>
          </a:p>
        </p:txBody>
      </p:sp>
    </p:spTree>
    <p:extLst>
      <p:ext uri="{BB962C8B-B14F-4D97-AF65-F5344CB8AC3E}">
        <p14:creationId xmlns:p14="http://schemas.microsoft.com/office/powerpoint/2010/main" val="182969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E52A-E6DD-B643-C257-FEEF439DBFD9}"/>
              </a:ext>
            </a:extLst>
          </p:cNvPr>
          <p:cNvSpPr>
            <a:spLocks noGrp="1"/>
          </p:cNvSpPr>
          <p:nvPr>
            <p:ph type="title"/>
          </p:nvPr>
        </p:nvSpPr>
        <p:spPr/>
        <p:txBody>
          <a:bodyPr/>
          <a:lstStyle/>
          <a:p>
            <a:r>
              <a:rPr lang="en-US" b="1" dirty="0">
                <a:solidFill>
                  <a:schemeClr val="bg2">
                    <a:lumMod val="25000"/>
                  </a:schemeClr>
                </a:solidFill>
              </a:rPr>
              <a:t>Bitcoin is a “cryptocurrency”</a:t>
            </a:r>
          </a:p>
        </p:txBody>
      </p:sp>
      <p:sp>
        <p:nvSpPr>
          <p:cNvPr id="3" name="Content Placeholder 2">
            <a:extLst>
              <a:ext uri="{FF2B5EF4-FFF2-40B4-BE49-F238E27FC236}">
                <a16:creationId xmlns:a16="http://schemas.microsoft.com/office/drawing/2014/main" id="{1FA54E21-A27A-E2AE-3D72-949F30DDE2A6}"/>
              </a:ext>
            </a:extLst>
          </p:cNvPr>
          <p:cNvSpPr>
            <a:spLocks noGrp="1"/>
          </p:cNvSpPr>
          <p:nvPr>
            <p:ph idx="1"/>
          </p:nvPr>
        </p:nvSpPr>
        <p:spPr>
          <a:xfrm>
            <a:off x="838200" y="1825625"/>
            <a:ext cx="10515600" cy="4225318"/>
          </a:xfrm>
        </p:spPr>
        <p:txBody>
          <a:bodyPr>
            <a:normAutofit/>
          </a:bodyPr>
          <a:lstStyle/>
          <a:p>
            <a:r>
              <a:rPr lang="en-US" sz="3200" dirty="0">
                <a:solidFill>
                  <a:schemeClr val="bg2">
                    <a:lumMod val="25000"/>
                  </a:schemeClr>
                </a:solidFill>
              </a:rPr>
              <a:t>What is money?</a:t>
            </a:r>
          </a:p>
          <a:p>
            <a:pPr lvl="1"/>
            <a:r>
              <a:rPr lang="en-US" sz="2800" dirty="0">
                <a:solidFill>
                  <a:schemeClr val="bg2">
                    <a:lumMod val="25000"/>
                  </a:schemeClr>
                </a:solidFill>
              </a:rPr>
              <a:t>The purpose of money is to lower transaction costs</a:t>
            </a:r>
          </a:p>
          <a:p>
            <a:pPr lvl="1"/>
            <a:r>
              <a:rPr lang="en-US" sz="2800" dirty="0">
                <a:solidFill>
                  <a:schemeClr val="bg2">
                    <a:lumMod val="25000"/>
                  </a:schemeClr>
                </a:solidFill>
              </a:rPr>
              <a:t>Anything can be used as money</a:t>
            </a:r>
          </a:p>
          <a:p>
            <a:pPr lvl="1"/>
            <a:r>
              <a:rPr lang="en-US" sz="2800" dirty="0">
                <a:solidFill>
                  <a:schemeClr val="bg2">
                    <a:lumMod val="25000"/>
                  </a:schemeClr>
                </a:solidFill>
              </a:rPr>
              <a:t>But what is good money necessary for a good payment system?</a:t>
            </a:r>
          </a:p>
          <a:p>
            <a:pPr lvl="1"/>
            <a:r>
              <a:rPr lang="en-US" sz="2800" dirty="0">
                <a:solidFill>
                  <a:schemeClr val="bg2">
                    <a:lumMod val="25000"/>
                  </a:schemeClr>
                </a:solidFill>
              </a:rPr>
              <a:t>Good money has three key features:</a:t>
            </a:r>
          </a:p>
          <a:p>
            <a:pPr lvl="2"/>
            <a:r>
              <a:rPr lang="en-US" sz="2400" dirty="0">
                <a:solidFill>
                  <a:schemeClr val="bg2">
                    <a:lumMod val="25000"/>
                  </a:schemeClr>
                </a:solidFill>
              </a:rPr>
              <a:t>A medium of exchange: Commonly used by many in exchange for many different goods and services</a:t>
            </a:r>
          </a:p>
          <a:p>
            <a:pPr lvl="2"/>
            <a:r>
              <a:rPr lang="en-US" sz="2400" dirty="0">
                <a:solidFill>
                  <a:schemeClr val="bg2">
                    <a:lumMod val="25000"/>
                  </a:schemeClr>
                </a:solidFill>
              </a:rPr>
              <a:t>A unit of account: Goods and services are priced and recorded using the unit of the money</a:t>
            </a:r>
          </a:p>
          <a:p>
            <a:pPr lvl="2"/>
            <a:r>
              <a:rPr lang="en-US" sz="2400" dirty="0">
                <a:solidFill>
                  <a:schemeClr val="bg2">
                    <a:lumMod val="25000"/>
                  </a:schemeClr>
                </a:solidFill>
              </a:rPr>
              <a:t>A store of value: It will be worth about the same in a few weeks’ time</a:t>
            </a:r>
          </a:p>
        </p:txBody>
      </p:sp>
      <p:sp>
        <p:nvSpPr>
          <p:cNvPr id="4" name="Slide Number Placeholder 3">
            <a:extLst>
              <a:ext uri="{FF2B5EF4-FFF2-40B4-BE49-F238E27FC236}">
                <a16:creationId xmlns:a16="http://schemas.microsoft.com/office/drawing/2014/main" id="{764F9425-A4A2-821C-CD2C-65F07852AA3C}"/>
              </a:ext>
            </a:extLst>
          </p:cNvPr>
          <p:cNvSpPr>
            <a:spLocks noGrp="1"/>
          </p:cNvSpPr>
          <p:nvPr>
            <p:ph type="sldNum" sz="quarter" idx="12"/>
          </p:nvPr>
        </p:nvSpPr>
        <p:spPr/>
        <p:txBody>
          <a:bodyPr/>
          <a:lstStyle/>
          <a:p>
            <a:fld id="{BB9B4D00-3C16-BB4E-A2DE-240599371F03}" type="slidenum">
              <a:rPr lang="en-US" smtClean="0"/>
              <a:t>7</a:t>
            </a:fld>
            <a:endParaRPr lang="en-US" dirty="0"/>
          </a:p>
        </p:txBody>
      </p:sp>
    </p:spTree>
    <p:extLst>
      <p:ext uri="{BB962C8B-B14F-4D97-AF65-F5344CB8AC3E}">
        <p14:creationId xmlns:p14="http://schemas.microsoft.com/office/powerpoint/2010/main" val="246049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F7EDF-AB85-54D4-B4D2-48AA16841501}"/>
              </a:ext>
            </a:extLst>
          </p:cNvPr>
          <p:cNvSpPr>
            <a:spLocks noGrp="1"/>
          </p:cNvSpPr>
          <p:nvPr>
            <p:ph type="title"/>
          </p:nvPr>
        </p:nvSpPr>
        <p:spPr/>
        <p:txBody>
          <a:bodyPr/>
          <a:lstStyle/>
          <a:p>
            <a:r>
              <a:rPr lang="en-US" b="1" dirty="0">
                <a:solidFill>
                  <a:schemeClr val="bg2">
                    <a:lumMod val="25000"/>
                  </a:schemeClr>
                </a:solidFill>
              </a:rPr>
              <a:t>Is bitcoin good money?</a:t>
            </a:r>
          </a:p>
        </p:txBody>
      </p:sp>
      <p:sp>
        <p:nvSpPr>
          <p:cNvPr id="3" name="Content Placeholder 2">
            <a:extLst>
              <a:ext uri="{FF2B5EF4-FFF2-40B4-BE49-F238E27FC236}">
                <a16:creationId xmlns:a16="http://schemas.microsoft.com/office/drawing/2014/main" id="{2454C77C-A187-8068-7354-D166C3B457D1}"/>
              </a:ext>
            </a:extLst>
          </p:cNvPr>
          <p:cNvSpPr>
            <a:spLocks noGrp="1"/>
          </p:cNvSpPr>
          <p:nvPr>
            <p:ph idx="1"/>
          </p:nvPr>
        </p:nvSpPr>
        <p:spPr/>
        <p:txBody>
          <a:bodyPr>
            <a:normAutofit/>
          </a:bodyPr>
          <a:lstStyle/>
          <a:p>
            <a:r>
              <a:rPr lang="en-US" dirty="0">
                <a:solidFill>
                  <a:schemeClr val="bg2">
                    <a:lumMod val="25000"/>
                  </a:schemeClr>
                </a:solidFill>
              </a:rPr>
              <a:t>Bitcoin is not good money</a:t>
            </a:r>
          </a:p>
          <a:p>
            <a:pPr lvl="1"/>
            <a:r>
              <a:rPr lang="en-US" dirty="0">
                <a:solidFill>
                  <a:schemeClr val="bg2">
                    <a:lumMod val="25000"/>
                  </a:schemeClr>
                </a:solidFill>
              </a:rPr>
              <a:t>Despite how bitcoin is promoted, with bitcoin, there is almost always higher transaction costs than traditional methods of transmitting the same amount of regular money</a:t>
            </a:r>
          </a:p>
          <a:p>
            <a:pPr lvl="2"/>
            <a:r>
              <a:rPr lang="en-US" dirty="0">
                <a:solidFill>
                  <a:schemeClr val="bg2">
                    <a:lumMod val="25000"/>
                  </a:schemeClr>
                </a:solidFill>
              </a:rPr>
              <a:t>Bitcoin does not lower transaction costs</a:t>
            </a:r>
          </a:p>
          <a:p>
            <a:pPr lvl="1"/>
            <a:r>
              <a:rPr lang="en-US" dirty="0">
                <a:solidFill>
                  <a:schemeClr val="bg2">
                    <a:lumMod val="25000"/>
                  </a:schemeClr>
                </a:solidFill>
              </a:rPr>
              <a:t>One big transaction cost, in addition to fees, is that it can take ten minutes or longer to confirm a transaction</a:t>
            </a:r>
          </a:p>
          <a:p>
            <a:pPr lvl="2"/>
            <a:r>
              <a:rPr lang="en-US" dirty="0">
                <a:solidFill>
                  <a:schemeClr val="bg2">
                    <a:lumMod val="25000"/>
                  </a:schemeClr>
                </a:solidFill>
              </a:rPr>
              <a:t>If you buy a coffee, it will be cold by the time the transaction is confirmed</a:t>
            </a:r>
          </a:p>
        </p:txBody>
      </p:sp>
      <p:sp>
        <p:nvSpPr>
          <p:cNvPr id="4" name="Slide Number Placeholder 3">
            <a:extLst>
              <a:ext uri="{FF2B5EF4-FFF2-40B4-BE49-F238E27FC236}">
                <a16:creationId xmlns:a16="http://schemas.microsoft.com/office/drawing/2014/main" id="{DA926772-2474-59F2-E34D-6D825CB8703F}"/>
              </a:ext>
            </a:extLst>
          </p:cNvPr>
          <p:cNvSpPr>
            <a:spLocks noGrp="1"/>
          </p:cNvSpPr>
          <p:nvPr>
            <p:ph type="sldNum" sz="quarter" idx="12"/>
          </p:nvPr>
        </p:nvSpPr>
        <p:spPr/>
        <p:txBody>
          <a:bodyPr/>
          <a:lstStyle/>
          <a:p>
            <a:fld id="{BB9B4D00-3C16-BB4E-A2DE-240599371F03}" type="slidenum">
              <a:rPr lang="en-US" smtClean="0"/>
              <a:t>8</a:t>
            </a:fld>
            <a:endParaRPr lang="en-US" dirty="0"/>
          </a:p>
        </p:txBody>
      </p:sp>
    </p:spTree>
    <p:extLst>
      <p:ext uri="{BB962C8B-B14F-4D97-AF65-F5344CB8AC3E}">
        <p14:creationId xmlns:p14="http://schemas.microsoft.com/office/powerpoint/2010/main" val="1775037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E2E2-27A2-5630-6578-5E66710BC37C}"/>
              </a:ext>
            </a:extLst>
          </p:cNvPr>
          <p:cNvSpPr>
            <a:spLocks noGrp="1"/>
          </p:cNvSpPr>
          <p:nvPr>
            <p:ph type="title"/>
          </p:nvPr>
        </p:nvSpPr>
        <p:spPr/>
        <p:txBody>
          <a:bodyPr/>
          <a:lstStyle/>
          <a:p>
            <a:r>
              <a:rPr lang="en-US" b="1" dirty="0">
                <a:solidFill>
                  <a:schemeClr val="bg2">
                    <a:lumMod val="25000"/>
                  </a:schemeClr>
                </a:solidFill>
              </a:rPr>
              <a:t>Bitcoin is not a good medium of exchange</a:t>
            </a:r>
          </a:p>
        </p:txBody>
      </p:sp>
      <p:sp>
        <p:nvSpPr>
          <p:cNvPr id="3" name="Content Placeholder 2">
            <a:extLst>
              <a:ext uri="{FF2B5EF4-FFF2-40B4-BE49-F238E27FC236}">
                <a16:creationId xmlns:a16="http://schemas.microsoft.com/office/drawing/2014/main" id="{0963470C-DDCB-BE95-DC41-47CE06C3D211}"/>
              </a:ext>
            </a:extLst>
          </p:cNvPr>
          <p:cNvSpPr>
            <a:spLocks noGrp="1"/>
          </p:cNvSpPr>
          <p:nvPr>
            <p:ph idx="1"/>
          </p:nvPr>
        </p:nvSpPr>
        <p:spPr/>
        <p:txBody>
          <a:bodyPr>
            <a:normAutofit/>
          </a:bodyPr>
          <a:lstStyle/>
          <a:p>
            <a:r>
              <a:rPr lang="en-US" dirty="0">
                <a:solidFill>
                  <a:schemeClr val="bg2">
                    <a:lumMod val="25000"/>
                  </a:schemeClr>
                </a:solidFill>
              </a:rPr>
              <a:t>Few merchants accept it</a:t>
            </a:r>
          </a:p>
          <a:p>
            <a:r>
              <a:rPr lang="en-US" dirty="0">
                <a:solidFill>
                  <a:schemeClr val="bg2">
                    <a:lumMod val="25000"/>
                  </a:schemeClr>
                </a:solidFill>
              </a:rPr>
              <a:t>Few people want to spend it</a:t>
            </a:r>
          </a:p>
          <a:p>
            <a:pPr lvl="1"/>
            <a:r>
              <a:rPr lang="en-US" dirty="0">
                <a:solidFill>
                  <a:schemeClr val="bg2">
                    <a:lumMod val="25000"/>
                  </a:schemeClr>
                </a:solidFill>
              </a:rPr>
              <a:t>The people who own it hang on to it to sell later when it’s worth more</a:t>
            </a:r>
          </a:p>
          <a:p>
            <a:pPr lvl="2"/>
            <a:r>
              <a:rPr lang="en-US" dirty="0">
                <a:solidFill>
                  <a:schemeClr val="bg2">
                    <a:lumMod val="25000"/>
                  </a:schemeClr>
                </a:solidFill>
              </a:rPr>
              <a:t>Why would they part with it for a coffee? </a:t>
            </a:r>
          </a:p>
          <a:p>
            <a:pPr lvl="2"/>
            <a:r>
              <a:rPr lang="en-US" dirty="0">
                <a:solidFill>
                  <a:schemeClr val="bg2">
                    <a:lumMod val="25000"/>
                  </a:schemeClr>
                </a:solidFill>
              </a:rPr>
              <a:t>They do not want to be that guy in 2010 who bought two pizza’s for 10,000 bitcoin</a:t>
            </a:r>
          </a:p>
          <a:p>
            <a:pPr lvl="3"/>
            <a:r>
              <a:rPr lang="en-US" dirty="0">
                <a:solidFill>
                  <a:schemeClr val="bg2">
                    <a:lumMod val="25000"/>
                  </a:schemeClr>
                </a:solidFill>
              </a:rPr>
              <a:t>$200 million today</a:t>
            </a:r>
          </a:p>
          <a:p>
            <a:r>
              <a:rPr lang="en-US" dirty="0">
                <a:solidFill>
                  <a:schemeClr val="bg2">
                    <a:lumMod val="25000"/>
                  </a:schemeClr>
                </a:solidFill>
              </a:rPr>
              <a:t>Less than 0.15% of bitcoin transactions are for legal goods and services</a:t>
            </a:r>
          </a:p>
          <a:p>
            <a:r>
              <a:rPr lang="en-US" dirty="0">
                <a:solidFill>
                  <a:schemeClr val="bg2">
                    <a:lumMod val="25000"/>
                  </a:schemeClr>
                </a:solidFill>
              </a:rPr>
              <a:t>Bitcoin is used more for illegal purchases than legal purchases</a:t>
            </a:r>
          </a:p>
        </p:txBody>
      </p:sp>
      <p:sp>
        <p:nvSpPr>
          <p:cNvPr id="4" name="Slide Number Placeholder 3">
            <a:extLst>
              <a:ext uri="{FF2B5EF4-FFF2-40B4-BE49-F238E27FC236}">
                <a16:creationId xmlns:a16="http://schemas.microsoft.com/office/drawing/2014/main" id="{DC941A48-8479-0EEB-857B-536D8ED8A029}"/>
              </a:ext>
            </a:extLst>
          </p:cNvPr>
          <p:cNvSpPr>
            <a:spLocks noGrp="1"/>
          </p:cNvSpPr>
          <p:nvPr>
            <p:ph type="sldNum" sz="quarter" idx="12"/>
          </p:nvPr>
        </p:nvSpPr>
        <p:spPr/>
        <p:txBody>
          <a:bodyPr/>
          <a:lstStyle/>
          <a:p>
            <a:fld id="{BB9B4D00-3C16-BB4E-A2DE-240599371F03}" type="slidenum">
              <a:rPr lang="en-US" smtClean="0">
                <a:solidFill>
                  <a:schemeClr val="bg2">
                    <a:lumMod val="25000"/>
                  </a:schemeClr>
                </a:solidFill>
              </a:rPr>
              <a:t>9</a:t>
            </a:fld>
            <a:endParaRPr lang="en-US" dirty="0">
              <a:solidFill>
                <a:schemeClr val="bg2">
                  <a:lumMod val="25000"/>
                </a:schemeClr>
              </a:solidFill>
            </a:endParaRPr>
          </a:p>
        </p:txBody>
      </p:sp>
    </p:spTree>
    <p:extLst>
      <p:ext uri="{BB962C8B-B14F-4D97-AF65-F5344CB8AC3E}">
        <p14:creationId xmlns:p14="http://schemas.microsoft.com/office/powerpoint/2010/main" val="3059352040"/>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1301</TotalTime>
  <Words>2402</Words>
  <Application>Microsoft Office PowerPoint</Application>
  <PresentationFormat>Widescreen</PresentationFormat>
  <Paragraphs>243</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Reduce Virtual Asset Money Laundering by Regulating Bitcoin</vt:lpstr>
      <vt:lpstr>Bitcoin is the “digital gold” in virtual asset world</vt:lpstr>
      <vt:lpstr>Regulating crypto will not limit innovation</vt:lpstr>
      <vt:lpstr>Understanding bitcoin</vt:lpstr>
      <vt:lpstr>What is bitcoin?</vt:lpstr>
      <vt:lpstr>The black box distraction</vt:lpstr>
      <vt:lpstr>Bitcoin is a “cryptocurrency”</vt:lpstr>
      <vt:lpstr>Is bitcoin good money?</vt:lpstr>
      <vt:lpstr>Bitcoin is not a good medium of exchange</vt:lpstr>
      <vt:lpstr>Use for payment</vt:lpstr>
      <vt:lpstr>Not a medium of exchange</vt:lpstr>
      <vt:lpstr>Bitcoin is not used as a unit of account</vt:lpstr>
      <vt:lpstr>“Digital gold”</vt:lpstr>
      <vt:lpstr>Gold versus bitcoin</vt:lpstr>
      <vt:lpstr>Artificial scarcity does not create value</vt:lpstr>
      <vt:lpstr>Inflation hedge</vt:lpstr>
      <vt:lpstr>Bitcoin is not even an asset</vt:lpstr>
      <vt:lpstr>The problems with bitcoin</vt:lpstr>
      <vt:lpstr>It’s just gambling</vt:lpstr>
      <vt:lpstr>Game subject to chance</vt:lpstr>
      <vt:lpstr>Identifiable persons operate bitcoin</vt:lpstr>
      <vt:lpstr>Bitcoin ecosystem may be acting unlawfully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Unlicensed Gambling</dc:title>
  <dc:creator>Bob Seeman</dc:creator>
  <cp:lastModifiedBy>Morongwa V. Moreana</cp:lastModifiedBy>
  <cp:revision>94</cp:revision>
  <cp:lastPrinted>2022-05-30T15:59:44Z</cp:lastPrinted>
  <dcterms:created xsi:type="dcterms:W3CDTF">2022-05-19T15:38:31Z</dcterms:created>
  <dcterms:modified xsi:type="dcterms:W3CDTF">2022-09-10T15:27:29Z</dcterms:modified>
</cp:coreProperties>
</file>