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97" r:id="rId5"/>
    <p:sldId id="321" r:id="rId6"/>
    <p:sldId id="325" r:id="rId7"/>
    <p:sldId id="306" r:id="rId8"/>
    <p:sldId id="304" r:id="rId9"/>
    <p:sldId id="323" r:id="rId10"/>
    <p:sldId id="336" r:id="rId11"/>
    <p:sldId id="337" r:id="rId12"/>
    <p:sldId id="333" r:id="rId13"/>
    <p:sldId id="334" r:id="rId14"/>
    <p:sldId id="335" r:id="rId15"/>
  </p:sldIdLst>
  <p:sldSz cx="9144000" cy="5143500" type="screen16x9"/>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oall Anna" initials="CA" lastIdx="11" clrIdx="0"/>
  <p:cmAuthor id="1" name="Zaltzman Rachel" initials="ZR" lastIdx="24" clrIdx="1"/>
  <p:cmAuthor id="2" name="Ritchie Graham" initials="RG" lastIdx="2" clrIdx="2"/>
  <p:cmAuthor id="3" name="Butterfill Rachel" initials="BR"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AA"/>
    <a:srgbClr val="E4DEEA"/>
    <a:srgbClr val="DEEFD5"/>
    <a:srgbClr val="E5EDD7"/>
    <a:srgbClr val="E4EDD6"/>
    <a:srgbClr val="E3ECD4"/>
    <a:srgbClr val="E9F0DC"/>
    <a:srgbClr val="E1EACE"/>
    <a:srgbClr val="D5E1B9"/>
    <a:srgbClr val="94CB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B74830-0F85-4A84-9DC3-3CA03C162794}" v="30" dt="2022-09-06T09:44:33.1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8" autoAdjust="0"/>
    <p:restoredTop sz="85740" autoAdjust="0"/>
  </p:normalViewPr>
  <p:slideViewPr>
    <p:cSldViewPr>
      <p:cViewPr varScale="1">
        <p:scale>
          <a:sx n="97" d="100"/>
          <a:sy n="97" d="100"/>
        </p:scale>
        <p:origin x="453" y="58"/>
      </p:cViewPr>
      <p:guideLst>
        <p:guide orient="horz" pos="1620"/>
        <p:guide pos="2880"/>
      </p:guideLst>
    </p:cSldViewPr>
  </p:slideViewPr>
  <p:outlineViewPr>
    <p:cViewPr>
      <p:scale>
        <a:sx n="33" d="100"/>
        <a:sy n="33" d="100"/>
      </p:scale>
      <p:origin x="0" y="-168"/>
    </p:cViewPr>
  </p:outlineViewPr>
  <p:notesTextViewPr>
    <p:cViewPr>
      <p:scale>
        <a:sx n="1" d="1"/>
        <a:sy n="1" d="1"/>
      </p:scale>
      <p:origin x="0" y="0"/>
    </p:cViewPr>
  </p:notesTextViewPr>
  <p:notesViewPr>
    <p:cSldViewPr>
      <p:cViewPr varScale="1">
        <p:scale>
          <a:sx n="59" d="100"/>
          <a:sy n="59" d="100"/>
        </p:scale>
        <p:origin x="2554" y="55"/>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 Foster" userId="7abc2ac0-e968-4bc3-a1f9-c92ffb3a19a1" providerId="ADAL" clId="{3DB74830-0F85-4A84-9DC3-3CA03C162794}"/>
    <pc:docChg chg="undo custSel addSld delSld modSld modNotesMaster modHandout">
      <pc:chgData name="Adrian Foster" userId="7abc2ac0-e968-4bc3-a1f9-c92ffb3a19a1" providerId="ADAL" clId="{3DB74830-0F85-4A84-9DC3-3CA03C162794}" dt="2022-09-06T09:44:33.117" v="975"/>
      <pc:docMkLst>
        <pc:docMk/>
      </pc:docMkLst>
      <pc:sldChg chg="modNotesTx">
        <pc:chgData name="Adrian Foster" userId="7abc2ac0-e968-4bc3-a1f9-c92ffb3a19a1" providerId="ADAL" clId="{3DB74830-0F85-4A84-9DC3-3CA03C162794}" dt="2022-09-05T12:40:57.050" v="228"/>
        <pc:sldMkLst>
          <pc:docMk/>
          <pc:sldMk cId="1726202971" sldId="297"/>
        </pc:sldMkLst>
      </pc:sldChg>
      <pc:sldChg chg="modSp mod">
        <pc:chgData name="Adrian Foster" userId="7abc2ac0-e968-4bc3-a1f9-c92ffb3a19a1" providerId="ADAL" clId="{3DB74830-0F85-4A84-9DC3-3CA03C162794}" dt="2022-09-05T13:09:20.154" v="925" actId="20577"/>
        <pc:sldMkLst>
          <pc:docMk/>
          <pc:sldMk cId="846523058" sldId="304"/>
        </pc:sldMkLst>
        <pc:graphicFrameChg chg="modGraphic">
          <ac:chgData name="Adrian Foster" userId="7abc2ac0-e968-4bc3-a1f9-c92ffb3a19a1" providerId="ADAL" clId="{3DB74830-0F85-4A84-9DC3-3CA03C162794}" dt="2022-09-05T13:09:20.154" v="925" actId="20577"/>
          <ac:graphicFrameMkLst>
            <pc:docMk/>
            <pc:sldMk cId="846523058" sldId="304"/>
            <ac:graphicFrameMk id="7" creationId="{E7260046-64B6-4FAD-B591-E7439C385988}"/>
          </ac:graphicFrameMkLst>
        </pc:graphicFrameChg>
      </pc:sldChg>
      <pc:sldChg chg="modSp mod modNotesTx">
        <pc:chgData name="Adrian Foster" userId="7abc2ac0-e968-4bc3-a1f9-c92ffb3a19a1" providerId="ADAL" clId="{3DB74830-0F85-4A84-9DC3-3CA03C162794}" dt="2022-09-05T13:04:59.757" v="862" actId="20577"/>
        <pc:sldMkLst>
          <pc:docMk/>
          <pc:sldMk cId="514444589" sldId="306"/>
        </pc:sldMkLst>
        <pc:spChg chg="mod">
          <ac:chgData name="Adrian Foster" userId="7abc2ac0-e968-4bc3-a1f9-c92ffb3a19a1" providerId="ADAL" clId="{3DB74830-0F85-4A84-9DC3-3CA03C162794}" dt="2022-09-05T13:04:59.757" v="862" actId="20577"/>
          <ac:spMkLst>
            <pc:docMk/>
            <pc:sldMk cId="514444589" sldId="306"/>
            <ac:spMk id="2" creationId="{67A6BC17-F2DE-4DA0-8E70-5D8029C49BD7}"/>
          </ac:spMkLst>
        </pc:spChg>
        <pc:spChg chg="mod">
          <ac:chgData name="Adrian Foster" userId="7abc2ac0-e968-4bc3-a1f9-c92ffb3a19a1" providerId="ADAL" clId="{3DB74830-0F85-4A84-9DC3-3CA03C162794}" dt="2022-09-05T12:54:23.249" v="527" actId="14100"/>
          <ac:spMkLst>
            <pc:docMk/>
            <pc:sldMk cId="514444589" sldId="306"/>
            <ac:spMk id="10" creationId="{00000000-0000-0000-0000-000000000000}"/>
          </ac:spMkLst>
        </pc:spChg>
        <pc:spChg chg="mod">
          <ac:chgData name="Adrian Foster" userId="7abc2ac0-e968-4bc3-a1f9-c92ffb3a19a1" providerId="ADAL" clId="{3DB74830-0F85-4A84-9DC3-3CA03C162794}" dt="2022-09-05T12:48:09.314" v="305" actId="20577"/>
          <ac:spMkLst>
            <pc:docMk/>
            <pc:sldMk cId="514444589" sldId="306"/>
            <ac:spMk id="17" creationId="{00000000-0000-0000-0000-000000000000}"/>
          </ac:spMkLst>
        </pc:spChg>
        <pc:picChg chg="mod">
          <ac:chgData name="Adrian Foster" userId="7abc2ac0-e968-4bc3-a1f9-c92ffb3a19a1" providerId="ADAL" clId="{3DB74830-0F85-4A84-9DC3-3CA03C162794}" dt="2022-09-05T12:53:58.317" v="526" actId="14100"/>
          <ac:picMkLst>
            <pc:docMk/>
            <pc:sldMk cId="514444589" sldId="306"/>
            <ac:picMk id="15" creationId="{00000000-0000-0000-0000-000000000000}"/>
          </ac:picMkLst>
        </pc:picChg>
      </pc:sldChg>
      <pc:sldChg chg="modSp mod modNotesTx">
        <pc:chgData name="Adrian Foster" userId="7abc2ac0-e968-4bc3-a1f9-c92ffb3a19a1" providerId="ADAL" clId="{3DB74830-0F85-4A84-9DC3-3CA03C162794}" dt="2022-09-05T13:00:27.122" v="782" actId="20577"/>
        <pc:sldMkLst>
          <pc:docMk/>
          <pc:sldMk cId="27868532" sldId="321"/>
        </pc:sldMkLst>
        <pc:spChg chg="mod">
          <ac:chgData name="Adrian Foster" userId="7abc2ac0-e968-4bc3-a1f9-c92ffb3a19a1" providerId="ADAL" clId="{3DB74830-0F85-4A84-9DC3-3CA03C162794}" dt="2022-09-05T13:00:27.122" v="782" actId="20577"/>
          <ac:spMkLst>
            <pc:docMk/>
            <pc:sldMk cId="27868532" sldId="321"/>
            <ac:spMk id="3" creationId="{2624F257-2AA3-40D1-A6FE-BF26B36F6717}"/>
          </ac:spMkLst>
        </pc:spChg>
        <pc:picChg chg="mod">
          <ac:chgData name="Adrian Foster" userId="7abc2ac0-e968-4bc3-a1f9-c92ffb3a19a1" providerId="ADAL" clId="{3DB74830-0F85-4A84-9DC3-3CA03C162794}" dt="2022-09-05T12:59:15.294" v="701" actId="14100"/>
          <ac:picMkLst>
            <pc:docMk/>
            <pc:sldMk cId="27868532" sldId="321"/>
            <ac:picMk id="7" creationId="{00000000-0000-0000-0000-000000000000}"/>
          </ac:picMkLst>
        </pc:picChg>
      </pc:sldChg>
      <pc:sldChg chg="modNotesTx">
        <pc:chgData name="Adrian Foster" userId="7abc2ac0-e968-4bc3-a1f9-c92ffb3a19a1" providerId="ADAL" clId="{3DB74830-0F85-4A84-9DC3-3CA03C162794}" dt="2022-09-05T12:49:56.251" v="445" actId="20577"/>
        <pc:sldMkLst>
          <pc:docMk/>
          <pc:sldMk cId="3014883213" sldId="323"/>
        </pc:sldMkLst>
      </pc:sldChg>
      <pc:sldChg chg="modSp mod">
        <pc:chgData name="Adrian Foster" userId="7abc2ac0-e968-4bc3-a1f9-c92ffb3a19a1" providerId="ADAL" clId="{3DB74830-0F85-4A84-9DC3-3CA03C162794}" dt="2022-09-05T13:02:01.460" v="799" actId="20577"/>
        <pc:sldMkLst>
          <pc:docMk/>
          <pc:sldMk cId="357849417" sldId="325"/>
        </pc:sldMkLst>
        <pc:spChg chg="mod">
          <ac:chgData name="Adrian Foster" userId="7abc2ac0-e968-4bc3-a1f9-c92ffb3a19a1" providerId="ADAL" clId="{3DB74830-0F85-4A84-9DC3-3CA03C162794}" dt="2022-09-05T13:02:01.460" v="799" actId="20577"/>
          <ac:spMkLst>
            <pc:docMk/>
            <pc:sldMk cId="357849417" sldId="325"/>
            <ac:spMk id="3" creationId="{2624F257-2AA3-40D1-A6FE-BF26B36F6717}"/>
          </ac:spMkLst>
        </pc:spChg>
        <pc:spChg chg="mod">
          <ac:chgData name="Adrian Foster" userId="7abc2ac0-e968-4bc3-a1f9-c92ffb3a19a1" providerId="ADAL" clId="{3DB74830-0F85-4A84-9DC3-3CA03C162794}" dt="2022-09-05T12:52:49.228" v="508" actId="20577"/>
          <ac:spMkLst>
            <pc:docMk/>
            <pc:sldMk cId="357849417" sldId="325"/>
            <ac:spMk id="17" creationId="{00000000-0000-0000-0000-000000000000}"/>
          </ac:spMkLst>
        </pc:spChg>
        <pc:picChg chg="mod">
          <ac:chgData name="Adrian Foster" userId="7abc2ac0-e968-4bc3-a1f9-c92ffb3a19a1" providerId="ADAL" clId="{3DB74830-0F85-4A84-9DC3-3CA03C162794}" dt="2022-09-05T12:34:32.278" v="223" actId="14100"/>
          <ac:picMkLst>
            <pc:docMk/>
            <pc:sldMk cId="357849417" sldId="325"/>
            <ac:picMk id="7" creationId="{00000000-0000-0000-0000-000000000000}"/>
          </ac:picMkLst>
        </pc:picChg>
      </pc:sldChg>
      <pc:sldChg chg="modSp">
        <pc:chgData name="Adrian Foster" userId="7abc2ac0-e968-4bc3-a1f9-c92ffb3a19a1" providerId="ADAL" clId="{3DB74830-0F85-4A84-9DC3-3CA03C162794}" dt="2022-09-05T12:30:49.184" v="115" actId="14100"/>
        <pc:sldMkLst>
          <pc:docMk/>
          <pc:sldMk cId="3368907322" sldId="333"/>
        </pc:sldMkLst>
        <pc:picChg chg="mod">
          <ac:chgData name="Adrian Foster" userId="7abc2ac0-e968-4bc3-a1f9-c92ffb3a19a1" providerId="ADAL" clId="{3DB74830-0F85-4A84-9DC3-3CA03C162794}" dt="2022-09-05T12:30:49.184" v="115" actId="14100"/>
          <ac:picMkLst>
            <pc:docMk/>
            <pc:sldMk cId="3368907322" sldId="333"/>
            <ac:picMk id="7" creationId="{00000000-0000-0000-0000-000000000000}"/>
          </ac:picMkLst>
        </pc:picChg>
      </pc:sldChg>
      <pc:sldChg chg="modSp">
        <pc:chgData name="Adrian Foster" userId="7abc2ac0-e968-4bc3-a1f9-c92ffb3a19a1" providerId="ADAL" clId="{3DB74830-0F85-4A84-9DC3-3CA03C162794}" dt="2022-09-05T12:30:56.413" v="116" actId="14100"/>
        <pc:sldMkLst>
          <pc:docMk/>
          <pc:sldMk cId="1494827396" sldId="334"/>
        </pc:sldMkLst>
        <pc:picChg chg="mod">
          <ac:chgData name="Adrian Foster" userId="7abc2ac0-e968-4bc3-a1f9-c92ffb3a19a1" providerId="ADAL" clId="{3DB74830-0F85-4A84-9DC3-3CA03C162794}" dt="2022-09-05T12:30:56.413" v="116" actId="14100"/>
          <ac:picMkLst>
            <pc:docMk/>
            <pc:sldMk cId="1494827396" sldId="334"/>
            <ac:picMk id="7" creationId="{00000000-0000-0000-0000-000000000000}"/>
          </ac:picMkLst>
        </pc:picChg>
      </pc:sldChg>
      <pc:sldChg chg="modSp mod modNotesTx">
        <pc:chgData name="Adrian Foster" userId="7abc2ac0-e968-4bc3-a1f9-c92ffb3a19a1" providerId="ADAL" clId="{3DB74830-0F85-4A84-9DC3-3CA03C162794}" dt="2022-09-05T13:13:34.214" v="969" actId="20577"/>
        <pc:sldMkLst>
          <pc:docMk/>
          <pc:sldMk cId="3238746741" sldId="335"/>
        </pc:sldMkLst>
        <pc:spChg chg="mod">
          <ac:chgData name="Adrian Foster" userId="7abc2ac0-e968-4bc3-a1f9-c92ffb3a19a1" providerId="ADAL" clId="{3DB74830-0F85-4A84-9DC3-3CA03C162794}" dt="2022-09-05T13:13:34.214" v="969" actId="20577"/>
          <ac:spMkLst>
            <pc:docMk/>
            <pc:sldMk cId="3238746741" sldId="335"/>
            <ac:spMk id="3" creationId="{2624F257-2AA3-40D1-A6FE-BF26B36F6717}"/>
          </ac:spMkLst>
        </pc:spChg>
        <pc:picChg chg="mod">
          <ac:chgData name="Adrian Foster" userId="7abc2ac0-e968-4bc3-a1f9-c92ffb3a19a1" providerId="ADAL" clId="{3DB74830-0F85-4A84-9DC3-3CA03C162794}" dt="2022-09-05T12:31:05.210" v="117" actId="14100"/>
          <ac:picMkLst>
            <pc:docMk/>
            <pc:sldMk cId="3238746741" sldId="335"/>
            <ac:picMk id="7" creationId="{00000000-0000-0000-0000-000000000000}"/>
          </ac:picMkLst>
        </pc:picChg>
      </pc:sldChg>
      <pc:sldChg chg="modSp mod">
        <pc:chgData name="Adrian Foster" userId="7abc2ac0-e968-4bc3-a1f9-c92ffb3a19a1" providerId="ADAL" clId="{3DB74830-0F85-4A84-9DC3-3CA03C162794}" dt="2022-09-05T13:14:26.614" v="974" actId="113"/>
        <pc:sldMkLst>
          <pc:docMk/>
          <pc:sldMk cId="2698103213" sldId="336"/>
        </pc:sldMkLst>
        <pc:spChg chg="mod">
          <ac:chgData name="Adrian Foster" userId="7abc2ac0-e968-4bc3-a1f9-c92ffb3a19a1" providerId="ADAL" clId="{3DB74830-0F85-4A84-9DC3-3CA03C162794}" dt="2022-09-05T13:14:26.614" v="974" actId="113"/>
          <ac:spMkLst>
            <pc:docMk/>
            <pc:sldMk cId="2698103213" sldId="336"/>
            <ac:spMk id="3" creationId="{2624F257-2AA3-40D1-A6FE-BF26B36F6717}"/>
          </ac:spMkLst>
        </pc:spChg>
        <pc:picChg chg="mod">
          <ac:chgData name="Adrian Foster" userId="7abc2ac0-e968-4bc3-a1f9-c92ffb3a19a1" providerId="ADAL" clId="{3DB74830-0F85-4A84-9DC3-3CA03C162794}" dt="2022-09-05T12:30:34.112" v="114" actId="14100"/>
          <ac:picMkLst>
            <pc:docMk/>
            <pc:sldMk cId="2698103213" sldId="336"/>
            <ac:picMk id="7" creationId="{00000000-0000-0000-0000-000000000000}"/>
          </ac:picMkLst>
        </pc:picChg>
      </pc:sldChg>
      <pc:sldChg chg="modSp mod modNotesTx">
        <pc:chgData name="Adrian Foster" userId="7abc2ac0-e968-4bc3-a1f9-c92ffb3a19a1" providerId="ADAL" clId="{3DB74830-0F85-4A84-9DC3-3CA03C162794}" dt="2022-09-05T13:14:13.786" v="971" actId="113"/>
        <pc:sldMkLst>
          <pc:docMk/>
          <pc:sldMk cId="596504804" sldId="337"/>
        </pc:sldMkLst>
        <pc:spChg chg="mod">
          <ac:chgData name="Adrian Foster" userId="7abc2ac0-e968-4bc3-a1f9-c92ffb3a19a1" providerId="ADAL" clId="{3DB74830-0F85-4A84-9DC3-3CA03C162794}" dt="2022-09-05T13:14:13.786" v="971" actId="113"/>
          <ac:spMkLst>
            <pc:docMk/>
            <pc:sldMk cId="596504804" sldId="337"/>
            <ac:spMk id="3" creationId="{2624F257-2AA3-40D1-A6FE-BF26B36F6717}"/>
          </ac:spMkLst>
        </pc:spChg>
        <pc:picChg chg="mod">
          <ac:chgData name="Adrian Foster" userId="7abc2ac0-e968-4bc3-a1f9-c92ffb3a19a1" providerId="ADAL" clId="{3DB74830-0F85-4A84-9DC3-3CA03C162794}" dt="2022-09-05T12:28:31.762" v="112" actId="14100"/>
          <ac:picMkLst>
            <pc:docMk/>
            <pc:sldMk cId="596504804" sldId="337"/>
            <ac:picMk id="7" creationId="{00000000-0000-0000-0000-000000000000}"/>
          </ac:picMkLst>
        </pc:picChg>
      </pc:sldChg>
      <pc:sldChg chg="modSp add del mod">
        <pc:chgData name="Adrian Foster" userId="7abc2ac0-e968-4bc3-a1f9-c92ffb3a19a1" providerId="ADAL" clId="{3DB74830-0F85-4A84-9DC3-3CA03C162794}" dt="2022-09-05T12:29:36.020" v="113" actId="2696"/>
        <pc:sldMkLst>
          <pc:docMk/>
          <pc:sldMk cId="2079800438" sldId="338"/>
        </pc:sldMkLst>
        <pc:spChg chg="mod">
          <ac:chgData name="Adrian Foster" userId="7abc2ac0-e968-4bc3-a1f9-c92ffb3a19a1" providerId="ADAL" clId="{3DB74830-0F85-4A84-9DC3-3CA03C162794}" dt="2022-09-05T12:19:30.166" v="11" actId="27636"/>
          <ac:spMkLst>
            <pc:docMk/>
            <pc:sldMk cId="2079800438" sldId="338"/>
            <ac:spMk id="3" creationId="{2624F257-2AA3-40D1-A6FE-BF26B36F6717}"/>
          </ac:spMkLst>
        </pc:spChg>
        <pc:spChg chg="mod">
          <ac:chgData name="Adrian Foster" userId="7abc2ac0-e968-4bc3-a1f9-c92ffb3a19a1" providerId="ADAL" clId="{3DB74830-0F85-4A84-9DC3-3CA03C162794}" dt="2022-09-05T12:17:37.025" v="6" actId="20577"/>
          <ac:spMkLst>
            <pc:docMk/>
            <pc:sldMk cId="2079800438" sldId="338"/>
            <ac:spMk id="17" creationId="{00000000-0000-0000-0000-000000000000}"/>
          </ac:spMkLst>
        </pc:spChg>
      </pc:sldChg>
      <pc:sldChg chg="add del">
        <pc:chgData name="Adrian Foster" userId="7abc2ac0-e968-4bc3-a1f9-c92ffb3a19a1" providerId="ADAL" clId="{3DB74830-0F85-4A84-9DC3-3CA03C162794}" dt="2022-09-05T12:19:08.022" v="7" actId="2696"/>
        <pc:sldMkLst>
          <pc:docMk/>
          <pc:sldMk cId="1994375546" sldId="33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0475" cy="497046"/>
          </a:xfrm>
          <a:prstGeom prst="rect">
            <a:avLst/>
          </a:prstGeom>
        </p:spPr>
        <p:txBody>
          <a:bodyPr vert="horz" lIns="91568" tIns="45784" rIns="91568" bIns="45784" rtlCol="0"/>
          <a:lstStyle>
            <a:lvl1pPr algn="l">
              <a:defRPr sz="1200"/>
            </a:lvl1pPr>
          </a:lstStyle>
          <a:p>
            <a:endParaRPr lang="en-GB"/>
          </a:p>
        </p:txBody>
      </p:sp>
      <p:sp>
        <p:nvSpPr>
          <p:cNvPr id="3" name="Date Placeholder 2"/>
          <p:cNvSpPr>
            <a:spLocks noGrp="1"/>
          </p:cNvSpPr>
          <p:nvPr>
            <p:ph type="dt" sz="quarter" idx="1"/>
          </p:nvPr>
        </p:nvSpPr>
        <p:spPr>
          <a:xfrm>
            <a:off x="3856738" y="1"/>
            <a:ext cx="2950475" cy="497046"/>
          </a:xfrm>
          <a:prstGeom prst="rect">
            <a:avLst/>
          </a:prstGeom>
        </p:spPr>
        <p:txBody>
          <a:bodyPr vert="horz" lIns="91568" tIns="45784" rIns="91568" bIns="45784" rtlCol="0"/>
          <a:lstStyle>
            <a:lvl1pPr algn="r">
              <a:defRPr sz="1200"/>
            </a:lvl1pPr>
          </a:lstStyle>
          <a:p>
            <a:fld id="{C3857B31-E69C-454E-A093-4DBCCE5CE06B}" type="datetimeFigureOut">
              <a:rPr lang="en-GB" smtClean="0"/>
              <a:t>06/09/2022</a:t>
            </a:fld>
            <a:endParaRPr lang="en-GB"/>
          </a:p>
        </p:txBody>
      </p:sp>
      <p:sp>
        <p:nvSpPr>
          <p:cNvPr id="4" name="Footer Placeholder 3"/>
          <p:cNvSpPr>
            <a:spLocks noGrp="1"/>
          </p:cNvSpPr>
          <p:nvPr>
            <p:ph type="ftr" sz="quarter" idx="2"/>
          </p:nvPr>
        </p:nvSpPr>
        <p:spPr>
          <a:xfrm>
            <a:off x="0" y="9442154"/>
            <a:ext cx="2950475" cy="497046"/>
          </a:xfrm>
          <a:prstGeom prst="rect">
            <a:avLst/>
          </a:prstGeom>
        </p:spPr>
        <p:txBody>
          <a:bodyPr vert="horz" lIns="91568" tIns="45784" rIns="91568" bIns="45784" rtlCol="0" anchor="b"/>
          <a:lstStyle>
            <a:lvl1pPr algn="l">
              <a:defRPr sz="1200"/>
            </a:lvl1pPr>
          </a:lstStyle>
          <a:p>
            <a:endParaRPr lang="en-GB"/>
          </a:p>
        </p:txBody>
      </p:sp>
      <p:sp>
        <p:nvSpPr>
          <p:cNvPr id="5" name="Slide Number Placeholder 4"/>
          <p:cNvSpPr>
            <a:spLocks noGrp="1"/>
          </p:cNvSpPr>
          <p:nvPr>
            <p:ph type="sldNum" sz="quarter" idx="3"/>
          </p:nvPr>
        </p:nvSpPr>
        <p:spPr>
          <a:xfrm>
            <a:off x="3856738" y="9442154"/>
            <a:ext cx="2950475" cy="497046"/>
          </a:xfrm>
          <a:prstGeom prst="rect">
            <a:avLst/>
          </a:prstGeom>
        </p:spPr>
        <p:txBody>
          <a:bodyPr vert="horz" lIns="91568" tIns="45784" rIns="91568" bIns="45784" rtlCol="0" anchor="b"/>
          <a:lstStyle>
            <a:lvl1pPr algn="r">
              <a:defRPr sz="1200"/>
            </a:lvl1pPr>
          </a:lstStyle>
          <a:p>
            <a:fld id="{DD370292-B32D-495A-81D2-743953A5FD33}" type="slidenum">
              <a:rPr lang="en-GB" smtClean="0"/>
              <a:t>‹#›</a:t>
            </a:fld>
            <a:endParaRPr lang="en-GB"/>
          </a:p>
        </p:txBody>
      </p:sp>
    </p:spTree>
    <p:extLst>
      <p:ext uri="{BB962C8B-B14F-4D97-AF65-F5344CB8AC3E}">
        <p14:creationId xmlns:p14="http://schemas.microsoft.com/office/powerpoint/2010/main" val="1901015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0475" cy="497046"/>
          </a:xfrm>
          <a:prstGeom prst="rect">
            <a:avLst/>
          </a:prstGeom>
        </p:spPr>
        <p:txBody>
          <a:bodyPr vert="horz" lIns="91568" tIns="45784" rIns="91568" bIns="45784" rtlCol="0"/>
          <a:lstStyle>
            <a:lvl1pPr algn="l">
              <a:defRPr sz="1200"/>
            </a:lvl1pPr>
          </a:lstStyle>
          <a:p>
            <a:endParaRPr lang="en-GB"/>
          </a:p>
        </p:txBody>
      </p:sp>
      <p:sp>
        <p:nvSpPr>
          <p:cNvPr id="3" name="Date Placeholder 2"/>
          <p:cNvSpPr>
            <a:spLocks noGrp="1"/>
          </p:cNvSpPr>
          <p:nvPr>
            <p:ph type="dt" idx="1"/>
          </p:nvPr>
        </p:nvSpPr>
        <p:spPr>
          <a:xfrm>
            <a:off x="3856738" y="1"/>
            <a:ext cx="2950475" cy="497046"/>
          </a:xfrm>
          <a:prstGeom prst="rect">
            <a:avLst/>
          </a:prstGeom>
        </p:spPr>
        <p:txBody>
          <a:bodyPr vert="horz" lIns="91568" tIns="45784" rIns="91568" bIns="45784" rtlCol="0"/>
          <a:lstStyle>
            <a:lvl1pPr algn="r">
              <a:defRPr sz="1200"/>
            </a:lvl1pPr>
          </a:lstStyle>
          <a:p>
            <a:fld id="{B180D46D-F566-427F-94F6-6F159B13CA74}" type="datetimeFigureOut">
              <a:rPr lang="en-GB" smtClean="0"/>
              <a:t>06/09/2022</a:t>
            </a:fld>
            <a:endParaRPr lang="en-GB"/>
          </a:p>
        </p:txBody>
      </p:sp>
      <p:sp>
        <p:nvSpPr>
          <p:cNvPr id="4" name="Slide Image Placeholder 3"/>
          <p:cNvSpPr>
            <a:spLocks noGrp="1" noRot="1" noChangeAspect="1"/>
          </p:cNvSpPr>
          <p:nvPr>
            <p:ph type="sldImg" idx="2"/>
          </p:nvPr>
        </p:nvSpPr>
        <p:spPr>
          <a:xfrm>
            <a:off x="90488" y="746125"/>
            <a:ext cx="6627812" cy="3727450"/>
          </a:xfrm>
          <a:prstGeom prst="rect">
            <a:avLst/>
          </a:prstGeom>
          <a:noFill/>
          <a:ln w="12700">
            <a:solidFill>
              <a:prstClr val="black"/>
            </a:solidFill>
          </a:ln>
        </p:spPr>
        <p:txBody>
          <a:bodyPr vert="horz" lIns="91568" tIns="45784" rIns="91568" bIns="45784" rtlCol="0" anchor="ctr"/>
          <a:lstStyle/>
          <a:p>
            <a:endParaRPr lang="en-GB"/>
          </a:p>
        </p:txBody>
      </p:sp>
      <p:sp>
        <p:nvSpPr>
          <p:cNvPr id="5" name="Notes Placeholder 4"/>
          <p:cNvSpPr>
            <a:spLocks noGrp="1"/>
          </p:cNvSpPr>
          <p:nvPr>
            <p:ph type="body" sz="quarter" idx="3"/>
          </p:nvPr>
        </p:nvSpPr>
        <p:spPr>
          <a:xfrm>
            <a:off x="680880" y="4721940"/>
            <a:ext cx="5447030" cy="4473416"/>
          </a:xfrm>
          <a:prstGeom prst="rect">
            <a:avLst/>
          </a:prstGeom>
        </p:spPr>
        <p:txBody>
          <a:bodyPr vert="horz" lIns="91568" tIns="45784" rIns="91568" bIns="457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568" tIns="45784" rIns="91568" bIns="45784" rtlCol="0" anchor="b"/>
          <a:lstStyle>
            <a:lvl1pPr algn="l">
              <a:defRPr sz="1200"/>
            </a:lvl1pPr>
          </a:lstStyle>
          <a:p>
            <a:endParaRPr lang="en-GB"/>
          </a:p>
        </p:txBody>
      </p:sp>
      <p:sp>
        <p:nvSpPr>
          <p:cNvPr id="7" name="Slide Number Placeholder 6"/>
          <p:cNvSpPr>
            <a:spLocks noGrp="1"/>
          </p:cNvSpPr>
          <p:nvPr>
            <p:ph type="sldNum" sz="quarter" idx="5"/>
          </p:nvPr>
        </p:nvSpPr>
        <p:spPr>
          <a:xfrm>
            <a:off x="3856738" y="9442154"/>
            <a:ext cx="2950475" cy="497046"/>
          </a:xfrm>
          <a:prstGeom prst="rect">
            <a:avLst/>
          </a:prstGeom>
        </p:spPr>
        <p:txBody>
          <a:bodyPr vert="horz" lIns="91568" tIns="45784" rIns="91568" bIns="45784" rtlCol="0" anchor="b"/>
          <a:lstStyle>
            <a:lvl1pPr algn="r">
              <a:defRPr sz="1200"/>
            </a:lvl1pPr>
          </a:lstStyle>
          <a:p>
            <a:fld id="{B7B692C0-1071-4AFD-80C9-FF1AD0865B6B}" type="slidenum">
              <a:rPr lang="en-GB" smtClean="0"/>
              <a:t>‹#›</a:t>
            </a:fld>
            <a:endParaRPr lang="en-GB"/>
          </a:p>
        </p:txBody>
      </p:sp>
    </p:spTree>
    <p:extLst>
      <p:ext uri="{BB962C8B-B14F-4D97-AF65-F5344CB8AC3E}">
        <p14:creationId xmlns:p14="http://schemas.microsoft.com/office/powerpoint/2010/main" val="2805197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680">
              <a:defRPr/>
            </a:pPr>
            <a:r>
              <a:rPr lang="en-GB" dirty="0"/>
              <a:t>CPS Proceeds of Crime Division is part of the Serious Economic,</a:t>
            </a:r>
            <a:r>
              <a:rPr lang="en-GB" baseline="0" dirty="0"/>
              <a:t> Organised Crime ad International Directorate at CPS.</a:t>
            </a:r>
          </a:p>
          <a:p>
            <a:pPr defTabSz="915680">
              <a:defRPr/>
            </a:pPr>
            <a:endParaRPr lang="en-GB" dirty="0"/>
          </a:p>
        </p:txBody>
      </p:sp>
      <p:sp>
        <p:nvSpPr>
          <p:cNvPr id="4" name="Slide Number Placeholder 3"/>
          <p:cNvSpPr>
            <a:spLocks noGrp="1"/>
          </p:cNvSpPr>
          <p:nvPr>
            <p:ph type="sldNum" sz="quarter" idx="10"/>
          </p:nvPr>
        </p:nvSpPr>
        <p:spPr/>
        <p:txBody>
          <a:bodyPr/>
          <a:lstStyle/>
          <a:p>
            <a:fld id="{B7B692C0-1071-4AFD-80C9-FF1AD0865B6B}" type="slidenum">
              <a:rPr lang="en-GB" smtClean="0"/>
              <a:t>1</a:t>
            </a:fld>
            <a:endParaRPr lang="en-GB" dirty="0"/>
          </a:p>
        </p:txBody>
      </p:sp>
    </p:spTree>
    <p:extLst>
      <p:ext uri="{BB962C8B-B14F-4D97-AF65-F5344CB8AC3E}">
        <p14:creationId xmlns:p14="http://schemas.microsoft.com/office/powerpoint/2010/main" val="2415014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B692C0-1071-4AFD-80C9-FF1AD0865B6B}" type="slidenum">
              <a:rPr lang="en-GB" smtClean="0"/>
              <a:t>10</a:t>
            </a:fld>
            <a:endParaRPr lang="en-GB"/>
          </a:p>
        </p:txBody>
      </p:sp>
    </p:spTree>
    <p:extLst>
      <p:ext uri="{BB962C8B-B14F-4D97-AF65-F5344CB8AC3E}">
        <p14:creationId xmlns:p14="http://schemas.microsoft.com/office/powerpoint/2010/main" val="3869314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Intelligence package provided to international colleagues</a:t>
            </a:r>
          </a:p>
        </p:txBody>
      </p:sp>
      <p:sp>
        <p:nvSpPr>
          <p:cNvPr id="4" name="Slide Number Placeholder 3"/>
          <p:cNvSpPr>
            <a:spLocks noGrp="1"/>
          </p:cNvSpPr>
          <p:nvPr>
            <p:ph type="sldNum" sz="quarter" idx="5"/>
          </p:nvPr>
        </p:nvSpPr>
        <p:spPr/>
        <p:txBody>
          <a:bodyPr/>
          <a:lstStyle/>
          <a:p>
            <a:fld id="{B7B692C0-1071-4AFD-80C9-FF1AD0865B6B}" type="slidenum">
              <a:rPr lang="en-GB" smtClean="0"/>
              <a:t>11</a:t>
            </a:fld>
            <a:endParaRPr lang="en-GB"/>
          </a:p>
        </p:txBody>
      </p:sp>
    </p:spTree>
    <p:extLst>
      <p:ext uri="{BB962C8B-B14F-4D97-AF65-F5344CB8AC3E}">
        <p14:creationId xmlns:p14="http://schemas.microsoft.com/office/powerpoint/2010/main" val="1424165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Restraint Confiscation Enforcement and Civil Recovery. Also do Civil Litigation for CPS.</a:t>
            </a:r>
          </a:p>
          <a:p>
            <a:r>
              <a:rPr lang="en-GB" dirty="0"/>
              <a:t>100 lawyers</a:t>
            </a:r>
          </a:p>
        </p:txBody>
      </p:sp>
      <p:sp>
        <p:nvSpPr>
          <p:cNvPr id="4" name="Slide Number Placeholder 3"/>
          <p:cNvSpPr>
            <a:spLocks noGrp="1"/>
          </p:cNvSpPr>
          <p:nvPr>
            <p:ph type="sldNum" sz="quarter" idx="5"/>
          </p:nvPr>
        </p:nvSpPr>
        <p:spPr/>
        <p:txBody>
          <a:bodyPr/>
          <a:lstStyle/>
          <a:p>
            <a:fld id="{B7B692C0-1071-4AFD-80C9-FF1AD0865B6B}" type="slidenum">
              <a:rPr lang="en-GB" smtClean="0"/>
              <a:t>2</a:t>
            </a:fld>
            <a:endParaRPr lang="en-GB"/>
          </a:p>
        </p:txBody>
      </p:sp>
    </p:spTree>
    <p:extLst>
      <p:ext uri="{BB962C8B-B14F-4D97-AF65-F5344CB8AC3E}">
        <p14:creationId xmlns:p14="http://schemas.microsoft.com/office/powerpoint/2010/main" val="4197070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CPS £5.6m in 3 cases by consent 2012-18</a:t>
            </a:r>
          </a:p>
          <a:p>
            <a:endParaRPr lang="en-GB" dirty="0"/>
          </a:p>
          <a:p>
            <a:r>
              <a:rPr lang="en-GB" dirty="0"/>
              <a:t>No investigators!</a:t>
            </a:r>
          </a:p>
          <a:p>
            <a:r>
              <a:rPr lang="en-GB" dirty="0"/>
              <a:t>Police support on intel</a:t>
            </a:r>
          </a:p>
          <a:p>
            <a:endParaRPr lang="en-GB" dirty="0"/>
          </a:p>
          <a:p>
            <a:r>
              <a:rPr lang="en-GB" dirty="0"/>
              <a:t>Now have Dedicated prosecutors</a:t>
            </a:r>
          </a:p>
          <a:p>
            <a:r>
              <a:rPr lang="en-GB" dirty="0"/>
              <a:t>New issues – including</a:t>
            </a:r>
          </a:p>
          <a:p>
            <a:pPr lvl="1"/>
            <a:r>
              <a:rPr lang="en-GB" dirty="0"/>
              <a:t>Information sharing</a:t>
            </a:r>
          </a:p>
          <a:p>
            <a:pPr lvl="1"/>
            <a:r>
              <a:rPr lang="en-GB" dirty="0"/>
              <a:t>Disclosure</a:t>
            </a:r>
          </a:p>
          <a:p>
            <a:pPr lvl="1"/>
            <a:r>
              <a:rPr lang="en-GB" dirty="0"/>
              <a:t>Delegation of powers (CPS now an investigator)</a:t>
            </a:r>
          </a:p>
          <a:p>
            <a:pPr lvl="1"/>
            <a:r>
              <a:rPr lang="en-GB" dirty="0"/>
              <a:t>Culture of a prosecution agency not prosecuting</a:t>
            </a:r>
          </a:p>
          <a:p>
            <a:pPr defTabSz="915680">
              <a:defRPr/>
            </a:pPr>
            <a:endParaRPr lang="en-GB" dirty="0"/>
          </a:p>
          <a:p>
            <a:endParaRPr lang="en-GB" dirty="0"/>
          </a:p>
        </p:txBody>
      </p:sp>
      <p:sp>
        <p:nvSpPr>
          <p:cNvPr id="4" name="Slide Number Placeholder 3"/>
          <p:cNvSpPr>
            <a:spLocks noGrp="1"/>
          </p:cNvSpPr>
          <p:nvPr>
            <p:ph type="sldNum" sz="quarter" idx="5"/>
          </p:nvPr>
        </p:nvSpPr>
        <p:spPr/>
        <p:txBody>
          <a:bodyPr/>
          <a:lstStyle/>
          <a:p>
            <a:fld id="{B7B692C0-1071-4AFD-80C9-FF1AD0865B6B}" type="slidenum">
              <a:rPr lang="en-GB" smtClean="0"/>
              <a:t>3</a:t>
            </a:fld>
            <a:endParaRPr lang="en-GB"/>
          </a:p>
        </p:txBody>
      </p:sp>
    </p:spTree>
    <p:extLst>
      <p:ext uri="{BB962C8B-B14F-4D97-AF65-F5344CB8AC3E}">
        <p14:creationId xmlns:p14="http://schemas.microsoft.com/office/powerpoint/2010/main" val="505929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680">
              <a:defRPr/>
            </a:pPr>
            <a:r>
              <a:rPr lang="en-GB" dirty="0">
                <a:latin typeface="Calibri" panose="020F0502020204030204" pitchFamily="34" charset="0"/>
                <a:ea typeface="Calibri" panose="020F0502020204030204" pitchFamily="34" charset="0"/>
                <a:cs typeface="Calibri" panose="020F0502020204030204" pitchFamily="34" charset="0"/>
              </a:rPr>
              <a:t>Civil recovery provides an alternative to address the proceeds of such criminality. If criminal proceedings continue, this leaves open the possibility of seeking criminal confiscation in respect of any assets that are not subject to civil recovery.</a:t>
            </a:r>
          </a:p>
          <a:p>
            <a:pPr defTabSz="915680">
              <a:defRPr/>
            </a:pPr>
            <a:endParaRPr lang="en-GB" dirty="0">
              <a:solidFill>
                <a:srgbClr val="0B0C0C"/>
              </a:solidFill>
              <a:latin typeface="Calibri" panose="020F0502020204030204" pitchFamily="34" charset="0"/>
              <a:ea typeface="Times New Roman" panose="02020603050405020304" pitchFamily="18" charset="0"/>
              <a:cs typeface="Calibri" panose="020F0502020204030204" pitchFamily="34" charset="0"/>
            </a:endParaRPr>
          </a:p>
          <a:p>
            <a:pPr defTabSz="915680">
              <a:defRPr/>
            </a:pPr>
            <a:r>
              <a:rPr lang="en-GB" dirty="0">
                <a:solidFill>
                  <a:srgbClr val="0B0C0C"/>
                </a:solidFill>
                <a:latin typeface="Calibri" panose="020F0502020204030204" pitchFamily="34" charset="0"/>
                <a:ea typeface="Times New Roman" panose="02020603050405020304" pitchFamily="18" charset="0"/>
                <a:cs typeface="Calibri" panose="020F0502020204030204" pitchFamily="34" charset="0"/>
              </a:rPr>
              <a:t>This could be a tactic in cases where the nationality bar in EU Trade and Cooperation Agreement extradition cases is an issue. It could also be an approach where a suspect is serving a prison sentence in another country.</a:t>
            </a:r>
            <a:endParaRPr lang="en-GB" dirty="0">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B7B692C0-1071-4AFD-80C9-FF1AD0865B6B}" type="slidenum">
              <a:rPr lang="en-GB" smtClean="0"/>
              <a:t>4</a:t>
            </a:fld>
            <a:endParaRPr lang="en-GB"/>
          </a:p>
        </p:txBody>
      </p:sp>
    </p:spTree>
    <p:extLst>
      <p:ext uri="{BB962C8B-B14F-4D97-AF65-F5344CB8AC3E}">
        <p14:creationId xmlns:p14="http://schemas.microsoft.com/office/powerpoint/2010/main" val="2998939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7B692C0-1071-4AFD-80C9-FF1AD0865B6B}" type="slidenum">
              <a:rPr lang="en-GB" smtClean="0"/>
              <a:t>5</a:t>
            </a:fld>
            <a:endParaRPr lang="en-GB"/>
          </a:p>
        </p:txBody>
      </p:sp>
    </p:spTree>
    <p:extLst>
      <p:ext uri="{BB962C8B-B14F-4D97-AF65-F5344CB8AC3E}">
        <p14:creationId xmlns:p14="http://schemas.microsoft.com/office/powerpoint/2010/main" val="3385289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Unexplained Wealth Orders are another investigative tool, which puts the onus on the party served to explain the source of their wealth.</a:t>
            </a:r>
          </a:p>
        </p:txBody>
      </p:sp>
      <p:sp>
        <p:nvSpPr>
          <p:cNvPr id="4" name="Slide Number Placeholder 3"/>
          <p:cNvSpPr>
            <a:spLocks noGrp="1"/>
          </p:cNvSpPr>
          <p:nvPr>
            <p:ph type="sldNum" sz="quarter" idx="5"/>
          </p:nvPr>
        </p:nvSpPr>
        <p:spPr/>
        <p:txBody>
          <a:bodyPr/>
          <a:lstStyle/>
          <a:p>
            <a:fld id="{B7B692C0-1071-4AFD-80C9-FF1AD0865B6B}" type="slidenum">
              <a:rPr lang="en-GB" smtClean="0"/>
              <a:t>6</a:t>
            </a:fld>
            <a:endParaRPr lang="en-GB"/>
          </a:p>
        </p:txBody>
      </p:sp>
    </p:spTree>
    <p:extLst>
      <p:ext uri="{BB962C8B-B14F-4D97-AF65-F5344CB8AC3E}">
        <p14:creationId xmlns:p14="http://schemas.microsoft.com/office/powerpoint/2010/main" val="1000734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Had to await the outcome of the murder case in which she was a witness.</a:t>
            </a:r>
          </a:p>
        </p:txBody>
      </p:sp>
      <p:sp>
        <p:nvSpPr>
          <p:cNvPr id="4" name="Slide Number Placeholder 3"/>
          <p:cNvSpPr>
            <a:spLocks noGrp="1"/>
          </p:cNvSpPr>
          <p:nvPr>
            <p:ph type="sldNum" sz="quarter" idx="5"/>
          </p:nvPr>
        </p:nvSpPr>
        <p:spPr/>
        <p:txBody>
          <a:bodyPr/>
          <a:lstStyle/>
          <a:p>
            <a:fld id="{B7B692C0-1071-4AFD-80C9-FF1AD0865B6B}" type="slidenum">
              <a:rPr lang="en-GB" smtClean="0"/>
              <a:t>7</a:t>
            </a:fld>
            <a:endParaRPr lang="en-GB"/>
          </a:p>
        </p:txBody>
      </p:sp>
    </p:spTree>
    <p:extLst>
      <p:ext uri="{BB962C8B-B14F-4D97-AF65-F5344CB8AC3E}">
        <p14:creationId xmlns:p14="http://schemas.microsoft.com/office/powerpoint/2010/main" val="503578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Calibri" panose="020F0502020204030204" pitchFamily="34" charset="0"/>
              </a:rPr>
              <a:t>P</a:t>
            </a:r>
            <a:r>
              <a:rPr lang="en-GB" dirty="0">
                <a:latin typeface="Calibri" panose="020F0502020204030204" pitchFamily="34" charset="0"/>
                <a:ea typeface="Calibri" panose="020F0502020204030204" pitchFamily="34" charset="0"/>
              </a:rPr>
              <a:t>ermission to serve electronically and outside of jurisdiction</a:t>
            </a:r>
            <a:endParaRPr lang="en-GB" dirty="0"/>
          </a:p>
        </p:txBody>
      </p:sp>
      <p:sp>
        <p:nvSpPr>
          <p:cNvPr id="4" name="Slide Number Placeholder 3"/>
          <p:cNvSpPr>
            <a:spLocks noGrp="1"/>
          </p:cNvSpPr>
          <p:nvPr>
            <p:ph type="sldNum" sz="quarter" idx="5"/>
          </p:nvPr>
        </p:nvSpPr>
        <p:spPr/>
        <p:txBody>
          <a:bodyPr/>
          <a:lstStyle/>
          <a:p>
            <a:fld id="{B7B692C0-1071-4AFD-80C9-FF1AD0865B6B}" type="slidenum">
              <a:rPr lang="en-GB" smtClean="0"/>
              <a:t>8</a:t>
            </a:fld>
            <a:endParaRPr lang="en-GB"/>
          </a:p>
        </p:txBody>
      </p:sp>
    </p:spTree>
    <p:extLst>
      <p:ext uri="{BB962C8B-B14F-4D97-AF65-F5344CB8AC3E}">
        <p14:creationId xmlns:p14="http://schemas.microsoft.com/office/powerpoint/2010/main" val="3707285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rgbClr val="000000"/>
                </a:solidFill>
                <a:ea typeface="Arial" panose="020B0604020202020204" pitchFamily="34" charset="0"/>
                <a:cs typeface="Calibri" panose="020F0502020204030204" pitchFamily="34" charset="0"/>
              </a:rPr>
              <a:t>Sept 2019 balance was €108k. </a:t>
            </a:r>
          </a:p>
          <a:p>
            <a:endParaRPr lang="en-GB" dirty="0"/>
          </a:p>
        </p:txBody>
      </p:sp>
      <p:sp>
        <p:nvSpPr>
          <p:cNvPr id="4" name="Slide Number Placeholder 3"/>
          <p:cNvSpPr>
            <a:spLocks noGrp="1"/>
          </p:cNvSpPr>
          <p:nvPr>
            <p:ph type="sldNum" sz="quarter" idx="5"/>
          </p:nvPr>
        </p:nvSpPr>
        <p:spPr/>
        <p:txBody>
          <a:bodyPr/>
          <a:lstStyle/>
          <a:p>
            <a:fld id="{B7B692C0-1071-4AFD-80C9-FF1AD0865B6B}" type="slidenum">
              <a:rPr lang="en-GB" smtClean="0"/>
              <a:t>9</a:t>
            </a:fld>
            <a:endParaRPr lang="en-GB"/>
          </a:p>
        </p:txBody>
      </p:sp>
    </p:spTree>
    <p:extLst>
      <p:ext uri="{BB962C8B-B14F-4D97-AF65-F5344CB8AC3E}">
        <p14:creationId xmlns:p14="http://schemas.microsoft.com/office/powerpoint/2010/main" val="3747083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28C3DC1-C5A1-4D76-9566-1AA022342C04}" type="datetime1">
              <a:rPr lang="en-GB" smtClean="0">
                <a:solidFill>
                  <a:prstClr val="black">
                    <a:tint val="75000"/>
                  </a:prstClr>
                </a:solidFill>
              </a:rPr>
              <a:pPr/>
              <a:t>06/09/2022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Official Sensitive</a:t>
            </a:r>
          </a:p>
        </p:txBody>
      </p:sp>
      <p:sp>
        <p:nvSpPr>
          <p:cNvPr id="6" name="Slide Number Placeholder 5"/>
          <p:cNvSpPr>
            <a:spLocks noGrp="1"/>
          </p:cNvSpPr>
          <p:nvPr>
            <p:ph type="sldNum" sz="quarter" idx="12"/>
          </p:nvPr>
        </p:nvSpPr>
        <p:spPr/>
        <p:txBody>
          <a:bodyPr/>
          <a:lstStyle/>
          <a:p>
            <a:fld id="{926ED7AC-B928-4B49-A110-BF53C585E35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24161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2C524E-7477-46A5-9930-F84C9BBD69DB}" type="datetime1">
              <a:rPr lang="en-GB" smtClean="0">
                <a:solidFill>
                  <a:prstClr val="black">
                    <a:tint val="75000"/>
                  </a:prstClr>
                </a:solidFill>
              </a:rPr>
              <a:pPr/>
              <a:t>06/09/2022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Official Sensitive</a:t>
            </a:r>
          </a:p>
        </p:txBody>
      </p:sp>
      <p:sp>
        <p:nvSpPr>
          <p:cNvPr id="6" name="Slide Number Placeholder 5"/>
          <p:cNvSpPr>
            <a:spLocks noGrp="1"/>
          </p:cNvSpPr>
          <p:nvPr>
            <p:ph type="sldNum" sz="quarter" idx="12"/>
          </p:nvPr>
        </p:nvSpPr>
        <p:spPr/>
        <p:txBody>
          <a:bodyPr/>
          <a:lstStyle/>
          <a:p>
            <a:fld id="{926ED7AC-B928-4B49-A110-BF53C585E35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6530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2513AA-E162-4833-B6DA-CB2E77C0F73B}" type="datetime1">
              <a:rPr lang="en-GB" smtClean="0">
                <a:solidFill>
                  <a:prstClr val="black">
                    <a:tint val="75000"/>
                  </a:prstClr>
                </a:solidFill>
              </a:rPr>
              <a:pPr/>
              <a:t>06/09/2022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Official Sensitive</a:t>
            </a:r>
          </a:p>
        </p:txBody>
      </p:sp>
      <p:sp>
        <p:nvSpPr>
          <p:cNvPr id="6" name="Slide Number Placeholder 5"/>
          <p:cNvSpPr>
            <a:spLocks noGrp="1"/>
          </p:cNvSpPr>
          <p:nvPr>
            <p:ph type="sldNum" sz="quarter" idx="12"/>
          </p:nvPr>
        </p:nvSpPr>
        <p:spPr/>
        <p:txBody>
          <a:bodyPr/>
          <a:lstStyle/>
          <a:p>
            <a:fld id="{926ED7AC-B928-4B49-A110-BF53C585E35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85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839FB9-EAD5-48C4-92F0-54513F29BFFC}" type="datetime1">
              <a:rPr lang="en-GB" smtClean="0">
                <a:solidFill>
                  <a:prstClr val="black">
                    <a:tint val="75000"/>
                  </a:prstClr>
                </a:solidFill>
              </a:rPr>
              <a:pPr/>
              <a:t>06/09/2022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Official Sensitive</a:t>
            </a:r>
          </a:p>
        </p:txBody>
      </p:sp>
      <p:sp>
        <p:nvSpPr>
          <p:cNvPr id="6" name="Slide Number Placeholder 5"/>
          <p:cNvSpPr>
            <a:spLocks noGrp="1"/>
          </p:cNvSpPr>
          <p:nvPr>
            <p:ph type="sldNum" sz="quarter" idx="12"/>
          </p:nvPr>
        </p:nvSpPr>
        <p:spPr/>
        <p:txBody>
          <a:bodyPr/>
          <a:lstStyle/>
          <a:p>
            <a:fld id="{926ED7AC-B928-4B49-A110-BF53C585E35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63056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61FBFE-F3EA-4C1A-9A76-315FB32D7C41}" type="datetime1">
              <a:rPr lang="en-GB" smtClean="0">
                <a:solidFill>
                  <a:prstClr val="black">
                    <a:tint val="75000"/>
                  </a:prstClr>
                </a:solidFill>
              </a:rPr>
              <a:pPr/>
              <a:t>06/09/2022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r>
              <a:rPr lang="en-GB">
                <a:solidFill>
                  <a:prstClr val="black">
                    <a:tint val="75000"/>
                  </a:prstClr>
                </a:solidFill>
              </a:rPr>
              <a:t>Official Sensitive</a:t>
            </a:r>
          </a:p>
        </p:txBody>
      </p:sp>
      <p:sp>
        <p:nvSpPr>
          <p:cNvPr id="6" name="Slide Number Placeholder 5"/>
          <p:cNvSpPr>
            <a:spLocks noGrp="1"/>
          </p:cNvSpPr>
          <p:nvPr>
            <p:ph type="sldNum" sz="quarter" idx="12"/>
          </p:nvPr>
        </p:nvSpPr>
        <p:spPr/>
        <p:txBody>
          <a:bodyPr/>
          <a:lstStyle/>
          <a:p>
            <a:fld id="{926ED7AC-B928-4B49-A110-BF53C585E35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3553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124CCB-9691-4736-AFBC-840BB805CBB2}" type="datetime1">
              <a:rPr lang="en-GB" smtClean="0">
                <a:solidFill>
                  <a:prstClr val="black">
                    <a:tint val="75000"/>
                  </a:prstClr>
                </a:solidFill>
              </a:rPr>
              <a:pPr/>
              <a:t>06/09/2022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a:solidFill>
                  <a:prstClr val="black">
                    <a:tint val="75000"/>
                  </a:prstClr>
                </a:solidFill>
              </a:rPr>
              <a:t>Official Sensitive</a:t>
            </a:r>
          </a:p>
        </p:txBody>
      </p:sp>
      <p:sp>
        <p:nvSpPr>
          <p:cNvPr id="7" name="Slide Number Placeholder 6"/>
          <p:cNvSpPr>
            <a:spLocks noGrp="1"/>
          </p:cNvSpPr>
          <p:nvPr>
            <p:ph type="sldNum" sz="quarter" idx="12"/>
          </p:nvPr>
        </p:nvSpPr>
        <p:spPr/>
        <p:txBody>
          <a:bodyPr/>
          <a:lstStyle/>
          <a:p>
            <a:fld id="{926ED7AC-B928-4B49-A110-BF53C585E35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20438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1C5435-0439-4946-8968-97B0FEAE50CD}" type="datetime1">
              <a:rPr lang="en-GB" smtClean="0">
                <a:solidFill>
                  <a:prstClr val="black">
                    <a:tint val="75000"/>
                  </a:prstClr>
                </a:solidFill>
              </a:rPr>
              <a:pPr/>
              <a:t>06/09/2022</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r>
              <a:rPr lang="en-GB">
                <a:solidFill>
                  <a:prstClr val="black">
                    <a:tint val="75000"/>
                  </a:prstClr>
                </a:solidFill>
              </a:rPr>
              <a:t>Official Sensitive</a:t>
            </a:r>
          </a:p>
        </p:txBody>
      </p:sp>
      <p:sp>
        <p:nvSpPr>
          <p:cNvPr id="9" name="Slide Number Placeholder 8"/>
          <p:cNvSpPr>
            <a:spLocks noGrp="1"/>
          </p:cNvSpPr>
          <p:nvPr>
            <p:ph type="sldNum" sz="quarter" idx="12"/>
          </p:nvPr>
        </p:nvSpPr>
        <p:spPr/>
        <p:txBody>
          <a:bodyPr/>
          <a:lstStyle/>
          <a:p>
            <a:fld id="{926ED7AC-B928-4B49-A110-BF53C585E35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57600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12C7677-4CDB-4E48-8223-757D0D68468A}" type="datetime1">
              <a:rPr lang="en-GB" smtClean="0">
                <a:solidFill>
                  <a:prstClr val="black">
                    <a:tint val="75000"/>
                  </a:prstClr>
                </a:solidFill>
              </a:rPr>
              <a:pPr/>
              <a:t>06/09/2022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r>
              <a:rPr lang="en-GB">
                <a:solidFill>
                  <a:prstClr val="black">
                    <a:tint val="75000"/>
                  </a:prstClr>
                </a:solidFill>
              </a:rPr>
              <a:t>Official Sensitive</a:t>
            </a:r>
          </a:p>
        </p:txBody>
      </p:sp>
      <p:sp>
        <p:nvSpPr>
          <p:cNvPr id="5" name="Slide Number Placeholder 4"/>
          <p:cNvSpPr>
            <a:spLocks noGrp="1"/>
          </p:cNvSpPr>
          <p:nvPr>
            <p:ph type="sldNum" sz="quarter" idx="12"/>
          </p:nvPr>
        </p:nvSpPr>
        <p:spPr/>
        <p:txBody>
          <a:bodyPr/>
          <a:lstStyle/>
          <a:p>
            <a:fld id="{926ED7AC-B928-4B49-A110-BF53C585E35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4122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42EBB-983F-4C3D-BE3F-2F17412EE51E}" type="datetime1">
              <a:rPr lang="en-GB" smtClean="0">
                <a:solidFill>
                  <a:prstClr val="black">
                    <a:tint val="75000"/>
                  </a:prstClr>
                </a:solidFill>
              </a:rPr>
              <a:pPr/>
              <a:t>06/09/2022</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r>
              <a:rPr lang="en-GB">
                <a:solidFill>
                  <a:prstClr val="black">
                    <a:tint val="75000"/>
                  </a:prstClr>
                </a:solidFill>
              </a:rPr>
              <a:t>Official Sensitive</a:t>
            </a:r>
          </a:p>
        </p:txBody>
      </p:sp>
      <p:sp>
        <p:nvSpPr>
          <p:cNvPr id="4" name="Slide Number Placeholder 3"/>
          <p:cNvSpPr>
            <a:spLocks noGrp="1"/>
          </p:cNvSpPr>
          <p:nvPr>
            <p:ph type="sldNum" sz="quarter" idx="12"/>
          </p:nvPr>
        </p:nvSpPr>
        <p:spPr/>
        <p:txBody>
          <a:bodyPr/>
          <a:lstStyle/>
          <a:p>
            <a:fld id="{926ED7AC-B928-4B49-A110-BF53C585E35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7117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4"/>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9AB9E0-CAE6-4C2A-B98C-5B1750C8EC4D}" type="datetime1">
              <a:rPr lang="en-GB" smtClean="0">
                <a:solidFill>
                  <a:prstClr val="black">
                    <a:tint val="75000"/>
                  </a:prstClr>
                </a:solidFill>
              </a:rPr>
              <a:pPr/>
              <a:t>06/09/2022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a:solidFill>
                  <a:prstClr val="black">
                    <a:tint val="75000"/>
                  </a:prstClr>
                </a:solidFill>
              </a:rPr>
              <a:t>Official Sensitive</a:t>
            </a:r>
          </a:p>
        </p:txBody>
      </p:sp>
      <p:sp>
        <p:nvSpPr>
          <p:cNvPr id="7" name="Slide Number Placeholder 6"/>
          <p:cNvSpPr>
            <a:spLocks noGrp="1"/>
          </p:cNvSpPr>
          <p:nvPr>
            <p:ph type="sldNum" sz="quarter" idx="12"/>
          </p:nvPr>
        </p:nvSpPr>
        <p:spPr/>
        <p:txBody>
          <a:bodyPr/>
          <a:lstStyle/>
          <a:p>
            <a:fld id="{926ED7AC-B928-4B49-A110-BF53C585E35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28046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9"/>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FB9650-EFE7-4143-8B00-A0D5D4258151}" type="datetime1">
              <a:rPr lang="en-GB" smtClean="0">
                <a:solidFill>
                  <a:prstClr val="black">
                    <a:tint val="75000"/>
                  </a:prstClr>
                </a:solidFill>
              </a:rPr>
              <a:pPr/>
              <a:t>06/09/2022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r>
              <a:rPr lang="en-GB">
                <a:solidFill>
                  <a:prstClr val="black">
                    <a:tint val="75000"/>
                  </a:prstClr>
                </a:solidFill>
              </a:rPr>
              <a:t>Official Sensitive</a:t>
            </a:r>
          </a:p>
        </p:txBody>
      </p:sp>
      <p:sp>
        <p:nvSpPr>
          <p:cNvPr id="7" name="Slide Number Placeholder 6"/>
          <p:cNvSpPr>
            <a:spLocks noGrp="1"/>
          </p:cNvSpPr>
          <p:nvPr>
            <p:ph type="sldNum" sz="quarter" idx="12"/>
          </p:nvPr>
        </p:nvSpPr>
        <p:spPr/>
        <p:txBody>
          <a:bodyPr/>
          <a:lstStyle/>
          <a:p>
            <a:fld id="{926ED7AC-B928-4B49-A110-BF53C585E35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48412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D34E07-3DD5-4EE1-A7B3-448F88841A8C}" type="datetime1">
              <a:rPr lang="en-GB" smtClean="0">
                <a:solidFill>
                  <a:prstClr val="black">
                    <a:tint val="75000"/>
                  </a:prstClr>
                </a:solidFill>
              </a:rPr>
              <a:pPr/>
              <a:t>06/09/2022</a:t>
            </a:fld>
            <a:endParaRPr lang="en-GB">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solidFill>
                  <a:prstClr val="black">
                    <a:tint val="75000"/>
                  </a:prstClr>
                </a:solidFill>
              </a:rPr>
              <a:t>Official Sensitive</a:t>
            </a: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26ED7AC-B928-4B49-A110-BF53C585E35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608843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5400000">
            <a:off x="4343400" y="346633"/>
            <a:ext cx="457200" cy="9108504"/>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itle 1"/>
          <p:cNvSpPr>
            <a:spLocks noGrp="1"/>
          </p:cNvSpPr>
          <p:nvPr>
            <p:ph type="title"/>
          </p:nvPr>
        </p:nvSpPr>
        <p:spPr>
          <a:xfrm>
            <a:off x="457200" y="111274"/>
            <a:ext cx="8229600" cy="857250"/>
          </a:xfrm>
        </p:spPr>
        <p:txBody>
          <a:bodyPr>
            <a:normAutofit/>
          </a:bodyPr>
          <a:lstStyle/>
          <a:p>
            <a:r>
              <a:rPr lang="en-GB" sz="4000" dirty="0">
                <a:solidFill>
                  <a:schemeClr val="bg1"/>
                </a:solidFill>
                <a:latin typeface="Century Gothic" pitchFamily="34" charset="0"/>
              </a:rPr>
              <a:t>CPS 2025</a:t>
            </a:r>
          </a:p>
        </p:txBody>
      </p:sp>
      <p:sp>
        <p:nvSpPr>
          <p:cNvPr id="14" name="Rectangle 13"/>
          <p:cNvSpPr/>
          <p:nvPr/>
        </p:nvSpPr>
        <p:spPr>
          <a:xfrm>
            <a:off x="5580112" y="3075806"/>
            <a:ext cx="2880320" cy="74295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6" name="TextBox 5"/>
          <p:cNvSpPr txBox="1"/>
          <p:nvPr/>
        </p:nvSpPr>
        <p:spPr>
          <a:xfrm>
            <a:off x="2305878" y="1491630"/>
            <a:ext cx="6298570" cy="2985433"/>
          </a:xfrm>
          <a:prstGeom prst="rect">
            <a:avLst/>
          </a:prstGeom>
          <a:noFill/>
        </p:spPr>
        <p:txBody>
          <a:bodyPr wrap="square" rtlCol="0">
            <a:spAutoFit/>
          </a:bodyPr>
          <a:lstStyle/>
          <a:p>
            <a:pPr algn="ctr"/>
            <a:r>
              <a:rPr lang="en-GB" sz="3200" dirty="0">
                <a:solidFill>
                  <a:schemeClr val="tx2"/>
                </a:solidFill>
                <a:latin typeface="Avenir"/>
              </a:rPr>
              <a:t>Parallel Proceedings </a:t>
            </a:r>
          </a:p>
          <a:p>
            <a:pPr algn="ctr"/>
            <a:r>
              <a:rPr lang="en-GB" sz="3200" dirty="0">
                <a:solidFill>
                  <a:schemeClr val="tx2"/>
                </a:solidFill>
                <a:latin typeface="Avenir"/>
              </a:rPr>
              <a:t>Criminal and Civil Asset Recovery </a:t>
            </a:r>
          </a:p>
          <a:p>
            <a:pPr algn="ctr"/>
            <a:r>
              <a:rPr lang="en-GB" sz="3200" dirty="0">
                <a:solidFill>
                  <a:schemeClr val="tx2"/>
                </a:solidFill>
                <a:latin typeface="Avenir"/>
              </a:rPr>
              <a:t>in England and Wales</a:t>
            </a:r>
          </a:p>
          <a:p>
            <a:pPr algn="ctr"/>
            <a:endParaRPr lang="en-GB" sz="2000" dirty="0">
              <a:solidFill>
                <a:schemeClr val="tx2"/>
              </a:solidFill>
              <a:latin typeface="Avenir"/>
            </a:endParaRPr>
          </a:p>
          <a:p>
            <a:pPr algn="ctr"/>
            <a:r>
              <a:rPr lang="en-GB" sz="2400" dirty="0">
                <a:solidFill>
                  <a:schemeClr val="tx2"/>
                </a:solidFill>
                <a:latin typeface="Avenir"/>
              </a:rPr>
              <a:t>Adrian Foster</a:t>
            </a:r>
          </a:p>
          <a:p>
            <a:pPr algn="ctr"/>
            <a:r>
              <a:rPr lang="en-GB" sz="2400" dirty="0">
                <a:solidFill>
                  <a:schemeClr val="tx2"/>
                </a:solidFill>
                <a:latin typeface="Avenir"/>
              </a:rPr>
              <a:t>Chief Crown Prosecutor, </a:t>
            </a:r>
          </a:p>
          <a:p>
            <a:pPr algn="ctr"/>
            <a:r>
              <a:rPr lang="en-GB" sz="2400" dirty="0">
                <a:solidFill>
                  <a:schemeClr val="tx2"/>
                </a:solidFill>
                <a:latin typeface="Avenir"/>
              </a:rPr>
              <a:t>CPS Proceeds of Crime Division</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453145"/>
            <a:ext cx="936104" cy="1221274"/>
          </a:xfrm>
          <a:prstGeom prst="rect">
            <a:avLst/>
          </a:prstGeom>
        </p:spPr>
      </p:pic>
      <p:pic>
        <p:nvPicPr>
          <p:cNvPr id="1027" name="Picture 3" descr="\\azfs\rctHome\rebecca.shirra\My Documents\Information Assistant - HQ Comms\2025\ripple not to size.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1902" b="35266"/>
          <a:stretch/>
        </p:blipFill>
        <p:spPr bwMode="auto">
          <a:xfrm>
            <a:off x="0" y="3139070"/>
            <a:ext cx="2400298" cy="2008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6202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3" descr="\\azfs\rctHome\rebecca.shirra\My Documents\Information Assistant - HQ Comms\2025\dots shaded bann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298" y="655630"/>
            <a:ext cx="504056" cy="9846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16200000">
            <a:off x="4361578" y="344310"/>
            <a:ext cx="457200" cy="914118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flipH="1">
            <a:off x="8884793" y="411510"/>
            <a:ext cx="45719" cy="396044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69246" y="176322"/>
            <a:ext cx="7803153" cy="523220"/>
          </a:xfrm>
          <a:prstGeom prst="rect">
            <a:avLst/>
          </a:prstGeom>
          <a:noFill/>
        </p:spPr>
        <p:txBody>
          <a:bodyPr wrap="square" rtlCol="0">
            <a:spAutoFit/>
          </a:bodyPr>
          <a:lstStyle/>
          <a:p>
            <a:r>
              <a:rPr lang="en-GB" sz="2800" dirty="0">
                <a:solidFill>
                  <a:srgbClr val="005EAA"/>
                </a:solidFill>
                <a:latin typeface="Avenir"/>
              </a:rPr>
              <a:t>AFO case…</a:t>
            </a:r>
          </a:p>
        </p:txBody>
      </p:sp>
      <p:pic>
        <p:nvPicPr>
          <p:cNvPr id="7" name="Picture 2" descr="C:\Users\Sami.Goss\Desktop\2025 ripple.png"/>
          <p:cNvPicPr>
            <a:picLocks noChangeAspect="1" noChangeArrowheads="1"/>
          </p:cNvPicPr>
          <p:nvPr/>
        </p:nvPicPr>
        <p:blipFill rotWithShape="1">
          <a:blip r:embed="rId4">
            <a:extLst>
              <a:ext uri="{28A0092B-C50C-407E-A947-70E740481C1C}">
                <a14:useLocalDpi xmlns:a14="http://schemas.microsoft.com/office/drawing/2010/main" val="0"/>
              </a:ext>
            </a:extLst>
          </a:blip>
          <a:srcRect l="44843" r="15673" b="53394"/>
          <a:stretch/>
        </p:blipFill>
        <p:spPr bwMode="auto">
          <a:xfrm>
            <a:off x="0" y="3435846"/>
            <a:ext cx="1448060" cy="170765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624F257-2AA3-40D1-A6FE-BF26B36F6717}"/>
              </a:ext>
            </a:extLst>
          </p:cNvPr>
          <p:cNvSpPr>
            <a:spLocks noGrp="1"/>
          </p:cNvSpPr>
          <p:nvPr>
            <p:ph idx="1"/>
          </p:nvPr>
        </p:nvSpPr>
        <p:spPr>
          <a:xfrm>
            <a:off x="914400" y="798247"/>
            <a:ext cx="7860353" cy="3888051"/>
          </a:xfrm>
        </p:spPr>
        <p:txBody>
          <a:bodyPr>
            <a:normAutofit/>
          </a:bodyPr>
          <a:lstStyle/>
          <a:p>
            <a:r>
              <a:rPr lang="en-GB"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Insufficient evidence - no grounds to apply for a Restraint Order. </a:t>
            </a:r>
          </a:p>
          <a:p>
            <a:r>
              <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rPr>
              <a:t>CPS on behalf of </a:t>
            </a:r>
            <a:r>
              <a:rPr lang="en-GB" sz="2000" dirty="0" err="1">
                <a:solidFill>
                  <a:srgbClr val="000000"/>
                </a:solidFill>
                <a:latin typeface="Calibri" panose="020F0502020204030204" pitchFamily="34" charset="0"/>
                <a:ea typeface="Calibri" panose="020F0502020204030204" pitchFamily="34" charset="0"/>
                <a:cs typeface="Calibri" panose="020F0502020204030204" pitchFamily="34" charset="0"/>
              </a:rPr>
              <a:t>CoLP</a:t>
            </a:r>
            <a:r>
              <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rPr>
              <a:t> made an Account Freezing Order application</a:t>
            </a:r>
          </a:p>
          <a:p>
            <a:r>
              <a:rPr lang="en-GB" sz="2000" dirty="0">
                <a:solidFill>
                  <a:srgbClr val="000000"/>
                </a:solidFill>
                <a:effectLst/>
                <a:latin typeface="Calibri" panose="020F0502020204030204" pitchFamily="34" charset="0"/>
                <a:ea typeface="Arial" panose="020B0604020202020204" pitchFamily="34" charset="0"/>
              </a:rPr>
              <a:t>DJ satisfied the funds held in the accounts were “recoverable property” and/or were intended for unlawful conduct. Frozen. </a:t>
            </a:r>
          </a:p>
          <a:p>
            <a:r>
              <a:rPr lang="en-GB" sz="2000" dirty="0">
                <a:solidFill>
                  <a:srgbClr val="000000"/>
                </a:solidFill>
                <a:latin typeface="Calibri" panose="020F0502020204030204" pitchFamily="34" charset="0"/>
                <a:ea typeface="Arial" panose="020B0604020202020204" pitchFamily="34" charset="0"/>
                <a:cs typeface="Calibri" panose="020F0502020204030204" pitchFamily="34" charset="0"/>
              </a:rPr>
              <a:t>P</a:t>
            </a:r>
            <a:r>
              <a:rPr lang="en-GB"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olice conducted an investigation focused on the source of the €50m and the intended use of such monies.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000000"/>
                </a:solidFill>
                <a:latin typeface="Calibri" panose="020F0502020204030204" pitchFamily="34" charset="0"/>
                <a:ea typeface="Arial" panose="020B0604020202020204" pitchFamily="34" charset="0"/>
                <a:cs typeface="Calibri" panose="020F0502020204030204" pitchFamily="34" charset="0"/>
              </a:rPr>
              <a:t>F</a:t>
            </a:r>
            <a:r>
              <a:rPr lang="en-GB"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ormed part of an international money laundering scheme operating in the UK and overseas (Belgium, Brazil, Canada, Cyprus, Portugal, Romania, South Africa, Turkey and USA).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0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CPS assisted with preparing requests for international assistance</a:t>
            </a:r>
            <a:endParaRPr lang="en-GB" sz="2000" dirty="0">
              <a:solidFill>
                <a:srgbClr val="000000"/>
              </a:solidFill>
              <a:latin typeface="Calibri" panose="020F0502020204030204" pitchFamily="34" charset="0"/>
              <a:ea typeface="Arial" panose="020B0604020202020204" pitchFamily="34" charset="0"/>
              <a:cs typeface="Times New Roman" panose="02020603050405020304" pitchFamily="18" charset="0"/>
            </a:endParaRPr>
          </a:p>
          <a:p>
            <a:pPr marL="0" indent="0">
              <a:buNone/>
            </a:pPr>
            <a:endParaRPr lang="en-GB" dirty="0"/>
          </a:p>
          <a:p>
            <a:pPr lvl="1"/>
            <a:endParaRPr lang="en-GB" dirty="0"/>
          </a:p>
          <a:p>
            <a:endParaRPr lang="en-GB" dirty="0"/>
          </a:p>
          <a:p>
            <a:endParaRPr lang="en-GB" dirty="0"/>
          </a:p>
        </p:txBody>
      </p:sp>
    </p:spTree>
    <p:extLst>
      <p:ext uri="{BB962C8B-B14F-4D97-AF65-F5344CB8AC3E}">
        <p14:creationId xmlns:p14="http://schemas.microsoft.com/office/powerpoint/2010/main" val="1494827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3" descr="\\azfs\rctHome\rebecca.shirra\My Documents\Information Assistant - HQ Comms\2025\dots shaded bann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298" y="655630"/>
            <a:ext cx="504056" cy="9846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16200000">
            <a:off x="4361578" y="344310"/>
            <a:ext cx="457200" cy="914118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flipH="1">
            <a:off x="8884793" y="411510"/>
            <a:ext cx="45719" cy="396044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69246" y="176322"/>
            <a:ext cx="7803153" cy="523220"/>
          </a:xfrm>
          <a:prstGeom prst="rect">
            <a:avLst/>
          </a:prstGeom>
          <a:noFill/>
        </p:spPr>
        <p:txBody>
          <a:bodyPr wrap="square" rtlCol="0">
            <a:spAutoFit/>
          </a:bodyPr>
          <a:lstStyle/>
          <a:p>
            <a:r>
              <a:rPr lang="en-GB" sz="2800" dirty="0">
                <a:solidFill>
                  <a:srgbClr val="005EAA"/>
                </a:solidFill>
                <a:latin typeface="Avenir"/>
              </a:rPr>
              <a:t>AFO case…</a:t>
            </a:r>
          </a:p>
        </p:txBody>
      </p:sp>
      <p:pic>
        <p:nvPicPr>
          <p:cNvPr id="7" name="Picture 2" descr="C:\Users\Sami.Goss\Desktop\2025 ripple.png"/>
          <p:cNvPicPr>
            <a:picLocks noChangeAspect="1" noChangeArrowheads="1"/>
          </p:cNvPicPr>
          <p:nvPr/>
        </p:nvPicPr>
        <p:blipFill rotWithShape="1">
          <a:blip r:embed="rId4">
            <a:extLst>
              <a:ext uri="{28A0092B-C50C-407E-A947-70E740481C1C}">
                <a14:useLocalDpi xmlns:a14="http://schemas.microsoft.com/office/drawing/2010/main" val="0"/>
              </a:ext>
            </a:extLst>
          </a:blip>
          <a:srcRect l="44843" r="15673" b="53394"/>
          <a:stretch/>
        </p:blipFill>
        <p:spPr bwMode="auto">
          <a:xfrm>
            <a:off x="-1" y="3579862"/>
            <a:ext cx="1325937" cy="156363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624F257-2AA3-40D1-A6FE-BF26B36F6717}"/>
              </a:ext>
            </a:extLst>
          </p:cNvPr>
          <p:cNvSpPr>
            <a:spLocks noGrp="1"/>
          </p:cNvSpPr>
          <p:nvPr>
            <p:ph idx="1"/>
          </p:nvPr>
        </p:nvSpPr>
        <p:spPr>
          <a:xfrm>
            <a:off x="914400" y="655630"/>
            <a:ext cx="7860353" cy="4220375"/>
          </a:xfrm>
        </p:spPr>
        <p:txBody>
          <a:bodyPr>
            <a:normAutofit/>
          </a:bodyPr>
          <a:lstStyle/>
          <a:p>
            <a:r>
              <a:rPr lang="en-GB" sz="1800" dirty="0">
                <a:solidFill>
                  <a:srgbClr val="000000"/>
                </a:solidFill>
                <a:effectLst/>
                <a:latin typeface="Calibri" panose="020F0502020204030204" pitchFamily="34" charset="0"/>
                <a:ea typeface="Arial" panose="020B0604020202020204" pitchFamily="34" charset="0"/>
              </a:rPr>
              <a:t>Circularity of funds - cars, furniture, care home fees and student accommodation. </a:t>
            </a:r>
            <a:r>
              <a:rPr lang="en-GB" sz="1800" dirty="0">
                <a:solidFill>
                  <a:srgbClr val="000000"/>
                </a:solidFill>
                <a:latin typeface="Calibri" panose="020F0502020204030204" pitchFamily="34" charset="0"/>
                <a:ea typeface="Arial" panose="020B0604020202020204" pitchFamily="34" charset="0"/>
              </a:rPr>
              <a:t>A</a:t>
            </a:r>
            <a:r>
              <a:rPr lang="en-GB" sz="1800" dirty="0">
                <a:solidFill>
                  <a:srgbClr val="000000"/>
                </a:solidFill>
                <a:effectLst/>
                <a:latin typeface="Calibri" panose="020F0502020204030204" pitchFamily="34" charset="0"/>
                <a:ea typeface="Arial" panose="020B0604020202020204" pitchFamily="34" charset="0"/>
              </a:rPr>
              <a:t>t odds with stated purpose of </a:t>
            </a:r>
            <a:r>
              <a:rPr lang="en-GB" sz="1800" dirty="0">
                <a:solidFill>
                  <a:srgbClr val="000000"/>
                </a:solidFill>
                <a:latin typeface="Calibri" panose="020F0502020204030204" pitchFamily="34" charset="0"/>
                <a:ea typeface="Arial" panose="020B0604020202020204" pitchFamily="34" charset="0"/>
              </a:rPr>
              <a:t>€50m investments.</a:t>
            </a:r>
            <a:endParaRPr lang="en-GB" sz="1800" dirty="0">
              <a:solidFill>
                <a:srgbClr val="000000"/>
              </a:solidFill>
              <a:effectLst/>
              <a:latin typeface="Calibri" panose="020F0502020204030204" pitchFamily="34" charset="0"/>
              <a:ea typeface="Arial" panose="020B0604020202020204" pitchFamily="34" charset="0"/>
            </a:endParaRPr>
          </a:p>
          <a:p>
            <a:r>
              <a:rPr lang="en-GB" sz="1800" dirty="0">
                <a:solidFill>
                  <a:srgbClr val="000000"/>
                </a:solidFill>
                <a:effectLst/>
                <a:latin typeface="Calibri" panose="020F0502020204030204" pitchFamily="34" charset="0"/>
                <a:ea typeface="Arial" panose="020B0604020202020204" pitchFamily="34" charset="0"/>
              </a:rPr>
              <a:t>Inconsistencies</a:t>
            </a:r>
            <a:r>
              <a:rPr lang="en-GB" sz="1800" dirty="0">
                <a:solidFill>
                  <a:srgbClr val="000000"/>
                </a:solidFill>
                <a:latin typeface="Calibri" panose="020F0502020204030204" pitchFamily="34" charset="0"/>
                <a:ea typeface="Arial" panose="020B0604020202020204" pitchFamily="34" charset="0"/>
              </a:rPr>
              <a:t>, i</a:t>
            </a:r>
            <a:r>
              <a:rPr lang="en-GB" sz="1800" dirty="0">
                <a:solidFill>
                  <a:srgbClr val="000000"/>
                </a:solidFill>
                <a:effectLst/>
                <a:latin typeface="Calibri" panose="020F0502020204030204" pitchFamily="34" charset="0"/>
                <a:ea typeface="Arial" panose="020B0604020202020204" pitchFamily="34" charset="0"/>
              </a:rPr>
              <a:t>mplausibility of explanation offered, previous convictions (including fraud and money laundering) </a:t>
            </a:r>
            <a:r>
              <a:rPr lang="en-GB" sz="1800" dirty="0">
                <a:solidFill>
                  <a:srgbClr val="000000"/>
                </a:solidFill>
                <a:latin typeface="Calibri" panose="020F0502020204030204" pitchFamily="34" charset="0"/>
                <a:ea typeface="Arial" panose="020B0604020202020204" pitchFamily="34" charset="0"/>
              </a:rPr>
              <a:t>and allegations of further criminality </a:t>
            </a:r>
            <a:r>
              <a:rPr lang="en-GB" sz="1800" dirty="0">
                <a:solidFill>
                  <a:srgbClr val="000000"/>
                </a:solidFill>
                <a:effectLst/>
                <a:latin typeface="Calibri" panose="020F0502020204030204" pitchFamily="34" charset="0"/>
                <a:ea typeface="Arial" panose="020B0604020202020204" pitchFamily="34" charset="0"/>
              </a:rPr>
              <a:t>of individuals connected to transactions. </a:t>
            </a:r>
          </a:p>
          <a:p>
            <a:r>
              <a:rPr lang="en-GB" sz="1800" dirty="0">
                <a:solidFill>
                  <a:srgbClr val="000000"/>
                </a:solidFill>
                <a:latin typeface="Calibri" panose="020F0502020204030204" pitchFamily="34" charset="0"/>
                <a:ea typeface="Arial" panose="020B0604020202020204" pitchFamily="34" charset="0"/>
                <a:cs typeface="Calibri" panose="020F0502020204030204" pitchFamily="34" charset="0"/>
              </a:rPr>
              <a:t>N</a:t>
            </a:r>
            <a:r>
              <a:rPr lang="en-GB" sz="18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o direct evidence of a criminal source of the funds, but Court likely to draw the inference that they represent “unlawful property” from all of the circumstances of the case, at least to the civil standard of proof.</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solidFill>
                  <a:srgbClr val="000000"/>
                </a:solidFill>
                <a:latin typeface="Calibri" panose="020F0502020204030204" pitchFamily="34" charset="0"/>
                <a:ea typeface="Arial" panose="020B0604020202020204" pitchFamily="34" charset="0"/>
                <a:cs typeface="Calibri" panose="020F0502020204030204" pitchFamily="34" charset="0"/>
              </a:rPr>
              <a:t>Company a</a:t>
            </a:r>
            <a:r>
              <a:rPr lang="en-GB" sz="18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dmitted that the €34m (£29m) was recoverable property on basis it was the proceeds of criminal conduct by an individual other than them.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solidFill>
                  <a:srgbClr val="000000"/>
                </a:solidFill>
                <a:latin typeface="Calibri" panose="020F0502020204030204" pitchFamily="34" charset="0"/>
                <a:ea typeface="Arial" panose="020B0604020202020204" pitchFamily="34" charset="0"/>
                <a:cs typeface="Calibri" panose="020F0502020204030204" pitchFamily="34" charset="0"/>
              </a:rPr>
              <a:t>M</a:t>
            </a:r>
            <a:r>
              <a:rPr lang="en-GB" sz="18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ade no admission as to having any knowledge or suspicion that these were the proceeds of criminal conduct previously.</a:t>
            </a:r>
          </a:p>
          <a:p>
            <a:r>
              <a:rPr lang="en-GB" sz="1800" dirty="0">
                <a:solidFill>
                  <a:srgbClr val="000000"/>
                </a:solidFill>
                <a:latin typeface="Calibri" panose="020F0502020204030204" pitchFamily="34" charset="0"/>
                <a:ea typeface="Calibri" panose="020F0502020204030204" pitchFamily="34" charset="0"/>
                <a:cs typeface="Calibri" panose="020F0502020204030204" pitchFamily="34" charset="0"/>
              </a:rPr>
              <a:t>Largest AFO so far.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u="sng"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a:p>
            <a:pPr lvl="1"/>
            <a:endParaRPr lang="en-GB" dirty="0"/>
          </a:p>
          <a:p>
            <a:endParaRPr lang="en-GB" dirty="0"/>
          </a:p>
          <a:p>
            <a:endParaRPr lang="en-GB" dirty="0"/>
          </a:p>
        </p:txBody>
      </p:sp>
    </p:spTree>
    <p:extLst>
      <p:ext uri="{BB962C8B-B14F-4D97-AF65-F5344CB8AC3E}">
        <p14:creationId xmlns:p14="http://schemas.microsoft.com/office/powerpoint/2010/main" val="3238746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3" descr="\\azfs\rctHome\rebecca.shirra\My Documents\Information Assistant - HQ Comms\2025\dots shaded bann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298" y="655630"/>
            <a:ext cx="504056" cy="9846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16200000">
            <a:off x="4361578" y="344310"/>
            <a:ext cx="457200" cy="914118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flipH="1">
            <a:off x="8884793" y="411510"/>
            <a:ext cx="45719" cy="396044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69246" y="176322"/>
            <a:ext cx="7803153" cy="523220"/>
          </a:xfrm>
          <a:prstGeom prst="rect">
            <a:avLst/>
          </a:prstGeom>
          <a:noFill/>
        </p:spPr>
        <p:txBody>
          <a:bodyPr wrap="square" rtlCol="0">
            <a:spAutoFit/>
          </a:bodyPr>
          <a:lstStyle/>
          <a:p>
            <a:r>
              <a:rPr lang="en-GB" sz="2800" dirty="0">
                <a:solidFill>
                  <a:srgbClr val="005EAA"/>
                </a:solidFill>
                <a:latin typeface="Avenir"/>
              </a:rPr>
              <a:t>Introduction - Criminal Asset Recovery</a:t>
            </a:r>
          </a:p>
        </p:txBody>
      </p:sp>
      <p:pic>
        <p:nvPicPr>
          <p:cNvPr id="7" name="Picture 2" descr="C:\Users\Sami.Goss\Desktop\2025 ripple.png"/>
          <p:cNvPicPr>
            <a:picLocks noChangeAspect="1" noChangeArrowheads="1"/>
          </p:cNvPicPr>
          <p:nvPr/>
        </p:nvPicPr>
        <p:blipFill rotWithShape="1">
          <a:blip r:embed="rId4">
            <a:extLst>
              <a:ext uri="{28A0092B-C50C-407E-A947-70E740481C1C}">
                <a14:useLocalDpi xmlns:a14="http://schemas.microsoft.com/office/drawing/2010/main" val="0"/>
              </a:ext>
            </a:extLst>
          </a:blip>
          <a:srcRect l="44843" r="15673" b="53394"/>
          <a:stretch/>
        </p:blipFill>
        <p:spPr bwMode="auto">
          <a:xfrm>
            <a:off x="-1" y="3233466"/>
            <a:ext cx="1619673" cy="191003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624F257-2AA3-40D1-A6FE-BF26B36F6717}"/>
              </a:ext>
            </a:extLst>
          </p:cNvPr>
          <p:cNvSpPr>
            <a:spLocks noGrp="1"/>
          </p:cNvSpPr>
          <p:nvPr>
            <p:ph idx="1"/>
          </p:nvPr>
        </p:nvSpPr>
        <p:spPr>
          <a:xfrm>
            <a:off x="914400" y="699543"/>
            <a:ext cx="7860353" cy="4104456"/>
          </a:xfrm>
        </p:spPr>
        <p:txBody>
          <a:bodyPr>
            <a:normAutofit fontScale="77500" lnSpcReduction="20000"/>
          </a:bodyPr>
          <a:lstStyle/>
          <a:p>
            <a:r>
              <a:rPr lang="en-GB" sz="2800" dirty="0"/>
              <a:t>CPS Proceeds of Crime Division</a:t>
            </a:r>
          </a:p>
          <a:p>
            <a:pPr lvl="1"/>
            <a:r>
              <a:rPr lang="en-GB" dirty="0"/>
              <a:t>Handle all CPS asset recovery work</a:t>
            </a:r>
          </a:p>
          <a:p>
            <a:pPr lvl="1"/>
            <a:r>
              <a:rPr lang="en-GB" dirty="0"/>
              <a:t>Financial investigation is vital to secure real justice</a:t>
            </a:r>
          </a:p>
          <a:p>
            <a:pPr lvl="1"/>
            <a:r>
              <a:rPr lang="en-GB" dirty="0"/>
              <a:t>Around 200 staff across 16 offices in England and Wales</a:t>
            </a:r>
          </a:p>
          <a:p>
            <a:pPr lvl="1"/>
            <a:r>
              <a:rPr lang="en-GB" dirty="0"/>
              <a:t>Some based within regional law enforcement and tax teams </a:t>
            </a:r>
          </a:p>
          <a:p>
            <a:pPr marL="457200" lvl="1" indent="0">
              <a:buNone/>
            </a:pPr>
            <a:endParaRPr lang="en-GB" dirty="0"/>
          </a:p>
          <a:p>
            <a:r>
              <a:rPr lang="en-GB" sz="2800" dirty="0"/>
              <a:t>In the last 5 years, the CPS has obtained</a:t>
            </a:r>
          </a:p>
          <a:p>
            <a:pPr lvl="1"/>
            <a:r>
              <a:rPr lang="en-GB" dirty="0"/>
              <a:t>5,400 Restraint Orders (crucial to asset recovery success)</a:t>
            </a:r>
          </a:p>
          <a:p>
            <a:pPr lvl="1"/>
            <a:r>
              <a:rPr lang="en-GB" dirty="0"/>
              <a:t>Over 17,000 Confiscation Orders to a value of over £730m</a:t>
            </a:r>
          </a:p>
          <a:p>
            <a:pPr lvl="1"/>
            <a:r>
              <a:rPr lang="en-GB" dirty="0"/>
              <a:t>£530m enforced from CPS orders</a:t>
            </a:r>
          </a:p>
          <a:p>
            <a:pPr lvl="1"/>
            <a:r>
              <a:rPr lang="en-GB" dirty="0"/>
              <a:t>£118m was returned to victims of crime</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7868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3" descr="\\azfs\rctHome\rebecca.shirra\My Documents\Information Assistant - HQ Comms\2025\dots shaded bann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298" y="655630"/>
            <a:ext cx="504056" cy="9846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16200000">
            <a:off x="4361578" y="344310"/>
            <a:ext cx="457200" cy="914118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flipH="1">
            <a:off x="8884793" y="411510"/>
            <a:ext cx="45719" cy="396044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69246" y="176322"/>
            <a:ext cx="7803153" cy="523220"/>
          </a:xfrm>
          <a:prstGeom prst="rect">
            <a:avLst/>
          </a:prstGeom>
          <a:noFill/>
        </p:spPr>
        <p:txBody>
          <a:bodyPr wrap="square" rtlCol="0">
            <a:spAutoFit/>
          </a:bodyPr>
          <a:lstStyle/>
          <a:p>
            <a:r>
              <a:rPr lang="en-GB" sz="2800" dirty="0">
                <a:solidFill>
                  <a:srgbClr val="005EAA"/>
                </a:solidFill>
                <a:latin typeface="Avenir"/>
              </a:rPr>
              <a:t>Introduction - Civil Recovery (Non-Conviction Based)</a:t>
            </a:r>
          </a:p>
        </p:txBody>
      </p:sp>
      <p:pic>
        <p:nvPicPr>
          <p:cNvPr id="7" name="Picture 2" descr="C:\Users\Sami.Goss\Desktop\2025 ripple.png"/>
          <p:cNvPicPr>
            <a:picLocks noChangeAspect="1" noChangeArrowheads="1"/>
          </p:cNvPicPr>
          <p:nvPr/>
        </p:nvPicPr>
        <p:blipFill rotWithShape="1">
          <a:blip r:embed="rId4">
            <a:extLst>
              <a:ext uri="{28A0092B-C50C-407E-A947-70E740481C1C}">
                <a14:useLocalDpi xmlns:a14="http://schemas.microsoft.com/office/drawing/2010/main" val="0"/>
              </a:ext>
            </a:extLst>
          </a:blip>
          <a:srcRect l="44843" r="15673" b="53394"/>
          <a:stretch/>
        </p:blipFill>
        <p:spPr bwMode="auto">
          <a:xfrm>
            <a:off x="-1" y="3363838"/>
            <a:ext cx="1509121" cy="177966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624F257-2AA3-40D1-A6FE-BF26B36F6717}"/>
              </a:ext>
            </a:extLst>
          </p:cNvPr>
          <p:cNvSpPr>
            <a:spLocks noGrp="1"/>
          </p:cNvSpPr>
          <p:nvPr>
            <p:ph idx="1"/>
          </p:nvPr>
        </p:nvSpPr>
        <p:spPr>
          <a:xfrm>
            <a:off x="914400" y="627534"/>
            <a:ext cx="7860353" cy="3960440"/>
          </a:xfrm>
        </p:spPr>
        <p:txBody>
          <a:bodyPr>
            <a:normAutofit fontScale="55000" lnSpcReduction="20000"/>
          </a:bodyPr>
          <a:lstStyle/>
          <a:p>
            <a:pPr marL="0" indent="0">
              <a:buNone/>
            </a:pPr>
            <a:endParaRPr lang="en-GB" sz="3600" dirty="0"/>
          </a:p>
          <a:p>
            <a:r>
              <a:rPr lang="en-GB" sz="3600" dirty="0">
                <a:latin typeface="Calibri" panose="020F0502020204030204" pitchFamily="34" charset="0"/>
                <a:ea typeface="Calibri" panose="020F0502020204030204" pitchFamily="34" charset="0"/>
                <a:cs typeface="Calibri" panose="020F0502020204030204" pitchFamily="34" charset="0"/>
              </a:rPr>
              <a:t>Political focus on Illicit Finance and enhanced powers since Jan 2018.</a:t>
            </a:r>
          </a:p>
          <a:p>
            <a:endParaRPr lang="en-GB" sz="3600" dirty="0">
              <a:latin typeface="Calibri" panose="020F0502020204030204" pitchFamily="34" charset="0"/>
              <a:ea typeface="Calibri" panose="020F0502020204030204" pitchFamily="34" charset="0"/>
              <a:cs typeface="Calibri" panose="020F0502020204030204" pitchFamily="34" charset="0"/>
            </a:endParaRPr>
          </a:p>
          <a:p>
            <a:r>
              <a:rPr lang="en-GB" sz="3600" dirty="0"/>
              <a:t>Civil Forfeiture powers available to law enforcement</a:t>
            </a:r>
          </a:p>
          <a:p>
            <a:pPr marL="0" indent="0">
              <a:buNone/>
            </a:pPr>
            <a:endParaRPr lang="en-GB" sz="3600" dirty="0"/>
          </a:p>
          <a:p>
            <a:r>
              <a:rPr lang="en-GB" sz="3600" dirty="0">
                <a:effectLst/>
                <a:latin typeface="Calibri" panose="020F0502020204030204" pitchFamily="34" charset="0"/>
                <a:ea typeface="Calibri" panose="020F0502020204030204" pitchFamily="34" charset="0"/>
                <a:cs typeface="Calibri" panose="020F0502020204030204" pitchFamily="34" charset="0"/>
              </a:rPr>
              <a:t>Falling convictions for acquisitive crime and delays in listing trials and hearings following Covid pandemic.</a:t>
            </a:r>
          </a:p>
          <a:p>
            <a:pPr marL="0" indent="0">
              <a:buNone/>
            </a:pPr>
            <a:endParaRPr lang="en-GB" sz="3600" dirty="0">
              <a:effectLst/>
              <a:latin typeface="Calibri" panose="020F0502020204030204" pitchFamily="34" charset="0"/>
              <a:ea typeface="Calibri" panose="020F0502020204030204" pitchFamily="34" charset="0"/>
              <a:cs typeface="Calibri" panose="020F0502020204030204" pitchFamily="34" charset="0"/>
            </a:endParaRPr>
          </a:p>
          <a:p>
            <a:r>
              <a:rPr lang="en-GB" sz="3600" dirty="0">
                <a:latin typeface="Calibri" panose="020F0502020204030204" pitchFamily="34" charset="0"/>
                <a:ea typeface="Calibri" panose="020F0502020204030204" pitchFamily="34" charset="0"/>
                <a:cs typeface="Calibri" panose="020F0502020204030204" pitchFamily="34" charset="0"/>
              </a:rPr>
              <a:t>CPS Civil Recovery Project set up 2 years ago. </a:t>
            </a:r>
          </a:p>
          <a:p>
            <a:pPr marL="0" indent="0">
              <a:buNone/>
            </a:pPr>
            <a:endParaRPr lang="en-GB" sz="3600" dirty="0">
              <a:latin typeface="Calibri" panose="020F0502020204030204" pitchFamily="34" charset="0"/>
              <a:ea typeface="Calibri" panose="020F0502020204030204" pitchFamily="34" charset="0"/>
              <a:cs typeface="Calibri" panose="020F0502020204030204" pitchFamily="34" charset="0"/>
            </a:endParaRPr>
          </a:p>
          <a:p>
            <a:r>
              <a:rPr lang="en-GB" sz="3600" dirty="0">
                <a:latin typeface="Calibri" panose="020F0502020204030204" pitchFamily="34" charset="0"/>
                <a:ea typeface="Calibri" panose="020F0502020204030204" pitchFamily="34" charset="0"/>
                <a:cs typeface="Calibri" panose="020F0502020204030204" pitchFamily="34" charset="0"/>
              </a:rPr>
              <a:t>This year team will grow to 5 lawyers and 3 caseworkers working with 18 Financial Investigators from policing.</a:t>
            </a:r>
            <a:endParaRPr lang="en-GB" sz="3400" dirty="0"/>
          </a:p>
          <a:p>
            <a:endParaRPr lang="en-GB" dirty="0"/>
          </a:p>
          <a:p>
            <a:endParaRPr lang="en-GB" dirty="0"/>
          </a:p>
          <a:p>
            <a:endParaRPr lang="en-GB" dirty="0"/>
          </a:p>
          <a:p>
            <a:endParaRPr lang="en-GB" dirty="0"/>
          </a:p>
          <a:p>
            <a:pPr lvl="1"/>
            <a:endParaRPr lang="en-GB" dirty="0"/>
          </a:p>
          <a:p>
            <a:endParaRPr lang="en-GB" dirty="0"/>
          </a:p>
          <a:p>
            <a:endParaRPr lang="en-GB" dirty="0"/>
          </a:p>
        </p:txBody>
      </p:sp>
    </p:spTree>
    <p:extLst>
      <p:ext uri="{BB962C8B-B14F-4D97-AF65-F5344CB8AC3E}">
        <p14:creationId xmlns:p14="http://schemas.microsoft.com/office/powerpoint/2010/main" val="357849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3" descr="\\azfs\rctHome\rebecca.shirra\My Documents\Information Assistant - HQ Comms\2025\dots shaded bann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298" y="655630"/>
            <a:ext cx="504056" cy="9846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16200000">
            <a:off x="4450917" y="433649"/>
            <a:ext cx="278522" cy="914118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flipH="1">
            <a:off x="8884793" y="411510"/>
            <a:ext cx="45719" cy="396044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3" descr="\\azfs\rctHome\rebecca.shirra\My Documents\Information Assistant - HQ Comms\2025\ripple not to size.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9473" b="51929"/>
          <a:stretch/>
        </p:blipFill>
        <p:spPr bwMode="auto">
          <a:xfrm>
            <a:off x="1" y="3902506"/>
            <a:ext cx="1547664" cy="1240994"/>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69246" y="176322"/>
            <a:ext cx="7299097" cy="523220"/>
          </a:xfrm>
          <a:prstGeom prst="rect">
            <a:avLst/>
          </a:prstGeom>
          <a:noFill/>
        </p:spPr>
        <p:txBody>
          <a:bodyPr wrap="square" rtlCol="0">
            <a:spAutoFit/>
          </a:bodyPr>
          <a:lstStyle/>
          <a:p>
            <a:r>
              <a:rPr lang="en-GB" sz="2800" dirty="0">
                <a:solidFill>
                  <a:srgbClr val="005EAA"/>
                </a:solidFill>
                <a:latin typeface="Avenir"/>
              </a:rPr>
              <a:t>Criminal or Civil? Best way to take the assets?</a:t>
            </a:r>
          </a:p>
        </p:txBody>
      </p:sp>
      <p:sp>
        <p:nvSpPr>
          <p:cNvPr id="2" name="TextBox 1">
            <a:extLst>
              <a:ext uri="{FF2B5EF4-FFF2-40B4-BE49-F238E27FC236}">
                <a16:creationId xmlns:a16="http://schemas.microsoft.com/office/drawing/2014/main" id="{67A6BC17-F2DE-4DA0-8E70-5D8029C49BD7}"/>
              </a:ext>
            </a:extLst>
          </p:cNvPr>
          <p:cNvSpPr txBox="1"/>
          <p:nvPr/>
        </p:nvSpPr>
        <p:spPr>
          <a:xfrm>
            <a:off x="971600" y="771550"/>
            <a:ext cx="7488832" cy="3477875"/>
          </a:xfrm>
          <a:prstGeom prst="rect">
            <a:avLst/>
          </a:prstGeom>
          <a:noFill/>
        </p:spPr>
        <p:txBody>
          <a:bodyPr wrap="square" rtlCol="0">
            <a:spAutoFit/>
          </a:bodyPr>
          <a:lstStyle/>
          <a:p>
            <a:pPr algn="just"/>
            <a:r>
              <a:rPr lang="en-GB" sz="2000" dirty="0">
                <a:solidFill>
                  <a:srgbClr val="0B0C0C"/>
                </a:solidFill>
                <a:latin typeface="Calibri" panose="020F0502020204030204" pitchFamily="34" charset="0"/>
                <a:ea typeface="Times New Roman" panose="02020603050405020304" pitchFamily="18" charset="0"/>
                <a:cs typeface="Calibri" panose="020F0502020204030204" pitchFamily="34" charset="0"/>
              </a:rPr>
              <a:t>S2A Attorney General’s Guidance on Asset Recovery - June 2021</a:t>
            </a:r>
          </a:p>
          <a:p>
            <a:pPr algn="just"/>
            <a:endParaRPr lang="en-GB" sz="2000" dirty="0">
              <a:solidFill>
                <a:srgbClr val="0B0C0C"/>
              </a:solidFill>
              <a:latin typeface="Calibri" panose="020F0502020204030204" pitchFamily="34" charset="0"/>
              <a:ea typeface="Times New Roman" panose="02020603050405020304" pitchFamily="18" charset="0"/>
              <a:cs typeface="Calibri" panose="020F0502020204030204" pitchFamily="34" charset="0"/>
            </a:endParaRPr>
          </a:p>
          <a:p>
            <a:pPr marL="171450" indent="-171450" algn="just">
              <a:buFont typeface="Arial" panose="020B0604020202020204" pitchFamily="34" charset="0"/>
              <a:buChar char="•"/>
            </a:pPr>
            <a:r>
              <a:rPr lang="en-GB" sz="2000" dirty="0"/>
              <a:t>Civil Recovery can be used in advance of, parallel with or as an alternative to prosecution/confiscation</a:t>
            </a:r>
            <a:endParaRPr lang="en-GB" sz="2000" dirty="0">
              <a:solidFill>
                <a:srgbClr val="0B0C0C"/>
              </a:solidFill>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Wingdings" panose="05000000000000000000" pitchFamily="2" charset="2"/>
              <a:buChar char="Ø"/>
            </a:pPr>
            <a:r>
              <a:rPr lang="en-GB" sz="2000" dirty="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Full criminal Code Test has not been met,</a:t>
            </a:r>
          </a:p>
          <a:p>
            <a:pPr marL="742950" lvl="1" indent="-285750" algn="just">
              <a:buFont typeface="Wingdings" panose="05000000000000000000" pitchFamily="2" charset="2"/>
              <a:buChar char="Ø"/>
            </a:pPr>
            <a:r>
              <a:rPr lang="en-GB" sz="2000" dirty="0">
                <a:solidFill>
                  <a:srgbClr val="0B0C0C"/>
                </a:solidFill>
                <a:latin typeface="Calibri" panose="020F0502020204030204" pitchFamily="34" charset="0"/>
                <a:ea typeface="Times New Roman" panose="02020603050405020304" pitchFamily="18" charset="0"/>
                <a:cs typeface="Calibri" panose="020F0502020204030204" pitchFamily="34" charset="0"/>
              </a:rPr>
              <a:t>N</a:t>
            </a:r>
            <a:r>
              <a:rPr lang="en-GB" sz="2000" dirty="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o identifiable suspect who is within the jurisdiction,</a:t>
            </a:r>
          </a:p>
          <a:p>
            <a:pPr marL="742950" lvl="1" indent="-285750" algn="just">
              <a:buFont typeface="Wingdings" panose="05000000000000000000" pitchFamily="2" charset="2"/>
              <a:buChar char="Ø"/>
            </a:pPr>
            <a:r>
              <a:rPr lang="en-GB" sz="2000" dirty="0">
                <a:solidFill>
                  <a:srgbClr val="0B0C0C"/>
                </a:solidFill>
                <a:latin typeface="Calibri" panose="020F0502020204030204" pitchFamily="34" charset="0"/>
                <a:ea typeface="Times New Roman" panose="02020603050405020304" pitchFamily="18" charset="0"/>
                <a:cs typeface="Calibri" panose="020F0502020204030204" pitchFamily="34" charset="0"/>
              </a:rPr>
              <a:t>S</a:t>
            </a:r>
            <a:r>
              <a:rPr lang="en-GB" sz="2000" dirty="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uspect has died prior to CO being made,</a:t>
            </a:r>
          </a:p>
          <a:p>
            <a:pPr marL="742950" lvl="1" indent="-285750" algn="just">
              <a:buFont typeface="Wingdings" panose="05000000000000000000" pitchFamily="2" charset="2"/>
              <a:buChar char="Ø"/>
            </a:pPr>
            <a:r>
              <a:rPr lang="en-GB" sz="2000" dirty="0">
                <a:solidFill>
                  <a:srgbClr val="0B0C0C"/>
                </a:solidFill>
                <a:latin typeface="Calibri" panose="020F0502020204030204" pitchFamily="34" charset="0"/>
                <a:ea typeface="Times New Roman" panose="02020603050405020304" pitchFamily="18" charset="0"/>
                <a:cs typeface="Calibri" panose="020F0502020204030204" pitchFamily="34" charset="0"/>
              </a:rPr>
              <a:t>P</a:t>
            </a:r>
            <a:r>
              <a:rPr lang="en-GB" sz="2000" dirty="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rosecution not resulted in a conviction</a:t>
            </a:r>
            <a:r>
              <a:rPr lang="en-GB" sz="2000" dirty="0">
                <a:solidFill>
                  <a:srgbClr val="0B0C0C"/>
                </a:solidFill>
                <a:latin typeface="Calibri" panose="020F0502020204030204" pitchFamily="34" charset="0"/>
                <a:ea typeface="Times New Roman" panose="02020603050405020304" pitchFamily="18" charset="0"/>
                <a:cs typeface="Calibri" panose="020F0502020204030204" pitchFamily="34" charset="0"/>
              </a:rPr>
              <a:t> o</a:t>
            </a:r>
            <a:r>
              <a:rPr lang="en-GB" sz="2000" dirty="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r no CO made, </a:t>
            </a:r>
          </a:p>
          <a:p>
            <a:pPr marL="742950" lvl="1" indent="-285750" algn="just">
              <a:buFont typeface="Wingdings" panose="05000000000000000000" pitchFamily="2" charset="2"/>
              <a:buChar char="Ø"/>
            </a:pPr>
            <a:r>
              <a:rPr lang="en-GB" sz="2000" dirty="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Peripheral involvement in the criminality,</a:t>
            </a:r>
          </a:p>
          <a:p>
            <a:pPr marL="742950" lvl="1" indent="-285750" algn="just">
              <a:buFont typeface="Wingdings" panose="05000000000000000000" pitchFamily="2" charset="2"/>
              <a:buChar char="Ø"/>
            </a:pPr>
            <a:r>
              <a:rPr lang="en-GB" sz="2000" dirty="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Only known criminality is overseas, and no jurisdiction to pursue a criminal case (</a:t>
            </a:r>
            <a:r>
              <a:rPr lang="en-GB" sz="2000" dirty="0" err="1">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ie</a:t>
            </a:r>
            <a:r>
              <a:rPr lang="en-GB" sz="2000" dirty="0">
                <a:solidFill>
                  <a:srgbClr val="0B0C0C"/>
                </a:solidFill>
                <a:latin typeface="Calibri" panose="020F0502020204030204" pitchFamily="34" charset="0"/>
                <a:ea typeface="Times New Roman" panose="02020603050405020304" pitchFamily="18" charset="0"/>
                <a:cs typeface="Calibri" panose="020F0502020204030204" pitchFamily="34" charset="0"/>
              </a:rPr>
              <a:t>. </a:t>
            </a:r>
            <a:r>
              <a:rPr lang="en-GB" sz="2000" dirty="0">
                <a:solidFill>
                  <a:srgbClr val="0B0C0C"/>
                </a:solidFill>
                <a:effectLst/>
                <a:latin typeface="Calibri" panose="020F0502020204030204" pitchFamily="34" charset="0"/>
                <a:ea typeface="Times New Roman" panose="02020603050405020304" pitchFamily="18" charset="0"/>
                <a:cs typeface="Calibri" panose="020F0502020204030204" pitchFamily="34" charset="0"/>
              </a:rPr>
              <a:t>nationality bar to extradition).</a:t>
            </a:r>
            <a:endParaRPr lang="en-GB"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1444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3" descr="\\azfs\rctHome\rebecca.shirra\My Documents\Information Assistant - HQ Comms\2025\dots shaded bann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298" y="655630"/>
            <a:ext cx="504056" cy="9846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16200000">
            <a:off x="4361578" y="344310"/>
            <a:ext cx="457200" cy="914118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flipH="1">
            <a:off x="8884793" y="411510"/>
            <a:ext cx="45719" cy="396044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3" descr="\\azfs\rctHome\rebecca.shirra\My Documents\Information Assistant - HQ Comms\2025\ripple not to size.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9473" b="51929"/>
          <a:stretch/>
        </p:blipFill>
        <p:spPr bwMode="auto">
          <a:xfrm>
            <a:off x="0" y="3651870"/>
            <a:ext cx="1860237" cy="1491630"/>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69247" y="176322"/>
            <a:ext cx="5760640" cy="523220"/>
          </a:xfrm>
          <a:prstGeom prst="rect">
            <a:avLst/>
          </a:prstGeom>
          <a:noFill/>
        </p:spPr>
        <p:txBody>
          <a:bodyPr wrap="square" rtlCol="0">
            <a:spAutoFit/>
          </a:bodyPr>
          <a:lstStyle/>
          <a:p>
            <a:r>
              <a:rPr lang="en-GB" sz="2800" dirty="0">
                <a:solidFill>
                  <a:srgbClr val="005EAA"/>
                </a:solidFill>
                <a:latin typeface="Avenir"/>
              </a:rPr>
              <a:t>What is civil recovery…</a:t>
            </a:r>
          </a:p>
        </p:txBody>
      </p:sp>
      <p:graphicFrame>
        <p:nvGraphicFramePr>
          <p:cNvPr id="7" name="Content Placeholder 3">
            <a:extLst>
              <a:ext uri="{FF2B5EF4-FFF2-40B4-BE49-F238E27FC236}">
                <a16:creationId xmlns:a16="http://schemas.microsoft.com/office/drawing/2014/main" id="{E7260046-64B6-4FAD-B591-E7439C385988}"/>
              </a:ext>
            </a:extLst>
          </p:cNvPr>
          <p:cNvGraphicFramePr>
            <a:graphicFrameLocks noGrp="1"/>
          </p:cNvGraphicFramePr>
          <p:nvPr>
            <p:ph idx="1"/>
            <p:extLst>
              <p:ext uri="{D42A27DB-BD31-4B8C-83A1-F6EECF244321}">
                <p14:modId xmlns:p14="http://schemas.microsoft.com/office/powerpoint/2010/main" val="4041766219"/>
              </p:ext>
            </p:extLst>
          </p:nvPr>
        </p:nvGraphicFramePr>
        <p:xfrm>
          <a:off x="1458950" y="754098"/>
          <a:ext cx="6641442" cy="3150608"/>
        </p:xfrm>
        <a:graphic>
          <a:graphicData uri="http://schemas.openxmlformats.org/drawingml/2006/table">
            <a:tbl>
              <a:tblPr firstRow="1" firstCol="1" bandRow="1">
                <a:tableStyleId>{5C22544A-7EE6-4342-B048-85BDC9FD1C3A}</a:tableStyleId>
              </a:tblPr>
              <a:tblGrid>
                <a:gridCol w="3305336">
                  <a:extLst>
                    <a:ext uri="{9D8B030D-6E8A-4147-A177-3AD203B41FA5}">
                      <a16:colId xmlns:a16="http://schemas.microsoft.com/office/drawing/2014/main" val="20000"/>
                    </a:ext>
                  </a:extLst>
                </a:gridCol>
                <a:gridCol w="3336106">
                  <a:extLst>
                    <a:ext uri="{9D8B030D-6E8A-4147-A177-3AD203B41FA5}">
                      <a16:colId xmlns:a16="http://schemas.microsoft.com/office/drawing/2014/main" val="20001"/>
                    </a:ext>
                  </a:extLst>
                </a:gridCol>
              </a:tblGrid>
              <a:tr h="277506">
                <a:tc>
                  <a:txBody>
                    <a:bodyPr/>
                    <a:lstStyle/>
                    <a:p>
                      <a:pPr algn="ctr">
                        <a:spcAft>
                          <a:spcPts val="0"/>
                        </a:spcAft>
                      </a:pPr>
                      <a:r>
                        <a:rPr lang="en-GB" sz="1400" dirty="0">
                          <a:effectLst/>
                        </a:rPr>
                        <a:t>CRIMINAL CONFISCATION</a:t>
                      </a:r>
                      <a:endParaRPr lang="en-GB" sz="1400" dirty="0">
                        <a:effectLst/>
                        <a:latin typeface="Calibri"/>
                        <a:ea typeface="Calibri"/>
                        <a:cs typeface="Times New Roman"/>
                      </a:endParaRPr>
                    </a:p>
                  </a:txBody>
                  <a:tcPr marL="51435" marR="51435" marT="0" marB="0"/>
                </a:tc>
                <a:tc>
                  <a:txBody>
                    <a:bodyPr/>
                    <a:lstStyle/>
                    <a:p>
                      <a:pPr algn="ctr">
                        <a:spcAft>
                          <a:spcPts val="0"/>
                        </a:spcAft>
                      </a:pPr>
                      <a:r>
                        <a:rPr lang="en-GB" sz="1400" dirty="0">
                          <a:effectLst/>
                        </a:rPr>
                        <a:t>CIVIL RECOVERY</a:t>
                      </a:r>
                      <a:endParaRPr lang="en-GB" sz="1400" dirty="0">
                        <a:effectLst/>
                        <a:latin typeface="Calibri"/>
                        <a:ea typeface="Calibri"/>
                        <a:cs typeface="Times New Roman"/>
                      </a:endParaRPr>
                    </a:p>
                  </a:txBody>
                  <a:tcPr marL="51435" marR="51435" marT="0" marB="0"/>
                </a:tc>
                <a:extLst>
                  <a:ext uri="{0D108BD9-81ED-4DB2-BD59-A6C34878D82A}">
                    <a16:rowId xmlns:a16="http://schemas.microsoft.com/office/drawing/2014/main" val="10000"/>
                  </a:ext>
                </a:extLst>
              </a:tr>
              <a:tr h="277506">
                <a:tc>
                  <a:txBody>
                    <a:bodyPr/>
                    <a:lstStyle/>
                    <a:p>
                      <a:pPr algn="ctr">
                        <a:spcAft>
                          <a:spcPts val="0"/>
                        </a:spcAft>
                      </a:pPr>
                      <a:r>
                        <a:rPr lang="en-GB" sz="1400" dirty="0">
                          <a:effectLst/>
                        </a:rPr>
                        <a:t>Crown Court</a:t>
                      </a:r>
                      <a:endParaRPr lang="en-GB" sz="1400" dirty="0">
                        <a:effectLst/>
                        <a:latin typeface="Calibri"/>
                        <a:ea typeface="Calibri"/>
                        <a:cs typeface="Times New Roman"/>
                      </a:endParaRPr>
                    </a:p>
                  </a:txBody>
                  <a:tcPr marL="51435" marR="51435" marT="0" marB="0" anchor="ctr"/>
                </a:tc>
                <a:tc>
                  <a:txBody>
                    <a:bodyPr/>
                    <a:lstStyle/>
                    <a:p>
                      <a:pPr algn="ctr">
                        <a:spcAft>
                          <a:spcPts val="0"/>
                        </a:spcAft>
                      </a:pPr>
                      <a:r>
                        <a:rPr lang="en-GB" sz="1400" b="1" dirty="0">
                          <a:effectLst/>
                        </a:rPr>
                        <a:t>High Court</a:t>
                      </a:r>
                      <a:endParaRPr lang="en-GB" sz="1400" b="1" dirty="0">
                        <a:effectLst/>
                        <a:latin typeface="Calibri"/>
                        <a:ea typeface="Calibri"/>
                        <a:cs typeface="Times New Roman"/>
                      </a:endParaRPr>
                    </a:p>
                  </a:txBody>
                  <a:tcPr marL="51435" marR="51435" marT="0" marB="0" anchor="ctr"/>
                </a:tc>
                <a:extLst>
                  <a:ext uri="{0D108BD9-81ED-4DB2-BD59-A6C34878D82A}">
                    <a16:rowId xmlns:a16="http://schemas.microsoft.com/office/drawing/2014/main" val="10001"/>
                  </a:ext>
                </a:extLst>
              </a:tr>
              <a:tr h="277506">
                <a:tc>
                  <a:txBody>
                    <a:bodyPr/>
                    <a:lstStyle/>
                    <a:p>
                      <a:pPr algn="ctr">
                        <a:spcAft>
                          <a:spcPts val="0"/>
                        </a:spcAft>
                      </a:pPr>
                      <a:r>
                        <a:rPr lang="en-GB" sz="1400" dirty="0">
                          <a:effectLst/>
                          <a:latin typeface="Calibri"/>
                          <a:ea typeface="Calibri"/>
                          <a:cs typeface="Times New Roman"/>
                        </a:rPr>
                        <a:t>Criminal Standard </a:t>
                      </a:r>
                    </a:p>
                  </a:txBody>
                  <a:tcPr marL="51435" marR="51435" marT="0" marB="0" anchor="ctr"/>
                </a:tc>
                <a:tc>
                  <a:txBody>
                    <a:bodyPr/>
                    <a:lstStyle/>
                    <a:p>
                      <a:pPr algn="ctr">
                        <a:spcAft>
                          <a:spcPts val="0"/>
                        </a:spcAft>
                      </a:pPr>
                      <a:r>
                        <a:rPr lang="en-GB" sz="1400" b="1" dirty="0">
                          <a:effectLst/>
                          <a:latin typeface="Calibri"/>
                          <a:ea typeface="Calibri"/>
                          <a:cs typeface="Times New Roman"/>
                        </a:rPr>
                        <a:t>Civil Standard</a:t>
                      </a:r>
                    </a:p>
                  </a:txBody>
                  <a:tcPr marL="51435" marR="51435" marT="0" marB="0" anchor="ctr"/>
                </a:tc>
                <a:extLst>
                  <a:ext uri="{0D108BD9-81ED-4DB2-BD59-A6C34878D82A}">
                    <a16:rowId xmlns:a16="http://schemas.microsoft.com/office/drawing/2014/main" val="10002"/>
                  </a:ext>
                </a:extLst>
              </a:tr>
              <a:tr h="277506">
                <a:tc>
                  <a:txBody>
                    <a:bodyPr/>
                    <a:lstStyle/>
                    <a:p>
                      <a:pPr algn="ctr">
                        <a:spcAft>
                          <a:spcPts val="0"/>
                        </a:spcAft>
                      </a:pPr>
                      <a:r>
                        <a:rPr lang="en-GB" sz="1400" dirty="0">
                          <a:effectLst/>
                        </a:rPr>
                        <a:t>Investigative orders obtained by police FI</a:t>
                      </a:r>
                      <a:endParaRPr lang="en-GB" sz="1400" dirty="0">
                        <a:effectLst/>
                        <a:latin typeface="Calibri"/>
                        <a:ea typeface="Calibri"/>
                        <a:cs typeface="Times New Roman"/>
                      </a:endParaRPr>
                    </a:p>
                  </a:txBody>
                  <a:tcPr marL="51435" marR="51435" marT="0" marB="0" anchor="ctr"/>
                </a:tc>
                <a:tc>
                  <a:txBody>
                    <a:bodyPr/>
                    <a:lstStyle/>
                    <a:p>
                      <a:pPr algn="ctr">
                        <a:spcAft>
                          <a:spcPts val="0"/>
                        </a:spcAft>
                      </a:pPr>
                      <a:r>
                        <a:rPr lang="en-GB" sz="1400" b="1" dirty="0">
                          <a:effectLst/>
                        </a:rPr>
                        <a:t>Investigative orders obtained by CPS</a:t>
                      </a:r>
                      <a:endParaRPr lang="en-GB" sz="1400" b="1" dirty="0">
                        <a:effectLst/>
                        <a:latin typeface="Calibri"/>
                        <a:ea typeface="Calibri"/>
                        <a:cs typeface="Times New Roman"/>
                      </a:endParaRPr>
                    </a:p>
                  </a:txBody>
                  <a:tcPr marL="51435" marR="51435" marT="0" marB="0" anchor="ctr"/>
                </a:tc>
                <a:extLst>
                  <a:ext uri="{0D108BD9-81ED-4DB2-BD59-A6C34878D82A}">
                    <a16:rowId xmlns:a16="http://schemas.microsoft.com/office/drawing/2014/main" val="10005"/>
                  </a:ext>
                </a:extLst>
              </a:tr>
              <a:tr h="2775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effectLst/>
                        </a:rPr>
                        <a:t>Against the person</a:t>
                      </a:r>
                      <a:endParaRPr lang="en-GB" sz="1400" dirty="0">
                        <a:effectLst/>
                        <a:latin typeface="+mn-lt"/>
                        <a:ea typeface="Calibri"/>
                        <a:cs typeface="Times New Roman"/>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effectLst/>
                        </a:rPr>
                        <a:t>Against the property</a:t>
                      </a:r>
                      <a:endParaRPr lang="en-GB" sz="1400" b="1" dirty="0">
                        <a:effectLst/>
                        <a:latin typeface="+mn-lt"/>
                        <a:ea typeface="Calibri"/>
                        <a:cs typeface="Times New Roman"/>
                      </a:endParaRPr>
                    </a:p>
                  </a:txBody>
                  <a:tcPr marL="51435" marR="51435" marT="0" marB="0" anchor="ctr"/>
                </a:tc>
                <a:extLst>
                  <a:ext uri="{0D108BD9-81ED-4DB2-BD59-A6C34878D82A}">
                    <a16:rowId xmlns:a16="http://schemas.microsoft.com/office/drawing/2014/main" val="10006"/>
                  </a:ext>
                </a:extLst>
              </a:tr>
              <a:tr h="2775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effectLst/>
                        </a:rPr>
                        <a:t>Restraint Order</a:t>
                      </a:r>
                      <a:endParaRPr lang="en-GB" sz="1400" dirty="0">
                        <a:effectLst/>
                        <a:latin typeface="+mn-lt"/>
                        <a:ea typeface="Calibri"/>
                        <a:cs typeface="Times New Roman"/>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effectLst/>
                        </a:rPr>
                        <a:t>Property Freezing Order</a:t>
                      </a:r>
                    </a:p>
                  </a:txBody>
                  <a:tcPr marL="51435" marR="51435" marT="0" marB="0" anchor="ctr"/>
                </a:tc>
                <a:extLst>
                  <a:ext uri="{0D108BD9-81ED-4DB2-BD59-A6C34878D82A}">
                    <a16:rowId xmlns:a16="http://schemas.microsoft.com/office/drawing/2014/main" val="10007"/>
                  </a:ext>
                </a:extLst>
              </a:tr>
              <a:tr h="2766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a:effectLst/>
                        </a:rPr>
                        <a:t>Total Criminal Benefit/Available Assets</a:t>
                      </a:r>
                      <a:endParaRPr lang="en-GB" sz="1400" dirty="0">
                        <a:effectLst/>
                        <a:latin typeface="+mn-lt"/>
                        <a:ea typeface="Calibri"/>
                        <a:cs typeface="Times New Roman"/>
                      </a:endParaRPr>
                    </a:p>
                  </a:txBody>
                  <a:tcPr marL="51435" marR="51435"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effectLst/>
                        </a:rPr>
                        <a:t>Recoverable Property</a:t>
                      </a:r>
                      <a:endParaRPr lang="en-GB" sz="1400" b="1" dirty="0">
                        <a:effectLst/>
                        <a:latin typeface="+mn-lt"/>
                        <a:ea typeface="Calibri"/>
                        <a:cs typeface="Times New Roman"/>
                      </a:endParaRPr>
                    </a:p>
                  </a:txBody>
                  <a:tcPr marL="51435" marR="51435" marT="0" marB="0" anchor="ctr"/>
                </a:tc>
                <a:extLst>
                  <a:ext uri="{0D108BD9-81ED-4DB2-BD59-A6C34878D82A}">
                    <a16:rowId xmlns:a16="http://schemas.microsoft.com/office/drawing/2014/main" val="10008"/>
                  </a:ext>
                </a:extLst>
              </a:tr>
              <a:tr h="330944">
                <a:tc>
                  <a:txBody>
                    <a:bodyPr/>
                    <a:lstStyle/>
                    <a:p>
                      <a:pPr algn="ctr">
                        <a:spcAft>
                          <a:spcPts val="0"/>
                        </a:spcAft>
                      </a:pPr>
                      <a:r>
                        <a:rPr lang="en-GB" sz="1400" dirty="0">
                          <a:effectLst/>
                        </a:rPr>
                        <a:t>Confiscation Order for an amount £</a:t>
                      </a:r>
                      <a:endParaRPr lang="en-GB" sz="1400" dirty="0">
                        <a:effectLst/>
                        <a:latin typeface="Calibri"/>
                        <a:ea typeface="Calibri"/>
                        <a:cs typeface="Times New Roman"/>
                      </a:endParaRPr>
                    </a:p>
                  </a:txBody>
                  <a:tcPr marL="51435" marR="51435" marT="0" marB="0" anchor="ctr"/>
                </a:tc>
                <a:tc>
                  <a:txBody>
                    <a:bodyPr/>
                    <a:lstStyle/>
                    <a:p>
                      <a:pPr algn="ctr">
                        <a:spcAft>
                          <a:spcPts val="0"/>
                        </a:spcAft>
                      </a:pPr>
                      <a:r>
                        <a:rPr lang="en-GB" sz="1400" b="1" dirty="0">
                          <a:effectLst/>
                        </a:rPr>
                        <a:t>Recovery Order re specific property</a:t>
                      </a:r>
                      <a:endParaRPr lang="en-GB" sz="1400" b="1" dirty="0">
                        <a:effectLst/>
                        <a:latin typeface="Calibri"/>
                        <a:ea typeface="Calibri"/>
                        <a:cs typeface="Times New Roman"/>
                      </a:endParaRPr>
                    </a:p>
                  </a:txBody>
                  <a:tcPr marL="51435" marR="51435" marT="0" marB="0" anchor="ctr"/>
                </a:tc>
                <a:extLst>
                  <a:ext uri="{0D108BD9-81ED-4DB2-BD59-A6C34878D82A}">
                    <a16:rowId xmlns:a16="http://schemas.microsoft.com/office/drawing/2014/main" val="10009"/>
                  </a:ext>
                </a:extLst>
              </a:tr>
              <a:tr h="277506">
                <a:tc>
                  <a:txBody>
                    <a:bodyPr/>
                    <a:lstStyle/>
                    <a:p>
                      <a:pPr algn="ctr">
                        <a:spcAft>
                          <a:spcPts val="0"/>
                        </a:spcAft>
                      </a:pPr>
                      <a:r>
                        <a:rPr lang="en-GB" sz="1400" dirty="0">
                          <a:effectLst/>
                        </a:rPr>
                        <a:t>Requires criminal conviction</a:t>
                      </a:r>
                      <a:endParaRPr lang="en-GB" sz="1400" dirty="0">
                        <a:effectLst/>
                        <a:latin typeface="Calibri"/>
                        <a:ea typeface="Calibri"/>
                        <a:cs typeface="Times New Roman"/>
                      </a:endParaRPr>
                    </a:p>
                  </a:txBody>
                  <a:tcPr marL="51435" marR="51435" marT="0" marB="0" anchor="ctr"/>
                </a:tc>
                <a:tc>
                  <a:txBody>
                    <a:bodyPr/>
                    <a:lstStyle/>
                    <a:p>
                      <a:pPr algn="ctr">
                        <a:spcAft>
                          <a:spcPts val="0"/>
                        </a:spcAft>
                      </a:pPr>
                      <a:r>
                        <a:rPr lang="en-GB" sz="1400" b="1" dirty="0">
                          <a:effectLst/>
                          <a:latin typeface="+mn-lt"/>
                          <a:ea typeface="+mn-ea"/>
                          <a:cs typeface="+mn-cs"/>
                        </a:rPr>
                        <a:t>Must show “Unlawful</a:t>
                      </a:r>
                      <a:r>
                        <a:rPr lang="en-GB" sz="1400" b="1" baseline="0" dirty="0">
                          <a:effectLst/>
                          <a:latin typeface="+mn-lt"/>
                          <a:ea typeface="+mn-ea"/>
                          <a:cs typeface="+mn-cs"/>
                        </a:rPr>
                        <a:t> conduct”</a:t>
                      </a:r>
                      <a:endParaRPr lang="en-GB" sz="1400" b="1" dirty="0">
                        <a:effectLst/>
                        <a:latin typeface="Calibri"/>
                        <a:ea typeface="Calibri"/>
                        <a:cs typeface="Times New Roman"/>
                      </a:endParaRPr>
                    </a:p>
                  </a:txBody>
                  <a:tcPr marL="51435" marR="51435" marT="0" marB="0" anchor="ctr"/>
                </a:tc>
                <a:extLst>
                  <a:ext uri="{0D108BD9-81ED-4DB2-BD59-A6C34878D82A}">
                    <a16:rowId xmlns:a16="http://schemas.microsoft.com/office/drawing/2014/main" val="10010"/>
                  </a:ext>
                </a:extLst>
              </a:tr>
              <a:tr h="313765">
                <a:tc>
                  <a:txBody>
                    <a:bodyPr/>
                    <a:lstStyle/>
                    <a:p>
                      <a:pPr algn="ctr">
                        <a:spcAft>
                          <a:spcPts val="0"/>
                        </a:spcAft>
                      </a:pPr>
                      <a:r>
                        <a:rPr lang="en-GB" sz="1400">
                          <a:effectLst/>
                        </a:rPr>
                        <a:t>Allows time to pay and from any source</a:t>
                      </a:r>
                      <a:endParaRPr lang="en-GB" sz="1400">
                        <a:effectLst/>
                        <a:latin typeface="Calibri"/>
                        <a:ea typeface="Calibri"/>
                        <a:cs typeface="Times New Roman"/>
                      </a:endParaRPr>
                    </a:p>
                  </a:txBody>
                  <a:tcPr marL="51435" marR="51435" marT="0" marB="0" anchor="ctr"/>
                </a:tc>
                <a:tc>
                  <a:txBody>
                    <a:bodyPr/>
                    <a:lstStyle/>
                    <a:p>
                      <a:pPr algn="ctr">
                        <a:spcAft>
                          <a:spcPts val="0"/>
                        </a:spcAft>
                      </a:pPr>
                      <a:r>
                        <a:rPr lang="en-GB" sz="1400" b="1" dirty="0">
                          <a:effectLst/>
                        </a:rPr>
                        <a:t>Property</a:t>
                      </a:r>
                      <a:r>
                        <a:rPr lang="en-GB" sz="1400" b="1" baseline="0" dirty="0">
                          <a:effectLst/>
                        </a:rPr>
                        <a:t> vests </a:t>
                      </a:r>
                      <a:r>
                        <a:rPr lang="en-GB" sz="1400" b="1" dirty="0">
                          <a:effectLst/>
                        </a:rPr>
                        <a:t>in hands of Trustee</a:t>
                      </a:r>
                      <a:endParaRPr lang="en-GB" sz="1400" b="1" dirty="0">
                        <a:effectLst/>
                        <a:latin typeface="Calibri"/>
                        <a:ea typeface="Calibri"/>
                        <a:cs typeface="Times New Roman"/>
                      </a:endParaRPr>
                    </a:p>
                  </a:txBody>
                  <a:tcPr marL="51435" marR="51435" marT="0" marB="0" anchor="ctr"/>
                </a:tc>
                <a:extLst>
                  <a:ext uri="{0D108BD9-81ED-4DB2-BD59-A6C34878D82A}">
                    <a16:rowId xmlns:a16="http://schemas.microsoft.com/office/drawing/2014/main" val="10012"/>
                  </a:ext>
                </a:extLst>
              </a:tr>
              <a:tr h="286705">
                <a:tc>
                  <a:txBody>
                    <a:bodyPr/>
                    <a:lstStyle/>
                    <a:p>
                      <a:pPr algn="ctr">
                        <a:spcAft>
                          <a:spcPts val="0"/>
                        </a:spcAft>
                      </a:pPr>
                      <a:r>
                        <a:rPr lang="en-GB" sz="1400" dirty="0">
                          <a:effectLst/>
                        </a:rPr>
                        <a:t>Relevant period – 6 years</a:t>
                      </a:r>
                      <a:endParaRPr lang="en-GB" sz="1400" dirty="0">
                        <a:effectLst/>
                        <a:latin typeface="Calibri"/>
                        <a:ea typeface="Calibri"/>
                        <a:cs typeface="Times New Roman"/>
                      </a:endParaRPr>
                    </a:p>
                  </a:txBody>
                  <a:tcPr marL="51435" marR="51435" marT="0" marB="0" anchor="ctr"/>
                </a:tc>
                <a:tc>
                  <a:txBody>
                    <a:bodyPr/>
                    <a:lstStyle/>
                    <a:p>
                      <a:pPr algn="ctr">
                        <a:spcAft>
                          <a:spcPts val="0"/>
                        </a:spcAft>
                      </a:pPr>
                      <a:r>
                        <a:rPr lang="en-GB" sz="1400" b="1" dirty="0">
                          <a:effectLst/>
                        </a:rPr>
                        <a:t>Limitation period – 20 years</a:t>
                      </a:r>
                      <a:endParaRPr lang="en-GB" sz="1400" b="1" dirty="0">
                        <a:effectLst/>
                        <a:latin typeface="Calibri"/>
                        <a:ea typeface="Calibri"/>
                        <a:cs typeface="Times New Roman"/>
                      </a:endParaRPr>
                    </a:p>
                  </a:txBody>
                  <a:tcPr marL="51435" marR="51435" marT="0" marB="0"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84652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3" descr="\\azfs\rctHome\rebecca.shirra\My Documents\Information Assistant - HQ Comms\2025\dots shaded bann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298" y="655630"/>
            <a:ext cx="504056" cy="9846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16200000">
            <a:off x="4361578" y="344310"/>
            <a:ext cx="457200" cy="914118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flipH="1">
            <a:off x="8884793" y="411510"/>
            <a:ext cx="45719" cy="396044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69246" y="176322"/>
            <a:ext cx="7803153" cy="523220"/>
          </a:xfrm>
          <a:prstGeom prst="rect">
            <a:avLst/>
          </a:prstGeom>
          <a:noFill/>
        </p:spPr>
        <p:txBody>
          <a:bodyPr wrap="square" rtlCol="0">
            <a:spAutoFit/>
          </a:bodyPr>
          <a:lstStyle/>
          <a:p>
            <a:r>
              <a:rPr lang="en-GB" sz="2800" dirty="0">
                <a:solidFill>
                  <a:srgbClr val="005EAA"/>
                </a:solidFill>
                <a:latin typeface="Avenir"/>
              </a:rPr>
              <a:t>Civil recovery so far…</a:t>
            </a:r>
          </a:p>
        </p:txBody>
      </p:sp>
      <p:pic>
        <p:nvPicPr>
          <p:cNvPr id="7" name="Picture 2" descr="C:\Users\Sami.Goss\Desktop\2025 ripple.png"/>
          <p:cNvPicPr>
            <a:picLocks noChangeAspect="1" noChangeArrowheads="1"/>
          </p:cNvPicPr>
          <p:nvPr/>
        </p:nvPicPr>
        <p:blipFill rotWithShape="1">
          <a:blip r:embed="rId4">
            <a:extLst>
              <a:ext uri="{28A0092B-C50C-407E-A947-70E740481C1C}">
                <a14:useLocalDpi xmlns:a14="http://schemas.microsoft.com/office/drawing/2010/main" val="0"/>
              </a:ext>
            </a:extLst>
          </a:blip>
          <a:srcRect l="44843" r="15673" b="53394"/>
          <a:stretch/>
        </p:blipFill>
        <p:spPr bwMode="auto">
          <a:xfrm>
            <a:off x="-1" y="2787774"/>
            <a:ext cx="1997613" cy="235572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624F257-2AA3-40D1-A6FE-BF26B36F6717}"/>
              </a:ext>
            </a:extLst>
          </p:cNvPr>
          <p:cNvSpPr>
            <a:spLocks noGrp="1"/>
          </p:cNvSpPr>
          <p:nvPr>
            <p:ph idx="1"/>
          </p:nvPr>
        </p:nvSpPr>
        <p:spPr>
          <a:xfrm>
            <a:off x="914400" y="798248"/>
            <a:ext cx="7860353" cy="3394472"/>
          </a:xfrm>
        </p:spPr>
        <p:txBody>
          <a:bodyPr>
            <a:normAutofit/>
          </a:bodyPr>
          <a:lstStyle/>
          <a:p>
            <a:pPr marL="342900" lvl="0" indent="-342900">
              <a:buFont typeface="Arial" panose="020B0604020202020204" pitchFamily="34" charset="0"/>
              <a:buChar char="•"/>
              <a:tabLst>
                <a:tab pos="457200" algn="l"/>
              </a:tabLst>
            </a:pPr>
            <a:r>
              <a:rPr lang="en-GB" sz="2200" dirty="0">
                <a:solidFill>
                  <a:srgbClr val="000000"/>
                </a:solidFill>
                <a:effectLst/>
                <a:ea typeface="Times New Roman" panose="02020603050405020304" pitchFamily="18" charset="0"/>
                <a:cs typeface="Times New Roman" panose="02020603050405020304" pitchFamily="18" charset="0"/>
              </a:rPr>
              <a:t>Reviewed over 100 potential cases</a:t>
            </a:r>
            <a:endParaRPr lang="en-GB" sz="2200" dirty="0">
              <a:effectLst/>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2200" dirty="0">
                <a:solidFill>
                  <a:srgbClr val="000000"/>
                </a:solidFill>
                <a:effectLst/>
                <a:ea typeface="Times New Roman" panose="02020603050405020304" pitchFamily="18" charset="0"/>
                <a:cs typeface="Times New Roman" panose="02020603050405020304" pitchFamily="18" charset="0"/>
              </a:rPr>
              <a:t>Over 45 domestic cases are currently under active consideration, relating to property with an approximate value of £</a:t>
            </a:r>
            <a:r>
              <a:rPr lang="en-GB" sz="2200" dirty="0">
                <a:solidFill>
                  <a:srgbClr val="000000"/>
                </a:solidFill>
                <a:ea typeface="Times New Roman" panose="02020603050405020304" pitchFamily="18" charset="0"/>
                <a:cs typeface="Times New Roman" panose="02020603050405020304" pitchFamily="18" charset="0"/>
              </a:rPr>
              <a:t>60</a:t>
            </a:r>
            <a:r>
              <a:rPr lang="en-GB" sz="2200" dirty="0">
                <a:solidFill>
                  <a:srgbClr val="000000"/>
                </a:solidFill>
                <a:effectLst/>
                <a:ea typeface="Times New Roman" panose="02020603050405020304" pitchFamily="18" charset="0"/>
                <a:cs typeface="Times New Roman" panose="02020603050405020304" pitchFamily="18" charset="0"/>
              </a:rPr>
              <a:t>m</a:t>
            </a:r>
            <a:endParaRPr lang="en-GB" sz="2200" dirty="0">
              <a:effectLst/>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2200" dirty="0">
                <a:solidFill>
                  <a:srgbClr val="000000"/>
                </a:solidFill>
                <a:effectLst/>
                <a:ea typeface="Times New Roman" panose="02020603050405020304" pitchFamily="18" charset="0"/>
                <a:cs typeface="Times New Roman" panose="02020603050405020304" pitchFamily="18" charset="0"/>
              </a:rPr>
              <a:t>Property Freezing Orders have been obtained in </a:t>
            </a:r>
            <a:r>
              <a:rPr lang="en-GB" sz="2200" dirty="0">
                <a:solidFill>
                  <a:srgbClr val="000000"/>
                </a:solidFill>
                <a:ea typeface="Times New Roman" panose="02020603050405020304" pitchFamily="18" charset="0"/>
                <a:cs typeface="Times New Roman" panose="02020603050405020304" pitchFamily="18" charset="0"/>
              </a:rPr>
              <a:t>3</a:t>
            </a:r>
            <a:r>
              <a:rPr lang="en-GB" sz="2200" dirty="0">
                <a:solidFill>
                  <a:srgbClr val="000000"/>
                </a:solidFill>
                <a:effectLst/>
                <a:ea typeface="Times New Roman" panose="02020603050405020304" pitchFamily="18" charset="0"/>
                <a:cs typeface="Times New Roman" panose="02020603050405020304" pitchFamily="18" charset="0"/>
              </a:rPr>
              <a:t> investigations </a:t>
            </a:r>
            <a:endParaRPr lang="en-GB" sz="2200" dirty="0">
              <a:effectLst/>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2200" dirty="0">
                <a:solidFill>
                  <a:srgbClr val="000000"/>
                </a:solidFill>
                <a:effectLst/>
                <a:ea typeface="Times New Roman" panose="02020603050405020304" pitchFamily="18" charset="0"/>
                <a:cs typeface="Times New Roman" panose="02020603050405020304" pitchFamily="18" charset="0"/>
              </a:rPr>
              <a:t>Disclosure and Production Orders in 4 cases  </a:t>
            </a:r>
          </a:p>
          <a:p>
            <a:pPr marL="342900" lvl="0" indent="-342900">
              <a:buFont typeface="Arial" panose="020B0604020202020204" pitchFamily="34" charset="0"/>
              <a:buChar char="•"/>
              <a:tabLst>
                <a:tab pos="457200" algn="l"/>
              </a:tabLst>
            </a:pPr>
            <a:r>
              <a:rPr lang="en-GB" sz="2200" dirty="0">
                <a:solidFill>
                  <a:srgbClr val="000000"/>
                </a:solidFill>
                <a:ea typeface="Times New Roman" panose="02020603050405020304" pitchFamily="18" charset="0"/>
                <a:cs typeface="Times New Roman" panose="02020603050405020304" pitchFamily="18" charset="0"/>
              </a:rPr>
              <a:t>Two</a:t>
            </a:r>
            <a:r>
              <a:rPr lang="en-GB" sz="2200" dirty="0">
                <a:solidFill>
                  <a:srgbClr val="000000"/>
                </a:solidFill>
                <a:effectLst/>
                <a:ea typeface="Times New Roman" panose="02020603050405020304" pitchFamily="18" charset="0"/>
                <a:cs typeface="Times New Roman" panose="02020603050405020304" pitchFamily="18" charset="0"/>
              </a:rPr>
              <a:t> Civil Recovery Orders settled by consent with value of £1m</a:t>
            </a:r>
            <a:endParaRPr lang="en-GB" sz="2200" dirty="0">
              <a:effectLst/>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2200" dirty="0">
                <a:solidFill>
                  <a:srgbClr val="000000"/>
                </a:solidFill>
                <a:effectLst/>
                <a:ea typeface="Times New Roman" panose="02020603050405020304" pitchFamily="18" charset="0"/>
                <a:cs typeface="Times New Roman" panose="02020603050405020304" pitchFamily="18" charset="0"/>
              </a:rPr>
              <a:t>Executing 3 incoming MLA requests (USA and Italy)</a:t>
            </a:r>
          </a:p>
          <a:p>
            <a:pPr marL="342900" lvl="0" indent="-342900">
              <a:buFont typeface="Arial" panose="020B0604020202020204" pitchFamily="34" charset="0"/>
              <a:buChar char="•"/>
              <a:tabLst>
                <a:tab pos="457200" algn="l"/>
              </a:tabLst>
            </a:pPr>
            <a:r>
              <a:rPr lang="en-GB" sz="2200" dirty="0">
                <a:solidFill>
                  <a:srgbClr val="000000"/>
                </a:solidFill>
                <a:ea typeface="Calibri" panose="020F0502020204030204" pitchFamily="34" charset="0"/>
                <a:cs typeface="Times New Roman" panose="02020603050405020304" pitchFamily="18" charset="0"/>
              </a:rPr>
              <a:t>Currently no UWOs</a:t>
            </a:r>
            <a:endParaRPr lang="en-GB" sz="2200" dirty="0">
              <a:effectLst/>
              <a:ea typeface="Calibri" panose="020F0502020204030204" pitchFamily="34" charset="0"/>
              <a:cs typeface="Times New Roman" panose="02020603050405020304" pitchFamily="18" charset="0"/>
            </a:endParaRPr>
          </a:p>
          <a:p>
            <a:pPr marL="0" indent="0">
              <a:buNone/>
            </a:pPr>
            <a:endParaRPr lang="en-GB" dirty="0"/>
          </a:p>
          <a:p>
            <a:pPr lvl="1"/>
            <a:endParaRPr lang="en-GB" dirty="0"/>
          </a:p>
          <a:p>
            <a:endParaRPr lang="en-GB" dirty="0"/>
          </a:p>
          <a:p>
            <a:endParaRPr lang="en-GB" dirty="0"/>
          </a:p>
        </p:txBody>
      </p:sp>
    </p:spTree>
    <p:extLst>
      <p:ext uri="{BB962C8B-B14F-4D97-AF65-F5344CB8AC3E}">
        <p14:creationId xmlns:p14="http://schemas.microsoft.com/office/powerpoint/2010/main" val="3014883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3" descr="\\azfs\rctHome\rebecca.shirra\My Documents\Information Assistant - HQ Comms\2025\dots shaded bann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298" y="655630"/>
            <a:ext cx="504056" cy="9846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16200000">
            <a:off x="4361578" y="344310"/>
            <a:ext cx="457200" cy="914118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flipH="1">
            <a:off x="8884793" y="411510"/>
            <a:ext cx="45719" cy="396044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69246" y="176322"/>
            <a:ext cx="7803153" cy="523220"/>
          </a:xfrm>
          <a:prstGeom prst="rect">
            <a:avLst/>
          </a:prstGeom>
          <a:noFill/>
        </p:spPr>
        <p:txBody>
          <a:bodyPr wrap="square" rtlCol="0">
            <a:spAutoFit/>
          </a:bodyPr>
          <a:lstStyle/>
          <a:p>
            <a:r>
              <a:rPr lang="en-GB" sz="2800" dirty="0">
                <a:solidFill>
                  <a:srgbClr val="005EAA"/>
                </a:solidFill>
                <a:latin typeface="Avenir"/>
              </a:rPr>
              <a:t>Civil recovery so far…</a:t>
            </a:r>
          </a:p>
        </p:txBody>
      </p:sp>
      <p:pic>
        <p:nvPicPr>
          <p:cNvPr id="7" name="Picture 2" descr="C:\Users\Sami.Goss\Desktop\2025 ripple.png"/>
          <p:cNvPicPr>
            <a:picLocks noChangeAspect="1" noChangeArrowheads="1"/>
          </p:cNvPicPr>
          <p:nvPr/>
        </p:nvPicPr>
        <p:blipFill rotWithShape="1">
          <a:blip r:embed="rId4">
            <a:extLst>
              <a:ext uri="{28A0092B-C50C-407E-A947-70E740481C1C}">
                <a14:useLocalDpi xmlns:a14="http://schemas.microsoft.com/office/drawing/2010/main" val="0"/>
              </a:ext>
            </a:extLst>
          </a:blip>
          <a:srcRect l="44843" r="15673" b="53394"/>
          <a:stretch/>
        </p:blipFill>
        <p:spPr bwMode="auto">
          <a:xfrm>
            <a:off x="-1" y="3403300"/>
            <a:ext cx="1475657" cy="174019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624F257-2AA3-40D1-A6FE-BF26B36F6717}"/>
              </a:ext>
            </a:extLst>
          </p:cNvPr>
          <p:cNvSpPr>
            <a:spLocks noGrp="1"/>
          </p:cNvSpPr>
          <p:nvPr>
            <p:ph idx="1"/>
          </p:nvPr>
        </p:nvSpPr>
        <p:spPr>
          <a:xfrm>
            <a:off x="914400" y="655629"/>
            <a:ext cx="7860353" cy="4088137"/>
          </a:xfrm>
        </p:spPr>
        <p:txBody>
          <a:bodyPr>
            <a:normAutofit fontScale="62500" lnSpcReduction="20000"/>
          </a:bodyPr>
          <a:lstStyle/>
          <a:p>
            <a:pPr marL="0" indent="0">
              <a:buNone/>
            </a:pPr>
            <a:r>
              <a:rPr lang="en-GB" b="1" u="sng" dirty="0"/>
              <a:t>Case S </a:t>
            </a:r>
            <a:r>
              <a:rPr lang="en-GB" dirty="0"/>
              <a:t>- ID fraud. Defendant fled to Latvia leaving £120k cash and crypto in hands of police. Consented to handing all over. Co-def on-going.</a:t>
            </a:r>
          </a:p>
          <a:p>
            <a:pPr marL="0" indent="0">
              <a:buNone/>
            </a:pPr>
            <a:endParaRPr lang="en-GB" dirty="0"/>
          </a:p>
          <a:p>
            <a:pPr marL="0" indent="0">
              <a:buNone/>
            </a:pPr>
            <a:r>
              <a:rPr lang="en-GB" b="1" u="sng" dirty="0"/>
              <a:t>Case P </a:t>
            </a:r>
            <a:r>
              <a:rPr lang="en-GB" dirty="0"/>
              <a:t>- Crypto fraud case in which suspect had defrauded Australian Crypto Exchange out of £20m but he died before charge. Family of deceased consented to nearly £1m in property being forfeited in a Civil Recovery Order.</a:t>
            </a:r>
          </a:p>
          <a:p>
            <a:pPr marL="0" indent="0">
              <a:buNone/>
            </a:pPr>
            <a:endParaRPr lang="en-GB" dirty="0"/>
          </a:p>
          <a:p>
            <a:pPr marL="0" indent="0">
              <a:buNone/>
            </a:pPr>
            <a:r>
              <a:rPr lang="en-GB" dirty="0"/>
              <a:t>4 co-defendants recently convicted - with confiscation to follow on 4 properties left in UAE.</a:t>
            </a:r>
          </a:p>
          <a:p>
            <a:pPr marL="0" indent="0">
              <a:buNone/>
            </a:pPr>
            <a:endParaRPr lang="en-GB" dirty="0"/>
          </a:p>
          <a:p>
            <a:pPr marL="0" indent="0">
              <a:buNone/>
            </a:pPr>
            <a:r>
              <a:rPr lang="en-GB" b="1" u="sng" dirty="0"/>
              <a:t>Case N</a:t>
            </a:r>
            <a:r>
              <a:rPr lang="en-GB" b="1" dirty="0"/>
              <a:t> </a:t>
            </a:r>
            <a:r>
              <a:rPr lang="en-GB" dirty="0"/>
              <a:t>– Husband shot dead on doorstep. Wealth of wife investigated, linked to Swedish OC. 2 properties frozen (£1.3m) and she has been interviewed by CPS POC re source of her funds to purchase.</a:t>
            </a:r>
          </a:p>
          <a:p>
            <a:pPr lvl="1"/>
            <a:endParaRPr lang="en-GB" dirty="0"/>
          </a:p>
          <a:p>
            <a:endParaRPr lang="en-GB" dirty="0"/>
          </a:p>
          <a:p>
            <a:endParaRPr lang="en-GB" dirty="0"/>
          </a:p>
        </p:txBody>
      </p:sp>
    </p:spTree>
    <p:extLst>
      <p:ext uri="{BB962C8B-B14F-4D97-AF65-F5344CB8AC3E}">
        <p14:creationId xmlns:p14="http://schemas.microsoft.com/office/powerpoint/2010/main" val="2698103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3" descr="\\azfs\rctHome\rebecca.shirra\My Documents\Information Assistant - HQ Comms\2025\dots shaded bann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298" y="655630"/>
            <a:ext cx="504056" cy="9846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16200000">
            <a:off x="4361578" y="344310"/>
            <a:ext cx="457200" cy="914118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flipH="1">
            <a:off x="8884793" y="411510"/>
            <a:ext cx="45719" cy="396044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69246" y="176322"/>
            <a:ext cx="7803153" cy="523220"/>
          </a:xfrm>
          <a:prstGeom prst="rect">
            <a:avLst/>
          </a:prstGeom>
          <a:noFill/>
        </p:spPr>
        <p:txBody>
          <a:bodyPr wrap="square" rtlCol="0">
            <a:spAutoFit/>
          </a:bodyPr>
          <a:lstStyle/>
          <a:p>
            <a:r>
              <a:rPr lang="en-GB" sz="2800" dirty="0">
                <a:solidFill>
                  <a:srgbClr val="005EAA"/>
                </a:solidFill>
                <a:latin typeface="Avenir"/>
              </a:rPr>
              <a:t>Civil recovery so far…</a:t>
            </a:r>
          </a:p>
        </p:txBody>
      </p:sp>
      <p:pic>
        <p:nvPicPr>
          <p:cNvPr id="7" name="Picture 2" descr="C:\Users\Sami.Goss\Desktop\2025 ripple.png"/>
          <p:cNvPicPr>
            <a:picLocks noChangeAspect="1" noChangeArrowheads="1"/>
          </p:cNvPicPr>
          <p:nvPr/>
        </p:nvPicPr>
        <p:blipFill rotWithShape="1">
          <a:blip r:embed="rId4">
            <a:extLst>
              <a:ext uri="{28A0092B-C50C-407E-A947-70E740481C1C}">
                <a14:useLocalDpi xmlns:a14="http://schemas.microsoft.com/office/drawing/2010/main" val="0"/>
              </a:ext>
            </a:extLst>
          </a:blip>
          <a:srcRect l="44843" r="15673" b="53394"/>
          <a:stretch/>
        </p:blipFill>
        <p:spPr bwMode="auto">
          <a:xfrm>
            <a:off x="0" y="3723878"/>
            <a:ext cx="1203814" cy="141962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624F257-2AA3-40D1-A6FE-BF26B36F6717}"/>
              </a:ext>
            </a:extLst>
          </p:cNvPr>
          <p:cNvSpPr>
            <a:spLocks noGrp="1"/>
          </p:cNvSpPr>
          <p:nvPr>
            <p:ph idx="1"/>
          </p:nvPr>
        </p:nvSpPr>
        <p:spPr>
          <a:xfrm>
            <a:off x="914400" y="655629"/>
            <a:ext cx="7860353" cy="4088137"/>
          </a:xfrm>
        </p:spPr>
        <p:txBody>
          <a:bodyPr>
            <a:normAutofit fontScale="92500"/>
          </a:bodyPr>
          <a:lstStyle/>
          <a:p>
            <a:pPr marL="0" indent="0">
              <a:buNone/>
            </a:pPr>
            <a:r>
              <a:rPr lang="en-GB" sz="2000" b="1" u="sng" dirty="0"/>
              <a:t>Case K </a:t>
            </a:r>
            <a:r>
              <a:rPr lang="en-GB" sz="2000" dirty="0"/>
              <a:t>– K pleaded G to 11x Misuse of Computers and Blackmail and sentenced to 4yrs imprisonment. Prior to release from prison, police became aware of a crypto account. A search of his bedroom at home revealed a black book containing 12 seed words revealing a wallet containing £800,000 in cryptocurrency. </a:t>
            </a:r>
          </a:p>
          <a:p>
            <a:pPr marL="0" indent="0">
              <a:buNone/>
            </a:pPr>
            <a:endParaRPr lang="en-GB" sz="2000" dirty="0"/>
          </a:p>
          <a:p>
            <a:pPr marL="0" indent="0">
              <a:buNone/>
            </a:pPr>
            <a:r>
              <a:rPr lang="en-GB" sz="2000" dirty="0"/>
              <a:t>Decision made that no new criminal prosecution, so a Property Freezing Order was used to freeze account and a civil recovery investigation is progressing.</a:t>
            </a:r>
          </a:p>
          <a:p>
            <a:pPr marL="0" indent="0">
              <a:buNone/>
            </a:pPr>
            <a:endParaRPr lang="en-GB" sz="2000" dirty="0"/>
          </a:p>
          <a:p>
            <a:pPr marL="0" indent="0">
              <a:buNone/>
            </a:pPr>
            <a:r>
              <a:rPr lang="en-GB" sz="2000" b="1" u="sng" dirty="0"/>
              <a:t>Case S </a:t>
            </a:r>
            <a:r>
              <a:rPr lang="en-GB" sz="2000" dirty="0"/>
              <a:t>– A drug dealer fled the UK leaving a crypto account with Bitcoin in it valued at around £1.4m. A Property Freezing Order has stopped the crypto being sold and we are formalising the civil recovery investigation to establish the unlawful conduct to show that it is “recoverable property”. </a:t>
            </a:r>
          </a:p>
          <a:p>
            <a:endParaRPr lang="en-GB" dirty="0"/>
          </a:p>
        </p:txBody>
      </p:sp>
    </p:spTree>
    <p:extLst>
      <p:ext uri="{BB962C8B-B14F-4D97-AF65-F5344CB8AC3E}">
        <p14:creationId xmlns:p14="http://schemas.microsoft.com/office/powerpoint/2010/main" val="596504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3" descr="\\azfs\rctHome\rebecca.shirra\My Documents\Information Assistant - HQ Comms\2025\dots shaded bann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298" y="655630"/>
            <a:ext cx="504056" cy="98468"/>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16200000">
            <a:off x="4361578" y="344310"/>
            <a:ext cx="457200" cy="914118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flipH="1">
            <a:off x="8884793" y="411510"/>
            <a:ext cx="45719" cy="3960440"/>
          </a:xfrm>
          <a:prstGeom prst="rect">
            <a:avLst/>
          </a:prstGeom>
          <a:solidFill>
            <a:srgbClr val="005EAA"/>
          </a:solidFill>
          <a:ln>
            <a:solidFill>
              <a:srgbClr val="005EA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69246" y="176322"/>
            <a:ext cx="7803153" cy="523220"/>
          </a:xfrm>
          <a:prstGeom prst="rect">
            <a:avLst/>
          </a:prstGeom>
          <a:noFill/>
        </p:spPr>
        <p:txBody>
          <a:bodyPr wrap="square" rtlCol="0">
            <a:spAutoFit/>
          </a:bodyPr>
          <a:lstStyle/>
          <a:p>
            <a:r>
              <a:rPr lang="en-GB" sz="2800" dirty="0">
                <a:solidFill>
                  <a:srgbClr val="005EAA"/>
                </a:solidFill>
                <a:latin typeface="Avenir"/>
              </a:rPr>
              <a:t>Asset Forfeiture Order – Assistance on request</a:t>
            </a:r>
          </a:p>
        </p:txBody>
      </p:sp>
      <p:pic>
        <p:nvPicPr>
          <p:cNvPr id="7" name="Picture 2" descr="C:\Users\Sami.Goss\Desktop\2025 ripple.png"/>
          <p:cNvPicPr>
            <a:picLocks noChangeAspect="1" noChangeArrowheads="1"/>
          </p:cNvPicPr>
          <p:nvPr/>
        </p:nvPicPr>
        <p:blipFill rotWithShape="1">
          <a:blip r:embed="rId4">
            <a:extLst>
              <a:ext uri="{28A0092B-C50C-407E-A947-70E740481C1C}">
                <a14:useLocalDpi xmlns:a14="http://schemas.microsoft.com/office/drawing/2010/main" val="0"/>
              </a:ext>
            </a:extLst>
          </a:blip>
          <a:srcRect l="44843" r="15673" b="53394"/>
          <a:stretch/>
        </p:blipFill>
        <p:spPr bwMode="auto">
          <a:xfrm>
            <a:off x="-1" y="3446110"/>
            <a:ext cx="1439355" cy="16973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2624F257-2AA3-40D1-A6FE-BF26B36F6717}"/>
              </a:ext>
            </a:extLst>
          </p:cNvPr>
          <p:cNvSpPr>
            <a:spLocks noGrp="1"/>
          </p:cNvSpPr>
          <p:nvPr>
            <p:ph idx="1"/>
          </p:nvPr>
        </p:nvSpPr>
        <p:spPr>
          <a:xfrm>
            <a:off x="914400" y="798248"/>
            <a:ext cx="7860353" cy="3789726"/>
          </a:xfrm>
        </p:spPr>
        <p:txBody>
          <a:bodyPr>
            <a:normAutofit fontScale="62500" lnSpcReduction="20000"/>
          </a:bodyPr>
          <a:lstStyle/>
          <a:p>
            <a:pPr marL="0" indent="0">
              <a:buNone/>
            </a:pPr>
            <a:r>
              <a:rPr lang="en-GB" dirty="0"/>
              <a:t>DPP has power to appear in proceedings if invited. S</a:t>
            </a:r>
            <a:r>
              <a:rPr lang="en-GB" dirty="0">
                <a:solidFill>
                  <a:srgbClr val="000000"/>
                </a:solidFill>
                <a:effectLst/>
                <a:ea typeface="Arial" panose="020B0604020202020204" pitchFamily="34" charset="0"/>
              </a:rPr>
              <a:t>303Z19 POCA </a:t>
            </a:r>
            <a:endParaRPr lang="en-GB" dirty="0"/>
          </a:p>
          <a:p>
            <a:pPr marL="0" indent="0">
              <a:spcBef>
                <a:spcPts val="0"/>
              </a:spcBef>
              <a:buNone/>
            </a:pPr>
            <a:endParaRPr lang="en-GB" b="1" dirty="0"/>
          </a:p>
          <a:p>
            <a:pPr marL="0" indent="0">
              <a:spcBef>
                <a:spcPts val="0"/>
              </a:spcBef>
              <a:buNone/>
            </a:pPr>
            <a:r>
              <a:rPr lang="en-GB" b="1" dirty="0"/>
              <a:t>Operation Neutron </a:t>
            </a:r>
            <a:endParaRPr lang="en-GB" dirty="0"/>
          </a:p>
          <a:p>
            <a:pPr marL="0" indent="0">
              <a:spcBef>
                <a:spcPts val="0"/>
              </a:spcBef>
              <a:buNone/>
            </a:pPr>
            <a:r>
              <a:rPr lang="en-GB" dirty="0"/>
              <a:t>Attorney, resident in South Africa, set up office in London, had </a:t>
            </a:r>
            <a:r>
              <a:rPr lang="en-GB" dirty="0">
                <a:solidFill>
                  <a:srgbClr val="000000"/>
                </a:solidFill>
                <a:effectLst/>
                <a:ea typeface="Arial" panose="020B0604020202020204" pitchFamily="34" charset="0"/>
                <a:cs typeface="Calibri" panose="020F0502020204030204" pitchFamily="34" charset="0"/>
              </a:rPr>
              <a:t>b</a:t>
            </a:r>
            <a:r>
              <a:rPr lang="en-GB" dirty="0"/>
              <a:t>ank account with </a:t>
            </a:r>
            <a:r>
              <a:rPr lang="en-GB" dirty="0">
                <a:solidFill>
                  <a:srgbClr val="000000"/>
                </a:solidFill>
                <a:ea typeface="Arial" panose="020B0604020202020204" pitchFamily="34" charset="0"/>
                <a:cs typeface="Calibri" panose="020F0502020204030204" pitchFamily="34" charset="0"/>
              </a:rPr>
              <a:t>£50k declared 2018-19. In September 2019,</a:t>
            </a:r>
            <a:r>
              <a:rPr lang="en-GB" dirty="0"/>
              <a:t> </a:t>
            </a:r>
            <a:r>
              <a:rPr lang="en-GB" dirty="0">
                <a:solidFill>
                  <a:srgbClr val="000000"/>
                </a:solidFill>
                <a:effectLst/>
                <a:ea typeface="Arial" panose="020B0604020202020204" pitchFamily="34" charset="0"/>
                <a:cs typeface="Calibri" panose="020F0502020204030204" pitchFamily="34" charset="0"/>
              </a:rPr>
              <a:t>€50m from a Belgian company was paid in, then transfers were made to 38 companies/individuals – SARs triggered.</a:t>
            </a:r>
          </a:p>
          <a:p>
            <a:pPr marL="0" indent="0">
              <a:spcBef>
                <a:spcPts val="0"/>
              </a:spcBef>
              <a:buNone/>
            </a:pPr>
            <a:endParaRPr lang="en-GB" dirty="0">
              <a:solidFill>
                <a:srgbClr val="000000"/>
              </a:solidFill>
              <a:ea typeface="Arial" panose="020B0604020202020204" pitchFamily="34" charset="0"/>
              <a:cs typeface="Calibri" panose="020F0502020204030204" pitchFamily="34" charset="0"/>
            </a:endParaRPr>
          </a:p>
          <a:p>
            <a:pPr marL="0" indent="0">
              <a:spcBef>
                <a:spcPts val="0"/>
              </a:spcBef>
              <a:buNone/>
            </a:pPr>
            <a:r>
              <a:rPr lang="en-GB" dirty="0">
                <a:solidFill>
                  <a:srgbClr val="000000"/>
                </a:solidFill>
                <a:ea typeface="Arial" panose="020B0604020202020204" pitchFamily="34" charset="0"/>
                <a:cs typeface="Calibri" panose="020F0502020204030204" pitchFamily="34" charset="0"/>
              </a:rPr>
              <a:t>Over €11m was successfully transferred out of the account. But </a:t>
            </a:r>
            <a:r>
              <a:rPr lang="en-GB" dirty="0">
                <a:solidFill>
                  <a:srgbClr val="000000"/>
                </a:solidFill>
                <a:effectLst/>
                <a:ea typeface="Arial" panose="020B0604020202020204" pitchFamily="34" charset="0"/>
                <a:cs typeface="Calibri" panose="020F0502020204030204" pitchFamily="34" charset="0"/>
              </a:rPr>
              <a:t>€1m declined by the Canadian Authorities and €6.2m declined by a Portuguese bank. Beneficial ownership was claimed by a Cypriot company.</a:t>
            </a:r>
          </a:p>
          <a:p>
            <a:pPr marL="0" indent="0">
              <a:spcBef>
                <a:spcPts val="0"/>
              </a:spcBef>
              <a:buNone/>
            </a:pPr>
            <a:endParaRPr lang="en-GB" dirty="0">
              <a:solidFill>
                <a:srgbClr val="000000"/>
              </a:solidFill>
              <a:cs typeface="Calibri" panose="020F0502020204030204" pitchFamily="34" charset="0"/>
            </a:endParaRPr>
          </a:p>
          <a:p>
            <a:pPr marL="0" indent="0">
              <a:spcBef>
                <a:spcPts val="0"/>
              </a:spcBef>
              <a:buNone/>
            </a:pPr>
            <a:r>
              <a:rPr lang="en-GB" dirty="0">
                <a:solidFill>
                  <a:srgbClr val="000000"/>
                </a:solidFill>
                <a:latin typeface="Calibri" panose="020F0502020204030204" pitchFamily="34" charset="0"/>
                <a:ea typeface="Arial" panose="020B0604020202020204" pitchFamily="34" charset="0"/>
                <a:cs typeface="Calibri" panose="020F0502020204030204" pitchFamily="34" charset="0"/>
              </a:rPr>
              <a:t>CPS</a:t>
            </a:r>
            <a:r>
              <a:rPr lang="en-GB" dirty="0">
                <a:solidFill>
                  <a:srgbClr val="000000"/>
                </a:solidFill>
                <a:effectLst/>
                <a:latin typeface="Calibri" panose="020F0502020204030204" pitchFamily="34" charset="0"/>
                <a:ea typeface="Arial" panose="020B0604020202020204" pitchFamily="34" charset="0"/>
                <a:cs typeface="Calibri" panose="020F0502020204030204" pitchFamily="34" charset="0"/>
              </a:rPr>
              <a:t> concluded </a:t>
            </a:r>
            <a:r>
              <a:rPr lang="en-GB" dirty="0">
                <a:solidFill>
                  <a:srgbClr val="000000"/>
                </a:solidFill>
                <a:latin typeface="Calibri" panose="020F0502020204030204" pitchFamily="34" charset="0"/>
                <a:ea typeface="Arial" panose="020B0604020202020204" pitchFamily="34" charset="0"/>
                <a:cs typeface="Calibri" panose="020F0502020204030204" pitchFamily="34" charset="0"/>
              </a:rPr>
              <a:t>-</a:t>
            </a:r>
            <a:r>
              <a:rPr lang="en-GB" dirty="0">
                <a:solidFill>
                  <a:srgbClr val="000000"/>
                </a:solidFill>
                <a:effectLst/>
                <a:latin typeface="Calibri" panose="020F0502020204030204" pitchFamily="34" charset="0"/>
                <a:ea typeface="Arial" panose="020B0604020202020204" pitchFamily="34" charset="0"/>
                <a:cs typeface="Calibri" panose="020F0502020204030204" pitchFamily="34" charset="0"/>
              </a:rPr>
              <a:t> unlikely that criminal proceedings could be pursued to conviction against any suspects in this jurisdiction</a:t>
            </a:r>
            <a:r>
              <a:rPr lang="en-GB" sz="32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a:t>
            </a:r>
            <a:endParaRPr lang="en-GB" dirty="0"/>
          </a:p>
          <a:p>
            <a:pPr lvl="1"/>
            <a:endParaRPr lang="en-GB" dirty="0"/>
          </a:p>
          <a:p>
            <a:endParaRPr lang="en-GB" dirty="0"/>
          </a:p>
          <a:p>
            <a:endParaRPr lang="en-GB" dirty="0"/>
          </a:p>
        </p:txBody>
      </p:sp>
    </p:spTree>
    <p:extLst>
      <p:ext uri="{BB962C8B-B14F-4D97-AF65-F5344CB8AC3E}">
        <p14:creationId xmlns:p14="http://schemas.microsoft.com/office/powerpoint/2010/main" val="336890732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41F812A0E0A946B1BF1DBF374F6F04" ma:contentTypeVersion="12" ma:contentTypeDescription="Create a new document." ma:contentTypeScope="" ma:versionID="5b7564aa1f9f0a1a587b77f4cce6e5f6">
  <xsd:schema xmlns:xsd="http://www.w3.org/2001/XMLSchema" xmlns:xs="http://www.w3.org/2001/XMLSchema" xmlns:p="http://schemas.microsoft.com/office/2006/metadata/properties" xmlns:ns2="023f8df5-80e6-406a-ab08-1947a3daaabe" xmlns:ns3="4e042fca-a9f8-4d4d-af50-a7ce3fb78522" targetNamespace="http://schemas.microsoft.com/office/2006/metadata/properties" ma:root="true" ma:fieldsID="7d4f30c95da4c7ab2c140fde4cfa8a2f" ns2:_="" ns3:_="">
    <xsd:import namespace="023f8df5-80e6-406a-ab08-1947a3daaabe"/>
    <xsd:import namespace="4e042fca-a9f8-4d4d-af50-a7ce3fb785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3f8df5-80e6-406a-ab08-1947a3daaa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e042fca-a9f8-4d4d-af50-a7ce3fb785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000366-59EB-4368-972D-87CBA01AF0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3f8df5-80e6-406a-ab08-1947a3daaabe"/>
    <ds:schemaRef ds:uri="4e042fca-a9f8-4d4d-af50-a7ce3fb785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47349E-A33A-49C1-959D-D06457518E9F}">
  <ds:schemaRefs>
    <ds:schemaRef ds:uri="http://schemas.microsoft.com/sharepoint/v3/contenttype/forms"/>
  </ds:schemaRefs>
</ds:datastoreItem>
</file>

<file path=customXml/itemProps3.xml><?xml version="1.0" encoding="utf-8"?>
<ds:datastoreItem xmlns:ds="http://schemas.openxmlformats.org/officeDocument/2006/customXml" ds:itemID="{08E3502D-A9DA-4D49-B7D6-E8BD68858125}">
  <ds:schemaRefs>
    <ds:schemaRef ds:uri="http://purl.org/dc/terms/"/>
    <ds:schemaRef ds:uri="023f8df5-80e6-406a-ab08-1947a3daaabe"/>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4e042fca-a9f8-4d4d-af50-a7ce3fb7852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28110</TotalTime>
  <Words>1350</Words>
  <Application>Microsoft Office PowerPoint</Application>
  <PresentationFormat>On-screen Show (16:9)</PresentationFormat>
  <Paragraphs>158</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Avenir</vt:lpstr>
      <vt:lpstr>Calibri</vt:lpstr>
      <vt:lpstr>Century Gothic</vt:lpstr>
      <vt:lpstr>Wingdings</vt:lpstr>
      <vt:lpstr>1_Office Theme</vt:lpstr>
      <vt:lpstr>CPS 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Crown Prosecution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O'Callaghan</dc:creator>
  <cp:lastModifiedBy>Adrian Foster</cp:lastModifiedBy>
  <cp:revision>458</cp:revision>
  <cp:lastPrinted>2022-09-06T09:44:36Z</cp:lastPrinted>
  <dcterms:created xsi:type="dcterms:W3CDTF">2016-10-07T10:14:31Z</dcterms:created>
  <dcterms:modified xsi:type="dcterms:W3CDTF">2022-09-06T09:44:43Z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0x010100DF41F812A0E0A946B1BF1DBF374F6F04</vt:lpwstr>
  </property>
</Properties>
</file>