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310" r:id="rId2"/>
    <p:sldId id="324" r:id="rId3"/>
    <p:sldId id="318" r:id="rId4"/>
    <p:sldId id="322" r:id="rId5"/>
    <p:sldId id="326" r:id="rId6"/>
    <p:sldId id="327" r:id="rId7"/>
    <p:sldId id="333" r:id="rId8"/>
    <p:sldId id="329" r:id="rId9"/>
    <p:sldId id="332" r:id="rId10"/>
    <p:sldId id="331" r:id="rId11"/>
    <p:sldId id="330" r:id="rId12"/>
  </p:sldIdLst>
  <p:sldSz cx="9144000" cy="6858000" type="screen4x3"/>
  <p:notesSz cx="6669088" cy="9928225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181E"/>
    <a:srgbClr val="E6E0DD"/>
    <a:srgbClr val="0047A6"/>
    <a:srgbClr val="0057B5"/>
    <a:srgbClr val="0000B3"/>
    <a:srgbClr val="555555"/>
    <a:srgbClr val="CDC7C2"/>
    <a:srgbClr val="A6A6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49" autoAdjust="0"/>
    <p:restoredTop sz="74186" autoAdjust="0"/>
  </p:normalViewPr>
  <p:slideViewPr>
    <p:cSldViewPr snapToGrid="0">
      <p:cViewPr varScale="1">
        <p:scale>
          <a:sx n="82" d="100"/>
          <a:sy n="82" d="100"/>
        </p:scale>
        <p:origin x="2670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D341C6-223D-4C17-B9AD-F6BCED6A4BEC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2BE1FD3-9BB9-4D1F-9991-FB2EB96280A0}">
      <dgm:prSet phldrT="[Text]" custT="1"/>
      <dgm:spPr/>
      <dgm:t>
        <a:bodyPr/>
        <a:lstStyle/>
        <a:p>
          <a:r>
            <a:rPr lang="en-GB" sz="1400" b="1" dirty="0" smtClean="0">
              <a:solidFill>
                <a:schemeClr val="tx2"/>
              </a:solidFill>
              <a:latin typeface="Helvetica" panose="020B0604020202020204" pitchFamily="34" charset="0"/>
              <a:ea typeface="+mj-ea"/>
              <a:cs typeface="+mj-cs"/>
            </a:rPr>
            <a:t>Protection from further harm</a:t>
          </a:r>
          <a:endParaRPr lang="en-US" sz="1400" b="1" dirty="0"/>
        </a:p>
      </dgm:t>
    </dgm:pt>
    <dgm:pt modelId="{B9A6CA88-102A-46CA-A7A6-0783458BBBA5}" type="parTrans" cxnId="{8CCBC363-4F0A-45FC-AB44-432804ECB206}">
      <dgm:prSet/>
      <dgm:spPr/>
      <dgm:t>
        <a:bodyPr/>
        <a:lstStyle/>
        <a:p>
          <a:endParaRPr lang="en-US"/>
        </a:p>
      </dgm:t>
    </dgm:pt>
    <dgm:pt modelId="{3590478E-9343-4F91-8D4D-CAE6D3E2CBB3}" type="sibTrans" cxnId="{8CCBC363-4F0A-45FC-AB44-432804ECB206}">
      <dgm:prSet/>
      <dgm:spPr/>
      <dgm:t>
        <a:bodyPr/>
        <a:lstStyle/>
        <a:p>
          <a:endParaRPr lang="en-US"/>
        </a:p>
      </dgm:t>
    </dgm:pt>
    <dgm:pt modelId="{2BABF89C-2E40-43FE-822B-1558F8F5642F}">
      <dgm:prSet phldrT="[Text]"/>
      <dgm:spPr/>
      <dgm:t>
        <a:bodyPr/>
        <a:lstStyle/>
        <a:p>
          <a:r>
            <a:rPr lang="en-US" dirty="0" smtClean="0"/>
            <a:t>Physical harm</a:t>
          </a:r>
          <a:endParaRPr lang="en-US" dirty="0"/>
        </a:p>
      </dgm:t>
    </dgm:pt>
    <dgm:pt modelId="{CD19C58A-3125-4D7B-955A-F0A10D3592D5}" type="parTrans" cxnId="{D35753EF-CBBD-457A-9884-713819FAE4F3}">
      <dgm:prSet/>
      <dgm:spPr/>
      <dgm:t>
        <a:bodyPr/>
        <a:lstStyle/>
        <a:p>
          <a:endParaRPr lang="en-US"/>
        </a:p>
      </dgm:t>
    </dgm:pt>
    <dgm:pt modelId="{ED6B21E3-10E9-4022-909E-16AA1A043844}" type="sibTrans" cxnId="{D35753EF-CBBD-457A-9884-713819FAE4F3}">
      <dgm:prSet/>
      <dgm:spPr/>
      <dgm:t>
        <a:bodyPr/>
        <a:lstStyle/>
        <a:p>
          <a:endParaRPr lang="en-US"/>
        </a:p>
      </dgm:t>
    </dgm:pt>
    <dgm:pt modelId="{25C33FEC-112F-426F-9155-22583BB4BE55}">
      <dgm:prSet phldrT="[Text]"/>
      <dgm:spPr/>
      <dgm:t>
        <a:bodyPr/>
        <a:lstStyle/>
        <a:p>
          <a:r>
            <a:rPr lang="en-US" dirty="0" smtClean="0"/>
            <a:t>Retaliation</a:t>
          </a:r>
          <a:endParaRPr lang="en-US" dirty="0"/>
        </a:p>
      </dgm:t>
    </dgm:pt>
    <dgm:pt modelId="{6BC51CA6-4947-470E-BFB3-F143033F45E6}" type="parTrans" cxnId="{16B5368F-6466-4EEF-99FE-DDD447F71849}">
      <dgm:prSet/>
      <dgm:spPr/>
      <dgm:t>
        <a:bodyPr/>
        <a:lstStyle/>
        <a:p>
          <a:endParaRPr lang="en-US"/>
        </a:p>
      </dgm:t>
    </dgm:pt>
    <dgm:pt modelId="{2DD9E125-D0FB-4808-B4D3-C06F7684291C}" type="sibTrans" cxnId="{16B5368F-6466-4EEF-99FE-DDD447F71849}">
      <dgm:prSet/>
      <dgm:spPr/>
      <dgm:t>
        <a:bodyPr/>
        <a:lstStyle/>
        <a:p>
          <a:endParaRPr lang="en-US"/>
        </a:p>
      </dgm:t>
    </dgm:pt>
    <dgm:pt modelId="{9C90291D-318E-4407-AF23-88B27D06163D}">
      <dgm:prSet phldrT="[Text]" custT="1"/>
      <dgm:spPr/>
      <dgm:t>
        <a:bodyPr/>
        <a:lstStyle/>
        <a:p>
          <a:r>
            <a:rPr lang="en-GB" sz="1400" b="1" dirty="0" smtClean="0">
              <a:solidFill>
                <a:schemeClr val="tx2"/>
              </a:solidFill>
              <a:latin typeface="Helvetica" panose="020B0604020202020204" pitchFamily="34" charset="0"/>
              <a:ea typeface="+mj-ea"/>
              <a:cs typeface="+mj-cs"/>
            </a:rPr>
            <a:t>Not causing further harm</a:t>
          </a:r>
          <a:endParaRPr lang="en-US" sz="1400" b="1" dirty="0"/>
        </a:p>
      </dgm:t>
    </dgm:pt>
    <dgm:pt modelId="{F9CD495D-6302-4B31-87BD-3EE667EC9E41}" type="parTrans" cxnId="{5EF3B339-C8AB-4E92-9EE1-779CE3F2706A}">
      <dgm:prSet/>
      <dgm:spPr/>
      <dgm:t>
        <a:bodyPr/>
        <a:lstStyle/>
        <a:p>
          <a:endParaRPr lang="en-US"/>
        </a:p>
      </dgm:t>
    </dgm:pt>
    <dgm:pt modelId="{3DA389B4-73D3-46F7-B45E-58BA691BE256}" type="sibTrans" cxnId="{5EF3B339-C8AB-4E92-9EE1-779CE3F2706A}">
      <dgm:prSet/>
      <dgm:spPr/>
      <dgm:t>
        <a:bodyPr/>
        <a:lstStyle/>
        <a:p>
          <a:endParaRPr lang="en-US"/>
        </a:p>
      </dgm:t>
    </dgm:pt>
    <dgm:pt modelId="{8C2B88D6-0E09-4442-BC29-A29CEDAE78BE}">
      <dgm:prSet phldrT="[Text]"/>
      <dgm:spPr/>
      <dgm:t>
        <a:bodyPr/>
        <a:lstStyle/>
        <a:p>
          <a:r>
            <a:rPr lang="en-US" dirty="0" smtClean="0"/>
            <a:t>Avoiding re-traumatization</a:t>
          </a:r>
          <a:endParaRPr lang="en-US" dirty="0"/>
        </a:p>
      </dgm:t>
    </dgm:pt>
    <dgm:pt modelId="{FF4B77E7-D3FD-490F-BDAA-DB0BA8C48D28}" type="parTrans" cxnId="{A6777E30-F802-4CED-99DE-8FE31D356B22}">
      <dgm:prSet/>
      <dgm:spPr/>
      <dgm:t>
        <a:bodyPr/>
        <a:lstStyle/>
        <a:p>
          <a:endParaRPr lang="en-US"/>
        </a:p>
      </dgm:t>
    </dgm:pt>
    <dgm:pt modelId="{9BEFEB32-4E06-499C-8159-5373F6938FD6}" type="sibTrans" cxnId="{A6777E30-F802-4CED-99DE-8FE31D356B22}">
      <dgm:prSet/>
      <dgm:spPr/>
      <dgm:t>
        <a:bodyPr/>
        <a:lstStyle/>
        <a:p>
          <a:endParaRPr lang="en-US"/>
        </a:p>
      </dgm:t>
    </dgm:pt>
    <dgm:pt modelId="{3E230AB5-AD0A-4507-A1AB-3479E858758B}">
      <dgm:prSet phldrT="[Text]"/>
      <dgm:spPr/>
      <dgm:t>
        <a:bodyPr/>
        <a:lstStyle/>
        <a:p>
          <a:r>
            <a:rPr lang="en-US" dirty="0" smtClean="0"/>
            <a:t>Taking time to build rapport und “digging deeper” to understand</a:t>
          </a:r>
          <a:endParaRPr lang="en-US" dirty="0"/>
        </a:p>
      </dgm:t>
    </dgm:pt>
    <dgm:pt modelId="{FF9A07CB-8DFB-4CBE-8243-96DAB7E6FBAE}" type="parTrans" cxnId="{93E2BD84-3C44-4754-B1EE-09C4C0F635BE}">
      <dgm:prSet/>
      <dgm:spPr/>
      <dgm:t>
        <a:bodyPr/>
        <a:lstStyle/>
        <a:p>
          <a:endParaRPr lang="en-US"/>
        </a:p>
      </dgm:t>
    </dgm:pt>
    <dgm:pt modelId="{D6FE925F-77EE-4845-A4D3-B20E9AEB46A8}" type="sibTrans" cxnId="{93E2BD84-3C44-4754-B1EE-09C4C0F635BE}">
      <dgm:prSet/>
      <dgm:spPr/>
      <dgm:t>
        <a:bodyPr/>
        <a:lstStyle/>
        <a:p>
          <a:endParaRPr lang="en-US"/>
        </a:p>
      </dgm:t>
    </dgm:pt>
    <dgm:pt modelId="{24A029A9-4916-48FF-A172-2E943E67F595}">
      <dgm:prSet custT="1"/>
      <dgm:spPr/>
      <dgm:t>
        <a:bodyPr/>
        <a:lstStyle/>
        <a:p>
          <a:r>
            <a:rPr lang="en-GB" sz="1400" b="1" dirty="0" smtClean="0">
              <a:solidFill>
                <a:schemeClr val="tx2"/>
              </a:solidFill>
              <a:latin typeface="Helvetica" panose="020B0604020202020204" pitchFamily="34" charset="0"/>
              <a:ea typeface="+mj-ea"/>
              <a:cs typeface="+mj-cs"/>
            </a:rPr>
            <a:t>Doing what is within your power and ability to help the victim</a:t>
          </a:r>
          <a:endParaRPr lang="en-US" sz="1400" b="1" dirty="0">
            <a:solidFill>
              <a:schemeClr val="tx2"/>
            </a:solidFill>
            <a:latin typeface="Helvetica" panose="020B0604020202020204" pitchFamily="34" charset="0"/>
            <a:ea typeface="+mj-ea"/>
            <a:cs typeface="+mj-cs"/>
          </a:endParaRPr>
        </a:p>
      </dgm:t>
    </dgm:pt>
    <dgm:pt modelId="{571CEEA6-0406-40D2-A993-081D62E2F492}" type="parTrans" cxnId="{B4FD4801-FC74-49D8-A455-3FACACE0807C}">
      <dgm:prSet/>
      <dgm:spPr/>
      <dgm:t>
        <a:bodyPr/>
        <a:lstStyle/>
        <a:p>
          <a:endParaRPr lang="en-US"/>
        </a:p>
      </dgm:t>
    </dgm:pt>
    <dgm:pt modelId="{16D1AD29-7FEB-4DD0-96E9-F8B98ABFFCB9}" type="sibTrans" cxnId="{B4FD4801-FC74-49D8-A455-3FACACE0807C}">
      <dgm:prSet/>
      <dgm:spPr/>
      <dgm:t>
        <a:bodyPr/>
        <a:lstStyle/>
        <a:p>
          <a:endParaRPr lang="en-US"/>
        </a:p>
      </dgm:t>
    </dgm:pt>
    <dgm:pt modelId="{BAE1E4EE-95B7-4A2C-8790-812736A752C6}">
      <dgm:prSet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dirty="0" smtClean="0"/>
            <a:t>Multi-agency collaboration and referral</a:t>
          </a:r>
        </a:p>
      </dgm:t>
    </dgm:pt>
    <dgm:pt modelId="{2BF009AF-EE9D-4F5D-9B37-F34C3E0F3671}" type="parTrans" cxnId="{53B3ACA8-3EC5-4A9F-9DF5-B7FD17E8E74F}">
      <dgm:prSet/>
      <dgm:spPr/>
      <dgm:t>
        <a:bodyPr/>
        <a:lstStyle/>
        <a:p>
          <a:endParaRPr lang="en-US"/>
        </a:p>
      </dgm:t>
    </dgm:pt>
    <dgm:pt modelId="{22DBBD3B-40BD-41CC-B86A-581588F7E7A1}" type="sibTrans" cxnId="{53B3ACA8-3EC5-4A9F-9DF5-B7FD17E8E74F}">
      <dgm:prSet/>
      <dgm:spPr/>
      <dgm:t>
        <a:bodyPr/>
        <a:lstStyle/>
        <a:p>
          <a:endParaRPr lang="en-US"/>
        </a:p>
      </dgm:t>
    </dgm:pt>
    <dgm:pt modelId="{6D1F646A-7FA8-440C-B1A7-BD9B1C7CC384}">
      <dgm:prSet/>
      <dgm:spPr/>
      <dgm:t>
        <a:bodyPr/>
        <a:lstStyle/>
        <a:p>
          <a:r>
            <a:rPr lang="en-US" dirty="0" smtClean="0"/>
            <a:t>Listening to (and meeting) the unique needs of victims</a:t>
          </a:r>
          <a:endParaRPr lang="en-US" dirty="0"/>
        </a:p>
      </dgm:t>
    </dgm:pt>
    <dgm:pt modelId="{66AB50A2-89C9-473D-B383-7F213C0D2A65}" type="parTrans" cxnId="{0DED551E-79D8-45C9-B0F1-F40542235932}">
      <dgm:prSet/>
      <dgm:spPr/>
      <dgm:t>
        <a:bodyPr/>
        <a:lstStyle/>
        <a:p>
          <a:endParaRPr lang="en-US"/>
        </a:p>
      </dgm:t>
    </dgm:pt>
    <dgm:pt modelId="{3D5D3F89-EC01-4A50-B0C0-61D3CB773123}" type="sibTrans" cxnId="{0DED551E-79D8-45C9-B0F1-F40542235932}">
      <dgm:prSet/>
      <dgm:spPr/>
      <dgm:t>
        <a:bodyPr/>
        <a:lstStyle/>
        <a:p>
          <a:endParaRPr lang="en-US"/>
        </a:p>
      </dgm:t>
    </dgm:pt>
    <dgm:pt modelId="{A95CFAA6-C93A-4081-B95D-2FA54B5AACFA}">
      <dgm:prSet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dirty="0" smtClean="0"/>
            <a:t>Psychological harm</a:t>
          </a:r>
        </a:p>
      </dgm:t>
    </dgm:pt>
    <dgm:pt modelId="{979A9116-2D29-4DCB-9A9C-BEAEBAB64A0F}" type="parTrans" cxnId="{3A3EF29D-E69B-4660-A216-73139A99A0A8}">
      <dgm:prSet/>
      <dgm:spPr/>
      <dgm:t>
        <a:bodyPr/>
        <a:lstStyle/>
        <a:p>
          <a:endParaRPr lang="en-US"/>
        </a:p>
      </dgm:t>
    </dgm:pt>
    <dgm:pt modelId="{63B3F3C2-FC76-4B76-BCF6-F1708BD7EC2E}" type="sibTrans" cxnId="{3A3EF29D-E69B-4660-A216-73139A99A0A8}">
      <dgm:prSet/>
      <dgm:spPr/>
      <dgm:t>
        <a:bodyPr/>
        <a:lstStyle/>
        <a:p>
          <a:endParaRPr lang="en-US"/>
        </a:p>
      </dgm:t>
    </dgm:pt>
    <dgm:pt modelId="{55013D0C-142D-4B1C-9863-5CE118B8C3AD}">
      <dgm:prSet/>
      <dgm:spPr/>
      <dgm:t>
        <a:bodyPr/>
        <a:lstStyle/>
        <a:p>
          <a:r>
            <a:rPr lang="en-US" dirty="0" smtClean="0"/>
            <a:t>No judgement and blame</a:t>
          </a:r>
          <a:endParaRPr lang="en-US" dirty="0"/>
        </a:p>
      </dgm:t>
    </dgm:pt>
    <dgm:pt modelId="{AE4CBCAC-C2CD-4772-A79A-035DD6E7C939}" type="parTrans" cxnId="{A46D3D4A-6747-403D-832D-73B851E059C4}">
      <dgm:prSet/>
      <dgm:spPr/>
      <dgm:t>
        <a:bodyPr/>
        <a:lstStyle/>
        <a:p>
          <a:endParaRPr lang="en-US"/>
        </a:p>
      </dgm:t>
    </dgm:pt>
    <dgm:pt modelId="{D693128C-FA6D-481E-8490-CF7E02A1FD92}" type="sibTrans" cxnId="{A46D3D4A-6747-403D-832D-73B851E059C4}">
      <dgm:prSet/>
      <dgm:spPr/>
      <dgm:t>
        <a:bodyPr/>
        <a:lstStyle/>
        <a:p>
          <a:endParaRPr lang="en-US"/>
        </a:p>
      </dgm:t>
    </dgm:pt>
    <dgm:pt modelId="{B54CA5DC-AA2E-4550-A7AB-33A4DA9F5BF4}">
      <dgm:prSet/>
      <dgm:spPr/>
      <dgm:t>
        <a:bodyPr/>
        <a:lstStyle/>
        <a:p>
          <a:r>
            <a:rPr lang="en-GB" dirty="0" smtClean="0"/>
            <a:t>Being mindful of potential “Clash of different priorities”</a:t>
          </a:r>
          <a:endParaRPr lang="en-US" dirty="0"/>
        </a:p>
      </dgm:t>
    </dgm:pt>
    <dgm:pt modelId="{CFE02A3B-7C50-4AC8-AACF-B4E88E644E62}" type="parTrans" cxnId="{5DCB1E87-ABC0-480D-9DE2-EB93B588A01A}">
      <dgm:prSet/>
      <dgm:spPr/>
      <dgm:t>
        <a:bodyPr/>
        <a:lstStyle/>
        <a:p>
          <a:endParaRPr lang="en-US"/>
        </a:p>
      </dgm:t>
    </dgm:pt>
    <dgm:pt modelId="{E4F6A7A8-026E-40F1-81F0-5C0A2473194C}" type="sibTrans" cxnId="{5DCB1E87-ABC0-480D-9DE2-EB93B588A01A}">
      <dgm:prSet/>
      <dgm:spPr/>
      <dgm:t>
        <a:bodyPr/>
        <a:lstStyle/>
        <a:p>
          <a:endParaRPr lang="en-US"/>
        </a:p>
      </dgm:t>
    </dgm:pt>
    <dgm:pt modelId="{8449D544-B709-482D-9CC3-7DDF55D86B8B}" type="pres">
      <dgm:prSet presAssocID="{9FD341C6-223D-4C17-B9AD-F6BCED6A4BE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CE5D435-24AA-4CAD-ADD5-6F44B5A9E360}" type="pres">
      <dgm:prSet presAssocID="{72BE1FD3-9BB9-4D1F-9991-FB2EB96280A0}" presName="root" presStyleCnt="0"/>
      <dgm:spPr/>
    </dgm:pt>
    <dgm:pt modelId="{5A74D4C3-6645-4E94-8D2C-E58805BD2CD7}" type="pres">
      <dgm:prSet presAssocID="{72BE1FD3-9BB9-4D1F-9991-FB2EB96280A0}" presName="rootComposite" presStyleCnt="0"/>
      <dgm:spPr/>
    </dgm:pt>
    <dgm:pt modelId="{6924CA2B-AB10-461C-B961-5C20FB30BCC4}" type="pres">
      <dgm:prSet presAssocID="{72BE1FD3-9BB9-4D1F-9991-FB2EB96280A0}" presName="rootText" presStyleLbl="node1" presStyleIdx="0" presStyleCnt="3"/>
      <dgm:spPr/>
      <dgm:t>
        <a:bodyPr/>
        <a:lstStyle/>
        <a:p>
          <a:endParaRPr lang="en-US"/>
        </a:p>
      </dgm:t>
    </dgm:pt>
    <dgm:pt modelId="{28EB9A12-1FC3-4E71-A09E-8B8E5EC1DE2C}" type="pres">
      <dgm:prSet presAssocID="{72BE1FD3-9BB9-4D1F-9991-FB2EB96280A0}" presName="rootConnector" presStyleLbl="node1" presStyleIdx="0" presStyleCnt="3"/>
      <dgm:spPr/>
    </dgm:pt>
    <dgm:pt modelId="{94821A38-3DB2-4FAC-B1F2-E4B4728EDA39}" type="pres">
      <dgm:prSet presAssocID="{72BE1FD3-9BB9-4D1F-9991-FB2EB96280A0}" presName="childShape" presStyleCnt="0"/>
      <dgm:spPr/>
    </dgm:pt>
    <dgm:pt modelId="{3D2F0A37-355E-423B-AD89-B8A7FD0144BB}" type="pres">
      <dgm:prSet presAssocID="{CD19C58A-3125-4D7B-955A-F0A10D3592D5}" presName="Name13" presStyleLbl="parChTrans1D2" presStyleIdx="0" presStyleCnt="9"/>
      <dgm:spPr/>
    </dgm:pt>
    <dgm:pt modelId="{60D65AA6-6B27-4124-BFB2-C46B5767CD47}" type="pres">
      <dgm:prSet presAssocID="{2BABF89C-2E40-43FE-822B-1558F8F5642F}" presName="childText" presStyleLbl="bgAcc1" presStyleIdx="0" presStyleCnt="9" custScaleY="57444">
        <dgm:presLayoutVars>
          <dgm:bulletEnabled val="1"/>
        </dgm:presLayoutVars>
      </dgm:prSet>
      <dgm:spPr/>
    </dgm:pt>
    <dgm:pt modelId="{4A56E5FC-CDC7-4D43-9B6A-83EB64EBD636}" type="pres">
      <dgm:prSet presAssocID="{979A9116-2D29-4DCB-9A9C-BEAEBAB64A0F}" presName="Name13" presStyleLbl="parChTrans1D2" presStyleIdx="1" presStyleCnt="9"/>
      <dgm:spPr/>
    </dgm:pt>
    <dgm:pt modelId="{5DC5424F-F5CF-412C-A1B5-7EC035B1BAB0}" type="pres">
      <dgm:prSet presAssocID="{A95CFAA6-C93A-4081-B95D-2FA54B5AACFA}" presName="childText" presStyleLbl="bgAcc1" presStyleIdx="1" presStyleCnt="9" custScaleY="745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9F10E9-08BD-480E-A4C5-9164AAAD4E0E}" type="pres">
      <dgm:prSet presAssocID="{6BC51CA6-4947-470E-BFB3-F143033F45E6}" presName="Name13" presStyleLbl="parChTrans1D2" presStyleIdx="2" presStyleCnt="9"/>
      <dgm:spPr/>
    </dgm:pt>
    <dgm:pt modelId="{DBF519EC-C089-4E15-9161-83B3187CDF2D}" type="pres">
      <dgm:prSet presAssocID="{25C33FEC-112F-426F-9155-22583BB4BE55}" presName="childText" presStyleLbl="bgAcc1" presStyleIdx="2" presStyleCnt="9" custScaleY="489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218FD2-FD98-48F9-AFD6-87D78FAF8BD9}" type="pres">
      <dgm:prSet presAssocID="{9C90291D-318E-4407-AF23-88B27D06163D}" presName="root" presStyleCnt="0"/>
      <dgm:spPr/>
    </dgm:pt>
    <dgm:pt modelId="{C600F4F3-A906-4D20-B029-7FE66B5FED9C}" type="pres">
      <dgm:prSet presAssocID="{9C90291D-318E-4407-AF23-88B27D06163D}" presName="rootComposite" presStyleCnt="0"/>
      <dgm:spPr/>
    </dgm:pt>
    <dgm:pt modelId="{4DBC44C2-41BB-4CA0-8DCC-EDA4D1928E12}" type="pres">
      <dgm:prSet presAssocID="{9C90291D-318E-4407-AF23-88B27D06163D}" presName="rootText" presStyleLbl="node1" presStyleIdx="1" presStyleCnt="3"/>
      <dgm:spPr/>
      <dgm:t>
        <a:bodyPr/>
        <a:lstStyle/>
        <a:p>
          <a:endParaRPr lang="en-US"/>
        </a:p>
      </dgm:t>
    </dgm:pt>
    <dgm:pt modelId="{8B275E48-C1C9-4676-85A6-962B3DCFED04}" type="pres">
      <dgm:prSet presAssocID="{9C90291D-318E-4407-AF23-88B27D06163D}" presName="rootConnector" presStyleLbl="node1" presStyleIdx="1" presStyleCnt="3"/>
      <dgm:spPr/>
    </dgm:pt>
    <dgm:pt modelId="{8006463C-68C0-4A6B-A348-40D36DD2CCA0}" type="pres">
      <dgm:prSet presAssocID="{9C90291D-318E-4407-AF23-88B27D06163D}" presName="childShape" presStyleCnt="0"/>
      <dgm:spPr/>
    </dgm:pt>
    <dgm:pt modelId="{A0B42F96-A21E-466A-9425-94417B742D3F}" type="pres">
      <dgm:prSet presAssocID="{FF4B77E7-D3FD-490F-BDAA-DB0BA8C48D28}" presName="Name13" presStyleLbl="parChTrans1D2" presStyleIdx="3" presStyleCnt="9"/>
      <dgm:spPr/>
    </dgm:pt>
    <dgm:pt modelId="{2C0F448E-5F3B-4A33-B7AC-AFA4DE1EFB5D}" type="pres">
      <dgm:prSet presAssocID="{8C2B88D6-0E09-4442-BC29-A29CEDAE78BE}" presName="childText" presStyleLbl="bgAcc1" presStyleIdx="3" presStyleCnt="9" custScaleY="60288">
        <dgm:presLayoutVars>
          <dgm:bulletEnabled val="1"/>
        </dgm:presLayoutVars>
      </dgm:prSet>
      <dgm:spPr/>
    </dgm:pt>
    <dgm:pt modelId="{CABB4C1C-44E7-4729-A5FC-97D247B3E5FE}" type="pres">
      <dgm:prSet presAssocID="{AE4CBCAC-C2CD-4772-A79A-035DD6E7C939}" presName="Name13" presStyleLbl="parChTrans1D2" presStyleIdx="4" presStyleCnt="9"/>
      <dgm:spPr/>
    </dgm:pt>
    <dgm:pt modelId="{0C8457EA-3012-4AB7-AAED-F4F92C555C11}" type="pres">
      <dgm:prSet presAssocID="{55013D0C-142D-4B1C-9863-5CE118B8C3AD}" presName="childText" presStyleLbl="bgAcc1" presStyleIdx="4" presStyleCnt="9" custScaleY="688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BDE1C9-D6B6-4844-95A2-C11F4F8F1027}" type="pres">
      <dgm:prSet presAssocID="{FF9A07CB-8DFB-4CBE-8243-96DAB7E6FBAE}" presName="Name13" presStyleLbl="parChTrans1D2" presStyleIdx="5" presStyleCnt="9"/>
      <dgm:spPr/>
    </dgm:pt>
    <dgm:pt modelId="{AC5D1117-B251-4A74-8EFE-6FAC3879A223}" type="pres">
      <dgm:prSet presAssocID="{3E230AB5-AD0A-4507-A1AB-3479E858758B}" presName="childText" presStyleLbl="bgAcc1" presStyleIdx="5" presStyleCnt="9" custScaleY="602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AF7AAF-CF03-4374-A084-394908FEF677}" type="pres">
      <dgm:prSet presAssocID="{24A029A9-4916-48FF-A172-2E943E67F595}" presName="root" presStyleCnt="0"/>
      <dgm:spPr/>
    </dgm:pt>
    <dgm:pt modelId="{E50B5DDA-CF7E-42D5-BB5D-9FF4F212D0BD}" type="pres">
      <dgm:prSet presAssocID="{24A029A9-4916-48FF-A172-2E943E67F595}" presName="rootComposite" presStyleCnt="0"/>
      <dgm:spPr/>
    </dgm:pt>
    <dgm:pt modelId="{C870B2FC-FDE9-4CB3-9C5D-D6A71CC04DDE}" type="pres">
      <dgm:prSet presAssocID="{24A029A9-4916-48FF-A172-2E943E67F595}" presName="rootText" presStyleLbl="node1" presStyleIdx="2" presStyleCnt="3"/>
      <dgm:spPr/>
      <dgm:t>
        <a:bodyPr/>
        <a:lstStyle/>
        <a:p>
          <a:endParaRPr lang="en-US"/>
        </a:p>
      </dgm:t>
    </dgm:pt>
    <dgm:pt modelId="{0E12B1C8-93B1-4759-95A7-5CF511EF3A93}" type="pres">
      <dgm:prSet presAssocID="{24A029A9-4916-48FF-A172-2E943E67F595}" presName="rootConnector" presStyleLbl="node1" presStyleIdx="2" presStyleCnt="3"/>
      <dgm:spPr/>
    </dgm:pt>
    <dgm:pt modelId="{BC97A490-D0B3-4900-8660-50378D1114BD}" type="pres">
      <dgm:prSet presAssocID="{24A029A9-4916-48FF-A172-2E943E67F595}" presName="childShape" presStyleCnt="0"/>
      <dgm:spPr/>
    </dgm:pt>
    <dgm:pt modelId="{9B614425-37E0-4076-B137-5306D5072A9B}" type="pres">
      <dgm:prSet presAssocID="{66AB50A2-89C9-473D-B383-7F213C0D2A65}" presName="Name13" presStyleLbl="parChTrans1D2" presStyleIdx="6" presStyleCnt="9"/>
      <dgm:spPr/>
    </dgm:pt>
    <dgm:pt modelId="{B59D178C-4BC8-407D-B78F-AEB15EBAB393}" type="pres">
      <dgm:prSet presAssocID="{6D1F646A-7FA8-440C-B1A7-BD9B1C7CC384}" presName="childText" presStyleLbl="bgAcc1" presStyleIdx="6" presStyleCnt="9" custScaleY="551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4EA069-DE9A-437C-A73F-29F21FE5BEEF}" type="pres">
      <dgm:prSet presAssocID="{CFE02A3B-7C50-4AC8-AACF-B4E88E644E62}" presName="Name13" presStyleLbl="parChTrans1D2" presStyleIdx="7" presStyleCnt="9"/>
      <dgm:spPr/>
    </dgm:pt>
    <dgm:pt modelId="{B0B1A1DF-8703-4FB9-9FDE-0DAF95E97BB6}" type="pres">
      <dgm:prSet presAssocID="{B54CA5DC-AA2E-4550-A7AB-33A4DA9F5BF4}" presName="childText" presStyleLbl="bgAcc1" presStyleIdx="7" presStyleCnt="9" custScaleY="714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C01DA4-97A0-42D4-BB06-8B6290005C7C}" type="pres">
      <dgm:prSet presAssocID="{2BF009AF-EE9D-4F5D-9B37-F34C3E0F3671}" presName="Name13" presStyleLbl="parChTrans1D2" presStyleIdx="8" presStyleCnt="9"/>
      <dgm:spPr/>
    </dgm:pt>
    <dgm:pt modelId="{07CF0B01-0899-49B5-8800-820201521607}" type="pres">
      <dgm:prSet presAssocID="{BAE1E4EE-95B7-4A2C-8790-812736A752C6}" presName="childText" presStyleLbl="bgAcc1" presStyleIdx="8" presStyleCnt="9" custScaleY="604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35753EF-CBBD-457A-9884-713819FAE4F3}" srcId="{72BE1FD3-9BB9-4D1F-9991-FB2EB96280A0}" destId="{2BABF89C-2E40-43FE-822B-1558F8F5642F}" srcOrd="0" destOrd="0" parTransId="{CD19C58A-3125-4D7B-955A-F0A10D3592D5}" sibTransId="{ED6B21E3-10E9-4022-909E-16AA1A043844}"/>
    <dgm:cxn modelId="{B4FD4801-FC74-49D8-A455-3FACACE0807C}" srcId="{9FD341C6-223D-4C17-B9AD-F6BCED6A4BEC}" destId="{24A029A9-4916-48FF-A172-2E943E67F595}" srcOrd="2" destOrd="0" parTransId="{571CEEA6-0406-40D2-A993-081D62E2F492}" sibTransId="{16D1AD29-7FEB-4DD0-96E9-F8B98ABFFCB9}"/>
    <dgm:cxn modelId="{A9E5B61F-8488-4057-BD50-FC8C2AAD301F}" type="presOf" srcId="{979A9116-2D29-4DCB-9A9C-BEAEBAB64A0F}" destId="{4A56E5FC-CDC7-4D43-9B6A-83EB64EBD636}" srcOrd="0" destOrd="0" presId="urn:microsoft.com/office/officeart/2005/8/layout/hierarchy3"/>
    <dgm:cxn modelId="{480F438B-2794-4116-BB8A-FC74F5E2AFC0}" type="presOf" srcId="{9FD341C6-223D-4C17-B9AD-F6BCED6A4BEC}" destId="{8449D544-B709-482D-9CC3-7DDF55D86B8B}" srcOrd="0" destOrd="0" presId="urn:microsoft.com/office/officeart/2005/8/layout/hierarchy3"/>
    <dgm:cxn modelId="{9616C478-8179-4572-8B98-2919EB0626FA}" type="presOf" srcId="{AE4CBCAC-C2CD-4772-A79A-035DD6E7C939}" destId="{CABB4C1C-44E7-4729-A5FC-97D247B3E5FE}" srcOrd="0" destOrd="0" presId="urn:microsoft.com/office/officeart/2005/8/layout/hierarchy3"/>
    <dgm:cxn modelId="{3455A293-D1D4-4902-B774-EC5FEF2D1991}" type="presOf" srcId="{8C2B88D6-0E09-4442-BC29-A29CEDAE78BE}" destId="{2C0F448E-5F3B-4A33-B7AC-AFA4DE1EFB5D}" srcOrd="0" destOrd="0" presId="urn:microsoft.com/office/officeart/2005/8/layout/hierarchy3"/>
    <dgm:cxn modelId="{5DDB3AF9-31DB-427E-B5C6-5E027D2873DC}" type="presOf" srcId="{24A029A9-4916-48FF-A172-2E943E67F595}" destId="{0E12B1C8-93B1-4759-95A7-5CF511EF3A93}" srcOrd="1" destOrd="0" presId="urn:microsoft.com/office/officeart/2005/8/layout/hierarchy3"/>
    <dgm:cxn modelId="{77EDBD53-0006-4F83-B0A4-E824E4C5C630}" type="presOf" srcId="{2BABF89C-2E40-43FE-822B-1558F8F5642F}" destId="{60D65AA6-6B27-4124-BFB2-C46B5767CD47}" srcOrd="0" destOrd="0" presId="urn:microsoft.com/office/officeart/2005/8/layout/hierarchy3"/>
    <dgm:cxn modelId="{5DCB1E87-ABC0-480D-9DE2-EB93B588A01A}" srcId="{24A029A9-4916-48FF-A172-2E943E67F595}" destId="{B54CA5DC-AA2E-4550-A7AB-33A4DA9F5BF4}" srcOrd="1" destOrd="0" parTransId="{CFE02A3B-7C50-4AC8-AACF-B4E88E644E62}" sibTransId="{E4F6A7A8-026E-40F1-81F0-5C0A2473194C}"/>
    <dgm:cxn modelId="{927F9BB5-6137-42C4-9DD9-5558A6F74B68}" type="presOf" srcId="{BAE1E4EE-95B7-4A2C-8790-812736A752C6}" destId="{07CF0B01-0899-49B5-8800-820201521607}" srcOrd="0" destOrd="0" presId="urn:microsoft.com/office/officeart/2005/8/layout/hierarchy3"/>
    <dgm:cxn modelId="{32C80F2F-2972-4BAC-9C81-32630823342F}" type="presOf" srcId="{72BE1FD3-9BB9-4D1F-9991-FB2EB96280A0}" destId="{6924CA2B-AB10-461C-B961-5C20FB30BCC4}" srcOrd="0" destOrd="0" presId="urn:microsoft.com/office/officeart/2005/8/layout/hierarchy3"/>
    <dgm:cxn modelId="{EAB29A81-8847-4F4C-8DD6-289573164589}" type="presOf" srcId="{25C33FEC-112F-426F-9155-22583BB4BE55}" destId="{DBF519EC-C089-4E15-9161-83B3187CDF2D}" srcOrd="0" destOrd="0" presId="urn:microsoft.com/office/officeart/2005/8/layout/hierarchy3"/>
    <dgm:cxn modelId="{93E2BD84-3C44-4754-B1EE-09C4C0F635BE}" srcId="{9C90291D-318E-4407-AF23-88B27D06163D}" destId="{3E230AB5-AD0A-4507-A1AB-3479E858758B}" srcOrd="2" destOrd="0" parTransId="{FF9A07CB-8DFB-4CBE-8243-96DAB7E6FBAE}" sibTransId="{D6FE925F-77EE-4845-A4D3-B20E9AEB46A8}"/>
    <dgm:cxn modelId="{514FC0ED-E11F-4E87-9F84-9BC933AC91B4}" type="presOf" srcId="{A95CFAA6-C93A-4081-B95D-2FA54B5AACFA}" destId="{5DC5424F-F5CF-412C-A1B5-7EC035B1BAB0}" srcOrd="0" destOrd="0" presId="urn:microsoft.com/office/officeart/2005/8/layout/hierarchy3"/>
    <dgm:cxn modelId="{45AC53B4-E71B-43DA-8AB2-08256B36C10B}" type="presOf" srcId="{66AB50A2-89C9-473D-B383-7F213C0D2A65}" destId="{9B614425-37E0-4076-B137-5306D5072A9B}" srcOrd="0" destOrd="0" presId="urn:microsoft.com/office/officeart/2005/8/layout/hierarchy3"/>
    <dgm:cxn modelId="{D6410C4D-9BD3-4FE3-A64E-73F8F51A851A}" type="presOf" srcId="{9C90291D-318E-4407-AF23-88B27D06163D}" destId="{8B275E48-C1C9-4676-85A6-962B3DCFED04}" srcOrd="1" destOrd="0" presId="urn:microsoft.com/office/officeart/2005/8/layout/hierarchy3"/>
    <dgm:cxn modelId="{D634916B-7E76-42EB-A48D-B80DF427E733}" type="presOf" srcId="{FF4B77E7-D3FD-490F-BDAA-DB0BA8C48D28}" destId="{A0B42F96-A21E-466A-9425-94417B742D3F}" srcOrd="0" destOrd="0" presId="urn:microsoft.com/office/officeart/2005/8/layout/hierarchy3"/>
    <dgm:cxn modelId="{A85EB81C-9B48-4459-A408-56A6964431DB}" type="presOf" srcId="{55013D0C-142D-4B1C-9863-5CE118B8C3AD}" destId="{0C8457EA-3012-4AB7-AAED-F4F92C555C11}" srcOrd="0" destOrd="0" presId="urn:microsoft.com/office/officeart/2005/8/layout/hierarchy3"/>
    <dgm:cxn modelId="{A6777E30-F802-4CED-99DE-8FE31D356B22}" srcId="{9C90291D-318E-4407-AF23-88B27D06163D}" destId="{8C2B88D6-0E09-4442-BC29-A29CEDAE78BE}" srcOrd="0" destOrd="0" parTransId="{FF4B77E7-D3FD-490F-BDAA-DB0BA8C48D28}" sibTransId="{9BEFEB32-4E06-499C-8159-5373F6938FD6}"/>
    <dgm:cxn modelId="{36CF24B4-9E37-4A09-A4CE-89EAC8FC443C}" type="presOf" srcId="{9C90291D-318E-4407-AF23-88B27D06163D}" destId="{4DBC44C2-41BB-4CA0-8DCC-EDA4D1928E12}" srcOrd="0" destOrd="0" presId="urn:microsoft.com/office/officeart/2005/8/layout/hierarchy3"/>
    <dgm:cxn modelId="{A4776EBC-1E0A-4735-A190-8D0A2385B8A3}" type="presOf" srcId="{CD19C58A-3125-4D7B-955A-F0A10D3592D5}" destId="{3D2F0A37-355E-423B-AD89-B8A7FD0144BB}" srcOrd="0" destOrd="0" presId="urn:microsoft.com/office/officeart/2005/8/layout/hierarchy3"/>
    <dgm:cxn modelId="{86D78DE8-9467-40BA-9280-F818B3D77DBA}" type="presOf" srcId="{B54CA5DC-AA2E-4550-A7AB-33A4DA9F5BF4}" destId="{B0B1A1DF-8703-4FB9-9FDE-0DAF95E97BB6}" srcOrd="0" destOrd="0" presId="urn:microsoft.com/office/officeart/2005/8/layout/hierarchy3"/>
    <dgm:cxn modelId="{43D91E33-75DA-4383-AD1D-6833D8A18A3A}" type="presOf" srcId="{CFE02A3B-7C50-4AC8-AACF-B4E88E644E62}" destId="{114EA069-DE9A-437C-A73F-29F21FE5BEEF}" srcOrd="0" destOrd="0" presId="urn:microsoft.com/office/officeart/2005/8/layout/hierarchy3"/>
    <dgm:cxn modelId="{5EF3B339-C8AB-4E92-9EE1-779CE3F2706A}" srcId="{9FD341C6-223D-4C17-B9AD-F6BCED6A4BEC}" destId="{9C90291D-318E-4407-AF23-88B27D06163D}" srcOrd="1" destOrd="0" parTransId="{F9CD495D-6302-4B31-87BD-3EE667EC9E41}" sibTransId="{3DA389B4-73D3-46F7-B45E-58BA691BE256}"/>
    <dgm:cxn modelId="{0E2B2E5A-60BE-4883-A593-BB380C230A31}" type="presOf" srcId="{24A029A9-4916-48FF-A172-2E943E67F595}" destId="{C870B2FC-FDE9-4CB3-9C5D-D6A71CC04DDE}" srcOrd="0" destOrd="0" presId="urn:microsoft.com/office/officeart/2005/8/layout/hierarchy3"/>
    <dgm:cxn modelId="{0DED551E-79D8-45C9-B0F1-F40542235932}" srcId="{24A029A9-4916-48FF-A172-2E943E67F595}" destId="{6D1F646A-7FA8-440C-B1A7-BD9B1C7CC384}" srcOrd="0" destOrd="0" parTransId="{66AB50A2-89C9-473D-B383-7F213C0D2A65}" sibTransId="{3D5D3F89-EC01-4A50-B0C0-61D3CB773123}"/>
    <dgm:cxn modelId="{53B3ACA8-3EC5-4A9F-9DF5-B7FD17E8E74F}" srcId="{24A029A9-4916-48FF-A172-2E943E67F595}" destId="{BAE1E4EE-95B7-4A2C-8790-812736A752C6}" srcOrd="2" destOrd="0" parTransId="{2BF009AF-EE9D-4F5D-9B37-F34C3E0F3671}" sibTransId="{22DBBD3B-40BD-41CC-B86A-581588F7E7A1}"/>
    <dgm:cxn modelId="{CA74B6E4-BB12-46FA-BE63-63B0DF9FFA32}" type="presOf" srcId="{72BE1FD3-9BB9-4D1F-9991-FB2EB96280A0}" destId="{28EB9A12-1FC3-4E71-A09E-8B8E5EC1DE2C}" srcOrd="1" destOrd="0" presId="urn:microsoft.com/office/officeart/2005/8/layout/hierarchy3"/>
    <dgm:cxn modelId="{8CCBC363-4F0A-45FC-AB44-432804ECB206}" srcId="{9FD341C6-223D-4C17-B9AD-F6BCED6A4BEC}" destId="{72BE1FD3-9BB9-4D1F-9991-FB2EB96280A0}" srcOrd="0" destOrd="0" parTransId="{B9A6CA88-102A-46CA-A7A6-0783458BBBA5}" sibTransId="{3590478E-9343-4F91-8D4D-CAE6D3E2CBB3}"/>
    <dgm:cxn modelId="{16B5368F-6466-4EEF-99FE-DDD447F71849}" srcId="{72BE1FD3-9BB9-4D1F-9991-FB2EB96280A0}" destId="{25C33FEC-112F-426F-9155-22583BB4BE55}" srcOrd="2" destOrd="0" parTransId="{6BC51CA6-4947-470E-BFB3-F143033F45E6}" sibTransId="{2DD9E125-D0FB-4808-B4D3-C06F7684291C}"/>
    <dgm:cxn modelId="{A46D3D4A-6747-403D-832D-73B851E059C4}" srcId="{9C90291D-318E-4407-AF23-88B27D06163D}" destId="{55013D0C-142D-4B1C-9863-5CE118B8C3AD}" srcOrd="1" destOrd="0" parTransId="{AE4CBCAC-C2CD-4772-A79A-035DD6E7C939}" sibTransId="{D693128C-FA6D-481E-8490-CF7E02A1FD92}"/>
    <dgm:cxn modelId="{3A3EF29D-E69B-4660-A216-73139A99A0A8}" srcId="{72BE1FD3-9BB9-4D1F-9991-FB2EB96280A0}" destId="{A95CFAA6-C93A-4081-B95D-2FA54B5AACFA}" srcOrd="1" destOrd="0" parTransId="{979A9116-2D29-4DCB-9A9C-BEAEBAB64A0F}" sibTransId="{63B3F3C2-FC76-4B76-BCF6-F1708BD7EC2E}"/>
    <dgm:cxn modelId="{F7682108-719D-42AA-A243-771199ECD1E8}" type="presOf" srcId="{6D1F646A-7FA8-440C-B1A7-BD9B1C7CC384}" destId="{B59D178C-4BC8-407D-B78F-AEB15EBAB393}" srcOrd="0" destOrd="0" presId="urn:microsoft.com/office/officeart/2005/8/layout/hierarchy3"/>
    <dgm:cxn modelId="{081351AF-32C2-49C6-968C-6564B63E9464}" type="presOf" srcId="{2BF009AF-EE9D-4F5D-9B37-F34C3E0F3671}" destId="{E8C01DA4-97A0-42D4-BB06-8B6290005C7C}" srcOrd="0" destOrd="0" presId="urn:microsoft.com/office/officeart/2005/8/layout/hierarchy3"/>
    <dgm:cxn modelId="{7A54D0FF-7D76-4E59-8A3A-06B50601E660}" type="presOf" srcId="{FF9A07CB-8DFB-4CBE-8243-96DAB7E6FBAE}" destId="{30BDE1C9-D6B6-4844-95A2-C11F4F8F1027}" srcOrd="0" destOrd="0" presId="urn:microsoft.com/office/officeart/2005/8/layout/hierarchy3"/>
    <dgm:cxn modelId="{1A4FA227-A04E-4AC8-9ADF-DA85743E3F5E}" type="presOf" srcId="{6BC51CA6-4947-470E-BFB3-F143033F45E6}" destId="{B09F10E9-08BD-480E-A4C5-9164AAAD4E0E}" srcOrd="0" destOrd="0" presId="urn:microsoft.com/office/officeart/2005/8/layout/hierarchy3"/>
    <dgm:cxn modelId="{FBFD78B7-6B3D-4C9A-95D4-01CDDB569A65}" type="presOf" srcId="{3E230AB5-AD0A-4507-A1AB-3479E858758B}" destId="{AC5D1117-B251-4A74-8EFE-6FAC3879A223}" srcOrd="0" destOrd="0" presId="urn:microsoft.com/office/officeart/2005/8/layout/hierarchy3"/>
    <dgm:cxn modelId="{BD2425E3-69DE-4497-BF56-3BB839AEBADE}" type="presParOf" srcId="{8449D544-B709-482D-9CC3-7DDF55D86B8B}" destId="{CCE5D435-24AA-4CAD-ADD5-6F44B5A9E360}" srcOrd="0" destOrd="0" presId="urn:microsoft.com/office/officeart/2005/8/layout/hierarchy3"/>
    <dgm:cxn modelId="{79018763-A256-4397-9FFA-9F95EAC31740}" type="presParOf" srcId="{CCE5D435-24AA-4CAD-ADD5-6F44B5A9E360}" destId="{5A74D4C3-6645-4E94-8D2C-E58805BD2CD7}" srcOrd="0" destOrd="0" presId="urn:microsoft.com/office/officeart/2005/8/layout/hierarchy3"/>
    <dgm:cxn modelId="{02207587-BADD-489E-B9E0-682768690818}" type="presParOf" srcId="{5A74D4C3-6645-4E94-8D2C-E58805BD2CD7}" destId="{6924CA2B-AB10-461C-B961-5C20FB30BCC4}" srcOrd="0" destOrd="0" presId="urn:microsoft.com/office/officeart/2005/8/layout/hierarchy3"/>
    <dgm:cxn modelId="{812B3B53-F646-4896-8D3E-27D04CB74839}" type="presParOf" srcId="{5A74D4C3-6645-4E94-8D2C-E58805BD2CD7}" destId="{28EB9A12-1FC3-4E71-A09E-8B8E5EC1DE2C}" srcOrd="1" destOrd="0" presId="urn:microsoft.com/office/officeart/2005/8/layout/hierarchy3"/>
    <dgm:cxn modelId="{78FC6B41-E145-45A5-86B1-ABD788904046}" type="presParOf" srcId="{CCE5D435-24AA-4CAD-ADD5-6F44B5A9E360}" destId="{94821A38-3DB2-4FAC-B1F2-E4B4728EDA39}" srcOrd="1" destOrd="0" presId="urn:microsoft.com/office/officeart/2005/8/layout/hierarchy3"/>
    <dgm:cxn modelId="{3832CA80-2386-4CAE-9E66-290C485B61D2}" type="presParOf" srcId="{94821A38-3DB2-4FAC-B1F2-E4B4728EDA39}" destId="{3D2F0A37-355E-423B-AD89-B8A7FD0144BB}" srcOrd="0" destOrd="0" presId="urn:microsoft.com/office/officeart/2005/8/layout/hierarchy3"/>
    <dgm:cxn modelId="{18617E3F-89E2-40D4-BF39-C5942BD8DB24}" type="presParOf" srcId="{94821A38-3DB2-4FAC-B1F2-E4B4728EDA39}" destId="{60D65AA6-6B27-4124-BFB2-C46B5767CD47}" srcOrd="1" destOrd="0" presId="urn:microsoft.com/office/officeart/2005/8/layout/hierarchy3"/>
    <dgm:cxn modelId="{D31FD26C-D2E3-4A2B-AD01-5E68C949E6AA}" type="presParOf" srcId="{94821A38-3DB2-4FAC-B1F2-E4B4728EDA39}" destId="{4A56E5FC-CDC7-4D43-9B6A-83EB64EBD636}" srcOrd="2" destOrd="0" presId="urn:microsoft.com/office/officeart/2005/8/layout/hierarchy3"/>
    <dgm:cxn modelId="{58264032-0E1B-4CED-97F1-7232AF285DFE}" type="presParOf" srcId="{94821A38-3DB2-4FAC-B1F2-E4B4728EDA39}" destId="{5DC5424F-F5CF-412C-A1B5-7EC035B1BAB0}" srcOrd="3" destOrd="0" presId="urn:microsoft.com/office/officeart/2005/8/layout/hierarchy3"/>
    <dgm:cxn modelId="{7BEEDA13-96CB-434F-8E05-8853B300DB3B}" type="presParOf" srcId="{94821A38-3DB2-4FAC-B1F2-E4B4728EDA39}" destId="{B09F10E9-08BD-480E-A4C5-9164AAAD4E0E}" srcOrd="4" destOrd="0" presId="urn:microsoft.com/office/officeart/2005/8/layout/hierarchy3"/>
    <dgm:cxn modelId="{08D967BE-864D-406C-BACA-1BBE05BE1422}" type="presParOf" srcId="{94821A38-3DB2-4FAC-B1F2-E4B4728EDA39}" destId="{DBF519EC-C089-4E15-9161-83B3187CDF2D}" srcOrd="5" destOrd="0" presId="urn:microsoft.com/office/officeart/2005/8/layout/hierarchy3"/>
    <dgm:cxn modelId="{4A2F6FA6-E470-4E3C-BF5A-914BEDE3A11F}" type="presParOf" srcId="{8449D544-B709-482D-9CC3-7DDF55D86B8B}" destId="{3D218FD2-FD98-48F9-AFD6-87D78FAF8BD9}" srcOrd="1" destOrd="0" presId="urn:microsoft.com/office/officeart/2005/8/layout/hierarchy3"/>
    <dgm:cxn modelId="{7008293F-097F-4731-AA1D-F9E61A69DE0F}" type="presParOf" srcId="{3D218FD2-FD98-48F9-AFD6-87D78FAF8BD9}" destId="{C600F4F3-A906-4D20-B029-7FE66B5FED9C}" srcOrd="0" destOrd="0" presId="urn:microsoft.com/office/officeart/2005/8/layout/hierarchy3"/>
    <dgm:cxn modelId="{6EBE27F3-FA0A-41AD-BE11-BD29F3CBE806}" type="presParOf" srcId="{C600F4F3-A906-4D20-B029-7FE66B5FED9C}" destId="{4DBC44C2-41BB-4CA0-8DCC-EDA4D1928E12}" srcOrd="0" destOrd="0" presId="urn:microsoft.com/office/officeart/2005/8/layout/hierarchy3"/>
    <dgm:cxn modelId="{F792665D-E3F6-4A1D-8318-6DE5119088CD}" type="presParOf" srcId="{C600F4F3-A906-4D20-B029-7FE66B5FED9C}" destId="{8B275E48-C1C9-4676-85A6-962B3DCFED04}" srcOrd="1" destOrd="0" presId="urn:microsoft.com/office/officeart/2005/8/layout/hierarchy3"/>
    <dgm:cxn modelId="{8CBA61DA-E251-49DE-911B-F37FDCCEAFA5}" type="presParOf" srcId="{3D218FD2-FD98-48F9-AFD6-87D78FAF8BD9}" destId="{8006463C-68C0-4A6B-A348-40D36DD2CCA0}" srcOrd="1" destOrd="0" presId="urn:microsoft.com/office/officeart/2005/8/layout/hierarchy3"/>
    <dgm:cxn modelId="{7E0A90E7-7505-4E08-B91A-739A1B04AFA3}" type="presParOf" srcId="{8006463C-68C0-4A6B-A348-40D36DD2CCA0}" destId="{A0B42F96-A21E-466A-9425-94417B742D3F}" srcOrd="0" destOrd="0" presId="urn:microsoft.com/office/officeart/2005/8/layout/hierarchy3"/>
    <dgm:cxn modelId="{EABC19F8-E6F4-48C2-90A5-9CB069D0CD7E}" type="presParOf" srcId="{8006463C-68C0-4A6B-A348-40D36DD2CCA0}" destId="{2C0F448E-5F3B-4A33-B7AC-AFA4DE1EFB5D}" srcOrd="1" destOrd="0" presId="urn:microsoft.com/office/officeart/2005/8/layout/hierarchy3"/>
    <dgm:cxn modelId="{61E3817A-735C-4AEE-9C5D-52971DEDB744}" type="presParOf" srcId="{8006463C-68C0-4A6B-A348-40D36DD2CCA0}" destId="{CABB4C1C-44E7-4729-A5FC-97D247B3E5FE}" srcOrd="2" destOrd="0" presId="urn:microsoft.com/office/officeart/2005/8/layout/hierarchy3"/>
    <dgm:cxn modelId="{A11EAF08-6196-4F78-B826-6002367BD65C}" type="presParOf" srcId="{8006463C-68C0-4A6B-A348-40D36DD2CCA0}" destId="{0C8457EA-3012-4AB7-AAED-F4F92C555C11}" srcOrd="3" destOrd="0" presId="urn:microsoft.com/office/officeart/2005/8/layout/hierarchy3"/>
    <dgm:cxn modelId="{F4EB6CBF-DE13-468D-AC96-826AF22F4B37}" type="presParOf" srcId="{8006463C-68C0-4A6B-A348-40D36DD2CCA0}" destId="{30BDE1C9-D6B6-4844-95A2-C11F4F8F1027}" srcOrd="4" destOrd="0" presId="urn:microsoft.com/office/officeart/2005/8/layout/hierarchy3"/>
    <dgm:cxn modelId="{67804C1C-80D3-45B1-94B2-10AC8DB8797F}" type="presParOf" srcId="{8006463C-68C0-4A6B-A348-40D36DD2CCA0}" destId="{AC5D1117-B251-4A74-8EFE-6FAC3879A223}" srcOrd="5" destOrd="0" presId="urn:microsoft.com/office/officeart/2005/8/layout/hierarchy3"/>
    <dgm:cxn modelId="{4C33A2C5-0B90-4770-8CEE-E19EB507047A}" type="presParOf" srcId="{8449D544-B709-482D-9CC3-7DDF55D86B8B}" destId="{BFAF7AAF-CF03-4374-A084-394908FEF677}" srcOrd="2" destOrd="0" presId="urn:microsoft.com/office/officeart/2005/8/layout/hierarchy3"/>
    <dgm:cxn modelId="{DA8D3244-A140-41E9-AC72-817D44490692}" type="presParOf" srcId="{BFAF7AAF-CF03-4374-A084-394908FEF677}" destId="{E50B5DDA-CF7E-42D5-BB5D-9FF4F212D0BD}" srcOrd="0" destOrd="0" presId="urn:microsoft.com/office/officeart/2005/8/layout/hierarchy3"/>
    <dgm:cxn modelId="{C4E3AE82-60A6-4B5C-96A5-3BD0462FF76D}" type="presParOf" srcId="{E50B5DDA-CF7E-42D5-BB5D-9FF4F212D0BD}" destId="{C870B2FC-FDE9-4CB3-9C5D-D6A71CC04DDE}" srcOrd="0" destOrd="0" presId="urn:microsoft.com/office/officeart/2005/8/layout/hierarchy3"/>
    <dgm:cxn modelId="{43B52F88-415C-4311-BC09-6B808D62BA27}" type="presParOf" srcId="{E50B5DDA-CF7E-42D5-BB5D-9FF4F212D0BD}" destId="{0E12B1C8-93B1-4759-95A7-5CF511EF3A93}" srcOrd="1" destOrd="0" presId="urn:microsoft.com/office/officeart/2005/8/layout/hierarchy3"/>
    <dgm:cxn modelId="{4326F42F-A7B4-451E-B7CB-E24358A5DCD2}" type="presParOf" srcId="{BFAF7AAF-CF03-4374-A084-394908FEF677}" destId="{BC97A490-D0B3-4900-8660-50378D1114BD}" srcOrd="1" destOrd="0" presId="urn:microsoft.com/office/officeart/2005/8/layout/hierarchy3"/>
    <dgm:cxn modelId="{66B815B5-9E13-4947-8092-05BA93D2492B}" type="presParOf" srcId="{BC97A490-D0B3-4900-8660-50378D1114BD}" destId="{9B614425-37E0-4076-B137-5306D5072A9B}" srcOrd="0" destOrd="0" presId="urn:microsoft.com/office/officeart/2005/8/layout/hierarchy3"/>
    <dgm:cxn modelId="{A2E3401D-EAF8-49AD-8BDC-79D2BCF73178}" type="presParOf" srcId="{BC97A490-D0B3-4900-8660-50378D1114BD}" destId="{B59D178C-4BC8-407D-B78F-AEB15EBAB393}" srcOrd="1" destOrd="0" presId="urn:microsoft.com/office/officeart/2005/8/layout/hierarchy3"/>
    <dgm:cxn modelId="{4B8EB0BD-919B-46AA-8FF1-F27C33EEA4A2}" type="presParOf" srcId="{BC97A490-D0B3-4900-8660-50378D1114BD}" destId="{114EA069-DE9A-437C-A73F-29F21FE5BEEF}" srcOrd="2" destOrd="0" presId="urn:microsoft.com/office/officeart/2005/8/layout/hierarchy3"/>
    <dgm:cxn modelId="{A8D945A8-4BFF-40B8-8E64-597E99C61004}" type="presParOf" srcId="{BC97A490-D0B3-4900-8660-50378D1114BD}" destId="{B0B1A1DF-8703-4FB9-9FDE-0DAF95E97BB6}" srcOrd="3" destOrd="0" presId="urn:microsoft.com/office/officeart/2005/8/layout/hierarchy3"/>
    <dgm:cxn modelId="{92931C5A-12C6-4839-8A88-C70AC0517DF9}" type="presParOf" srcId="{BC97A490-D0B3-4900-8660-50378D1114BD}" destId="{E8C01DA4-97A0-42D4-BB06-8B6290005C7C}" srcOrd="4" destOrd="0" presId="urn:microsoft.com/office/officeart/2005/8/layout/hierarchy3"/>
    <dgm:cxn modelId="{2489469C-5E0B-46A4-BB10-34A9E652DCED}" type="presParOf" srcId="{BC97A490-D0B3-4900-8660-50378D1114BD}" destId="{07CF0B01-0899-49B5-8800-820201521607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24CA2B-AB10-461C-B961-5C20FB30BCC4}">
      <dsp:nvSpPr>
        <dsp:cNvPr id="0" name=""/>
        <dsp:cNvSpPr/>
      </dsp:nvSpPr>
      <dsp:spPr>
        <a:xfrm>
          <a:off x="284326" y="1336"/>
          <a:ext cx="2148242" cy="10741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>
              <a:solidFill>
                <a:schemeClr val="tx2"/>
              </a:solidFill>
              <a:latin typeface="Helvetica" panose="020B0604020202020204" pitchFamily="34" charset="0"/>
              <a:ea typeface="+mj-ea"/>
              <a:cs typeface="+mj-cs"/>
            </a:rPr>
            <a:t>Protection from further harm</a:t>
          </a:r>
          <a:endParaRPr lang="en-US" sz="1400" b="1" kern="1200" dirty="0"/>
        </a:p>
      </dsp:txBody>
      <dsp:txXfrm>
        <a:off x="315786" y="32796"/>
        <a:ext cx="2085322" cy="1011201"/>
      </dsp:txXfrm>
    </dsp:sp>
    <dsp:sp modelId="{3D2F0A37-355E-423B-AD89-B8A7FD0144BB}">
      <dsp:nvSpPr>
        <dsp:cNvPr id="0" name=""/>
        <dsp:cNvSpPr/>
      </dsp:nvSpPr>
      <dsp:spPr>
        <a:xfrm>
          <a:off x="499150" y="1075458"/>
          <a:ext cx="214824" cy="5770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7039"/>
              </a:lnTo>
              <a:lnTo>
                <a:pt x="214824" y="57703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D65AA6-6B27-4124-BFB2-C46B5767CD47}">
      <dsp:nvSpPr>
        <dsp:cNvPr id="0" name=""/>
        <dsp:cNvSpPr/>
      </dsp:nvSpPr>
      <dsp:spPr>
        <a:xfrm>
          <a:off x="713974" y="1343988"/>
          <a:ext cx="1718594" cy="6170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Physical harm</a:t>
          </a:r>
          <a:endParaRPr lang="en-US" sz="1300" kern="1200" dirty="0"/>
        </a:p>
      </dsp:txBody>
      <dsp:txXfrm>
        <a:off x="732046" y="1362060"/>
        <a:ext cx="1682450" cy="580874"/>
      </dsp:txXfrm>
    </dsp:sp>
    <dsp:sp modelId="{4A56E5FC-CDC7-4D43-9B6A-83EB64EBD636}">
      <dsp:nvSpPr>
        <dsp:cNvPr id="0" name=""/>
        <dsp:cNvSpPr/>
      </dsp:nvSpPr>
      <dsp:spPr>
        <a:xfrm>
          <a:off x="499150" y="1075458"/>
          <a:ext cx="214824" cy="15546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54645"/>
              </a:lnTo>
              <a:lnTo>
                <a:pt x="214824" y="155464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C5424F-F5CF-412C-A1B5-7EC035B1BAB0}">
      <dsp:nvSpPr>
        <dsp:cNvPr id="0" name=""/>
        <dsp:cNvSpPr/>
      </dsp:nvSpPr>
      <dsp:spPr>
        <a:xfrm>
          <a:off x="713974" y="2229537"/>
          <a:ext cx="1718594" cy="8011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300" kern="1200" dirty="0" smtClean="0"/>
            <a:t>Psychological harm</a:t>
          </a:r>
        </a:p>
      </dsp:txBody>
      <dsp:txXfrm>
        <a:off x="737438" y="2253001"/>
        <a:ext cx="1671666" cy="754205"/>
      </dsp:txXfrm>
    </dsp:sp>
    <dsp:sp modelId="{B09F10E9-08BD-480E-A4C5-9164AAAD4E0E}">
      <dsp:nvSpPr>
        <dsp:cNvPr id="0" name=""/>
        <dsp:cNvSpPr/>
      </dsp:nvSpPr>
      <dsp:spPr>
        <a:xfrm>
          <a:off x="499150" y="1075458"/>
          <a:ext cx="214824" cy="24864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86424"/>
              </a:lnTo>
              <a:lnTo>
                <a:pt x="214824" y="248642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F519EC-C089-4E15-9161-83B3187CDF2D}">
      <dsp:nvSpPr>
        <dsp:cNvPr id="0" name=""/>
        <dsp:cNvSpPr/>
      </dsp:nvSpPr>
      <dsp:spPr>
        <a:xfrm>
          <a:off x="713974" y="3299200"/>
          <a:ext cx="1718594" cy="5253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Retaliation</a:t>
          </a:r>
          <a:endParaRPr lang="en-US" sz="1300" kern="1200" dirty="0"/>
        </a:p>
      </dsp:txBody>
      <dsp:txXfrm>
        <a:off x="729361" y="3314587"/>
        <a:ext cx="1687820" cy="494589"/>
      </dsp:txXfrm>
    </dsp:sp>
    <dsp:sp modelId="{4DBC44C2-41BB-4CA0-8DCC-EDA4D1928E12}">
      <dsp:nvSpPr>
        <dsp:cNvPr id="0" name=""/>
        <dsp:cNvSpPr/>
      </dsp:nvSpPr>
      <dsp:spPr>
        <a:xfrm>
          <a:off x="2969629" y="1336"/>
          <a:ext cx="2148242" cy="10741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>
              <a:solidFill>
                <a:schemeClr val="tx2"/>
              </a:solidFill>
              <a:latin typeface="Helvetica" panose="020B0604020202020204" pitchFamily="34" charset="0"/>
              <a:ea typeface="+mj-ea"/>
              <a:cs typeface="+mj-cs"/>
            </a:rPr>
            <a:t>Not causing further harm</a:t>
          </a:r>
          <a:endParaRPr lang="en-US" sz="1400" b="1" kern="1200" dirty="0"/>
        </a:p>
      </dsp:txBody>
      <dsp:txXfrm>
        <a:off x="3001089" y="32796"/>
        <a:ext cx="2085322" cy="1011201"/>
      </dsp:txXfrm>
    </dsp:sp>
    <dsp:sp modelId="{A0B42F96-A21E-466A-9425-94417B742D3F}">
      <dsp:nvSpPr>
        <dsp:cNvPr id="0" name=""/>
        <dsp:cNvSpPr/>
      </dsp:nvSpPr>
      <dsp:spPr>
        <a:xfrm>
          <a:off x="3184453" y="1075458"/>
          <a:ext cx="214824" cy="5923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2313"/>
              </a:lnTo>
              <a:lnTo>
                <a:pt x="214824" y="59231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0F448E-5F3B-4A33-B7AC-AFA4DE1EFB5D}">
      <dsp:nvSpPr>
        <dsp:cNvPr id="0" name=""/>
        <dsp:cNvSpPr/>
      </dsp:nvSpPr>
      <dsp:spPr>
        <a:xfrm>
          <a:off x="3399278" y="1343988"/>
          <a:ext cx="1718594" cy="6475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Avoiding re-traumatization</a:t>
          </a:r>
          <a:endParaRPr lang="en-US" sz="1300" kern="1200" dirty="0"/>
        </a:p>
      </dsp:txBody>
      <dsp:txXfrm>
        <a:off x="3418245" y="1362955"/>
        <a:ext cx="1680660" cy="609632"/>
      </dsp:txXfrm>
    </dsp:sp>
    <dsp:sp modelId="{CABB4C1C-44E7-4729-A5FC-97D247B3E5FE}">
      <dsp:nvSpPr>
        <dsp:cNvPr id="0" name=""/>
        <dsp:cNvSpPr/>
      </dsp:nvSpPr>
      <dsp:spPr>
        <a:xfrm>
          <a:off x="3184453" y="1075458"/>
          <a:ext cx="214824" cy="15546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54645"/>
              </a:lnTo>
              <a:lnTo>
                <a:pt x="214824" y="155464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8457EA-3012-4AB7-AAED-F4F92C555C11}">
      <dsp:nvSpPr>
        <dsp:cNvPr id="0" name=""/>
        <dsp:cNvSpPr/>
      </dsp:nvSpPr>
      <dsp:spPr>
        <a:xfrm>
          <a:off x="3399278" y="2260085"/>
          <a:ext cx="1718594" cy="7400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No judgement and blame</a:t>
          </a:r>
          <a:endParaRPr lang="en-US" sz="1300" kern="1200" dirty="0"/>
        </a:p>
      </dsp:txBody>
      <dsp:txXfrm>
        <a:off x="3420953" y="2281760"/>
        <a:ext cx="1675244" cy="696687"/>
      </dsp:txXfrm>
    </dsp:sp>
    <dsp:sp modelId="{30BDE1C9-D6B6-4844-95A2-C11F4F8F1027}">
      <dsp:nvSpPr>
        <dsp:cNvPr id="0" name=""/>
        <dsp:cNvSpPr/>
      </dsp:nvSpPr>
      <dsp:spPr>
        <a:xfrm>
          <a:off x="3184453" y="1075458"/>
          <a:ext cx="214824" cy="25169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16977"/>
              </a:lnTo>
              <a:lnTo>
                <a:pt x="214824" y="251697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5D1117-B251-4A74-8EFE-6FAC3879A223}">
      <dsp:nvSpPr>
        <dsp:cNvPr id="0" name=""/>
        <dsp:cNvSpPr/>
      </dsp:nvSpPr>
      <dsp:spPr>
        <a:xfrm>
          <a:off x="3399278" y="3268652"/>
          <a:ext cx="1718594" cy="6475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Taking time to build rapport und “digging deeper” to understand</a:t>
          </a:r>
          <a:endParaRPr lang="en-US" sz="1300" kern="1200" dirty="0"/>
        </a:p>
      </dsp:txBody>
      <dsp:txXfrm>
        <a:off x="3418245" y="3287619"/>
        <a:ext cx="1680660" cy="609632"/>
      </dsp:txXfrm>
    </dsp:sp>
    <dsp:sp modelId="{C870B2FC-FDE9-4CB3-9C5D-D6A71CC04DDE}">
      <dsp:nvSpPr>
        <dsp:cNvPr id="0" name=""/>
        <dsp:cNvSpPr/>
      </dsp:nvSpPr>
      <dsp:spPr>
        <a:xfrm>
          <a:off x="5654933" y="1336"/>
          <a:ext cx="2148242" cy="10741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>
              <a:solidFill>
                <a:schemeClr val="tx2"/>
              </a:solidFill>
              <a:latin typeface="Helvetica" panose="020B0604020202020204" pitchFamily="34" charset="0"/>
              <a:ea typeface="+mj-ea"/>
              <a:cs typeface="+mj-cs"/>
            </a:rPr>
            <a:t>Doing what is within your power and ability to help the victim</a:t>
          </a:r>
          <a:endParaRPr lang="en-US" sz="1400" b="1" kern="1200" dirty="0">
            <a:solidFill>
              <a:schemeClr val="tx2"/>
            </a:solidFill>
            <a:latin typeface="Helvetica" panose="020B0604020202020204" pitchFamily="34" charset="0"/>
            <a:ea typeface="+mj-ea"/>
            <a:cs typeface="+mj-cs"/>
          </a:endParaRPr>
        </a:p>
      </dsp:txBody>
      <dsp:txXfrm>
        <a:off x="5686393" y="32796"/>
        <a:ext cx="2085322" cy="1011201"/>
      </dsp:txXfrm>
    </dsp:sp>
    <dsp:sp modelId="{9B614425-37E0-4076-B137-5306D5072A9B}">
      <dsp:nvSpPr>
        <dsp:cNvPr id="0" name=""/>
        <dsp:cNvSpPr/>
      </dsp:nvSpPr>
      <dsp:spPr>
        <a:xfrm>
          <a:off x="5869757" y="1075458"/>
          <a:ext cx="214824" cy="5646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4638"/>
              </a:lnTo>
              <a:lnTo>
                <a:pt x="214824" y="56463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9D178C-4BC8-407D-B78F-AEB15EBAB393}">
      <dsp:nvSpPr>
        <dsp:cNvPr id="0" name=""/>
        <dsp:cNvSpPr/>
      </dsp:nvSpPr>
      <dsp:spPr>
        <a:xfrm>
          <a:off x="6084581" y="1343988"/>
          <a:ext cx="1718594" cy="5922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Listening to (and meeting) the unique needs of victims</a:t>
          </a:r>
          <a:endParaRPr lang="en-US" sz="1300" kern="1200" dirty="0"/>
        </a:p>
      </dsp:txBody>
      <dsp:txXfrm>
        <a:off x="6101926" y="1361333"/>
        <a:ext cx="1683904" cy="557526"/>
      </dsp:txXfrm>
    </dsp:sp>
    <dsp:sp modelId="{114EA069-DE9A-437C-A73F-29F21FE5BEEF}">
      <dsp:nvSpPr>
        <dsp:cNvPr id="0" name=""/>
        <dsp:cNvSpPr/>
      </dsp:nvSpPr>
      <dsp:spPr>
        <a:xfrm>
          <a:off x="5869757" y="1075458"/>
          <a:ext cx="214824" cy="15129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12905"/>
              </a:lnTo>
              <a:lnTo>
                <a:pt x="214824" y="151290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B1A1DF-8703-4FB9-9FDE-0DAF95E97BB6}">
      <dsp:nvSpPr>
        <dsp:cNvPr id="0" name=""/>
        <dsp:cNvSpPr/>
      </dsp:nvSpPr>
      <dsp:spPr>
        <a:xfrm>
          <a:off x="6084581" y="2204735"/>
          <a:ext cx="1718594" cy="7672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/>
            <a:t>Being mindful of potential “Clash of different priorities”</a:t>
          </a:r>
          <a:endParaRPr lang="en-US" sz="1300" kern="1200" dirty="0"/>
        </a:p>
      </dsp:txBody>
      <dsp:txXfrm>
        <a:off x="6107053" y="2227207"/>
        <a:ext cx="1673650" cy="722311"/>
      </dsp:txXfrm>
    </dsp:sp>
    <dsp:sp modelId="{E8C01DA4-97A0-42D4-BB06-8B6290005C7C}">
      <dsp:nvSpPr>
        <dsp:cNvPr id="0" name=""/>
        <dsp:cNvSpPr/>
      </dsp:nvSpPr>
      <dsp:spPr>
        <a:xfrm>
          <a:off x="5869757" y="1075458"/>
          <a:ext cx="214824" cy="24894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89496"/>
              </a:lnTo>
              <a:lnTo>
                <a:pt x="214824" y="248949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CF0B01-0899-49B5-8800-820201521607}">
      <dsp:nvSpPr>
        <dsp:cNvPr id="0" name=""/>
        <dsp:cNvSpPr/>
      </dsp:nvSpPr>
      <dsp:spPr>
        <a:xfrm>
          <a:off x="6084581" y="3240521"/>
          <a:ext cx="1718594" cy="6488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300" kern="1200" dirty="0" smtClean="0"/>
            <a:t>Multi-agency collaboration and referral</a:t>
          </a:r>
        </a:p>
      </dsp:txBody>
      <dsp:txXfrm>
        <a:off x="6103586" y="3259526"/>
        <a:ext cx="1680584" cy="6108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2588" cy="53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 altLang="en-US"/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46500" y="0"/>
            <a:ext cx="2922588" cy="53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DE" altLang="en-US"/>
          </a:p>
        </p:txBody>
      </p:sp>
      <p:sp>
        <p:nvSpPr>
          <p:cNvPr id="829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93238"/>
            <a:ext cx="2922588" cy="53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 altLang="en-US"/>
          </a:p>
        </p:txBody>
      </p:sp>
      <p:sp>
        <p:nvSpPr>
          <p:cNvPr id="829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46500" y="9393238"/>
            <a:ext cx="2922588" cy="53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C677487-C936-4660-B4D9-7AB95526E5D7}" type="slidenum">
              <a:rPr lang="de-DE" altLang="en-US"/>
              <a:pPr/>
              <a:t>‹#›</a:t>
            </a:fld>
            <a:endParaRPr lang="de-DE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2588" cy="53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 altLang="en-US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46500" y="0"/>
            <a:ext cx="2922588" cy="53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DE" altLang="en-US"/>
          </a:p>
        </p:txBody>
      </p:sp>
      <p:sp>
        <p:nvSpPr>
          <p:cNvPr id="532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39788" y="763588"/>
            <a:ext cx="4989512" cy="37417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32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8525" y="4735513"/>
            <a:ext cx="4872038" cy="442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 smtClean="0"/>
              <a:t>Mastertextformat bearbeiten</a:t>
            </a:r>
          </a:p>
          <a:p>
            <a:pPr lvl="1"/>
            <a:r>
              <a:rPr lang="de-DE" altLang="en-US" smtClean="0"/>
              <a:t>Zweite Ebene</a:t>
            </a:r>
          </a:p>
          <a:p>
            <a:pPr lvl="2"/>
            <a:r>
              <a:rPr lang="de-DE" altLang="en-US" smtClean="0"/>
              <a:t>Dritte Ebene</a:t>
            </a:r>
          </a:p>
          <a:p>
            <a:pPr lvl="3"/>
            <a:r>
              <a:rPr lang="de-DE" altLang="en-US" smtClean="0"/>
              <a:t>Vierte Ebene</a:t>
            </a:r>
          </a:p>
          <a:p>
            <a:pPr lvl="4"/>
            <a:r>
              <a:rPr lang="de-DE" altLang="en-US" smtClean="0"/>
              <a:t>Fünfte Ebene</a:t>
            </a:r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93238"/>
            <a:ext cx="2922588" cy="53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 altLang="en-US"/>
          </a:p>
        </p:txBody>
      </p:sp>
      <p:sp>
        <p:nvSpPr>
          <p:cNvPr id="532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46500" y="9393238"/>
            <a:ext cx="2922588" cy="53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3FA9277-BB67-4245-A4B1-E23EC0F0619A}" type="slidenum">
              <a:rPr lang="de-DE" altLang="en-US"/>
              <a:pPr/>
              <a:t>‹#›</a:t>
            </a:fld>
            <a:endParaRPr lang="de-DE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302499-8278-4303-A481-B22BCBA78ED8}" type="slidenum">
              <a:rPr lang="de-DE" altLang="en-US"/>
              <a:pPr/>
              <a:t>1</a:t>
            </a:fld>
            <a:endParaRPr lang="de-DE" altLang="en-US"/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b="1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E4C6CC-8A18-4D3F-B365-314915ECF036}" type="slidenum">
              <a:rPr lang="de-DE" altLang="en-US"/>
              <a:pPr/>
              <a:t>10</a:t>
            </a:fld>
            <a:endParaRPr lang="de-DE" altLang="en-US"/>
          </a:p>
        </p:txBody>
      </p:sp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9943171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E4C6CC-8A18-4D3F-B365-314915ECF036}" type="slidenum">
              <a:rPr lang="de-DE" altLang="en-US"/>
              <a:pPr/>
              <a:t>11</a:t>
            </a:fld>
            <a:endParaRPr lang="de-DE" altLang="en-US"/>
          </a:p>
        </p:txBody>
      </p:sp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6818427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F9E0208-1452-4F65-BE91-C9CCDA4DE7A9}" type="slidenum">
              <a:rPr kumimoji="0" lang="de-DE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de-DE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7863117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E4C6CC-8A18-4D3F-B365-314915ECF036}" type="slidenum">
              <a:rPr lang="de-DE" altLang="en-US"/>
              <a:pPr/>
              <a:t>3</a:t>
            </a:fld>
            <a:endParaRPr lang="de-DE" altLang="en-US"/>
          </a:p>
        </p:txBody>
      </p:sp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E4C6CC-8A18-4D3F-B365-314915ECF036}" type="slidenum">
              <a:rPr lang="de-DE" altLang="en-US"/>
              <a:pPr/>
              <a:t>4</a:t>
            </a:fld>
            <a:endParaRPr lang="de-DE" altLang="en-US"/>
          </a:p>
        </p:txBody>
      </p:sp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1081134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E4C6CC-8A18-4D3F-B365-314915ECF036}" type="slidenum">
              <a:rPr lang="de-DE" altLang="en-US"/>
              <a:pPr/>
              <a:t>5</a:t>
            </a:fld>
            <a:endParaRPr lang="de-DE" altLang="en-US"/>
          </a:p>
        </p:txBody>
      </p:sp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4809021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E4C6CC-8A18-4D3F-B365-314915ECF036}" type="slidenum">
              <a:rPr lang="de-DE" altLang="en-US"/>
              <a:pPr/>
              <a:t>6</a:t>
            </a:fld>
            <a:endParaRPr lang="de-DE" altLang="en-US"/>
          </a:p>
        </p:txBody>
      </p:sp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3709151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E4C6CC-8A18-4D3F-B365-314915ECF036}" type="slidenum">
              <a:rPr lang="de-DE" altLang="en-US"/>
              <a:pPr/>
              <a:t>7</a:t>
            </a:fld>
            <a:endParaRPr lang="de-DE" altLang="en-US"/>
          </a:p>
        </p:txBody>
      </p:sp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9559488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E4C6CC-8A18-4D3F-B365-314915ECF036}" type="slidenum">
              <a:rPr lang="de-DE" altLang="en-US"/>
              <a:pPr/>
              <a:t>8</a:t>
            </a:fld>
            <a:endParaRPr lang="de-DE" altLang="en-US"/>
          </a:p>
        </p:txBody>
      </p:sp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7652750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E4C6CC-8A18-4D3F-B365-314915ECF036}" type="slidenum">
              <a:rPr lang="de-DE" altLang="en-US"/>
              <a:pPr/>
              <a:t>9</a:t>
            </a:fld>
            <a:endParaRPr lang="de-DE" altLang="en-US"/>
          </a:p>
        </p:txBody>
      </p:sp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8006982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392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7013" y="687388"/>
            <a:ext cx="2060575" cy="533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687388"/>
            <a:ext cx="6029325" cy="53340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2739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687388"/>
            <a:ext cx="8001000" cy="896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36588" y="1957388"/>
            <a:ext cx="8001000" cy="4064000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028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956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90982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6588" y="1957388"/>
            <a:ext cx="3924300" cy="40640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3288" y="1957388"/>
            <a:ext cx="3924300" cy="40640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193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436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087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3532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45291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12803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687388"/>
            <a:ext cx="8001000" cy="89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45720" rIns="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 smtClean="0"/>
              <a:t>Mastertitelformat bearbeiten</a:t>
            </a:r>
          </a:p>
        </p:txBody>
      </p:sp>
      <p:sp>
        <p:nvSpPr>
          <p:cNvPr id="1051" name="Rectangle 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6588" y="1957388"/>
            <a:ext cx="80010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 smtClean="0"/>
              <a:t>Mastertextformat bearbeiten</a:t>
            </a:r>
          </a:p>
          <a:p>
            <a:pPr lvl="1"/>
            <a:r>
              <a:rPr lang="de-DE" altLang="en-US" smtClean="0"/>
              <a:t>Zweite Ebene</a:t>
            </a:r>
          </a:p>
          <a:p>
            <a:pPr lvl="2"/>
            <a:r>
              <a:rPr lang="de-DE" altLang="en-US" smtClean="0"/>
              <a:t>Dritte Ebene</a:t>
            </a:r>
          </a:p>
          <a:p>
            <a:pPr lvl="3"/>
            <a:r>
              <a:rPr lang="de-DE" altLang="en-US" smtClean="0"/>
              <a:t>Vierte Ebene</a:t>
            </a:r>
          </a:p>
          <a:p>
            <a:pPr lvl="4"/>
            <a:r>
              <a:rPr lang="de-DE" altLang="en-US" smtClean="0"/>
              <a:t>Fünfte Ebene</a:t>
            </a:r>
          </a:p>
        </p:txBody>
      </p:sp>
      <p:sp>
        <p:nvSpPr>
          <p:cNvPr id="1075" name="Line 51"/>
          <p:cNvSpPr>
            <a:spLocks noChangeShapeType="1"/>
          </p:cNvSpPr>
          <p:nvPr/>
        </p:nvSpPr>
        <p:spPr bwMode="auto">
          <a:xfrm>
            <a:off x="406400" y="1587500"/>
            <a:ext cx="8737600" cy="0"/>
          </a:xfrm>
          <a:prstGeom prst="line">
            <a:avLst/>
          </a:prstGeom>
          <a:noFill/>
          <a:ln w="9525">
            <a:solidFill>
              <a:srgbClr val="A6A6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77" name="Picture 53" descr="08_LOGO_OSCE_ppt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88" y="6184900"/>
            <a:ext cx="3106737" cy="36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78" name="Group 54"/>
          <p:cNvGrpSpPr>
            <a:grpSpLocks/>
          </p:cNvGrpSpPr>
          <p:nvPr/>
        </p:nvGrpSpPr>
        <p:grpSpPr bwMode="auto">
          <a:xfrm>
            <a:off x="382588" y="0"/>
            <a:ext cx="8761412" cy="584200"/>
            <a:chOff x="241" y="0"/>
            <a:chExt cx="5565" cy="408"/>
          </a:xfrm>
        </p:grpSpPr>
        <p:sp>
          <p:nvSpPr>
            <p:cNvPr id="1079" name="Rectangle 55"/>
            <p:cNvSpPr>
              <a:spLocks noChangeArrowheads="1"/>
            </p:cNvSpPr>
            <p:nvPr/>
          </p:nvSpPr>
          <p:spPr bwMode="auto">
            <a:xfrm>
              <a:off x="241" y="0"/>
              <a:ext cx="1342" cy="40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GB" altLang="en-US">
                <a:solidFill>
                  <a:srgbClr val="E6E0DD"/>
                </a:solidFill>
              </a:endParaRPr>
            </a:p>
          </p:txBody>
        </p:sp>
        <p:sp>
          <p:nvSpPr>
            <p:cNvPr id="1080" name="Rectangle 56"/>
            <p:cNvSpPr>
              <a:spLocks noChangeArrowheads="1"/>
            </p:cNvSpPr>
            <p:nvPr/>
          </p:nvSpPr>
          <p:spPr bwMode="auto">
            <a:xfrm>
              <a:off x="1648" y="0"/>
              <a:ext cx="1342" cy="40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GB" altLang="en-US">
                <a:solidFill>
                  <a:srgbClr val="E6E0DD"/>
                </a:solidFill>
              </a:endParaRPr>
            </a:p>
          </p:txBody>
        </p:sp>
        <p:sp>
          <p:nvSpPr>
            <p:cNvPr id="1081" name="Rectangle 57"/>
            <p:cNvSpPr>
              <a:spLocks noChangeArrowheads="1"/>
            </p:cNvSpPr>
            <p:nvPr/>
          </p:nvSpPr>
          <p:spPr bwMode="auto">
            <a:xfrm>
              <a:off x="3056" y="0"/>
              <a:ext cx="1342" cy="40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GB" altLang="en-US">
                <a:solidFill>
                  <a:srgbClr val="E6E0DD"/>
                </a:solidFill>
              </a:endParaRPr>
            </a:p>
          </p:txBody>
        </p:sp>
        <p:sp>
          <p:nvSpPr>
            <p:cNvPr id="1082" name="Rectangle 58"/>
            <p:cNvSpPr>
              <a:spLocks noChangeArrowheads="1"/>
            </p:cNvSpPr>
            <p:nvPr/>
          </p:nvSpPr>
          <p:spPr bwMode="auto">
            <a:xfrm>
              <a:off x="4464" y="0"/>
              <a:ext cx="1342" cy="40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GB" altLang="en-US">
                <a:solidFill>
                  <a:srgbClr val="E6E0DD"/>
                </a:solidFill>
              </a:endParaRPr>
            </a:p>
          </p:txBody>
        </p:sp>
      </p:grpSp>
      <p:sp>
        <p:nvSpPr>
          <p:cNvPr id="1083" name="Rectangle 59"/>
          <p:cNvSpPr>
            <a:spLocks noChangeArrowheads="1"/>
          </p:cNvSpPr>
          <p:nvPr/>
        </p:nvSpPr>
        <p:spPr bwMode="auto">
          <a:xfrm>
            <a:off x="8188325" y="6297613"/>
            <a:ext cx="5921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/>
            <a:fld id="{41BDED2D-752D-4C6C-96D3-36925F861A76}" type="slidenum">
              <a:rPr lang="de-DE" altLang="en-US" sz="1000"/>
              <a:pPr algn="r"/>
              <a:t>‹#›</a:t>
            </a:fld>
            <a:endParaRPr lang="de-DE" altLang="en-US" sz="10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anose="020B060402020202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anose="020B060402020202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anose="020B060402020202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anose="020B060402020202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anose="020B060402020202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anose="020B060402020202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anose="020B060402020202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algn="l" defTabSz="901700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76238" indent="-185738" algn="l" defTabSz="901700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57238" indent="-190500" algn="l" defTabSz="901700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&gt;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38238" indent="-190500" algn="l" defTabSz="901700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&gt;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19238" indent="-190500" algn="l" defTabSz="901700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&gt;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347" name="Group 43"/>
          <p:cNvGrpSpPr>
            <a:grpSpLocks/>
          </p:cNvGrpSpPr>
          <p:nvPr/>
        </p:nvGrpSpPr>
        <p:grpSpPr bwMode="auto">
          <a:xfrm>
            <a:off x="382588" y="0"/>
            <a:ext cx="8761412" cy="584200"/>
            <a:chOff x="241" y="0"/>
            <a:chExt cx="5565" cy="408"/>
          </a:xfrm>
        </p:grpSpPr>
        <p:sp>
          <p:nvSpPr>
            <p:cNvPr id="98348" name="Rectangle 44"/>
            <p:cNvSpPr>
              <a:spLocks noChangeArrowheads="1"/>
            </p:cNvSpPr>
            <p:nvPr/>
          </p:nvSpPr>
          <p:spPr bwMode="auto">
            <a:xfrm>
              <a:off x="241" y="0"/>
              <a:ext cx="1342" cy="40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GB" altLang="en-US">
                <a:solidFill>
                  <a:srgbClr val="E6E0DD"/>
                </a:solidFill>
              </a:endParaRPr>
            </a:p>
          </p:txBody>
        </p:sp>
        <p:sp>
          <p:nvSpPr>
            <p:cNvPr id="98349" name="Rectangle 45"/>
            <p:cNvSpPr>
              <a:spLocks noChangeArrowheads="1"/>
            </p:cNvSpPr>
            <p:nvPr/>
          </p:nvSpPr>
          <p:spPr bwMode="auto">
            <a:xfrm>
              <a:off x="1648" y="0"/>
              <a:ext cx="1342" cy="40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GB" altLang="en-US">
                <a:solidFill>
                  <a:srgbClr val="E6E0DD"/>
                </a:solidFill>
              </a:endParaRPr>
            </a:p>
          </p:txBody>
        </p:sp>
        <p:sp>
          <p:nvSpPr>
            <p:cNvPr id="98350" name="Rectangle 46"/>
            <p:cNvSpPr>
              <a:spLocks noChangeArrowheads="1"/>
            </p:cNvSpPr>
            <p:nvPr/>
          </p:nvSpPr>
          <p:spPr bwMode="auto">
            <a:xfrm>
              <a:off x="3056" y="0"/>
              <a:ext cx="1342" cy="40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GB" altLang="en-US">
                <a:solidFill>
                  <a:srgbClr val="E6E0DD"/>
                </a:solidFill>
              </a:endParaRPr>
            </a:p>
          </p:txBody>
        </p:sp>
        <p:sp>
          <p:nvSpPr>
            <p:cNvPr id="98351" name="Rectangle 47"/>
            <p:cNvSpPr>
              <a:spLocks noChangeArrowheads="1"/>
            </p:cNvSpPr>
            <p:nvPr/>
          </p:nvSpPr>
          <p:spPr bwMode="auto">
            <a:xfrm>
              <a:off x="4464" y="0"/>
              <a:ext cx="1342" cy="40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GB" altLang="en-US">
                <a:solidFill>
                  <a:srgbClr val="E6E0DD"/>
                </a:solidFill>
              </a:endParaRPr>
            </a:p>
          </p:txBody>
        </p:sp>
      </p:grpSp>
      <p:sp>
        <p:nvSpPr>
          <p:cNvPr id="98308" name="Rectangle 4"/>
          <p:cNvSpPr>
            <a:spLocks noChangeArrowheads="1"/>
          </p:cNvSpPr>
          <p:nvPr/>
        </p:nvSpPr>
        <p:spPr bwMode="auto">
          <a:xfrm>
            <a:off x="492125" y="6161088"/>
            <a:ext cx="1841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GB" altLang="en-US"/>
          </a:p>
        </p:txBody>
      </p:sp>
      <p:sp>
        <p:nvSpPr>
          <p:cNvPr id="98317" name="Rectangle 13"/>
          <p:cNvSpPr>
            <a:spLocks noChangeArrowheads="1"/>
          </p:cNvSpPr>
          <p:nvPr/>
        </p:nvSpPr>
        <p:spPr bwMode="auto">
          <a:xfrm>
            <a:off x="794911" y="2238927"/>
            <a:ext cx="8039100" cy="2159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lnSpc>
                <a:spcPct val="90000"/>
              </a:lnSpc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lnSpc>
                <a:spcPct val="90000"/>
              </a:lnSpc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lnSpc>
                <a:spcPct val="90000"/>
              </a:lnSpc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lnSpc>
                <a:spcPct val="90000"/>
              </a:lnSpc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n-GB" altLang="en-US" sz="4200" dirty="0">
                <a:solidFill>
                  <a:schemeClr val="tx2"/>
                </a:solidFill>
                <a:latin typeface="Helvetica" panose="020B0604020202020204" pitchFamily="34" charset="0"/>
              </a:rPr>
              <a:t>E</a:t>
            </a:r>
            <a:r>
              <a:rPr lang="en-GB" altLang="en-US" sz="42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mphasizing </a:t>
            </a:r>
            <a:r>
              <a:rPr lang="en-GB" altLang="en-US" sz="4200" dirty="0">
                <a:solidFill>
                  <a:schemeClr val="tx2"/>
                </a:solidFill>
                <a:latin typeface="Helvetica" panose="020B0604020202020204" pitchFamily="34" charset="0"/>
              </a:rPr>
              <a:t>a Victim-</a:t>
            </a:r>
            <a:r>
              <a:rPr lang="en-GB" altLang="en-US" sz="4200" dirty="0" err="1">
                <a:solidFill>
                  <a:schemeClr val="tx2"/>
                </a:solidFill>
                <a:latin typeface="Helvetica" panose="020B0604020202020204" pitchFamily="34" charset="0"/>
              </a:rPr>
              <a:t>Centered</a:t>
            </a:r>
            <a:r>
              <a:rPr lang="en-GB" altLang="en-US" sz="4200" dirty="0">
                <a:solidFill>
                  <a:schemeClr val="tx2"/>
                </a:solidFill>
                <a:latin typeface="Helvetica" panose="020B0604020202020204" pitchFamily="34" charset="0"/>
              </a:rPr>
              <a:t> Approach in Human Trafficking </a:t>
            </a:r>
            <a:r>
              <a:rPr lang="en-GB" altLang="en-US" sz="42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Investigations and Prosecutions</a:t>
            </a:r>
            <a:endParaRPr lang="en-US" altLang="en-US" sz="1600" b="1" dirty="0">
              <a:solidFill>
                <a:schemeClr val="tx2"/>
              </a:solidFill>
              <a:latin typeface="Helvetica" panose="020B0604020202020204" pitchFamily="34" charset="0"/>
            </a:endParaRPr>
          </a:p>
        </p:txBody>
      </p:sp>
      <p:pic>
        <p:nvPicPr>
          <p:cNvPr id="98342" name="Picture 38" descr="08_LOGO_OSCE_pp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88" y="6034088"/>
            <a:ext cx="3724275" cy="433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8344" name="Rectangle 40"/>
          <p:cNvSpPr>
            <a:spLocks noChangeArrowheads="1"/>
          </p:cNvSpPr>
          <p:nvPr/>
        </p:nvSpPr>
        <p:spPr bwMode="auto">
          <a:xfrm>
            <a:off x="1762125" y="496888"/>
            <a:ext cx="1841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GB" altLang="en-US"/>
          </a:p>
        </p:txBody>
      </p:sp>
      <p:sp>
        <p:nvSpPr>
          <p:cNvPr id="98345" name="Rectangle 41"/>
          <p:cNvSpPr>
            <a:spLocks noChangeArrowheads="1"/>
          </p:cNvSpPr>
          <p:nvPr/>
        </p:nvSpPr>
        <p:spPr bwMode="auto">
          <a:xfrm>
            <a:off x="419100" y="317500"/>
            <a:ext cx="1409700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lnSpc>
                <a:spcPct val="90000"/>
              </a:lnSpc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lnSpc>
                <a:spcPct val="90000"/>
              </a:lnSpc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lnSpc>
                <a:spcPct val="90000"/>
              </a:lnSpc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lnSpc>
                <a:spcPct val="90000"/>
              </a:lnSpc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GB" altLang="en-US" sz="1500">
                <a:solidFill>
                  <a:schemeClr val="tx2"/>
                </a:solidFill>
                <a:latin typeface="Helvetica" panose="020B0604020202020204" pitchFamily="34" charset="0"/>
              </a:rPr>
              <a:t>osce.org</a:t>
            </a:r>
            <a:endParaRPr lang="en-GB" altLang="en-US" sz="4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74" name="Picture 18" descr="08_LOGO_OSCE_pp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88" y="6184900"/>
            <a:ext cx="3106737" cy="36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1875" name="Group 19"/>
          <p:cNvGrpSpPr>
            <a:grpSpLocks/>
          </p:cNvGrpSpPr>
          <p:nvPr/>
        </p:nvGrpSpPr>
        <p:grpSpPr bwMode="auto">
          <a:xfrm>
            <a:off x="382588" y="0"/>
            <a:ext cx="8761412" cy="584200"/>
            <a:chOff x="241" y="0"/>
            <a:chExt cx="5565" cy="408"/>
          </a:xfrm>
        </p:grpSpPr>
        <p:sp>
          <p:nvSpPr>
            <p:cNvPr id="121876" name="Rectangle 20"/>
            <p:cNvSpPr>
              <a:spLocks noChangeArrowheads="1"/>
            </p:cNvSpPr>
            <p:nvPr/>
          </p:nvSpPr>
          <p:spPr bwMode="auto">
            <a:xfrm>
              <a:off x="241" y="0"/>
              <a:ext cx="1342" cy="40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GB" altLang="en-US">
                <a:solidFill>
                  <a:srgbClr val="E6E0DD"/>
                </a:solidFill>
              </a:endParaRPr>
            </a:p>
          </p:txBody>
        </p:sp>
        <p:sp>
          <p:nvSpPr>
            <p:cNvPr id="121877" name="Rectangle 21"/>
            <p:cNvSpPr>
              <a:spLocks noChangeArrowheads="1"/>
            </p:cNvSpPr>
            <p:nvPr/>
          </p:nvSpPr>
          <p:spPr bwMode="auto">
            <a:xfrm>
              <a:off x="1648" y="0"/>
              <a:ext cx="1342" cy="40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GB" altLang="en-US">
                <a:solidFill>
                  <a:srgbClr val="E6E0DD"/>
                </a:solidFill>
              </a:endParaRPr>
            </a:p>
          </p:txBody>
        </p:sp>
        <p:sp>
          <p:nvSpPr>
            <p:cNvPr id="121878" name="Rectangle 22"/>
            <p:cNvSpPr>
              <a:spLocks noChangeArrowheads="1"/>
            </p:cNvSpPr>
            <p:nvPr/>
          </p:nvSpPr>
          <p:spPr bwMode="auto">
            <a:xfrm>
              <a:off x="3056" y="0"/>
              <a:ext cx="1342" cy="40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GB" altLang="en-US">
                <a:solidFill>
                  <a:srgbClr val="E6E0DD"/>
                </a:solidFill>
              </a:endParaRPr>
            </a:p>
          </p:txBody>
        </p:sp>
        <p:sp>
          <p:nvSpPr>
            <p:cNvPr id="121879" name="Rectangle 23"/>
            <p:cNvSpPr>
              <a:spLocks noChangeArrowheads="1"/>
            </p:cNvSpPr>
            <p:nvPr/>
          </p:nvSpPr>
          <p:spPr bwMode="auto">
            <a:xfrm>
              <a:off x="4464" y="0"/>
              <a:ext cx="1342" cy="40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GB" altLang="en-US">
                <a:solidFill>
                  <a:srgbClr val="E6E0DD"/>
                </a:solidFill>
              </a:endParaRPr>
            </a:p>
          </p:txBody>
        </p:sp>
      </p:grpSp>
      <p:sp>
        <p:nvSpPr>
          <p:cNvPr id="121880" name="Line 24"/>
          <p:cNvSpPr>
            <a:spLocks noChangeShapeType="1"/>
          </p:cNvSpPr>
          <p:nvPr/>
        </p:nvSpPr>
        <p:spPr bwMode="auto">
          <a:xfrm>
            <a:off x="406400" y="1587500"/>
            <a:ext cx="8737600" cy="0"/>
          </a:xfrm>
          <a:prstGeom prst="line">
            <a:avLst/>
          </a:prstGeom>
          <a:noFill/>
          <a:ln w="9525">
            <a:solidFill>
              <a:srgbClr val="A6A6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-168917" y="-73269"/>
            <a:ext cx="9437077" cy="2108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3600" b="1" dirty="0">
              <a:solidFill>
                <a:schemeClr val="tx2"/>
              </a:solidFill>
              <a:latin typeface="Helvetica" panose="020B0604020202020204" pitchFamily="34" charset="0"/>
              <a:ea typeface="+mj-ea"/>
              <a:cs typeface="+mj-cs"/>
            </a:endParaRPr>
          </a:p>
          <a:p>
            <a:pPr algn="ctr"/>
            <a:r>
              <a:rPr lang="en-GB" sz="3600" b="1" dirty="0">
                <a:solidFill>
                  <a:schemeClr val="tx2"/>
                </a:solidFill>
                <a:latin typeface="Helvetica" panose="020B0604020202020204" pitchFamily="34" charset="0"/>
                <a:ea typeface="+mj-ea"/>
                <a:cs typeface="+mj-cs"/>
              </a:rPr>
              <a:t> </a:t>
            </a:r>
            <a:r>
              <a:rPr lang="en-GB" sz="3200" b="1" dirty="0">
                <a:solidFill>
                  <a:schemeClr val="tx2"/>
                </a:solidFill>
                <a:latin typeface="Helvetica" panose="020B0604020202020204" pitchFamily="34" charset="0"/>
                <a:ea typeface="+mj-ea"/>
                <a:cs typeface="+mj-cs"/>
              </a:rPr>
              <a:t>What</a:t>
            </a:r>
            <a:r>
              <a:rPr lang="en-GB" sz="2400" b="1" dirty="0">
                <a:solidFill>
                  <a:schemeClr val="tx2"/>
                </a:solidFill>
                <a:latin typeface="Helvetica" panose="020B0604020202020204" pitchFamily="34" charset="0"/>
                <a:ea typeface="+mj-ea"/>
                <a:cs typeface="+mj-cs"/>
              </a:rPr>
              <a:t> </a:t>
            </a:r>
            <a:r>
              <a:rPr lang="en-GB" sz="2400" b="1" dirty="0" smtClean="0">
                <a:solidFill>
                  <a:schemeClr val="tx2"/>
                </a:solidFill>
                <a:latin typeface="Helvetica" panose="020B0604020202020204" pitchFamily="34" charset="0"/>
                <a:ea typeface="+mj-ea"/>
                <a:cs typeface="+mj-cs"/>
              </a:rPr>
              <a:t>we are doing in the OSCE</a:t>
            </a:r>
          </a:p>
          <a:p>
            <a:pPr algn="ctr"/>
            <a:endParaRPr lang="en-GB" sz="700" b="1" dirty="0" smtClean="0">
              <a:solidFill>
                <a:schemeClr val="tx2"/>
              </a:solidFill>
              <a:latin typeface="Helvetica" panose="020B0604020202020204" pitchFamily="34" charset="0"/>
              <a:ea typeface="+mj-ea"/>
              <a:cs typeface="+mj-cs"/>
            </a:endParaRPr>
          </a:p>
          <a:p>
            <a:pPr algn="ctr"/>
            <a:r>
              <a:rPr lang="en-GB" sz="2400" b="1" i="1" dirty="0" smtClean="0">
                <a:solidFill>
                  <a:schemeClr val="tx2"/>
                </a:solidFill>
                <a:latin typeface="Helvetica" panose="020B0604020202020204" pitchFamily="34" charset="0"/>
                <a:ea typeface="+mj-ea"/>
                <a:cs typeface="+mj-cs"/>
              </a:rPr>
              <a:t>Using Survivor Expertise in Events, Conferences and Trainings</a:t>
            </a:r>
          </a:p>
          <a:p>
            <a:pPr algn="ctr"/>
            <a:endParaRPr lang="en-GB" b="1" dirty="0">
              <a:solidFill>
                <a:schemeClr val="tx2"/>
              </a:solidFill>
              <a:latin typeface="Helvetica" panose="020B0604020202020204" pitchFamily="34" charset="0"/>
              <a:ea typeface="+mj-ea"/>
              <a:cs typeface="+mj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0375" y="2045257"/>
            <a:ext cx="3055010" cy="15175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933" y="2047181"/>
            <a:ext cx="2753051" cy="15509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8172" y="3897795"/>
            <a:ext cx="3436663" cy="200501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10552" y="3897795"/>
            <a:ext cx="3155633" cy="176093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44448" y="2045898"/>
            <a:ext cx="2908463" cy="144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036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74" name="Picture 18" descr="08_LOGO_OSCE_pp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88" y="6184900"/>
            <a:ext cx="3106737" cy="36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1875" name="Group 19"/>
          <p:cNvGrpSpPr>
            <a:grpSpLocks/>
          </p:cNvGrpSpPr>
          <p:nvPr/>
        </p:nvGrpSpPr>
        <p:grpSpPr bwMode="auto">
          <a:xfrm>
            <a:off x="382588" y="0"/>
            <a:ext cx="8761412" cy="584200"/>
            <a:chOff x="241" y="0"/>
            <a:chExt cx="5565" cy="408"/>
          </a:xfrm>
        </p:grpSpPr>
        <p:sp>
          <p:nvSpPr>
            <p:cNvPr id="121876" name="Rectangle 20"/>
            <p:cNvSpPr>
              <a:spLocks noChangeArrowheads="1"/>
            </p:cNvSpPr>
            <p:nvPr/>
          </p:nvSpPr>
          <p:spPr bwMode="auto">
            <a:xfrm>
              <a:off x="241" y="0"/>
              <a:ext cx="1342" cy="40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GB" altLang="en-US">
                <a:solidFill>
                  <a:srgbClr val="E6E0DD"/>
                </a:solidFill>
              </a:endParaRPr>
            </a:p>
          </p:txBody>
        </p:sp>
        <p:sp>
          <p:nvSpPr>
            <p:cNvPr id="121877" name="Rectangle 21"/>
            <p:cNvSpPr>
              <a:spLocks noChangeArrowheads="1"/>
            </p:cNvSpPr>
            <p:nvPr/>
          </p:nvSpPr>
          <p:spPr bwMode="auto">
            <a:xfrm>
              <a:off x="1648" y="0"/>
              <a:ext cx="1342" cy="40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GB" altLang="en-US">
                <a:solidFill>
                  <a:srgbClr val="E6E0DD"/>
                </a:solidFill>
              </a:endParaRPr>
            </a:p>
          </p:txBody>
        </p:sp>
        <p:sp>
          <p:nvSpPr>
            <p:cNvPr id="121878" name="Rectangle 22"/>
            <p:cNvSpPr>
              <a:spLocks noChangeArrowheads="1"/>
            </p:cNvSpPr>
            <p:nvPr/>
          </p:nvSpPr>
          <p:spPr bwMode="auto">
            <a:xfrm>
              <a:off x="3056" y="0"/>
              <a:ext cx="1342" cy="40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GB" altLang="en-US">
                <a:solidFill>
                  <a:srgbClr val="E6E0DD"/>
                </a:solidFill>
              </a:endParaRPr>
            </a:p>
          </p:txBody>
        </p:sp>
        <p:sp>
          <p:nvSpPr>
            <p:cNvPr id="121879" name="Rectangle 23"/>
            <p:cNvSpPr>
              <a:spLocks noChangeArrowheads="1"/>
            </p:cNvSpPr>
            <p:nvPr/>
          </p:nvSpPr>
          <p:spPr bwMode="auto">
            <a:xfrm>
              <a:off x="4464" y="0"/>
              <a:ext cx="1342" cy="40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GB" altLang="en-US">
                <a:solidFill>
                  <a:srgbClr val="E6E0DD"/>
                </a:solidFill>
              </a:endParaRPr>
            </a:p>
          </p:txBody>
        </p:sp>
      </p:grpSp>
      <p:sp>
        <p:nvSpPr>
          <p:cNvPr id="121880" name="Line 24"/>
          <p:cNvSpPr>
            <a:spLocks noChangeShapeType="1"/>
          </p:cNvSpPr>
          <p:nvPr/>
        </p:nvSpPr>
        <p:spPr bwMode="auto">
          <a:xfrm>
            <a:off x="406400" y="1587500"/>
            <a:ext cx="8737600" cy="0"/>
          </a:xfrm>
          <a:prstGeom prst="line">
            <a:avLst/>
          </a:prstGeom>
          <a:noFill/>
          <a:ln w="9525">
            <a:solidFill>
              <a:srgbClr val="A6A6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60929" y="-57814"/>
            <a:ext cx="9099245" cy="176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3600" b="1" dirty="0">
              <a:solidFill>
                <a:schemeClr val="tx2"/>
              </a:solidFill>
              <a:latin typeface="Helvetica" panose="020B0604020202020204" pitchFamily="34" charset="0"/>
              <a:ea typeface="+mj-ea"/>
              <a:cs typeface="+mj-cs"/>
            </a:endParaRPr>
          </a:p>
          <a:p>
            <a:pPr algn="ctr"/>
            <a:r>
              <a:rPr lang="en-GB" sz="3600" b="1" dirty="0">
                <a:solidFill>
                  <a:schemeClr val="tx2"/>
                </a:solidFill>
                <a:latin typeface="Helvetica" panose="020B0604020202020204" pitchFamily="34" charset="0"/>
                <a:ea typeface="+mj-ea"/>
                <a:cs typeface="+mj-cs"/>
              </a:rPr>
              <a:t> What</a:t>
            </a:r>
            <a:r>
              <a:rPr lang="en-GB" b="1" dirty="0">
                <a:solidFill>
                  <a:schemeClr val="tx2"/>
                </a:solidFill>
                <a:latin typeface="Helvetica" panose="020B0604020202020204" pitchFamily="34" charset="0"/>
                <a:ea typeface="+mj-ea"/>
                <a:cs typeface="+mj-cs"/>
              </a:rPr>
              <a:t> </a:t>
            </a:r>
            <a:r>
              <a:rPr lang="en-GB" b="1" dirty="0" smtClean="0">
                <a:solidFill>
                  <a:schemeClr val="tx2"/>
                </a:solidFill>
                <a:latin typeface="Helvetica" panose="020B0604020202020204" pitchFamily="34" charset="0"/>
                <a:ea typeface="+mj-ea"/>
                <a:cs typeface="+mj-cs"/>
              </a:rPr>
              <a:t>we are doing in the OSCE?</a:t>
            </a:r>
          </a:p>
          <a:p>
            <a:pPr algn="ctr"/>
            <a:endParaRPr lang="en-GB" sz="800" b="1" dirty="0" smtClean="0">
              <a:solidFill>
                <a:schemeClr val="tx2"/>
              </a:solidFill>
              <a:latin typeface="Helvetica" panose="020B0604020202020204" pitchFamily="34" charset="0"/>
              <a:ea typeface="+mj-ea"/>
              <a:cs typeface="+mj-cs"/>
            </a:endParaRPr>
          </a:p>
          <a:p>
            <a:pPr algn="ctr"/>
            <a:r>
              <a:rPr lang="en-GB" b="1" i="1" dirty="0" smtClean="0">
                <a:solidFill>
                  <a:schemeClr val="tx2"/>
                </a:solidFill>
                <a:latin typeface="Helvetica" panose="020B0604020202020204" pitchFamily="34" charset="0"/>
                <a:ea typeface="+mj-ea"/>
                <a:cs typeface="+mj-cs"/>
              </a:rPr>
              <a:t>Engaging survivors as experts and partners</a:t>
            </a:r>
            <a:endParaRPr lang="en-GB" b="1" i="1" dirty="0">
              <a:solidFill>
                <a:schemeClr val="tx2"/>
              </a:solidFill>
              <a:latin typeface="Helvetica" panose="020B0604020202020204" pitchFamily="34" charset="0"/>
              <a:ea typeface="+mj-ea"/>
              <a:cs typeface="+mj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4237" y="1915697"/>
            <a:ext cx="2930769" cy="4118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901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658368" y="1094269"/>
            <a:ext cx="7823200" cy="896937"/>
          </a:xfrm>
        </p:spPr>
        <p:txBody>
          <a:bodyPr/>
          <a:lstStyle/>
          <a:p>
            <a:pPr algn="ctr"/>
            <a:r>
              <a:rPr lang="en-US" sz="3200" b="1" dirty="0">
                <a:latin typeface="Baskerville Old Face" panose="02020602080505020303" pitchFamily="18" charset="0"/>
                <a:ea typeface="+mn-ea"/>
                <a:cs typeface="+mn-cs"/>
              </a:rPr>
              <a:t>Closing the Gap: </a:t>
            </a:r>
            <a:r>
              <a:rPr lang="en-US" sz="3200" dirty="0" smtClean="0">
                <a:latin typeface="Baskerville Old Face" panose="02020602080505020303" pitchFamily="18" charset="0"/>
                <a:ea typeface="+mn-ea"/>
                <a:cs typeface="+mn-cs"/>
              </a:rPr>
              <a:t/>
            </a:r>
            <a:br>
              <a:rPr lang="en-US" sz="3200" dirty="0" smtClean="0">
                <a:latin typeface="Baskerville Old Face" panose="02020602080505020303" pitchFamily="18" charset="0"/>
                <a:ea typeface="+mn-ea"/>
                <a:cs typeface="+mn-cs"/>
              </a:rPr>
            </a:br>
            <a:r>
              <a:rPr lang="en-US" sz="3200" dirty="0" smtClean="0">
                <a:latin typeface="Baskerville Old Face" panose="02020602080505020303" pitchFamily="18" charset="0"/>
                <a:ea typeface="+mn-ea"/>
                <a:cs typeface="+mn-cs"/>
              </a:rPr>
              <a:t>The need for a comprehensive CTHB response</a:t>
            </a:r>
            <a:r>
              <a:rPr lang="en-US" sz="3200" b="1" dirty="0"/>
              <a:t/>
            </a:r>
            <a:br>
              <a:rPr lang="en-US" sz="3200" b="1" dirty="0"/>
            </a:br>
            <a:endParaRPr lang="en-GB" altLang="en-US" sz="3200" dirty="0"/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7600" y="2195369"/>
            <a:ext cx="5679021" cy="1785101"/>
          </a:xfrm>
          <a:noFill/>
        </p:spPr>
        <p:txBody>
          <a:bodyPr/>
          <a:lstStyle/>
          <a:p>
            <a:pPr algn="ctr"/>
            <a:r>
              <a:rPr lang="en-US" sz="1600" dirty="0">
                <a:solidFill>
                  <a:schemeClr val="tx2"/>
                </a:solidFill>
                <a:latin typeface="Baskerville Old Face" panose="02020602080505020303" pitchFamily="18" charset="0"/>
              </a:rPr>
              <a:t>It is estimated that there are about 25 million victims of human trafficking globally. </a:t>
            </a:r>
            <a:r>
              <a:rPr lang="en-US" sz="1600" b="1" dirty="0" smtClean="0">
                <a:solidFill>
                  <a:schemeClr val="tx2"/>
                </a:solidFill>
                <a:latin typeface="Baskerville Old Face" panose="02020602080505020303" pitchFamily="18" charset="0"/>
              </a:rPr>
              <a:t>In 2020</a:t>
            </a:r>
            <a:r>
              <a:rPr lang="en-US" sz="1600" dirty="0" smtClean="0">
                <a:solidFill>
                  <a:schemeClr val="tx2"/>
                </a:solidFill>
                <a:latin typeface="Baskerville Old Face" panose="02020602080505020303" pitchFamily="18" charset="0"/>
              </a:rPr>
              <a:t>, 109.216 victims were identified worldwide, yet only 9876 traffickers were prosecuted</a:t>
            </a:r>
          </a:p>
          <a:p>
            <a:pPr algn="ctr"/>
            <a:endParaRPr lang="en-US" sz="1400" dirty="0" smtClean="0">
              <a:solidFill>
                <a:schemeClr val="tx2"/>
              </a:solidFill>
            </a:endParaRPr>
          </a:p>
          <a:p>
            <a:pPr algn="ctr"/>
            <a:r>
              <a:rPr lang="en-US" sz="1800" dirty="0" smtClean="0">
                <a:solidFill>
                  <a:schemeClr val="tx2"/>
                </a:solidFill>
              </a:rPr>
              <a:t>***</a:t>
            </a:r>
          </a:p>
          <a:p>
            <a:pPr algn="ctr"/>
            <a:endParaRPr lang="en-US" sz="100" dirty="0" smtClean="0">
              <a:solidFill>
                <a:schemeClr val="tx2"/>
              </a:solidFill>
            </a:endParaRPr>
          </a:p>
          <a:p>
            <a:pPr algn="ctr"/>
            <a:r>
              <a:rPr lang="en-US" b="1" dirty="0" smtClean="0">
                <a:solidFill>
                  <a:schemeClr val="tx2"/>
                </a:solidFill>
                <a:latin typeface="Baskerville Old Face" panose="02020602080505020303" pitchFamily="18" charset="0"/>
              </a:rPr>
              <a:t>1 prosecution for every 2531 victims </a:t>
            </a:r>
          </a:p>
          <a:p>
            <a:r>
              <a:rPr lang="en-US" b="1" dirty="0">
                <a:solidFill>
                  <a:schemeClr val="tx2"/>
                </a:solidFill>
                <a:latin typeface="Baskerville Old Face" panose="02020602080505020303" pitchFamily="18" charset="0"/>
              </a:rPr>
              <a:t> </a:t>
            </a:r>
          </a:p>
          <a:p>
            <a:endParaRPr lang="en-GB" altLang="en-US" dirty="0"/>
          </a:p>
        </p:txBody>
      </p:sp>
      <p:pic>
        <p:nvPicPr>
          <p:cNvPr id="108582" name="Picture 38" descr="08_LOGO_OSCE_pp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88" y="6184900"/>
            <a:ext cx="3106737" cy="36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8583" name="Group 39"/>
          <p:cNvGrpSpPr>
            <a:grpSpLocks/>
          </p:cNvGrpSpPr>
          <p:nvPr/>
        </p:nvGrpSpPr>
        <p:grpSpPr bwMode="auto">
          <a:xfrm>
            <a:off x="382588" y="0"/>
            <a:ext cx="8761412" cy="584200"/>
            <a:chOff x="241" y="0"/>
            <a:chExt cx="5565" cy="408"/>
          </a:xfrm>
        </p:grpSpPr>
        <p:sp>
          <p:nvSpPr>
            <p:cNvPr id="108584" name="Rectangle 40"/>
            <p:cNvSpPr>
              <a:spLocks noChangeArrowheads="1"/>
            </p:cNvSpPr>
            <p:nvPr/>
          </p:nvSpPr>
          <p:spPr bwMode="auto">
            <a:xfrm>
              <a:off x="241" y="0"/>
              <a:ext cx="1342" cy="40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E6E0D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8585" name="Rectangle 41"/>
            <p:cNvSpPr>
              <a:spLocks noChangeArrowheads="1"/>
            </p:cNvSpPr>
            <p:nvPr/>
          </p:nvSpPr>
          <p:spPr bwMode="auto">
            <a:xfrm>
              <a:off x="1648" y="0"/>
              <a:ext cx="1342" cy="40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E6E0D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8586" name="Rectangle 42"/>
            <p:cNvSpPr>
              <a:spLocks noChangeArrowheads="1"/>
            </p:cNvSpPr>
            <p:nvPr/>
          </p:nvSpPr>
          <p:spPr bwMode="auto">
            <a:xfrm>
              <a:off x="3056" y="0"/>
              <a:ext cx="1342" cy="40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E6E0D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8587" name="Rectangle 43"/>
            <p:cNvSpPr>
              <a:spLocks noChangeArrowheads="1"/>
            </p:cNvSpPr>
            <p:nvPr/>
          </p:nvSpPr>
          <p:spPr bwMode="auto">
            <a:xfrm>
              <a:off x="4464" y="0"/>
              <a:ext cx="1342" cy="40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E6E0D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3759345" y="4715846"/>
            <a:ext cx="47021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 dirty="0" smtClean="0">
                <a:solidFill>
                  <a:srgbClr val="00427C"/>
                </a:solidFill>
                <a:latin typeface="Baskerville Old Face" panose="02020602080505020303" pitchFamily="18" charset="0"/>
              </a:rPr>
              <a:t>Why are we falling short?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427C"/>
              </a:solidFill>
              <a:effectLst/>
              <a:uLnTx/>
              <a:uFillTx/>
              <a:latin typeface="Baskerville Old Face" panose="02020602080505020303" pitchFamily="18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3832728" y="4479537"/>
            <a:ext cx="4628763" cy="1057394"/>
          </a:xfrm>
          <a:prstGeom prst="rect">
            <a:avLst/>
          </a:prstGeom>
          <a:noFill/>
          <a:ln w="19050" cap="flat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smtClean="0">
              <a:ln>
                <a:noFill/>
              </a:ln>
              <a:solidFill>
                <a:srgbClr val="54545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889" y="2031593"/>
            <a:ext cx="2520506" cy="36661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46958" y="2918363"/>
            <a:ext cx="1103369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Baskerville Old Face" panose="02020602080505020303" pitchFamily="18" charset="0"/>
              </a:rPr>
              <a:t>In </a:t>
            </a:r>
            <a:r>
              <a:rPr lang="en-US" sz="1100" b="1" dirty="0">
                <a:solidFill>
                  <a:schemeClr val="bg1"/>
                </a:solidFill>
                <a:latin typeface="Baskerville Old Face" panose="02020602080505020303" pitchFamily="18" charset="0"/>
              </a:rPr>
              <a:t>2020</a:t>
            </a:r>
            <a:r>
              <a:rPr lang="en-US" sz="1100" dirty="0">
                <a:solidFill>
                  <a:schemeClr val="bg1"/>
                </a:solidFill>
                <a:latin typeface="Baskerville Old Face" panose="02020602080505020303" pitchFamily="18" charset="0"/>
              </a:rPr>
              <a:t>, 109.216 victims were identified </a:t>
            </a:r>
            <a:r>
              <a:rPr lang="en-US" sz="1100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worldwide </a:t>
            </a:r>
          </a:p>
          <a:p>
            <a:pPr algn="ctr"/>
            <a:endParaRPr lang="en-US" sz="1100" dirty="0" smtClean="0">
              <a:solidFill>
                <a:schemeClr val="bg1"/>
              </a:solidFill>
              <a:latin typeface="Baskerville Old Face" panose="02020602080505020303" pitchFamily="18" charset="0"/>
            </a:endParaRPr>
          </a:p>
          <a:p>
            <a:pPr algn="ctr"/>
            <a:endParaRPr lang="en-US" sz="1100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  <a:p>
            <a:pPr algn="ctr"/>
            <a:r>
              <a:rPr lang="en-US" sz="1100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but</a:t>
            </a:r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628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>
            <a:off x="3780860" y="1669488"/>
            <a:ext cx="3146416" cy="2295453"/>
          </a:xfrm>
          <a:prstGeom prst="rect">
            <a:avLst/>
          </a:prstGeom>
        </p:spPr>
      </p:pic>
      <p:pic>
        <p:nvPicPr>
          <p:cNvPr id="121874" name="Picture 18" descr="08_LOGO_OSCE_pp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88" y="6184900"/>
            <a:ext cx="3106737" cy="36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1875" name="Group 19"/>
          <p:cNvGrpSpPr>
            <a:grpSpLocks/>
          </p:cNvGrpSpPr>
          <p:nvPr/>
        </p:nvGrpSpPr>
        <p:grpSpPr bwMode="auto">
          <a:xfrm>
            <a:off x="382588" y="0"/>
            <a:ext cx="8761412" cy="584200"/>
            <a:chOff x="241" y="0"/>
            <a:chExt cx="5565" cy="408"/>
          </a:xfrm>
        </p:grpSpPr>
        <p:sp>
          <p:nvSpPr>
            <p:cNvPr id="121876" name="Rectangle 20"/>
            <p:cNvSpPr>
              <a:spLocks noChangeArrowheads="1"/>
            </p:cNvSpPr>
            <p:nvPr/>
          </p:nvSpPr>
          <p:spPr bwMode="auto">
            <a:xfrm>
              <a:off x="241" y="0"/>
              <a:ext cx="1342" cy="40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GB" altLang="en-US">
                <a:solidFill>
                  <a:srgbClr val="E6E0DD"/>
                </a:solidFill>
              </a:endParaRPr>
            </a:p>
          </p:txBody>
        </p:sp>
        <p:sp>
          <p:nvSpPr>
            <p:cNvPr id="121877" name="Rectangle 21"/>
            <p:cNvSpPr>
              <a:spLocks noChangeArrowheads="1"/>
            </p:cNvSpPr>
            <p:nvPr/>
          </p:nvSpPr>
          <p:spPr bwMode="auto">
            <a:xfrm>
              <a:off x="1648" y="0"/>
              <a:ext cx="1342" cy="40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GB" altLang="en-US">
                <a:solidFill>
                  <a:srgbClr val="E6E0DD"/>
                </a:solidFill>
              </a:endParaRPr>
            </a:p>
          </p:txBody>
        </p:sp>
        <p:sp>
          <p:nvSpPr>
            <p:cNvPr id="121878" name="Rectangle 22"/>
            <p:cNvSpPr>
              <a:spLocks noChangeArrowheads="1"/>
            </p:cNvSpPr>
            <p:nvPr/>
          </p:nvSpPr>
          <p:spPr bwMode="auto">
            <a:xfrm>
              <a:off x="3056" y="0"/>
              <a:ext cx="1342" cy="40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GB" altLang="en-US">
                <a:solidFill>
                  <a:srgbClr val="E6E0DD"/>
                </a:solidFill>
              </a:endParaRPr>
            </a:p>
          </p:txBody>
        </p:sp>
        <p:sp>
          <p:nvSpPr>
            <p:cNvPr id="121879" name="Rectangle 23"/>
            <p:cNvSpPr>
              <a:spLocks noChangeArrowheads="1"/>
            </p:cNvSpPr>
            <p:nvPr/>
          </p:nvSpPr>
          <p:spPr bwMode="auto">
            <a:xfrm>
              <a:off x="4464" y="0"/>
              <a:ext cx="1342" cy="40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GB" altLang="en-US">
                <a:solidFill>
                  <a:srgbClr val="E6E0DD"/>
                </a:solidFill>
              </a:endParaRPr>
            </a:p>
          </p:txBody>
        </p:sp>
      </p:grpSp>
      <p:sp>
        <p:nvSpPr>
          <p:cNvPr id="121880" name="Line 24"/>
          <p:cNvSpPr>
            <a:spLocks noChangeShapeType="1"/>
          </p:cNvSpPr>
          <p:nvPr/>
        </p:nvSpPr>
        <p:spPr bwMode="auto">
          <a:xfrm>
            <a:off x="406400" y="1587500"/>
            <a:ext cx="8737600" cy="0"/>
          </a:xfrm>
          <a:prstGeom prst="line">
            <a:avLst/>
          </a:prstGeom>
          <a:noFill/>
          <a:ln w="9525">
            <a:solidFill>
              <a:srgbClr val="A6A6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882" name="Rectangle 26"/>
          <p:cNvSpPr>
            <a:spLocks noGrp="1" noChangeArrowheads="1"/>
          </p:cNvSpPr>
          <p:nvPr>
            <p:ph type="title"/>
          </p:nvPr>
        </p:nvSpPr>
        <p:spPr>
          <a:xfrm>
            <a:off x="5079087" y="1942676"/>
            <a:ext cx="2384710" cy="1434476"/>
          </a:xfrm>
          <a:noFill/>
          <a:ln/>
        </p:spPr>
        <p:txBody>
          <a:bodyPr/>
          <a:lstStyle/>
          <a:p>
            <a:pPr algn="ctr"/>
            <a:r>
              <a:rPr lang="en-US" altLang="en-US" sz="2400" b="1" dirty="0" smtClean="0">
                <a:latin typeface="Helvetica" panose="020B0604020202020204" pitchFamily="34" charset="0"/>
              </a:rPr>
              <a:t>“Ending </a:t>
            </a:r>
            <a:r>
              <a:rPr lang="en-US" altLang="en-US" sz="2400" b="1" dirty="0">
                <a:latin typeface="Helvetica" panose="020B0604020202020204" pitchFamily="34" charset="0"/>
              </a:rPr>
              <a:t>Impunity </a:t>
            </a:r>
            <a:r>
              <a:rPr lang="en-US" altLang="en-US" sz="2400" b="1" dirty="0" smtClean="0">
                <a:latin typeface="Helvetica" panose="020B0604020202020204" pitchFamily="34" charset="0"/>
              </a:rPr>
              <a:t>- Delivering Justice” </a:t>
            </a:r>
            <a:r>
              <a:rPr lang="en-US" altLang="en-US" sz="2400" dirty="0" smtClean="0">
                <a:latin typeface="Helvetica" panose="020B0604020202020204" pitchFamily="34" charset="0"/>
              </a:rPr>
              <a:t/>
            </a:r>
            <a:br>
              <a:rPr lang="en-US" altLang="en-US" sz="2400" dirty="0" smtClean="0">
                <a:latin typeface="Helvetica" panose="020B0604020202020204" pitchFamily="34" charset="0"/>
              </a:rPr>
            </a:br>
            <a:r>
              <a:rPr lang="en-US" altLang="en-US" sz="1800" dirty="0" smtClean="0">
                <a:latin typeface="Helvetica" panose="020B0604020202020204" pitchFamily="34" charset="0"/>
              </a:rPr>
              <a:t>through </a:t>
            </a:r>
            <a:r>
              <a:rPr lang="en-US" altLang="en-US" sz="1800" dirty="0">
                <a:latin typeface="Helvetica" panose="020B0604020202020204" pitchFamily="34" charset="0"/>
              </a:rPr>
              <a:t>Prosecuting Trafficking in Human Beings</a:t>
            </a:r>
            <a:endParaRPr lang="en-GB" altLang="en-US" sz="24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5992" y="1669488"/>
            <a:ext cx="1898507" cy="26294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214002" y="552960"/>
            <a:ext cx="93580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  <a:latin typeface="Helvetica" panose="020B0604020202020204" pitchFamily="34" charset="0"/>
                <a:ea typeface="+mj-ea"/>
                <a:cs typeface="+mj-cs"/>
              </a:rPr>
              <a:t>The 20th Conference of the Alliance against Trafficking in Persons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61856" y="4568445"/>
            <a:ext cx="3217049" cy="141730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8601" y="4568445"/>
            <a:ext cx="3398272" cy="14390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51078" y="3144850"/>
            <a:ext cx="3195822" cy="1478270"/>
          </a:xfrm>
          <a:solidFill>
            <a:schemeClr val="bg2"/>
          </a:solidFill>
          <a:ln>
            <a:solidFill>
              <a:schemeClr val="tx2"/>
            </a:solidFill>
          </a:ln>
        </p:spPr>
        <p:txBody>
          <a:bodyPr anchor="ctr" anchorCtr="0"/>
          <a:lstStyle/>
          <a:p>
            <a:pPr algn="ctr"/>
            <a:r>
              <a:rPr lang="en-GB" altLang="en-US" b="1" dirty="0" smtClean="0">
                <a:solidFill>
                  <a:schemeClr val="tx2"/>
                </a:solidFill>
                <a:latin typeface="Helvetica" panose="020B0604020202020204" pitchFamily="34" charset="0"/>
              </a:rPr>
              <a:t>Political Will </a:t>
            </a:r>
            <a:endParaRPr lang="en-GB" altLang="en-US" b="1" dirty="0" smtClean="0">
              <a:solidFill>
                <a:schemeClr val="tx2"/>
              </a:solidFill>
              <a:latin typeface="Helvetica" panose="020B0604020202020204" pitchFamily="34" charset="0"/>
            </a:endParaRPr>
          </a:p>
          <a:p>
            <a:pPr algn="ctr"/>
            <a:r>
              <a:rPr lang="en-GB" altLang="en-US" b="1" dirty="0" smtClean="0">
                <a:solidFill>
                  <a:schemeClr val="tx2"/>
                </a:solidFill>
                <a:latin typeface="Helvetica" panose="020B0604020202020204" pitchFamily="34" charset="0"/>
              </a:rPr>
              <a:t>Laws and Legislations</a:t>
            </a:r>
          </a:p>
          <a:p>
            <a:pPr algn="ctr"/>
            <a:r>
              <a:rPr lang="en-GB" altLang="en-US" b="1" dirty="0" smtClean="0">
                <a:solidFill>
                  <a:schemeClr val="tx2"/>
                </a:solidFill>
                <a:latin typeface="Helvetica" panose="020B0604020202020204" pitchFamily="34" charset="0"/>
              </a:rPr>
              <a:t>Knowledge and Capacity</a:t>
            </a:r>
          </a:p>
          <a:p>
            <a:pPr algn="ctr"/>
            <a:r>
              <a:rPr lang="en-GB" altLang="en-US" b="1" dirty="0" smtClean="0">
                <a:solidFill>
                  <a:schemeClr val="tx2"/>
                </a:solidFill>
                <a:latin typeface="Helvetica" panose="020B0604020202020204" pitchFamily="34" charset="0"/>
              </a:rPr>
              <a:t>Date and Research</a:t>
            </a:r>
            <a:endParaRPr lang="en-GB" altLang="en-US" b="1" dirty="0" smtClean="0">
              <a:solidFill>
                <a:schemeClr val="tx2"/>
              </a:solidFill>
              <a:latin typeface="Helvetica" panose="020B0604020202020204" pitchFamily="34" charset="0"/>
            </a:endParaRPr>
          </a:p>
        </p:txBody>
      </p:sp>
      <p:pic>
        <p:nvPicPr>
          <p:cNvPr id="121874" name="Picture 18" descr="08_LOGO_OSCE_pp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832" y="6134719"/>
            <a:ext cx="3106737" cy="36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1875" name="Group 19"/>
          <p:cNvGrpSpPr>
            <a:grpSpLocks/>
          </p:cNvGrpSpPr>
          <p:nvPr/>
        </p:nvGrpSpPr>
        <p:grpSpPr bwMode="auto">
          <a:xfrm>
            <a:off x="382588" y="0"/>
            <a:ext cx="8761412" cy="584200"/>
            <a:chOff x="241" y="0"/>
            <a:chExt cx="5565" cy="408"/>
          </a:xfrm>
        </p:grpSpPr>
        <p:sp>
          <p:nvSpPr>
            <p:cNvPr id="121876" name="Rectangle 20"/>
            <p:cNvSpPr>
              <a:spLocks noChangeArrowheads="1"/>
            </p:cNvSpPr>
            <p:nvPr/>
          </p:nvSpPr>
          <p:spPr bwMode="auto">
            <a:xfrm>
              <a:off x="241" y="0"/>
              <a:ext cx="1342" cy="40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GB" altLang="en-US">
                <a:solidFill>
                  <a:srgbClr val="E6E0DD"/>
                </a:solidFill>
              </a:endParaRPr>
            </a:p>
          </p:txBody>
        </p:sp>
        <p:sp>
          <p:nvSpPr>
            <p:cNvPr id="121877" name="Rectangle 21"/>
            <p:cNvSpPr>
              <a:spLocks noChangeArrowheads="1"/>
            </p:cNvSpPr>
            <p:nvPr/>
          </p:nvSpPr>
          <p:spPr bwMode="auto">
            <a:xfrm>
              <a:off x="1648" y="0"/>
              <a:ext cx="1342" cy="40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GB" altLang="en-US">
                <a:solidFill>
                  <a:srgbClr val="E6E0DD"/>
                </a:solidFill>
              </a:endParaRPr>
            </a:p>
          </p:txBody>
        </p:sp>
        <p:sp>
          <p:nvSpPr>
            <p:cNvPr id="121878" name="Rectangle 22"/>
            <p:cNvSpPr>
              <a:spLocks noChangeArrowheads="1"/>
            </p:cNvSpPr>
            <p:nvPr/>
          </p:nvSpPr>
          <p:spPr bwMode="auto">
            <a:xfrm>
              <a:off x="3056" y="0"/>
              <a:ext cx="1342" cy="40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GB" altLang="en-US">
                <a:solidFill>
                  <a:srgbClr val="E6E0DD"/>
                </a:solidFill>
              </a:endParaRPr>
            </a:p>
          </p:txBody>
        </p:sp>
        <p:sp>
          <p:nvSpPr>
            <p:cNvPr id="121879" name="Rectangle 23"/>
            <p:cNvSpPr>
              <a:spLocks noChangeArrowheads="1"/>
            </p:cNvSpPr>
            <p:nvPr/>
          </p:nvSpPr>
          <p:spPr bwMode="auto">
            <a:xfrm>
              <a:off x="4464" y="0"/>
              <a:ext cx="1342" cy="40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GB" altLang="en-US">
                <a:solidFill>
                  <a:srgbClr val="E6E0DD"/>
                </a:solidFill>
              </a:endParaRPr>
            </a:p>
          </p:txBody>
        </p:sp>
      </p:grpSp>
      <p:sp>
        <p:nvSpPr>
          <p:cNvPr id="121880" name="Line 24"/>
          <p:cNvSpPr>
            <a:spLocks noChangeShapeType="1"/>
          </p:cNvSpPr>
          <p:nvPr/>
        </p:nvSpPr>
        <p:spPr bwMode="auto">
          <a:xfrm>
            <a:off x="406400" y="1587500"/>
            <a:ext cx="8737600" cy="0"/>
          </a:xfrm>
          <a:prstGeom prst="line">
            <a:avLst/>
          </a:prstGeom>
          <a:noFill/>
          <a:ln w="9525">
            <a:solidFill>
              <a:srgbClr val="A6A6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882" name="Rectangle 26"/>
          <p:cNvSpPr>
            <a:spLocks noGrp="1" noChangeArrowheads="1"/>
          </p:cNvSpPr>
          <p:nvPr>
            <p:ph type="title"/>
          </p:nvPr>
        </p:nvSpPr>
        <p:spPr>
          <a:xfrm>
            <a:off x="723946" y="643547"/>
            <a:ext cx="7686992" cy="895684"/>
          </a:xfrm>
          <a:noFill/>
          <a:ln/>
        </p:spPr>
        <p:txBody>
          <a:bodyPr/>
          <a:lstStyle/>
          <a:p>
            <a:pPr algn="ctr"/>
            <a:r>
              <a:rPr lang="en-US" altLang="en-US" b="1" dirty="0" smtClean="0">
                <a:latin typeface="Helvetica" panose="020B0604020202020204" pitchFamily="34" charset="0"/>
              </a:rPr>
              <a:t>The way </a:t>
            </a:r>
            <a:r>
              <a:rPr lang="en-US" altLang="en-US" b="1" dirty="0">
                <a:latin typeface="Helvetica" panose="020B0604020202020204" pitchFamily="34" charset="0"/>
              </a:rPr>
              <a:t>forward in </a:t>
            </a:r>
            <a:r>
              <a:rPr lang="en-US" altLang="en-US" b="1" dirty="0" smtClean="0">
                <a:latin typeface="Helvetica" panose="020B0604020202020204" pitchFamily="34" charset="0"/>
              </a:rPr>
              <a:t>countering impunity</a:t>
            </a:r>
            <a:br>
              <a:rPr lang="en-US" altLang="en-US" b="1" dirty="0" smtClean="0">
                <a:latin typeface="Helvetica" panose="020B0604020202020204" pitchFamily="34" charset="0"/>
              </a:rPr>
            </a:br>
            <a:r>
              <a:rPr lang="en-US" altLang="en-US" sz="2400" dirty="0" smtClean="0">
                <a:latin typeface="Helvetica" panose="020B0604020202020204" pitchFamily="34" charset="0"/>
              </a:rPr>
              <a:t>Recommendations from the 20</a:t>
            </a:r>
            <a:r>
              <a:rPr lang="en-US" altLang="en-US" sz="2400" baseline="30000" dirty="0" smtClean="0">
                <a:latin typeface="Helvetica" panose="020B0604020202020204" pitchFamily="34" charset="0"/>
              </a:rPr>
              <a:t>th</a:t>
            </a:r>
            <a:r>
              <a:rPr lang="en-US" altLang="en-US" sz="2400" dirty="0" smtClean="0">
                <a:latin typeface="Helvetica" panose="020B0604020202020204" pitchFamily="34" charset="0"/>
              </a:rPr>
              <a:t> Alliance Conference</a:t>
            </a:r>
            <a:endParaRPr lang="en-GB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151738" y="4901927"/>
            <a:ext cx="2794503" cy="10289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/>
            </a:solidFill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901700" eaLnBrk="1" hangingPunct="1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defRPr sz="1800" b="1">
                <a:solidFill>
                  <a:schemeClr val="tx2"/>
                </a:solidFill>
                <a:latin typeface="Helvetica" panose="020B0604020202020204" pitchFamily="34" charset="0"/>
              </a:defRPr>
            </a:lvl1pPr>
            <a:lvl2pPr marL="376238" indent="-185738" defTabSz="901700" eaLnBrk="1" hangingPunct="1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latin typeface="+mn-lt"/>
              </a:defRPr>
            </a:lvl2pPr>
            <a:lvl3pPr marL="757238" indent="-190500" defTabSz="901700" eaLnBrk="1" hangingPunct="1">
              <a:spcBef>
                <a:spcPct val="20000"/>
              </a:spcBef>
              <a:buClr>
                <a:schemeClr val="tx2"/>
              </a:buClr>
              <a:buChar char="&gt;"/>
              <a:defRPr sz="1600">
                <a:latin typeface="+mn-lt"/>
              </a:defRPr>
            </a:lvl3pPr>
            <a:lvl4pPr marL="1138238" indent="-190500" defTabSz="901700" eaLnBrk="1" hangingPunct="1">
              <a:spcBef>
                <a:spcPct val="20000"/>
              </a:spcBef>
              <a:buClr>
                <a:schemeClr val="tx2"/>
              </a:buClr>
              <a:buChar char="&gt;"/>
              <a:defRPr sz="1600">
                <a:latin typeface="+mn-lt"/>
              </a:defRPr>
            </a:lvl4pPr>
            <a:lvl5pPr marL="1519238" indent="-190500" defTabSz="901700" eaLnBrk="1" hangingPunct="1">
              <a:spcBef>
                <a:spcPct val="20000"/>
              </a:spcBef>
              <a:buClr>
                <a:schemeClr val="tx2"/>
              </a:buClr>
              <a:buChar char="&gt;"/>
              <a:defRPr sz="1600">
                <a:latin typeface="+mn-lt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9pPr>
          </a:lstStyle>
          <a:p>
            <a:r>
              <a:rPr lang="en-GB" altLang="en-US" sz="1400" dirty="0" smtClean="0"/>
              <a:t>Specialization and Cooperation</a:t>
            </a:r>
            <a:endParaRPr lang="en-GB" altLang="en-US" sz="1400" dirty="0"/>
          </a:p>
          <a:p>
            <a:pPr>
              <a:lnSpc>
                <a:spcPct val="150000"/>
              </a:lnSpc>
            </a:pPr>
            <a:r>
              <a:rPr lang="en-GB" altLang="en-US" sz="1050" b="0" dirty="0">
                <a:solidFill>
                  <a:schemeClr val="tx1"/>
                </a:solidFill>
              </a:rPr>
              <a:t>Specialized Anti-trafficking </a:t>
            </a:r>
            <a:r>
              <a:rPr lang="en-GB" altLang="en-US" sz="1050" b="0" dirty="0" smtClean="0">
                <a:solidFill>
                  <a:schemeClr val="tx1"/>
                </a:solidFill>
              </a:rPr>
              <a:t>units</a:t>
            </a:r>
          </a:p>
          <a:p>
            <a:pPr>
              <a:lnSpc>
                <a:spcPct val="150000"/>
              </a:lnSpc>
            </a:pPr>
            <a:r>
              <a:rPr lang="en-GB" altLang="en-US" sz="1050" b="0" dirty="0" smtClean="0">
                <a:solidFill>
                  <a:schemeClr val="tx1"/>
                </a:solidFill>
              </a:rPr>
              <a:t> Multi-agency cooperation </a:t>
            </a:r>
          </a:p>
          <a:p>
            <a:pPr>
              <a:lnSpc>
                <a:spcPct val="150000"/>
              </a:lnSpc>
            </a:pPr>
            <a:r>
              <a:rPr lang="en-GB" altLang="en-US" sz="1050" b="0" dirty="0" smtClean="0">
                <a:solidFill>
                  <a:schemeClr val="tx1"/>
                </a:solidFill>
              </a:rPr>
              <a:t>Joint-Investigation teams </a:t>
            </a:r>
            <a:endParaRPr lang="en-GB" altLang="en-US" sz="1050" b="0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6832" y="3477305"/>
            <a:ext cx="2089660" cy="8266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/>
            </a:solidFill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ctr" defTabSz="901700" eaLnBrk="1" hangingPunct="1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defRPr sz="1600" b="1">
                <a:solidFill>
                  <a:schemeClr val="tx2"/>
                </a:solidFill>
                <a:latin typeface="Helvetica" panose="020B0604020202020204" pitchFamily="34" charset="0"/>
              </a:defRPr>
            </a:lvl1pPr>
            <a:lvl2pPr marL="376238" indent="-185738" defTabSz="901700" eaLnBrk="1" hangingPunct="1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latin typeface="+mn-lt"/>
              </a:defRPr>
            </a:lvl2pPr>
            <a:lvl3pPr marL="757238" indent="-190500" defTabSz="901700" eaLnBrk="1" hangingPunct="1">
              <a:spcBef>
                <a:spcPct val="20000"/>
              </a:spcBef>
              <a:buClr>
                <a:schemeClr val="tx2"/>
              </a:buClr>
              <a:buChar char="&gt;"/>
              <a:defRPr sz="1600">
                <a:latin typeface="+mn-lt"/>
              </a:defRPr>
            </a:lvl3pPr>
            <a:lvl4pPr marL="1138238" indent="-190500" defTabSz="901700" eaLnBrk="1" hangingPunct="1">
              <a:spcBef>
                <a:spcPct val="20000"/>
              </a:spcBef>
              <a:buClr>
                <a:schemeClr val="tx2"/>
              </a:buClr>
              <a:buChar char="&gt;"/>
              <a:defRPr sz="1600">
                <a:latin typeface="+mn-lt"/>
              </a:defRPr>
            </a:lvl4pPr>
            <a:lvl5pPr marL="1519238" indent="-190500" defTabSz="901700" eaLnBrk="1" hangingPunct="1">
              <a:spcBef>
                <a:spcPct val="20000"/>
              </a:spcBef>
              <a:buClr>
                <a:schemeClr val="tx2"/>
              </a:buClr>
              <a:buChar char="&gt;"/>
              <a:defRPr sz="1600">
                <a:latin typeface="+mn-lt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9pPr>
          </a:lstStyle>
          <a:p>
            <a:r>
              <a:rPr lang="en-GB" altLang="en-US" sz="1400" dirty="0"/>
              <a:t>Working smarter </a:t>
            </a:r>
          </a:p>
          <a:p>
            <a:pPr>
              <a:lnSpc>
                <a:spcPct val="150000"/>
              </a:lnSpc>
            </a:pPr>
            <a:r>
              <a:rPr lang="en-US" altLang="en-US" sz="1050" b="0" dirty="0">
                <a:solidFill>
                  <a:schemeClr val="tx1"/>
                </a:solidFill>
              </a:rPr>
              <a:t>Using Financial investigations</a:t>
            </a:r>
          </a:p>
          <a:p>
            <a:pPr>
              <a:lnSpc>
                <a:spcPct val="150000"/>
              </a:lnSpc>
            </a:pPr>
            <a:r>
              <a:rPr lang="en-US" altLang="en-US" sz="1050" b="0" dirty="0" smtClean="0">
                <a:solidFill>
                  <a:schemeClr val="tx1"/>
                </a:solidFill>
              </a:rPr>
              <a:t>Leveraging the use of technology</a:t>
            </a:r>
            <a:endParaRPr lang="en-GB" altLang="en-US" sz="1050" b="0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655780" y="3473699"/>
            <a:ext cx="1967222" cy="91597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/>
            </a:solidFill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ctr" defTabSz="901700" eaLnBrk="1" hangingPunct="1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defRPr sz="1400" b="1">
                <a:solidFill>
                  <a:schemeClr val="tx2"/>
                </a:solidFill>
                <a:latin typeface="Helvetica" panose="020B0604020202020204" pitchFamily="34" charset="0"/>
              </a:defRPr>
            </a:lvl1pPr>
            <a:lvl2pPr marL="376238" indent="-185738" defTabSz="901700" eaLnBrk="1" hangingPunct="1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latin typeface="+mn-lt"/>
              </a:defRPr>
            </a:lvl2pPr>
            <a:lvl3pPr marL="757238" indent="-190500" defTabSz="901700" eaLnBrk="1" hangingPunct="1">
              <a:spcBef>
                <a:spcPct val="20000"/>
              </a:spcBef>
              <a:buClr>
                <a:schemeClr val="tx2"/>
              </a:buClr>
              <a:buChar char="&gt;"/>
              <a:defRPr sz="1600">
                <a:latin typeface="+mn-lt"/>
              </a:defRPr>
            </a:lvl3pPr>
            <a:lvl4pPr marL="1138238" indent="-190500" defTabSz="901700" eaLnBrk="1" hangingPunct="1">
              <a:spcBef>
                <a:spcPct val="20000"/>
              </a:spcBef>
              <a:buClr>
                <a:schemeClr val="tx2"/>
              </a:buClr>
              <a:buChar char="&gt;"/>
              <a:defRPr sz="1600">
                <a:latin typeface="+mn-lt"/>
              </a:defRPr>
            </a:lvl4pPr>
            <a:lvl5pPr marL="1519238" indent="-190500" defTabSz="901700" eaLnBrk="1" hangingPunct="1">
              <a:spcBef>
                <a:spcPct val="20000"/>
              </a:spcBef>
              <a:buClr>
                <a:schemeClr val="tx2"/>
              </a:buClr>
              <a:buChar char="&gt;"/>
              <a:defRPr sz="1600">
                <a:latin typeface="+mn-lt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9pPr>
          </a:lstStyle>
          <a:p>
            <a:r>
              <a:rPr lang="en-GB" altLang="en-US" dirty="0"/>
              <a:t>Sustainable training</a:t>
            </a:r>
          </a:p>
          <a:p>
            <a:r>
              <a:rPr lang="en-GB" altLang="en-US" sz="1050" b="0" dirty="0">
                <a:solidFill>
                  <a:schemeClr val="tx1"/>
                </a:solidFill>
              </a:rPr>
              <a:t>Training of all </a:t>
            </a:r>
            <a:r>
              <a:rPr lang="en-GB" altLang="en-US" sz="1050" b="0" dirty="0" smtClean="0">
                <a:solidFill>
                  <a:schemeClr val="tx1"/>
                </a:solidFill>
              </a:rPr>
              <a:t>Anti-trafficking </a:t>
            </a:r>
            <a:r>
              <a:rPr lang="en-GB" altLang="en-US" sz="1050" b="0" dirty="0">
                <a:solidFill>
                  <a:schemeClr val="tx1"/>
                </a:solidFill>
              </a:rPr>
              <a:t>stakeholder but also </a:t>
            </a:r>
            <a:r>
              <a:rPr lang="en-US" altLang="en-US" sz="1050" b="0" dirty="0" smtClean="0">
                <a:solidFill>
                  <a:schemeClr val="tx1"/>
                </a:solidFill>
              </a:rPr>
              <a:t>actors </a:t>
            </a:r>
            <a:r>
              <a:rPr lang="en-US" altLang="en-US" sz="1050" b="0" dirty="0">
                <a:solidFill>
                  <a:schemeClr val="tx1"/>
                </a:solidFill>
              </a:rPr>
              <a:t>from adjacent sectors</a:t>
            </a:r>
            <a:endParaRPr lang="en-GB" altLang="en-US" sz="1050" b="0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68370" y="1791349"/>
            <a:ext cx="3196915" cy="1077219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2"/>
            </a:solidFill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ctr" defTabSz="901700" eaLnBrk="1" hangingPunct="1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defRPr sz="1400" b="1">
                <a:solidFill>
                  <a:schemeClr val="tx2"/>
                </a:solidFill>
                <a:latin typeface="Helvetica" panose="020B0604020202020204" pitchFamily="34" charset="0"/>
              </a:defRPr>
            </a:lvl1pPr>
            <a:lvl2pPr marL="376238" indent="-185738" defTabSz="901700" eaLnBrk="1" hangingPunct="1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latin typeface="+mn-lt"/>
              </a:defRPr>
            </a:lvl2pPr>
            <a:lvl3pPr marL="757238" indent="-190500" defTabSz="901700" eaLnBrk="1" hangingPunct="1">
              <a:spcBef>
                <a:spcPct val="20000"/>
              </a:spcBef>
              <a:buClr>
                <a:schemeClr val="tx2"/>
              </a:buClr>
              <a:buChar char="&gt;"/>
              <a:defRPr sz="1600">
                <a:latin typeface="+mn-lt"/>
              </a:defRPr>
            </a:lvl3pPr>
            <a:lvl4pPr marL="1138238" indent="-190500" defTabSz="901700" eaLnBrk="1" hangingPunct="1">
              <a:spcBef>
                <a:spcPct val="20000"/>
              </a:spcBef>
              <a:buClr>
                <a:schemeClr val="tx2"/>
              </a:buClr>
              <a:buChar char="&gt;"/>
              <a:defRPr sz="1600">
                <a:latin typeface="+mn-lt"/>
              </a:defRPr>
            </a:lvl4pPr>
            <a:lvl5pPr marL="1519238" indent="-190500" defTabSz="901700" eaLnBrk="1" hangingPunct="1">
              <a:spcBef>
                <a:spcPct val="20000"/>
              </a:spcBef>
              <a:buClr>
                <a:schemeClr val="tx2"/>
              </a:buClr>
              <a:buChar char="&gt;"/>
              <a:defRPr sz="1600">
                <a:latin typeface="+mn-lt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9pPr>
          </a:lstStyle>
          <a:p>
            <a:r>
              <a:rPr lang="en-GB" altLang="en-US" dirty="0"/>
              <a:t>Protection and promotion of the rights of victims</a:t>
            </a:r>
          </a:p>
          <a:p>
            <a:r>
              <a:rPr lang="en-US" altLang="en-US" sz="1050" b="0" dirty="0">
                <a:solidFill>
                  <a:schemeClr val="tx1"/>
                </a:solidFill>
              </a:rPr>
              <a:t>Through a </a:t>
            </a:r>
            <a:r>
              <a:rPr lang="en-US" altLang="en-US" sz="1050" b="0" dirty="0" smtClean="0">
                <a:solidFill>
                  <a:schemeClr val="tx1"/>
                </a:solidFill>
              </a:rPr>
              <a:t>victim-centered</a:t>
            </a:r>
            <a:r>
              <a:rPr lang="en-US" altLang="en-US" sz="1050" b="0" dirty="0">
                <a:solidFill>
                  <a:schemeClr val="tx1"/>
                </a:solidFill>
              </a:rPr>
              <a:t>, </a:t>
            </a:r>
          </a:p>
          <a:p>
            <a:r>
              <a:rPr lang="en-US" altLang="en-US" sz="1050" b="0" dirty="0">
                <a:solidFill>
                  <a:schemeClr val="tx1"/>
                </a:solidFill>
              </a:rPr>
              <a:t>gender-sensitive, </a:t>
            </a:r>
          </a:p>
          <a:p>
            <a:r>
              <a:rPr lang="en-US" altLang="en-US" sz="1050" b="0" dirty="0">
                <a:solidFill>
                  <a:schemeClr val="tx1"/>
                </a:solidFill>
              </a:rPr>
              <a:t>trauma-informed approach</a:t>
            </a:r>
            <a:endParaRPr lang="en-GB" altLang="en-US" sz="1050" b="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2416492" y="3830174"/>
            <a:ext cx="508880" cy="95407"/>
          </a:xfrm>
          <a:prstGeom prst="rect">
            <a:avLst/>
          </a:prstGeom>
          <a:solidFill>
            <a:schemeClr val="tx2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6146900" y="3836281"/>
            <a:ext cx="508880" cy="95407"/>
          </a:xfrm>
          <a:prstGeom prst="rect">
            <a:avLst/>
          </a:prstGeom>
          <a:solidFill>
            <a:schemeClr val="tx2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Rectangle 29"/>
          <p:cNvSpPr/>
          <p:nvPr/>
        </p:nvSpPr>
        <p:spPr bwMode="auto">
          <a:xfrm rot="5400000">
            <a:off x="4382683" y="2957307"/>
            <a:ext cx="272884" cy="95406"/>
          </a:xfrm>
          <a:prstGeom prst="rect">
            <a:avLst/>
          </a:prstGeom>
          <a:solidFill>
            <a:schemeClr val="tx2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" name="Rectangle 30"/>
          <p:cNvSpPr/>
          <p:nvPr/>
        </p:nvSpPr>
        <p:spPr bwMode="auto">
          <a:xfrm rot="5400000">
            <a:off x="4382683" y="4718655"/>
            <a:ext cx="272884" cy="95406"/>
          </a:xfrm>
          <a:prstGeom prst="rect">
            <a:avLst/>
          </a:prstGeom>
          <a:solidFill>
            <a:schemeClr val="tx2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0353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74" name="Picture 18" descr="08_LOGO_OSCE_pp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88" y="6184900"/>
            <a:ext cx="3106737" cy="36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1875" name="Group 19"/>
          <p:cNvGrpSpPr>
            <a:grpSpLocks/>
          </p:cNvGrpSpPr>
          <p:nvPr/>
        </p:nvGrpSpPr>
        <p:grpSpPr bwMode="auto">
          <a:xfrm>
            <a:off x="382588" y="0"/>
            <a:ext cx="8761412" cy="584200"/>
            <a:chOff x="241" y="0"/>
            <a:chExt cx="5565" cy="408"/>
          </a:xfrm>
        </p:grpSpPr>
        <p:sp>
          <p:nvSpPr>
            <p:cNvPr id="121876" name="Rectangle 20"/>
            <p:cNvSpPr>
              <a:spLocks noChangeArrowheads="1"/>
            </p:cNvSpPr>
            <p:nvPr/>
          </p:nvSpPr>
          <p:spPr bwMode="auto">
            <a:xfrm>
              <a:off x="241" y="0"/>
              <a:ext cx="1342" cy="40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GB" altLang="en-US">
                <a:solidFill>
                  <a:srgbClr val="E6E0DD"/>
                </a:solidFill>
              </a:endParaRPr>
            </a:p>
          </p:txBody>
        </p:sp>
        <p:sp>
          <p:nvSpPr>
            <p:cNvPr id="121877" name="Rectangle 21"/>
            <p:cNvSpPr>
              <a:spLocks noChangeArrowheads="1"/>
            </p:cNvSpPr>
            <p:nvPr/>
          </p:nvSpPr>
          <p:spPr bwMode="auto">
            <a:xfrm>
              <a:off x="1648" y="0"/>
              <a:ext cx="1342" cy="40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GB" altLang="en-US">
                <a:solidFill>
                  <a:srgbClr val="E6E0DD"/>
                </a:solidFill>
              </a:endParaRPr>
            </a:p>
          </p:txBody>
        </p:sp>
        <p:sp>
          <p:nvSpPr>
            <p:cNvPr id="121878" name="Rectangle 22"/>
            <p:cNvSpPr>
              <a:spLocks noChangeArrowheads="1"/>
            </p:cNvSpPr>
            <p:nvPr/>
          </p:nvSpPr>
          <p:spPr bwMode="auto">
            <a:xfrm>
              <a:off x="3056" y="0"/>
              <a:ext cx="1342" cy="40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GB" altLang="en-US">
                <a:solidFill>
                  <a:srgbClr val="E6E0DD"/>
                </a:solidFill>
              </a:endParaRPr>
            </a:p>
          </p:txBody>
        </p:sp>
        <p:sp>
          <p:nvSpPr>
            <p:cNvPr id="121879" name="Rectangle 23"/>
            <p:cNvSpPr>
              <a:spLocks noChangeArrowheads="1"/>
            </p:cNvSpPr>
            <p:nvPr/>
          </p:nvSpPr>
          <p:spPr bwMode="auto">
            <a:xfrm>
              <a:off x="4464" y="0"/>
              <a:ext cx="1342" cy="40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GB" altLang="en-US">
                <a:solidFill>
                  <a:srgbClr val="E6E0DD"/>
                </a:solidFill>
              </a:endParaRPr>
            </a:p>
          </p:txBody>
        </p:sp>
      </p:grpSp>
      <p:sp>
        <p:nvSpPr>
          <p:cNvPr id="121880" name="Line 24"/>
          <p:cNvSpPr>
            <a:spLocks noChangeShapeType="1"/>
          </p:cNvSpPr>
          <p:nvPr/>
        </p:nvSpPr>
        <p:spPr bwMode="auto">
          <a:xfrm>
            <a:off x="406400" y="1587500"/>
            <a:ext cx="8737600" cy="0"/>
          </a:xfrm>
          <a:prstGeom prst="line">
            <a:avLst/>
          </a:prstGeom>
          <a:noFill/>
          <a:ln w="9525">
            <a:solidFill>
              <a:srgbClr val="A6A6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1551" y="824240"/>
            <a:ext cx="93580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tx2"/>
                </a:solidFill>
                <a:latin typeface="Helvetica" panose="020B0604020202020204" pitchFamily="34" charset="0"/>
                <a:ea typeface="+mj-ea"/>
                <a:cs typeface="+mj-cs"/>
              </a:rPr>
              <a:t>Why</a:t>
            </a:r>
            <a:r>
              <a:rPr lang="en-US" b="1" dirty="0" smtClean="0">
                <a:solidFill>
                  <a:schemeClr val="tx2"/>
                </a:solidFill>
                <a:latin typeface="Helvetica" panose="020B0604020202020204" pitchFamily="34" charset="0"/>
                <a:ea typeface="+mj-ea"/>
                <a:cs typeface="+mj-cs"/>
              </a:rPr>
              <a:t> a Victim-centered approach?</a:t>
            </a:r>
            <a:endParaRPr lang="en-US" b="1" dirty="0">
              <a:solidFill>
                <a:schemeClr val="tx2"/>
              </a:solidFill>
              <a:latin typeface="Helvetica" panose="020B0604020202020204" pitchFamily="34" charset="0"/>
              <a:ea typeface="+mj-ea"/>
              <a:cs typeface="+mj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80830" y="1834882"/>
            <a:ext cx="7231539" cy="42334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0"/>
              </a:spcAft>
            </a:pPr>
            <a:r>
              <a:rPr lang="en-GB" sz="1800" dirty="0" smtClean="0">
                <a:solidFill>
                  <a:schemeClr val="tx2"/>
                </a:solidFill>
                <a:latin typeface="Helvetica" panose="020B0604020202020204" pitchFamily="34" charset="0"/>
                <a:ea typeface="+mj-ea"/>
                <a:cs typeface="+mj-cs"/>
              </a:rPr>
              <a:t>Trafficking in Human Beings </a:t>
            </a:r>
            <a:r>
              <a:rPr lang="en-GB" sz="1800" dirty="0">
                <a:solidFill>
                  <a:schemeClr val="tx2"/>
                </a:solidFill>
                <a:latin typeface="Helvetica" panose="020B0604020202020204" pitchFamily="34" charset="0"/>
                <a:ea typeface="+mj-ea"/>
                <a:cs typeface="+mj-cs"/>
              </a:rPr>
              <a:t>is not only a </a:t>
            </a:r>
            <a:r>
              <a:rPr lang="en-GB" sz="1800" dirty="0" smtClean="0">
                <a:solidFill>
                  <a:schemeClr val="tx2"/>
                </a:solidFill>
                <a:latin typeface="Helvetica" panose="020B0604020202020204" pitchFamily="34" charset="0"/>
                <a:ea typeface="+mj-ea"/>
                <a:cs typeface="+mj-cs"/>
              </a:rPr>
              <a:t>serious crime and security threat to states but also a human </a:t>
            </a:r>
            <a:r>
              <a:rPr lang="en-GB" sz="1800" dirty="0">
                <a:solidFill>
                  <a:schemeClr val="tx2"/>
                </a:solidFill>
                <a:latin typeface="Helvetica" panose="020B0604020202020204" pitchFamily="34" charset="0"/>
                <a:ea typeface="+mj-ea"/>
                <a:cs typeface="+mj-cs"/>
              </a:rPr>
              <a:t>rights </a:t>
            </a:r>
            <a:r>
              <a:rPr lang="en-GB" sz="1800" dirty="0" smtClean="0">
                <a:solidFill>
                  <a:schemeClr val="tx2"/>
                </a:solidFill>
                <a:latin typeface="Helvetica" panose="020B0604020202020204" pitchFamily="34" charset="0"/>
                <a:ea typeface="+mj-ea"/>
                <a:cs typeface="+mj-cs"/>
              </a:rPr>
              <a:t>violation       </a:t>
            </a:r>
          </a:p>
          <a:p>
            <a:pPr lvl="0" algn="ctr">
              <a:lnSpc>
                <a:spcPct val="115000"/>
              </a:lnSpc>
              <a:spcAft>
                <a:spcPts val="0"/>
              </a:spcAft>
            </a:pPr>
            <a:endParaRPr lang="en-GB" sz="1800" b="1" i="1" dirty="0">
              <a:solidFill>
                <a:schemeClr val="tx2"/>
              </a:solidFill>
              <a:latin typeface="Helvetica" panose="020B0604020202020204" pitchFamily="34" charset="0"/>
              <a:ea typeface="+mj-ea"/>
              <a:cs typeface="+mj-cs"/>
            </a:endParaRPr>
          </a:p>
          <a:p>
            <a:pPr lvl="0" algn="ctr">
              <a:lnSpc>
                <a:spcPct val="115000"/>
              </a:lnSpc>
              <a:spcAft>
                <a:spcPts val="0"/>
              </a:spcAft>
            </a:pPr>
            <a:r>
              <a:rPr lang="en-GB" sz="1800" b="1" i="1" dirty="0" smtClean="0">
                <a:solidFill>
                  <a:schemeClr val="tx2"/>
                </a:solidFill>
                <a:latin typeface="Helvetica" panose="020B0604020202020204" pitchFamily="34" charset="0"/>
                <a:ea typeface="+mj-ea"/>
                <a:cs typeface="+mj-cs"/>
              </a:rPr>
              <a:t>There </a:t>
            </a:r>
            <a:r>
              <a:rPr lang="en-GB" sz="1800" b="1" i="1" dirty="0">
                <a:solidFill>
                  <a:schemeClr val="tx2"/>
                </a:solidFill>
                <a:latin typeface="Helvetica" panose="020B0604020202020204" pitchFamily="34" charset="0"/>
                <a:ea typeface="+mj-ea"/>
                <a:cs typeface="+mj-cs"/>
              </a:rPr>
              <a:t>shouldn’t be any shortcuts in the protection and promotion of the rights of victims</a:t>
            </a:r>
            <a:r>
              <a:rPr lang="en-GB" sz="1800" dirty="0">
                <a:solidFill>
                  <a:schemeClr val="tx2"/>
                </a:solidFill>
                <a:latin typeface="Helvetica" panose="020B0604020202020204" pitchFamily="34" charset="0"/>
                <a:ea typeface="+mj-ea"/>
                <a:cs typeface="+mj-cs"/>
              </a:rPr>
              <a:t>. </a:t>
            </a:r>
            <a:endParaRPr lang="en-US" sz="1800" dirty="0" smtClean="0">
              <a:solidFill>
                <a:schemeClr val="tx2"/>
              </a:solidFill>
              <a:latin typeface="Helvetica" panose="020B0604020202020204" pitchFamily="34" charset="0"/>
              <a:ea typeface="+mj-ea"/>
              <a:cs typeface="+mj-cs"/>
            </a:endParaRPr>
          </a:p>
          <a:p>
            <a:pPr lvl="0" algn="ctr">
              <a:lnSpc>
                <a:spcPct val="115000"/>
              </a:lnSpc>
              <a:spcAft>
                <a:spcPts val="0"/>
              </a:spcAft>
            </a:pPr>
            <a:endParaRPr lang="en-US" sz="1800" dirty="0" smtClean="0">
              <a:solidFill>
                <a:schemeClr val="tx2"/>
              </a:solidFill>
              <a:latin typeface="Helvetica" panose="020B0604020202020204" pitchFamily="34" charset="0"/>
              <a:ea typeface="+mj-ea"/>
              <a:cs typeface="+mj-cs"/>
            </a:endParaRPr>
          </a:p>
          <a:p>
            <a:pPr lvl="0" algn="ctr">
              <a:lnSpc>
                <a:spcPct val="115000"/>
              </a:lnSpc>
              <a:spcAft>
                <a:spcPts val="0"/>
              </a:spcAft>
            </a:pPr>
            <a:endParaRPr lang="en-US" sz="1800" dirty="0" smtClean="0">
              <a:solidFill>
                <a:schemeClr val="tx2"/>
              </a:solidFill>
              <a:latin typeface="Helvetica" panose="020B0604020202020204" pitchFamily="34" charset="0"/>
              <a:ea typeface="+mj-ea"/>
              <a:cs typeface="+mj-cs"/>
            </a:endParaRPr>
          </a:p>
          <a:p>
            <a:pPr lvl="0" algn="ctr">
              <a:lnSpc>
                <a:spcPct val="115000"/>
              </a:lnSpc>
              <a:spcAft>
                <a:spcPts val="0"/>
              </a:spcAft>
            </a:pPr>
            <a:endParaRPr lang="en-US" sz="1800" dirty="0">
              <a:solidFill>
                <a:schemeClr val="tx2"/>
              </a:solidFill>
              <a:latin typeface="Helvetica" panose="020B0604020202020204" pitchFamily="34" charset="0"/>
              <a:ea typeface="+mj-ea"/>
              <a:cs typeface="+mj-cs"/>
            </a:endParaRPr>
          </a:p>
          <a:p>
            <a:pPr lvl="0" algn="ctr">
              <a:lnSpc>
                <a:spcPct val="115000"/>
              </a:lnSpc>
              <a:spcAft>
                <a:spcPts val="0"/>
              </a:spcAft>
            </a:pPr>
            <a:r>
              <a:rPr lang="en-GB" sz="1800" dirty="0" smtClean="0">
                <a:solidFill>
                  <a:schemeClr val="tx2"/>
                </a:solidFill>
                <a:latin typeface="Helvetica" panose="020B0604020202020204" pitchFamily="34" charset="0"/>
                <a:ea typeface="+mj-ea"/>
                <a:cs typeface="+mj-cs"/>
              </a:rPr>
              <a:t>The </a:t>
            </a:r>
            <a:r>
              <a:rPr lang="en-GB" sz="1800" dirty="0">
                <a:solidFill>
                  <a:schemeClr val="tx2"/>
                </a:solidFill>
                <a:latin typeface="Helvetica" panose="020B0604020202020204" pitchFamily="34" charset="0"/>
                <a:ea typeface="+mj-ea"/>
                <a:cs typeface="+mj-cs"/>
              </a:rPr>
              <a:t>use of a victim-centred, gender-sensitive and trauma-informed approach by the criminal justice system is </a:t>
            </a:r>
            <a:r>
              <a:rPr lang="en-GB" sz="1800" dirty="0" smtClean="0">
                <a:solidFill>
                  <a:schemeClr val="tx2"/>
                </a:solidFill>
                <a:latin typeface="Helvetica" panose="020B0604020202020204" pitchFamily="34" charset="0"/>
                <a:ea typeface="+mj-ea"/>
                <a:cs typeface="+mj-cs"/>
              </a:rPr>
              <a:t>highly </a:t>
            </a:r>
            <a:r>
              <a:rPr lang="en-GB" sz="1800" dirty="0">
                <a:solidFill>
                  <a:schemeClr val="tx2"/>
                </a:solidFill>
                <a:latin typeface="Helvetica" panose="020B0604020202020204" pitchFamily="34" charset="0"/>
                <a:ea typeface="+mj-ea"/>
                <a:cs typeface="+mj-cs"/>
              </a:rPr>
              <a:t>important in </a:t>
            </a:r>
            <a:r>
              <a:rPr lang="en-GB" sz="1800" dirty="0" smtClean="0">
                <a:solidFill>
                  <a:schemeClr val="tx2"/>
                </a:solidFill>
                <a:latin typeface="Helvetica" panose="020B0604020202020204" pitchFamily="34" charset="0"/>
                <a:ea typeface="+mj-ea"/>
                <a:cs typeface="+mj-cs"/>
              </a:rPr>
              <a:t>implementing </a:t>
            </a:r>
            <a:r>
              <a:rPr lang="en-GB" sz="1800" dirty="0">
                <a:solidFill>
                  <a:schemeClr val="tx2"/>
                </a:solidFill>
                <a:latin typeface="Helvetica" panose="020B0604020202020204" pitchFamily="34" charset="0"/>
                <a:ea typeface="+mj-ea"/>
                <a:cs typeface="+mj-cs"/>
              </a:rPr>
              <a:t>effective prosecutorial </a:t>
            </a:r>
            <a:r>
              <a:rPr lang="en-GB" sz="1800" dirty="0" smtClean="0">
                <a:solidFill>
                  <a:schemeClr val="tx2"/>
                </a:solidFill>
                <a:latin typeface="Helvetica" panose="020B0604020202020204" pitchFamily="34" charset="0"/>
                <a:ea typeface="+mj-ea"/>
                <a:cs typeface="+mj-cs"/>
              </a:rPr>
              <a:t>responses        </a:t>
            </a:r>
          </a:p>
          <a:p>
            <a:pPr lvl="0" algn="ctr">
              <a:lnSpc>
                <a:spcPct val="115000"/>
              </a:lnSpc>
              <a:spcAft>
                <a:spcPts val="0"/>
              </a:spcAft>
            </a:pPr>
            <a:endParaRPr lang="en-GB" sz="1800" b="1" dirty="0">
              <a:solidFill>
                <a:schemeClr val="tx2"/>
              </a:solidFill>
              <a:latin typeface="Helvetica" panose="020B0604020202020204" pitchFamily="34" charset="0"/>
              <a:ea typeface="+mj-ea"/>
              <a:cs typeface="+mj-cs"/>
            </a:endParaRPr>
          </a:p>
          <a:p>
            <a:pPr lvl="0" algn="ctr">
              <a:lnSpc>
                <a:spcPct val="115000"/>
              </a:lnSpc>
              <a:spcAft>
                <a:spcPts val="0"/>
              </a:spcAft>
            </a:pPr>
            <a:r>
              <a:rPr lang="en-GB" sz="1800" b="1" i="1" dirty="0" smtClean="0">
                <a:solidFill>
                  <a:schemeClr val="tx2"/>
                </a:solidFill>
                <a:latin typeface="Helvetica" panose="020B0604020202020204" pitchFamily="34" charset="0"/>
                <a:ea typeface="+mj-ea"/>
                <a:cs typeface="+mj-cs"/>
              </a:rPr>
              <a:t>Supported </a:t>
            </a:r>
            <a:r>
              <a:rPr lang="en-GB" sz="1800" b="1" i="1" dirty="0">
                <a:solidFill>
                  <a:schemeClr val="tx2"/>
                </a:solidFill>
                <a:latin typeface="Helvetica" panose="020B0604020202020204" pitchFamily="34" charset="0"/>
                <a:ea typeface="+mj-ea"/>
                <a:cs typeface="+mj-cs"/>
              </a:rPr>
              <a:t>victims lead to stronger </a:t>
            </a:r>
            <a:r>
              <a:rPr lang="en-GB" sz="1800" b="1" i="1" dirty="0" smtClean="0">
                <a:solidFill>
                  <a:schemeClr val="tx2"/>
                </a:solidFill>
                <a:latin typeface="Helvetica" panose="020B0604020202020204" pitchFamily="34" charset="0"/>
                <a:ea typeface="+mj-ea"/>
                <a:cs typeface="+mj-cs"/>
              </a:rPr>
              <a:t>cases. </a:t>
            </a:r>
            <a:endParaRPr lang="en-US" sz="1800" i="1" dirty="0">
              <a:solidFill>
                <a:schemeClr val="tx2"/>
              </a:solidFill>
              <a:latin typeface="Helvetica" panose="020B0604020202020204" pitchFamily="34" charset="0"/>
              <a:ea typeface="+mj-ea"/>
              <a:cs typeface="+mj-cs"/>
            </a:endParaRPr>
          </a:p>
        </p:txBody>
      </p:sp>
      <p:sp>
        <p:nvSpPr>
          <p:cNvPr id="14" name="Down Arrow 13"/>
          <p:cNvSpPr/>
          <p:nvPr/>
        </p:nvSpPr>
        <p:spPr bwMode="auto">
          <a:xfrm>
            <a:off x="4161692" y="2534808"/>
            <a:ext cx="199292" cy="318478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Down Arrow 23"/>
          <p:cNvSpPr/>
          <p:nvPr/>
        </p:nvSpPr>
        <p:spPr bwMode="auto">
          <a:xfrm>
            <a:off x="4167553" y="5332045"/>
            <a:ext cx="199292" cy="318478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44014" y="3634685"/>
            <a:ext cx="9311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tx2"/>
                </a:solidFill>
                <a:latin typeface="Helvetica" panose="020B0604020202020204" pitchFamily="34" charset="0"/>
                <a:ea typeface="+mj-ea"/>
                <a:cs typeface="+mj-cs"/>
              </a:rPr>
              <a:t>***</a:t>
            </a:r>
            <a:endParaRPr lang="en-US" sz="3600" b="1" dirty="0">
              <a:solidFill>
                <a:schemeClr val="tx2"/>
              </a:solidFill>
              <a:latin typeface="Helvetica" panose="020B060402020202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636296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74" name="Picture 18" descr="08_LOGO_OSCE_pp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88" y="6184900"/>
            <a:ext cx="3106737" cy="36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1875" name="Group 19"/>
          <p:cNvGrpSpPr>
            <a:grpSpLocks/>
          </p:cNvGrpSpPr>
          <p:nvPr/>
        </p:nvGrpSpPr>
        <p:grpSpPr bwMode="auto">
          <a:xfrm>
            <a:off x="382588" y="0"/>
            <a:ext cx="8761412" cy="584200"/>
            <a:chOff x="241" y="0"/>
            <a:chExt cx="5565" cy="408"/>
          </a:xfrm>
        </p:grpSpPr>
        <p:sp>
          <p:nvSpPr>
            <p:cNvPr id="121876" name="Rectangle 20"/>
            <p:cNvSpPr>
              <a:spLocks noChangeArrowheads="1"/>
            </p:cNvSpPr>
            <p:nvPr/>
          </p:nvSpPr>
          <p:spPr bwMode="auto">
            <a:xfrm>
              <a:off x="241" y="0"/>
              <a:ext cx="1342" cy="40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GB" altLang="en-US">
                <a:solidFill>
                  <a:srgbClr val="E6E0DD"/>
                </a:solidFill>
              </a:endParaRPr>
            </a:p>
          </p:txBody>
        </p:sp>
        <p:sp>
          <p:nvSpPr>
            <p:cNvPr id="121877" name="Rectangle 21"/>
            <p:cNvSpPr>
              <a:spLocks noChangeArrowheads="1"/>
            </p:cNvSpPr>
            <p:nvPr/>
          </p:nvSpPr>
          <p:spPr bwMode="auto">
            <a:xfrm>
              <a:off x="1648" y="0"/>
              <a:ext cx="1342" cy="40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GB" altLang="en-US">
                <a:solidFill>
                  <a:srgbClr val="E6E0DD"/>
                </a:solidFill>
              </a:endParaRPr>
            </a:p>
          </p:txBody>
        </p:sp>
        <p:sp>
          <p:nvSpPr>
            <p:cNvPr id="121878" name="Rectangle 22"/>
            <p:cNvSpPr>
              <a:spLocks noChangeArrowheads="1"/>
            </p:cNvSpPr>
            <p:nvPr/>
          </p:nvSpPr>
          <p:spPr bwMode="auto">
            <a:xfrm>
              <a:off x="3056" y="0"/>
              <a:ext cx="1342" cy="40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GB" altLang="en-US">
                <a:solidFill>
                  <a:srgbClr val="E6E0DD"/>
                </a:solidFill>
              </a:endParaRPr>
            </a:p>
          </p:txBody>
        </p:sp>
        <p:sp>
          <p:nvSpPr>
            <p:cNvPr id="121879" name="Rectangle 23"/>
            <p:cNvSpPr>
              <a:spLocks noChangeArrowheads="1"/>
            </p:cNvSpPr>
            <p:nvPr/>
          </p:nvSpPr>
          <p:spPr bwMode="auto">
            <a:xfrm>
              <a:off x="4464" y="0"/>
              <a:ext cx="1342" cy="40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GB" altLang="en-US">
                <a:solidFill>
                  <a:srgbClr val="E6E0DD"/>
                </a:solidFill>
              </a:endParaRPr>
            </a:p>
          </p:txBody>
        </p:sp>
      </p:grpSp>
      <p:sp>
        <p:nvSpPr>
          <p:cNvPr id="121880" name="Line 24"/>
          <p:cNvSpPr>
            <a:spLocks noChangeShapeType="1"/>
          </p:cNvSpPr>
          <p:nvPr/>
        </p:nvSpPr>
        <p:spPr bwMode="auto">
          <a:xfrm>
            <a:off x="406400" y="1587500"/>
            <a:ext cx="8737600" cy="0"/>
          </a:xfrm>
          <a:prstGeom prst="line">
            <a:avLst/>
          </a:prstGeom>
          <a:noFill/>
          <a:ln w="9525">
            <a:solidFill>
              <a:srgbClr val="A6A6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29676" y="-43716"/>
            <a:ext cx="856956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3600" b="1" dirty="0">
              <a:solidFill>
                <a:schemeClr val="tx2"/>
              </a:solidFill>
              <a:latin typeface="Helvetica" panose="020B0604020202020204" pitchFamily="34" charset="0"/>
              <a:ea typeface="+mj-ea"/>
              <a:cs typeface="+mj-cs"/>
            </a:endParaRPr>
          </a:p>
          <a:p>
            <a:pPr algn="ctr"/>
            <a:r>
              <a:rPr lang="en-GB" sz="3600" b="1" dirty="0">
                <a:solidFill>
                  <a:schemeClr val="tx2"/>
                </a:solidFill>
                <a:latin typeface="Helvetica" panose="020B0604020202020204" pitchFamily="34" charset="0"/>
                <a:ea typeface="+mj-ea"/>
                <a:cs typeface="+mj-cs"/>
              </a:rPr>
              <a:t> What </a:t>
            </a:r>
            <a:r>
              <a:rPr lang="en-GB" b="1" dirty="0">
                <a:solidFill>
                  <a:schemeClr val="tx2"/>
                </a:solidFill>
                <a:latin typeface="Helvetica" panose="020B0604020202020204" pitchFamily="34" charset="0"/>
                <a:ea typeface="+mj-ea"/>
                <a:cs typeface="+mj-cs"/>
              </a:rPr>
              <a:t>does a victim-centred approach means for criminal justice actors?</a:t>
            </a:r>
          </a:p>
        </p:txBody>
      </p:sp>
      <p:sp>
        <p:nvSpPr>
          <p:cNvPr id="2" name="Rectangle 1"/>
          <p:cNvSpPr/>
          <p:nvPr/>
        </p:nvSpPr>
        <p:spPr>
          <a:xfrm>
            <a:off x="255782" y="2206237"/>
            <a:ext cx="86303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ea typeface="+mj-ea"/>
                <a:cs typeface="+mj-cs"/>
              </a:rPr>
              <a:t>“Justice”</a:t>
            </a:r>
            <a:r>
              <a:rPr lang="en-GB" sz="1800" dirty="0" smtClean="0">
                <a:solidFill>
                  <a:schemeClr val="tx2"/>
                </a:solidFill>
                <a:latin typeface="Helvetica" panose="020B0604020202020204" pitchFamily="34" charset="0"/>
                <a:ea typeface="+mj-ea"/>
                <a:cs typeface="+mj-cs"/>
              </a:rPr>
              <a:t> </a:t>
            </a:r>
            <a:r>
              <a:rPr lang="en-GB" sz="1800" dirty="0">
                <a:solidFill>
                  <a:schemeClr val="tx2"/>
                </a:solidFill>
                <a:latin typeface="Helvetica" panose="020B0604020202020204" pitchFamily="34" charset="0"/>
                <a:ea typeface="+mj-ea"/>
                <a:cs typeface="+mj-cs"/>
              </a:rPr>
              <a:t>is often viewed through the lens of conventional criminal justice </a:t>
            </a:r>
            <a:r>
              <a:rPr lang="en-GB" sz="1800" dirty="0" smtClean="0">
                <a:solidFill>
                  <a:schemeClr val="tx2"/>
                </a:solidFill>
                <a:latin typeface="Helvetica" panose="020B0604020202020204" pitchFamily="34" charset="0"/>
                <a:ea typeface="+mj-ea"/>
                <a:cs typeface="+mj-cs"/>
              </a:rPr>
              <a:t>systems:</a:t>
            </a:r>
            <a:endParaRPr lang="en-US" sz="1800" dirty="0">
              <a:solidFill>
                <a:schemeClr val="tx2"/>
              </a:solidFill>
              <a:latin typeface="Helvetica" panose="020B0604020202020204" pitchFamily="34" charset="0"/>
              <a:ea typeface="+mj-ea"/>
              <a:cs typeface="+mj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69813" y="2677458"/>
            <a:ext cx="8081475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GB" sz="1800" dirty="0">
                <a:solidFill>
                  <a:schemeClr val="tx2"/>
                </a:solidFill>
                <a:latin typeface="Helvetica" panose="020B0604020202020204" pitchFamily="34" charset="0"/>
                <a:ea typeface="+mj-ea"/>
                <a:cs typeface="+mj-cs"/>
              </a:rPr>
              <a:t>P</a:t>
            </a:r>
            <a:r>
              <a:rPr lang="en-GB" sz="1800" dirty="0" smtClean="0">
                <a:solidFill>
                  <a:schemeClr val="tx2"/>
                </a:solidFill>
                <a:latin typeface="Helvetica" panose="020B0604020202020204" pitchFamily="34" charset="0"/>
                <a:ea typeface="+mj-ea"/>
                <a:cs typeface="+mj-cs"/>
              </a:rPr>
              <a:t>olice investigations	Prosecution  	Judgement	Punishment</a:t>
            </a:r>
            <a:endParaRPr lang="en-US" sz="1800" dirty="0">
              <a:solidFill>
                <a:schemeClr val="tx2"/>
              </a:solidFill>
              <a:latin typeface="Helvetica" panose="020B0604020202020204" pitchFamily="34" charset="0"/>
              <a:ea typeface="+mj-ea"/>
              <a:cs typeface="+mj-cs"/>
            </a:endParaRPr>
          </a:p>
        </p:txBody>
      </p:sp>
      <p:sp>
        <p:nvSpPr>
          <p:cNvPr id="5" name="Right Arrow 4"/>
          <p:cNvSpPr/>
          <p:nvPr/>
        </p:nvSpPr>
        <p:spPr bwMode="auto">
          <a:xfrm>
            <a:off x="2954215" y="2765668"/>
            <a:ext cx="386862" cy="23446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ight Arrow 17"/>
          <p:cNvSpPr/>
          <p:nvPr/>
        </p:nvSpPr>
        <p:spPr bwMode="auto">
          <a:xfrm>
            <a:off x="4814460" y="2765668"/>
            <a:ext cx="386862" cy="23446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Right Arrow 18"/>
          <p:cNvSpPr/>
          <p:nvPr/>
        </p:nvSpPr>
        <p:spPr bwMode="auto">
          <a:xfrm>
            <a:off x="6644323" y="2751989"/>
            <a:ext cx="386862" cy="23446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58812" y="3680760"/>
            <a:ext cx="73034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tx2"/>
                </a:solidFill>
                <a:latin typeface="Helvetica" panose="020B0604020202020204" pitchFamily="34" charset="0"/>
                <a:ea typeface="+mj-ea"/>
                <a:cs typeface="+mj-cs"/>
              </a:rPr>
              <a:t>A victim-centered approach to the investigation and prosecution of THB cases means </a:t>
            </a:r>
            <a:r>
              <a:rPr lang="en-US" sz="2400" b="1" dirty="0" smtClean="0">
                <a:solidFill>
                  <a:schemeClr val="tx2"/>
                </a:solidFill>
                <a:latin typeface="Helvetica" panose="020B0604020202020204" pitchFamily="34" charset="0"/>
                <a:ea typeface="+mj-ea"/>
                <a:cs typeface="+mj-cs"/>
              </a:rPr>
              <a:t>prioritizing </a:t>
            </a:r>
            <a:r>
              <a:rPr lang="en-US" sz="2400" b="1" dirty="0">
                <a:solidFill>
                  <a:schemeClr val="tx2"/>
                </a:solidFill>
                <a:latin typeface="Helvetica" panose="020B0604020202020204" pitchFamily="34" charset="0"/>
                <a:ea typeface="+mj-ea"/>
                <a:cs typeface="+mj-cs"/>
              </a:rPr>
              <a:t>the best interest of the victim at all stages of the </a:t>
            </a:r>
            <a:r>
              <a:rPr lang="en-US" sz="2400" b="1" dirty="0" smtClean="0">
                <a:solidFill>
                  <a:schemeClr val="tx2"/>
                </a:solidFill>
                <a:latin typeface="Helvetica" panose="020B0604020202020204" pitchFamily="34" charset="0"/>
                <a:ea typeface="+mj-ea"/>
                <a:cs typeface="+mj-cs"/>
              </a:rPr>
              <a:t>process.</a:t>
            </a:r>
            <a:endParaRPr lang="en-US" sz="2400" b="1" dirty="0">
              <a:solidFill>
                <a:schemeClr val="tx2"/>
              </a:solidFill>
              <a:latin typeface="Helvetica" panose="020B060402020202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638428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74" name="Picture 18" descr="08_LOGO_OSCE_pp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88" y="6184900"/>
            <a:ext cx="3106737" cy="36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1875" name="Group 19"/>
          <p:cNvGrpSpPr>
            <a:grpSpLocks/>
          </p:cNvGrpSpPr>
          <p:nvPr/>
        </p:nvGrpSpPr>
        <p:grpSpPr bwMode="auto">
          <a:xfrm>
            <a:off x="382588" y="0"/>
            <a:ext cx="8761412" cy="584200"/>
            <a:chOff x="241" y="0"/>
            <a:chExt cx="5565" cy="408"/>
          </a:xfrm>
        </p:grpSpPr>
        <p:sp>
          <p:nvSpPr>
            <p:cNvPr id="121876" name="Rectangle 20"/>
            <p:cNvSpPr>
              <a:spLocks noChangeArrowheads="1"/>
            </p:cNvSpPr>
            <p:nvPr/>
          </p:nvSpPr>
          <p:spPr bwMode="auto">
            <a:xfrm>
              <a:off x="241" y="0"/>
              <a:ext cx="1342" cy="40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GB" altLang="en-US">
                <a:solidFill>
                  <a:srgbClr val="E6E0DD"/>
                </a:solidFill>
              </a:endParaRPr>
            </a:p>
          </p:txBody>
        </p:sp>
        <p:sp>
          <p:nvSpPr>
            <p:cNvPr id="121877" name="Rectangle 21"/>
            <p:cNvSpPr>
              <a:spLocks noChangeArrowheads="1"/>
            </p:cNvSpPr>
            <p:nvPr/>
          </p:nvSpPr>
          <p:spPr bwMode="auto">
            <a:xfrm>
              <a:off x="1648" y="0"/>
              <a:ext cx="1342" cy="40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GB" altLang="en-US">
                <a:solidFill>
                  <a:srgbClr val="E6E0DD"/>
                </a:solidFill>
              </a:endParaRPr>
            </a:p>
          </p:txBody>
        </p:sp>
        <p:sp>
          <p:nvSpPr>
            <p:cNvPr id="121878" name="Rectangle 22"/>
            <p:cNvSpPr>
              <a:spLocks noChangeArrowheads="1"/>
            </p:cNvSpPr>
            <p:nvPr/>
          </p:nvSpPr>
          <p:spPr bwMode="auto">
            <a:xfrm>
              <a:off x="3056" y="0"/>
              <a:ext cx="1342" cy="40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GB" altLang="en-US">
                <a:solidFill>
                  <a:srgbClr val="E6E0DD"/>
                </a:solidFill>
              </a:endParaRPr>
            </a:p>
          </p:txBody>
        </p:sp>
        <p:sp>
          <p:nvSpPr>
            <p:cNvPr id="121879" name="Rectangle 23"/>
            <p:cNvSpPr>
              <a:spLocks noChangeArrowheads="1"/>
            </p:cNvSpPr>
            <p:nvPr/>
          </p:nvSpPr>
          <p:spPr bwMode="auto">
            <a:xfrm>
              <a:off x="4464" y="0"/>
              <a:ext cx="1342" cy="40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GB" altLang="en-US">
                <a:solidFill>
                  <a:srgbClr val="E6E0DD"/>
                </a:solidFill>
              </a:endParaRPr>
            </a:p>
          </p:txBody>
        </p:sp>
      </p:grpSp>
      <p:sp>
        <p:nvSpPr>
          <p:cNvPr id="121880" name="Line 24"/>
          <p:cNvSpPr>
            <a:spLocks noChangeShapeType="1"/>
          </p:cNvSpPr>
          <p:nvPr/>
        </p:nvSpPr>
        <p:spPr bwMode="auto">
          <a:xfrm>
            <a:off x="406400" y="1587500"/>
            <a:ext cx="8737600" cy="0"/>
          </a:xfrm>
          <a:prstGeom prst="line">
            <a:avLst/>
          </a:prstGeom>
          <a:noFill/>
          <a:ln w="9525">
            <a:solidFill>
              <a:srgbClr val="A6A6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29676" y="-43716"/>
            <a:ext cx="856956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3600" b="1" dirty="0">
              <a:solidFill>
                <a:schemeClr val="tx2"/>
              </a:solidFill>
              <a:latin typeface="Helvetica" panose="020B0604020202020204" pitchFamily="34" charset="0"/>
              <a:ea typeface="+mj-ea"/>
              <a:cs typeface="+mj-cs"/>
            </a:endParaRPr>
          </a:p>
          <a:p>
            <a:pPr algn="ctr"/>
            <a:r>
              <a:rPr lang="en-GB" sz="3600" b="1" dirty="0">
                <a:solidFill>
                  <a:schemeClr val="tx2"/>
                </a:solidFill>
                <a:latin typeface="Helvetica" panose="020B0604020202020204" pitchFamily="34" charset="0"/>
                <a:ea typeface="+mj-ea"/>
                <a:cs typeface="+mj-cs"/>
              </a:rPr>
              <a:t> </a:t>
            </a:r>
            <a:r>
              <a:rPr lang="en-GB" sz="3200" b="1" dirty="0">
                <a:solidFill>
                  <a:schemeClr val="tx2"/>
                </a:solidFill>
                <a:latin typeface="Helvetica" panose="020B0604020202020204" pitchFamily="34" charset="0"/>
                <a:ea typeface="+mj-ea"/>
                <a:cs typeface="+mj-cs"/>
              </a:rPr>
              <a:t>What </a:t>
            </a:r>
            <a:r>
              <a:rPr lang="en-GB" sz="2400" b="1" dirty="0">
                <a:solidFill>
                  <a:schemeClr val="tx2"/>
                </a:solidFill>
                <a:latin typeface="Helvetica" panose="020B0604020202020204" pitchFamily="34" charset="0"/>
                <a:ea typeface="+mj-ea"/>
                <a:cs typeface="+mj-cs"/>
              </a:rPr>
              <a:t>does a victim-centred approach means for criminal justice actors?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335130707"/>
              </p:ext>
            </p:extLst>
          </p:nvPr>
        </p:nvGraphicFramePr>
        <p:xfrm>
          <a:off x="529676" y="1695919"/>
          <a:ext cx="8087502" cy="39175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19" name="Group 18"/>
          <p:cNvGrpSpPr/>
          <p:nvPr/>
        </p:nvGrpSpPr>
        <p:grpSpPr>
          <a:xfrm>
            <a:off x="1935956" y="5665717"/>
            <a:ext cx="5568461" cy="466940"/>
            <a:chOff x="919916" y="1476012"/>
            <a:chExt cx="1634274" cy="817137"/>
          </a:xfrm>
        </p:grpSpPr>
        <p:sp>
          <p:nvSpPr>
            <p:cNvPr id="20" name="Rounded Rectangle 19"/>
            <p:cNvSpPr/>
            <p:nvPr/>
          </p:nvSpPr>
          <p:spPr>
            <a:xfrm>
              <a:off x="919916" y="1476012"/>
              <a:ext cx="1634274" cy="81713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Rounded Rectangle 4"/>
            <p:cNvSpPr txBox="1"/>
            <p:nvPr/>
          </p:nvSpPr>
          <p:spPr>
            <a:xfrm>
              <a:off x="943849" y="1499945"/>
              <a:ext cx="1586408" cy="76927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670" tIns="17780" rIns="26670" bIns="17780" numCol="1" spcCol="127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400" b="1" kern="1200" dirty="0" smtClean="0">
                  <a:solidFill>
                    <a:schemeClr val="tx2"/>
                  </a:solidFill>
                  <a:latin typeface="Helvetica" panose="020B0604020202020204" pitchFamily="34" charset="0"/>
                  <a:ea typeface="+mj-ea"/>
                  <a:cs typeface="+mj-cs"/>
                </a:rPr>
                <a:t>Listen to survivor</a:t>
              </a:r>
              <a:endParaRPr lang="en-US" sz="1400" b="1" kern="12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3866550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74" name="Picture 18" descr="08_LOGO_OSCE_pp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88" y="6184900"/>
            <a:ext cx="3106737" cy="36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1875" name="Group 19"/>
          <p:cNvGrpSpPr>
            <a:grpSpLocks/>
          </p:cNvGrpSpPr>
          <p:nvPr/>
        </p:nvGrpSpPr>
        <p:grpSpPr bwMode="auto">
          <a:xfrm>
            <a:off x="382588" y="0"/>
            <a:ext cx="8761412" cy="584200"/>
            <a:chOff x="241" y="0"/>
            <a:chExt cx="5565" cy="408"/>
          </a:xfrm>
        </p:grpSpPr>
        <p:sp>
          <p:nvSpPr>
            <p:cNvPr id="121876" name="Rectangle 20"/>
            <p:cNvSpPr>
              <a:spLocks noChangeArrowheads="1"/>
            </p:cNvSpPr>
            <p:nvPr/>
          </p:nvSpPr>
          <p:spPr bwMode="auto">
            <a:xfrm>
              <a:off x="241" y="0"/>
              <a:ext cx="1342" cy="40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GB" altLang="en-US">
                <a:solidFill>
                  <a:srgbClr val="E6E0DD"/>
                </a:solidFill>
              </a:endParaRPr>
            </a:p>
          </p:txBody>
        </p:sp>
        <p:sp>
          <p:nvSpPr>
            <p:cNvPr id="121877" name="Rectangle 21"/>
            <p:cNvSpPr>
              <a:spLocks noChangeArrowheads="1"/>
            </p:cNvSpPr>
            <p:nvPr/>
          </p:nvSpPr>
          <p:spPr bwMode="auto">
            <a:xfrm>
              <a:off x="1648" y="0"/>
              <a:ext cx="1342" cy="40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GB" altLang="en-US">
                <a:solidFill>
                  <a:srgbClr val="E6E0DD"/>
                </a:solidFill>
              </a:endParaRPr>
            </a:p>
          </p:txBody>
        </p:sp>
        <p:sp>
          <p:nvSpPr>
            <p:cNvPr id="121878" name="Rectangle 22"/>
            <p:cNvSpPr>
              <a:spLocks noChangeArrowheads="1"/>
            </p:cNvSpPr>
            <p:nvPr/>
          </p:nvSpPr>
          <p:spPr bwMode="auto">
            <a:xfrm>
              <a:off x="3056" y="0"/>
              <a:ext cx="1342" cy="40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GB" altLang="en-US">
                <a:solidFill>
                  <a:srgbClr val="E6E0DD"/>
                </a:solidFill>
              </a:endParaRPr>
            </a:p>
          </p:txBody>
        </p:sp>
        <p:sp>
          <p:nvSpPr>
            <p:cNvPr id="121879" name="Rectangle 23"/>
            <p:cNvSpPr>
              <a:spLocks noChangeArrowheads="1"/>
            </p:cNvSpPr>
            <p:nvPr/>
          </p:nvSpPr>
          <p:spPr bwMode="auto">
            <a:xfrm>
              <a:off x="4464" y="0"/>
              <a:ext cx="1342" cy="40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GB" altLang="en-US">
                <a:solidFill>
                  <a:srgbClr val="E6E0DD"/>
                </a:solidFill>
              </a:endParaRPr>
            </a:p>
          </p:txBody>
        </p:sp>
      </p:grpSp>
      <p:sp>
        <p:nvSpPr>
          <p:cNvPr id="121880" name="Line 24"/>
          <p:cNvSpPr>
            <a:spLocks noChangeShapeType="1"/>
          </p:cNvSpPr>
          <p:nvPr/>
        </p:nvSpPr>
        <p:spPr bwMode="auto">
          <a:xfrm>
            <a:off x="406400" y="1587500"/>
            <a:ext cx="8737600" cy="0"/>
          </a:xfrm>
          <a:prstGeom prst="line">
            <a:avLst/>
          </a:prstGeom>
          <a:noFill/>
          <a:ln w="9525">
            <a:solidFill>
              <a:srgbClr val="A6A6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-64080" y="-107374"/>
            <a:ext cx="9099245" cy="176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3600" b="1" dirty="0">
              <a:solidFill>
                <a:schemeClr val="tx2"/>
              </a:solidFill>
              <a:latin typeface="Helvetica" panose="020B0604020202020204" pitchFamily="34" charset="0"/>
              <a:ea typeface="+mj-ea"/>
              <a:cs typeface="+mj-cs"/>
            </a:endParaRPr>
          </a:p>
          <a:p>
            <a:pPr algn="ctr"/>
            <a:r>
              <a:rPr lang="en-GB" sz="3600" b="1" dirty="0">
                <a:solidFill>
                  <a:schemeClr val="tx2"/>
                </a:solidFill>
                <a:latin typeface="Helvetica" panose="020B0604020202020204" pitchFamily="34" charset="0"/>
                <a:ea typeface="+mj-ea"/>
                <a:cs typeface="+mj-cs"/>
              </a:rPr>
              <a:t> </a:t>
            </a:r>
            <a:r>
              <a:rPr lang="en-GB" b="1" dirty="0">
                <a:solidFill>
                  <a:schemeClr val="tx2"/>
                </a:solidFill>
                <a:latin typeface="Helvetica" panose="020B0604020202020204" pitchFamily="34" charset="0"/>
                <a:ea typeface="+mj-ea"/>
                <a:cs typeface="+mj-cs"/>
              </a:rPr>
              <a:t>What </a:t>
            </a:r>
            <a:r>
              <a:rPr lang="en-GB" b="1" dirty="0" smtClean="0">
                <a:solidFill>
                  <a:schemeClr val="tx2"/>
                </a:solidFill>
                <a:latin typeface="Helvetica" panose="020B0604020202020204" pitchFamily="34" charset="0"/>
                <a:ea typeface="+mj-ea"/>
                <a:cs typeface="+mj-cs"/>
              </a:rPr>
              <a:t>we are doing in the OSCE</a:t>
            </a:r>
          </a:p>
          <a:p>
            <a:pPr algn="ctr"/>
            <a:endParaRPr lang="en-GB" sz="800" b="1" dirty="0" smtClean="0">
              <a:solidFill>
                <a:schemeClr val="tx2"/>
              </a:solidFill>
              <a:latin typeface="Helvetica" panose="020B0604020202020204" pitchFamily="34" charset="0"/>
              <a:ea typeface="+mj-ea"/>
              <a:cs typeface="+mj-cs"/>
            </a:endParaRPr>
          </a:p>
          <a:p>
            <a:pPr algn="ctr"/>
            <a:r>
              <a:rPr lang="en-GB" b="1" i="1" dirty="0" smtClean="0">
                <a:solidFill>
                  <a:schemeClr val="tx2"/>
                </a:solidFill>
                <a:latin typeface="Helvetica" panose="020B0604020202020204" pitchFamily="34" charset="0"/>
                <a:ea typeface="+mj-ea"/>
                <a:cs typeface="+mj-cs"/>
              </a:rPr>
              <a:t>Trainings</a:t>
            </a:r>
            <a:endParaRPr lang="en-GB" b="1" i="1" dirty="0">
              <a:solidFill>
                <a:schemeClr val="tx2"/>
              </a:solidFill>
              <a:latin typeface="Helvetica" panose="020B0604020202020204" pitchFamily="34" charset="0"/>
              <a:ea typeface="+mj-ea"/>
              <a:cs typeface="+mj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263" y="2569278"/>
            <a:ext cx="3980280" cy="27187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0552" y="2743399"/>
            <a:ext cx="4245999" cy="2370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032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875" name="Group 19"/>
          <p:cNvGrpSpPr>
            <a:grpSpLocks/>
          </p:cNvGrpSpPr>
          <p:nvPr/>
        </p:nvGrpSpPr>
        <p:grpSpPr bwMode="auto">
          <a:xfrm>
            <a:off x="382588" y="0"/>
            <a:ext cx="8761412" cy="584200"/>
            <a:chOff x="241" y="0"/>
            <a:chExt cx="5565" cy="408"/>
          </a:xfrm>
        </p:grpSpPr>
        <p:sp>
          <p:nvSpPr>
            <p:cNvPr id="121876" name="Rectangle 20"/>
            <p:cNvSpPr>
              <a:spLocks noChangeArrowheads="1"/>
            </p:cNvSpPr>
            <p:nvPr/>
          </p:nvSpPr>
          <p:spPr bwMode="auto">
            <a:xfrm>
              <a:off x="241" y="0"/>
              <a:ext cx="1342" cy="40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GB" altLang="en-US">
                <a:solidFill>
                  <a:srgbClr val="E6E0DD"/>
                </a:solidFill>
              </a:endParaRPr>
            </a:p>
          </p:txBody>
        </p:sp>
        <p:sp>
          <p:nvSpPr>
            <p:cNvPr id="121877" name="Rectangle 21"/>
            <p:cNvSpPr>
              <a:spLocks noChangeArrowheads="1"/>
            </p:cNvSpPr>
            <p:nvPr/>
          </p:nvSpPr>
          <p:spPr bwMode="auto">
            <a:xfrm>
              <a:off x="1648" y="0"/>
              <a:ext cx="1342" cy="40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GB" altLang="en-US">
                <a:solidFill>
                  <a:srgbClr val="E6E0DD"/>
                </a:solidFill>
              </a:endParaRPr>
            </a:p>
          </p:txBody>
        </p:sp>
        <p:sp>
          <p:nvSpPr>
            <p:cNvPr id="121878" name="Rectangle 22"/>
            <p:cNvSpPr>
              <a:spLocks noChangeArrowheads="1"/>
            </p:cNvSpPr>
            <p:nvPr/>
          </p:nvSpPr>
          <p:spPr bwMode="auto">
            <a:xfrm>
              <a:off x="3056" y="0"/>
              <a:ext cx="1342" cy="40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GB" altLang="en-US">
                <a:solidFill>
                  <a:srgbClr val="E6E0DD"/>
                </a:solidFill>
              </a:endParaRPr>
            </a:p>
          </p:txBody>
        </p:sp>
        <p:sp>
          <p:nvSpPr>
            <p:cNvPr id="121879" name="Rectangle 23"/>
            <p:cNvSpPr>
              <a:spLocks noChangeArrowheads="1"/>
            </p:cNvSpPr>
            <p:nvPr/>
          </p:nvSpPr>
          <p:spPr bwMode="auto">
            <a:xfrm>
              <a:off x="4464" y="0"/>
              <a:ext cx="1342" cy="40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GB" altLang="en-US">
                <a:solidFill>
                  <a:srgbClr val="E6E0DD"/>
                </a:solidFill>
              </a:endParaRPr>
            </a:p>
          </p:txBody>
        </p:sp>
      </p:grpSp>
      <p:sp>
        <p:nvSpPr>
          <p:cNvPr id="121880" name="Line 24"/>
          <p:cNvSpPr>
            <a:spLocks noChangeShapeType="1"/>
          </p:cNvSpPr>
          <p:nvPr/>
        </p:nvSpPr>
        <p:spPr bwMode="auto">
          <a:xfrm>
            <a:off x="406400" y="1587500"/>
            <a:ext cx="8737600" cy="0"/>
          </a:xfrm>
          <a:prstGeom prst="line">
            <a:avLst/>
          </a:prstGeom>
          <a:noFill/>
          <a:ln w="9525">
            <a:solidFill>
              <a:srgbClr val="A6A6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-64080" y="-107374"/>
            <a:ext cx="9099245" cy="176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3600" b="1" dirty="0">
              <a:solidFill>
                <a:schemeClr val="tx2"/>
              </a:solidFill>
              <a:latin typeface="Helvetica" panose="020B0604020202020204" pitchFamily="34" charset="0"/>
              <a:ea typeface="+mj-ea"/>
              <a:cs typeface="+mj-cs"/>
            </a:endParaRPr>
          </a:p>
          <a:p>
            <a:pPr algn="ctr"/>
            <a:r>
              <a:rPr lang="en-GB" sz="3600" b="1" dirty="0">
                <a:solidFill>
                  <a:schemeClr val="tx2"/>
                </a:solidFill>
                <a:latin typeface="Helvetica" panose="020B0604020202020204" pitchFamily="34" charset="0"/>
                <a:ea typeface="+mj-ea"/>
                <a:cs typeface="+mj-cs"/>
              </a:rPr>
              <a:t> </a:t>
            </a:r>
            <a:r>
              <a:rPr lang="en-GB" b="1" dirty="0">
                <a:solidFill>
                  <a:schemeClr val="tx2"/>
                </a:solidFill>
                <a:latin typeface="Helvetica" panose="020B0604020202020204" pitchFamily="34" charset="0"/>
                <a:ea typeface="+mj-ea"/>
                <a:cs typeface="+mj-cs"/>
              </a:rPr>
              <a:t>What </a:t>
            </a:r>
            <a:r>
              <a:rPr lang="en-GB" b="1" dirty="0" smtClean="0">
                <a:solidFill>
                  <a:schemeClr val="tx2"/>
                </a:solidFill>
                <a:latin typeface="Helvetica" panose="020B0604020202020204" pitchFamily="34" charset="0"/>
                <a:ea typeface="+mj-ea"/>
                <a:cs typeface="+mj-cs"/>
              </a:rPr>
              <a:t>we are doing in the OSCE</a:t>
            </a:r>
          </a:p>
          <a:p>
            <a:pPr algn="ctr"/>
            <a:endParaRPr lang="en-GB" sz="800" b="1" dirty="0" smtClean="0">
              <a:solidFill>
                <a:schemeClr val="tx2"/>
              </a:solidFill>
              <a:latin typeface="Helvetica" panose="020B0604020202020204" pitchFamily="34" charset="0"/>
              <a:ea typeface="+mj-ea"/>
              <a:cs typeface="+mj-cs"/>
            </a:endParaRPr>
          </a:p>
          <a:p>
            <a:pPr algn="ctr"/>
            <a:r>
              <a:rPr lang="en-GB" b="1" i="1" dirty="0" smtClean="0">
                <a:solidFill>
                  <a:schemeClr val="tx2"/>
                </a:solidFill>
                <a:latin typeface="Helvetica" panose="020B0604020202020204" pitchFamily="34" charset="0"/>
                <a:ea typeface="+mj-ea"/>
                <a:cs typeface="+mj-cs"/>
              </a:rPr>
              <a:t>Publications</a:t>
            </a:r>
            <a:endParaRPr lang="en-GB" b="1" i="1" dirty="0">
              <a:solidFill>
                <a:schemeClr val="tx2"/>
              </a:solidFill>
              <a:latin typeface="Helvetica" panose="020B0604020202020204" pitchFamily="34" charset="0"/>
              <a:ea typeface="+mj-ea"/>
              <a:cs typeface="+mj-cs"/>
            </a:endParaRPr>
          </a:p>
        </p:txBody>
      </p:sp>
      <p:pic>
        <p:nvPicPr>
          <p:cNvPr id="12" name="Picture 15" descr="https://www.osce.org/files/imagecache/20_medium/f/images/hires/5/d/405083.png?1543842959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4085" y="4332516"/>
            <a:ext cx="1838325" cy="2468562"/>
          </a:xfrm>
          <a:prstGeom prst="rect">
            <a:avLst/>
          </a:prstGeom>
          <a:noFill/>
          <a:ln w="9525">
            <a:solidFill>
              <a:srgbClr val="0057B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7"/>
          <a:stretch>
            <a:fillRect/>
          </a:stretch>
        </p:blipFill>
        <p:spPr bwMode="auto">
          <a:xfrm>
            <a:off x="406400" y="1662341"/>
            <a:ext cx="1838325" cy="2470150"/>
          </a:xfrm>
          <a:prstGeom prst="rect">
            <a:avLst/>
          </a:prstGeom>
          <a:noFill/>
          <a:ln w="9525">
            <a:solidFill>
              <a:srgbClr val="0057B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5" t="2950" r="4790"/>
          <a:stretch>
            <a:fillRect/>
          </a:stretch>
        </p:blipFill>
        <p:spPr bwMode="auto">
          <a:xfrm>
            <a:off x="7031185" y="1662341"/>
            <a:ext cx="1836737" cy="2470150"/>
          </a:xfrm>
          <a:prstGeom prst="rect">
            <a:avLst/>
          </a:prstGeom>
          <a:noFill/>
          <a:ln w="9525">
            <a:solidFill>
              <a:srgbClr val="0057B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2497" y="1665516"/>
            <a:ext cx="1839913" cy="2463800"/>
          </a:xfrm>
          <a:prstGeom prst="rect">
            <a:avLst/>
          </a:prstGeom>
          <a:noFill/>
          <a:ln w="9525">
            <a:solidFill>
              <a:srgbClr val="0057B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/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9597" y="4332516"/>
            <a:ext cx="1838325" cy="2468562"/>
          </a:xfrm>
          <a:prstGeom prst="rect">
            <a:avLst/>
          </a:prstGeom>
          <a:noFill/>
          <a:ln w="9525">
            <a:solidFill>
              <a:srgbClr val="0057B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/>
          <p:cNvPicPr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397" y="1663135"/>
            <a:ext cx="1838325" cy="2468562"/>
          </a:xfrm>
          <a:prstGeom prst="rect">
            <a:avLst/>
          </a:prstGeom>
          <a:noFill/>
          <a:ln w="9525">
            <a:solidFill>
              <a:srgbClr val="0057B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/>
          <p:cNvPicPr>
            <a:picLocks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4"/>
          <a:stretch>
            <a:fillRect/>
          </a:stretch>
        </p:blipFill>
        <p:spPr bwMode="auto">
          <a:xfrm>
            <a:off x="2610602" y="4252513"/>
            <a:ext cx="1838325" cy="2468563"/>
          </a:xfrm>
          <a:prstGeom prst="rect">
            <a:avLst/>
          </a:prstGeom>
          <a:noFill/>
          <a:ln w="9525">
            <a:solidFill>
              <a:srgbClr val="0057B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6400" y="4263460"/>
            <a:ext cx="1847015" cy="2506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931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SCE presentation template">
  <a:themeElements>
    <a:clrScheme name="">
      <a:dk1>
        <a:srgbClr val="545454"/>
      </a:dk1>
      <a:lt1>
        <a:srgbClr val="FFFFFF"/>
      </a:lt1>
      <a:dk2>
        <a:srgbClr val="00427C"/>
      </a:dk2>
      <a:lt2>
        <a:srgbClr val="DDE3E4"/>
      </a:lt2>
      <a:accent1>
        <a:srgbClr val="DDE3E4"/>
      </a:accent1>
      <a:accent2>
        <a:srgbClr val="0F4379"/>
      </a:accent2>
      <a:accent3>
        <a:srgbClr val="FFFFFF"/>
      </a:accent3>
      <a:accent4>
        <a:srgbClr val="464646"/>
      </a:accent4>
      <a:accent5>
        <a:srgbClr val="EBEFEF"/>
      </a:accent5>
      <a:accent6>
        <a:srgbClr val="0C3C6D"/>
      </a:accent6>
      <a:hlink>
        <a:srgbClr val="A60F1F"/>
      </a:hlink>
      <a:folHlink>
        <a:srgbClr val="545454"/>
      </a:folHlink>
    </a:clrScheme>
    <a:fontScheme name="OSCE presentation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OSCE presentation templat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SCE presentation 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SCE presentation template 3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SCE presentation template 4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SCE presentation template 5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CE presentation template 6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CE presentation template 7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CE presentation template 8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CE presentation template 9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CE presentation template 10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CE presentation template 11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CE presentation template 12">
        <a:dk1>
          <a:srgbClr val="545454"/>
        </a:dk1>
        <a:lt1>
          <a:srgbClr val="FFFFFF"/>
        </a:lt1>
        <a:dk2>
          <a:srgbClr val="000000"/>
        </a:dk2>
        <a:lt2>
          <a:srgbClr val="CCC7C2"/>
        </a:lt2>
        <a:accent1>
          <a:srgbClr val="BBE0E3"/>
        </a:accent1>
        <a:accent2>
          <a:srgbClr val="19007F"/>
        </a:accent2>
        <a:accent3>
          <a:srgbClr val="FFFFFF"/>
        </a:accent3>
        <a:accent4>
          <a:srgbClr val="464646"/>
        </a:accent4>
        <a:accent5>
          <a:srgbClr val="DAEDEF"/>
        </a:accent5>
        <a:accent6>
          <a:srgbClr val="160072"/>
        </a:accent6>
        <a:hlink>
          <a:srgbClr val="0047A6"/>
        </a:hlink>
        <a:folHlink>
          <a:srgbClr val="3F7FE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3" id="{6BAF204D-6F26-4581-B1BD-9C6CC5DDD3A1}" vid="{0B49B86D-F829-42FB-B4D0-60AD16EB0E0D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OSCE presentation template-EN</Template>
  <TotalTime>10252</TotalTime>
  <Words>453</Words>
  <Application>Microsoft Office PowerPoint</Application>
  <PresentationFormat>On-screen Show (4:3)</PresentationFormat>
  <Paragraphs>92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Baskerville Old Face</vt:lpstr>
      <vt:lpstr>Helvetica</vt:lpstr>
      <vt:lpstr>Wingdings</vt:lpstr>
      <vt:lpstr>OSCE presentation template</vt:lpstr>
      <vt:lpstr>PowerPoint Presentation</vt:lpstr>
      <vt:lpstr>Closing the Gap:  The need for a comprehensive CTHB response </vt:lpstr>
      <vt:lpstr>“Ending Impunity - Delivering Justice”  through Prosecuting Trafficking in Human Beings</vt:lpstr>
      <vt:lpstr>The way forward in countering impunity Recommendations from the 20th Alliance Conference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OSCE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PowerPoint presentation template</dc:subject>
  <dc:creator>Katharina Thon</dc:creator>
  <dc:description>PowerPoint presentation template</dc:description>
  <cp:lastModifiedBy>Katharina Thon</cp:lastModifiedBy>
  <cp:revision>309</cp:revision>
  <cp:lastPrinted>2008-01-08T07:48:36Z</cp:lastPrinted>
  <dcterms:created xsi:type="dcterms:W3CDTF">2022-03-14T10:35:33Z</dcterms:created>
  <dcterms:modified xsi:type="dcterms:W3CDTF">2022-09-23T10:59:51Z</dcterms:modified>
</cp:coreProperties>
</file>