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336" r:id="rId2"/>
    <p:sldId id="302" r:id="rId3"/>
    <p:sldId id="331" r:id="rId4"/>
    <p:sldId id="332" r:id="rId5"/>
    <p:sldId id="333" r:id="rId6"/>
    <p:sldId id="334" r:id="rId7"/>
    <p:sldId id="330" r:id="rId8"/>
    <p:sldId id="325" r:id="rId9"/>
    <p:sldId id="335" r:id="rId10"/>
    <p:sldId id="266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94660"/>
  </p:normalViewPr>
  <p:slideViewPr>
    <p:cSldViewPr>
      <p:cViewPr varScale="1">
        <p:scale>
          <a:sx n="81" d="100"/>
          <a:sy n="81" d="100"/>
        </p:scale>
        <p:origin x="146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2022-09-29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" y="857250"/>
            <a:ext cx="9161860" cy="3450890"/>
            <a:chOff x="-1" y="0"/>
            <a:chExt cx="12215813" cy="4601186"/>
          </a:xfrm>
        </p:grpSpPr>
        <p:pic>
          <p:nvPicPr>
            <p:cNvPr id="4" name="Picture 2" descr="C:\Users\phtodua\Desktop\20247644_1449357171819876_7734607063938466705_o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416" b="12378"/>
            <a:stretch/>
          </p:blipFill>
          <p:spPr bwMode="auto">
            <a:xfrm>
              <a:off x="-1" y="0"/>
              <a:ext cx="12215813" cy="364001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4963256" y="2823186"/>
              <a:ext cx="1790700" cy="177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5" name="Picture 4" descr="C:\Users\phtodua\Desktop\მაგდა\ლოგო\გამარჯვებული ლოგო.jpg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7" t="2319" r="2841" b="2608"/>
            <a:stretch/>
          </p:blipFill>
          <p:spPr bwMode="auto">
            <a:xfrm>
              <a:off x="5075334" y="2928914"/>
              <a:ext cx="1566545" cy="1566545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1762506" y="4555841"/>
            <a:ext cx="54315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endParaRPr lang="en-US" sz="500" b="1" dirty="0">
              <a:latin typeface="Sylfaen" panose="010A0502050306030303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latin typeface="Sylfaen" panose="010A0502050306030303" pitchFamily="18" charset="0"/>
              </a:rPr>
              <a:t>ML Risks Emanating from Virtual Assets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endParaRPr lang="en-US" sz="5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  <a:p>
            <a:pPr algn="ctr" defTabSz="685800">
              <a:lnSpc>
                <a:spcPct val="150000"/>
              </a:lnSpc>
              <a:defRPr/>
            </a:pPr>
            <a:r>
              <a:rPr lang="en-US" sz="135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Prosecution Service of Georgia </a:t>
            </a:r>
            <a:endParaRPr lang="ka-GE" sz="135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  <a:p>
            <a:pPr algn="ctr" defTabSz="685800">
              <a:lnSpc>
                <a:spcPct val="150000"/>
              </a:lnSpc>
              <a:defRPr/>
            </a:pPr>
            <a:r>
              <a:rPr lang="ka-GE" sz="135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202</a:t>
            </a:r>
            <a:r>
              <a:rPr lang="en-US" sz="135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2</a:t>
            </a:r>
            <a:endParaRPr lang="ka-GE" sz="135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88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265237"/>
            <a:ext cx="7315200" cy="4525963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  <a:defRPr/>
            </a:pPr>
            <a:endParaRPr lang="en-US" dirty="0">
              <a:solidFill>
                <a:srgbClr val="002060"/>
              </a:solidFill>
              <a:latin typeface="Sylfaen" panose="010A0502050306030303" pitchFamily="18" charset="0"/>
            </a:endParaRPr>
          </a:p>
          <a:p>
            <a:pPr marL="109728" indent="0">
              <a:lnSpc>
                <a:spcPct val="150000"/>
              </a:lnSpc>
              <a:buNone/>
              <a:defRPr/>
            </a:pPr>
            <a:endParaRPr lang="en-US" dirty="0">
              <a:solidFill>
                <a:srgbClr val="002060"/>
              </a:solidFill>
              <a:latin typeface="Sylfaen" panose="010A0502050306030303" pitchFamily="18" charset="0"/>
            </a:endParaRPr>
          </a:p>
          <a:p>
            <a:pPr marL="109728" indent="0" algn="ctr">
              <a:lnSpc>
                <a:spcPct val="150000"/>
              </a:lnSpc>
              <a:buNone/>
              <a:defRPr/>
            </a:pPr>
            <a:r>
              <a:rPr lang="en-US" dirty="0">
                <a:solidFill>
                  <a:srgbClr val="002060"/>
                </a:solidFill>
                <a:latin typeface="Sylfaen" panose="010A0502050306030303" pitchFamily="18" charset="0"/>
              </a:rPr>
              <a:t>Thank you for your attention !</a:t>
            </a:r>
            <a:endParaRPr lang="ka-GE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1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rmAutofit lnSpcReduction="10000"/>
          </a:bodyPr>
          <a:lstStyle/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How successfully does a country identify </a:t>
            </a:r>
            <a:r>
              <a:rPr lang="en-US" sz="180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and </a:t>
            </a:r>
            <a:r>
              <a:rPr lang="en-US" sz="1800" smtClean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assess </a:t>
            </a: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ML Risks</a:t>
            </a:r>
            <a:r>
              <a:rPr lang="ka-GE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? </a:t>
            </a: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How appropriately are risk assessment results used for ML prevention, and for carrying out enhanced actions for high-risk areas and simplified actions for low-risk areas?</a:t>
            </a: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How well are the identified ML risks addressed by national AML policies and activities? </a:t>
            </a: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To what extent does a country ensure that relevant competent authorities, self-regulating bodies (SRBs), financial institutions and designated non-financial businesses and professions (DFNBPs) are informed of the results of the national ML risk assessment? </a:t>
            </a: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Whether the ML risk assessment is subject to updates </a:t>
            </a:r>
            <a:endParaRPr lang="en-US" sz="1800" dirty="0">
              <a:solidFill>
                <a:srgbClr val="0070C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b="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Times New Roman" pitchFamily="18" charset="0"/>
              </a:rPr>
              <a:t>Features of an Effective AML System - Risk-based Approach</a:t>
            </a:r>
            <a:endParaRPr lang="ru-RU" sz="36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Autofit/>
          </a:bodyPr>
          <a:lstStyle/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Prosecutors independently carry out sectoral risk analysis, including money laundering risks</a:t>
            </a: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Prosecutors, in the process of identifying risks, pay attention to the analysis of practice</a:t>
            </a:r>
            <a:r>
              <a:rPr lang="ka-GE" sz="1600" dirty="0">
                <a:solidFill>
                  <a:srgbClr val="002060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. 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In particular, they:</a:t>
            </a: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None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30238" indent="-2286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i="1" dirty="0">
                <a:solidFill>
                  <a:srgbClr val="002060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Use inter-agency coordination mechanisms to identify vulnerable areas as well as new crime typologies</a:t>
            </a:r>
            <a:endParaRPr lang="ka-GE" sz="1600" i="1" dirty="0">
              <a:solidFill>
                <a:srgbClr val="002060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  <a:p>
            <a:pPr marL="630238" indent="-2286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i="1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Analyze crimes motivated by gaining material benefit</a:t>
            </a:r>
          </a:p>
          <a:p>
            <a:pPr marL="630238" indent="-2286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i="1" dirty="0">
                <a:solidFill>
                  <a:srgbClr val="002060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Generalize and analyze practice/statistics</a:t>
            </a:r>
            <a:endParaRPr lang="ka-GE" sz="1600" i="1" dirty="0">
              <a:solidFill>
                <a:srgbClr val="002060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The results of the sectoral analysis are reflected in the strategy and action plan of the Prosecution Service</a:t>
            </a: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Sectoral findings of prosecutors are reflected in the country's national strategy</a:t>
            </a:r>
            <a:endParaRPr lang="en-US" sz="1600" dirty="0">
              <a:solidFill>
                <a:srgbClr val="0070C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b="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Times New Roman" pitchFamily="18" charset="0"/>
              </a:rPr>
              <a:t>Prosecutor's Role in the National ML Risk Identification Process</a:t>
            </a:r>
            <a:endParaRPr lang="ru-RU" sz="24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4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Autofit/>
          </a:bodyPr>
          <a:lstStyle/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2000" b="1" dirty="0">
              <a:solidFill>
                <a:srgbClr val="002060"/>
              </a:solidFill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ka-GE" sz="2000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Virtual assets have emerged as a new payment method and are quite actively used in everyday life around the world</a:t>
            </a: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en-US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Given the flexible nature of virtual assets, it is attractive for criminals and is often used in a crime</a:t>
            </a: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Virtual currencies provide a powerful new tool for criminals to move and store illicit funds out of the reach of law enforcement authorities</a:t>
            </a: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2000" b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1400" b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1400" b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32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Times New Roman" pitchFamily="18" charset="0"/>
              </a:rPr>
              <a:t>Risks Emanating from Virtual Assets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6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rmAutofit/>
          </a:bodyPr>
          <a:lstStyle/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ka-GE" sz="1400" b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Decentralized systems ensure that the anonymity of the owner is protected</a:t>
            </a: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Unlike cash, virtual assets can be used in any country around the globe</a:t>
            </a: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Virtual assets can easily be converted into real currency</a:t>
            </a: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Transactions can be carried out online, without identifying the sender and the receiver</a:t>
            </a: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The system has no central server or service provider</a:t>
            </a:r>
            <a:r>
              <a:rPr lang="ka-GE" sz="1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There is no central supervisory body, and no AML software is currently available to monitor and identify suspicious transaction patterns</a:t>
            </a:r>
            <a:r>
              <a:rPr lang="ka-GE" sz="1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Law enforcement cannot target one central location or entity (administrator) for investigation or asset seizure purposes </a:t>
            </a:r>
            <a:endParaRPr lang="ka-GE" sz="1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Ø"/>
            </a:pPr>
            <a:endParaRPr lang="ka-GE" sz="1000" b="1" dirty="0">
              <a:solidFill>
                <a:srgbClr val="002060"/>
              </a:solidFill>
              <a:ea typeface="Calibri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Times New Roman" pitchFamily="18" charset="0"/>
              </a:rPr>
              <a:t>Challenges Faced by Law Enforcement Authorities</a:t>
            </a:r>
            <a:endParaRPr lang="ka-GE" sz="2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2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rmAutofit/>
          </a:bodyPr>
          <a:lstStyle/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1800" b="1" dirty="0">
              <a:solidFill>
                <a:srgbClr val="002060"/>
              </a:solidFill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Flexible legal mechanisms - there should be no obstacles to tracing and recovering cryptocurrency</a:t>
            </a:r>
            <a:r>
              <a:rPr lang="ka-GE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None/>
            </a:pP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Developing a guideline concerning effective seizure, freezing and confiscation of virtual assets </a:t>
            </a: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Specialization of law enforcement authorities</a:t>
            </a:r>
            <a:r>
              <a:rPr lang="ka-GE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- </a:t>
            </a:r>
            <a:r>
              <a:rPr lang="en-US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the right people in the right place</a:t>
            </a: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None/>
            </a:pP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Providing hardware and software support to the law enforcement representatives</a:t>
            </a:r>
            <a:endParaRPr lang="ka-GE" sz="20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None/>
            </a:pPr>
            <a:endParaRPr lang="ka-GE" sz="2000" dirty="0">
              <a:solidFill>
                <a:srgbClr val="00206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rgbClr val="002060"/>
                </a:solidFill>
                <a:latin typeface="Sylfaen" panose="010A0502050306030303" pitchFamily="18" charset="0"/>
              </a:rPr>
              <a:t>How Prosecutors Deal with ML Risks Emanating from Virtual Assets</a:t>
            </a:r>
            <a:endParaRPr lang="ka-GE" sz="24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4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0037"/>
            <a:ext cx="8305800" cy="4525963"/>
          </a:xfrm>
        </p:spPr>
        <p:txBody>
          <a:bodyPr>
            <a:noAutofit/>
          </a:bodyPr>
          <a:lstStyle/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The goal of the Guideline on Seizure of Virtual Assets</a:t>
            </a: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The target audience of the Guideline </a:t>
            </a: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Overall summary/structure of the Guideline</a:t>
            </a: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574675" indent="-227013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i="1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Preparation for seizing virtual assets</a:t>
            </a:r>
            <a:endParaRPr lang="ka-GE" sz="1800" i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574675" indent="-227013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i="1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Seizing virtual assets</a:t>
            </a:r>
            <a:endParaRPr lang="ka-GE" sz="1800" i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574675" indent="-227013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i="1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Subsequent actions</a:t>
            </a:r>
            <a:endParaRPr lang="ka-GE" sz="1800" i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ka-GE" sz="2000" b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Person with the authority to seize virtual assets</a:t>
            </a: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Person/agency responsible for storing seized virtual assets</a:t>
            </a: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Guideline on Seizure of Virtual Assets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61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Autofit/>
          </a:bodyPr>
          <a:lstStyle/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Step</a:t>
            </a:r>
            <a:r>
              <a:rPr lang="ka-GE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1</a:t>
            </a:r>
            <a:r>
              <a:rPr lang="ka-GE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-</a:t>
            </a: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Creating a pair of key controlled by the investigating authority</a:t>
            </a: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Step</a:t>
            </a:r>
            <a:r>
              <a:rPr lang="ka-GE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2 -</a:t>
            </a: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Ensuring the security of the pair(s) of key(s) in an offline regime</a:t>
            </a: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Step</a:t>
            </a:r>
            <a:r>
              <a:rPr lang="ka-GE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3 – </a:t>
            </a: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Preparing a device for transferring virtual assets</a:t>
            </a: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Step</a:t>
            </a:r>
            <a:r>
              <a:rPr lang="ka-GE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4 – </a:t>
            </a: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Locating target personal key(s) or wallet file(s)</a:t>
            </a: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Step</a:t>
            </a:r>
            <a:r>
              <a:rPr lang="ka-GE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5 -</a:t>
            </a: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Exporting target personal key(s) or wallet file(s)</a:t>
            </a: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Step</a:t>
            </a:r>
            <a:r>
              <a:rPr lang="ka-GE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6 - </a:t>
            </a: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Importing target personal key(s) to the device for transferring virtual assets (device #2)</a:t>
            </a: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Step</a:t>
            </a:r>
            <a:r>
              <a:rPr lang="ka-GE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7 - </a:t>
            </a: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Moving virtual assets from the target address to the address under the control of the investigating authority</a:t>
            </a: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Step</a:t>
            </a:r>
            <a:r>
              <a:rPr lang="ka-GE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8 – </a:t>
            </a:r>
            <a:r>
              <a:rPr lang="en-US" sz="13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Approving the transaction</a:t>
            </a:r>
            <a:endParaRPr lang="ka-GE" sz="13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ka-GE" sz="1300" b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ka-GE" sz="1300" i="1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         - </a:t>
            </a:r>
            <a:r>
              <a:rPr lang="en-US" sz="1300" i="1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documenting the seizure process</a:t>
            </a:r>
            <a:endParaRPr lang="ka-GE" sz="1300" i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ka-GE" sz="1300" i="1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          - </a:t>
            </a:r>
            <a:r>
              <a:rPr lang="en-US" sz="1300" i="1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observing confidentiality and following security safeguards</a:t>
            </a:r>
            <a:endParaRPr lang="ka-GE" sz="1300" b="1" i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8 Necessary Steps for Seizing Virtual Assets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5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rmAutofit/>
          </a:bodyPr>
          <a:lstStyle/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1600" b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International cooperation</a:t>
            </a:r>
            <a:endParaRPr lang="ka-GE" sz="1800" b="1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29718" lvl="0" indent="-28575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itchFamily="2" charset="2"/>
              <a:buChar char="Ø"/>
            </a:pPr>
            <a:endParaRPr lang="ka-GE" sz="1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Cooperation in the framework of mutual legal assistance (MLA) </a:t>
            </a: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Cooperation through EUROJUST </a:t>
            </a: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Police to police cooperation </a:t>
            </a: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Cooperation through CARIN network  </a:t>
            </a: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FIU to FIU cooperation through FMS Georgia </a:t>
            </a:r>
            <a:r>
              <a:rPr lang="ka-GE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– 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EGMONT channel </a:t>
            </a: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685800" lvl="0" indent="-401638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Arial" panose="020B0604020202020204" pitchFamily="34" charset="0"/>
              </a:rPr>
              <a:t>Personal contacts with foreign counterparts </a:t>
            </a: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>
                <a:srgbClr val="629DD1"/>
              </a:buClr>
              <a:buNone/>
            </a:pPr>
            <a:endParaRPr lang="ka-GE" sz="16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Sylfaen" panose="010A0502050306030303" pitchFamily="18" charset="0"/>
                <a:ea typeface="Calibri"/>
                <a:cs typeface="Times New Roman" pitchFamily="18" charset="0"/>
              </a:rPr>
              <a:t>International Cooperation in Tracing/Seizing Virtual Assets</a:t>
            </a:r>
            <a:endParaRPr lang="ka-GE" sz="2800" dirty="0">
              <a:solidFill>
                <a:srgbClr val="002060"/>
              </a:solidFill>
              <a:latin typeface="Sylfaen" panose="010A0502050306030303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696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4121</TotalTime>
  <Words>685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Lucida Sans Unicode</vt:lpstr>
      <vt:lpstr>Sylfaen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Features of an Effective AML System - Risk-based Approach</vt:lpstr>
      <vt:lpstr>Prosecutor's Role in the National ML Risk Identification Process</vt:lpstr>
      <vt:lpstr>Risks Emanating from Virtual Assets</vt:lpstr>
      <vt:lpstr>Challenges Faced by Law Enforcement Authorities</vt:lpstr>
      <vt:lpstr>How Prosecutors Deal with ML Risks Emanating from Virtual Assets</vt:lpstr>
      <vt:lpstr>Guideline on Seizure of Virtual Assets</vt:lpstr>
      <vt:lpstr>8 Necessary Steps for Seizing Virtual Assets</vt:lpstr>
      <vt:lpstr>International Cooperation in Tracing/Seizing Virtual Assets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თემის სახელწოდება:</dc:title>
  <dc:creator>Ketevan Asanidze</dc:creator>
  <cp:lastModifiedBy>Admin</cp:lastModifiedBy>
  <cp:revision>265</cp:revision>
  <cp:lastPrinted>2022-09-14T08:42:39Z</cp:lastPrinted>
  <dcterms:created xsi:type="dcterms:W3CDTF">2006-08-16T00:00:00Z</dcterms:created>
  <dcterms:modified xsi:type="dcterms:W3CDTF">2022-09-29T05:22:57Z</dcterms:modified>
</cp:coreProperties>
</file>