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7" r:id="rId2"/>
    <p:sldId id="313" r:id="rId3"/>
    <p:sldId id="319" r:id="rId4"/>
    <p:sldId id="305" r:id="rId5"/>
    <p:sldId id="307" r:id="rId6"/>
    <p:sldId id="308" r:id="rId7"/>
    <p:sldId id="322" r:id="rId8"/>
    <p:sldId id="310" r:id="rId9"/>
    <p:sldId id="321" r:id="rId10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94" autoAdjust="0"/>
    <p:restoredTop sz="94660"/>
  </p:normalViewPr>
  <p:slideViewPr>
    <p:cSldViewPr snapToGrid="0">
      <p:cViewPr varScale="1">
        <p:scale>
          <a:sx n="41" d="100"/>
          <a:sy n="41" d="100"/>
        </p:scale>
        <p:origin x="888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75E18E-884B-0B46-9DAF-8A89A07A9C36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</dgm:pt>
    <dgm:pt modelId="{A39B2030-F63D-8A48-B53F-4451CB9B0075}">
      <dgm:prSet phldrT="[Texto]"/>
      <dgm:spPr/>
      <dgm:t>
        <a:bodyPr/>
        <a:lstStyle/>
        <a:p>
          <a:r>
            <a:rPr lang="es-ES" dirty="0"/>
            <a:t>Recomendaciones de acuerdos internacionales </a:t>
          </a:r>
        </a:p>
      </dgm:t>
    </dgm:pt>
    <dgm:pt modelId="{238A442C-9AF5-EC47-8D26-7E90E40CDAD5}" type="parTrans" cxnId="{1AE7BA9F-7513-CF4E-B0E4-B7FB7E80410A}">
      <dgm:prSet/>
      <dgm:spPr/>
      <dgm:t>
        <a:bodyPr/>
        <a:lstStyle/>
        <a:p>
          <a:endParaRPr lang="es-ES"/>
        </a:p>
      </dgm:t>
    </dgm:pt>
    <dgm:pt modelId="{4F8F1222-33F1-BB49-BF50-38F7AB7966E2}" type="sibTrans" cxnId="{1AE7BA9F-7513-CF4E-B0E4-B7FB7E80410A}">
      <dgm:prSet/>
      <dgm:spPr/>
      <dgm:t>
        <a:bodyPr/>
        <a:lstStyle/>
        <a:p>
          <a:endParaRPr lang="es-ES"/>
        </a:p>
      </dgm:t>
    </dgm:pt>
    <dgm:pt modelId="{F0F2684A-2B18-C84F-99BB-EAEFA8B6D763}">
      <dgm:prSet phldrT="[Texto]"/>
      <dgm:spPr>
        <a:solidFill>
          <a:srgbClr val="002060"/>
        </a:solidFill>
      </dgm:spPr>
      <dgm:t>
        <a:bodyPr/>
        <a:lstStyle/>
        <a:p>
          <a:r>
            <a:rPr lang="es-ES" dirty="0"/>
            <a:t>Adecuación legislativa interna</a:t>
          </a:r>
        </a:p>
      </dgm:t>
    </dgm:pt>
    <dgm:pt modelId="{DFD6729E-CB3C-D247-996A-3291E233F542}" type="parTrans" cxnId="{6FFD58EB-90F8-0343-907E-A392F5A124F4}">
      <dgm:prSet/>
      <dgm:spPr/>
      <dgm:t>
        <a:bodyPr/>
        <a:lstStyle/>
        <a:p>
          <a:endParaRPr lang="es-ES"/>
        </a:p>
      </dgm:t>
    </dgm:pt>
    <dgm:pt modelId="{A929D791-4B8E-7545-8D97-532B008AD0BF}" type="sibTrans" cxnId="{6FFD58EB-90F8-0343-907E-A392F5A124F4}">
      <dgm:prSet/>
      <dgm:spPr/>
      <dgm:t>
        <a:bodyPr/>
        <a:lstStyle/>
        <a:p>
          <a:endParaRPr lang="es-ES"/>
        </a:p>
      </dgm:t>
    </dgm:pt>
    <dgm:pt modelId="{773138ED-D399-0C41-B146-483834FC3118}">
      <dgm:prSet phldrT="[Texto]"/>
      <dgm:spPr>
        <a:solidFill>
          <a:srgbClr val="FFFF00"/>
        </a:solidFill>
      </dgm:spPr>
      <dgm:t>
        <a:bodyPr/>
        <a:lstStyle/>
        <a:p>
          <a:r>
            <a:rPr lang="es-ES" dirty="0">
              <a:solidFill>
                <a:srgbClr val="002060"/>
              </a:solidFill>
            </a:rPr>
            <a:t>Recomendaciones a los fiscales y manuales de investigaciones patrimoniales</a:t>
          </a:r>
        </a:p>
      </dgm:t>
    </dgm:pt>
    <dgm:pt modelId="{4A54E5D4-F11E-F540-94F7-72968EDC24F4}" type="parTrans" cxnId="{9533D092-D1F4-A146-BF56-178A21341DD0}">
      <dgm:prSet/>
      <dgm:spPr/>
      <dgm:t>
        <a:bodyPr/>
        <a:lstStyle/>
        <a:p>
          <a:endParaRPr lang="es-ES"/>
        </a:p>
      </dgm:t>
    </dgm:pt>
    <dgm:pt modelId="{431A0305-EECF-E34F-910B-4674F618E520}" type="sibTrans" cxnId="{9533D092-D1F4-A146-BF56-178A21341DD0}">
      <dgm:prSet/>
      <dgm:spPr/>
      <dgm:t>
        <a:bodyPr/>
        <a:lstStyle/>
        <a:p>
          <a:endParaRPr lang="es-ES"/>
        </a:p>
      </dgm:t>
    </dgm:pt>
    <dgm:pt modelId="{56265F30-B78B-B643-9658-8D013369008C}" type="pres">
      <dgm:prSet presAssocID="{B475E18E-884B-0B46-9DAF-8A89A07A9C36}" presName="CompostProcess" presStyleCnt="0">
        <dgm:presLayoutVars>
          <dgm:dir/>
          <dgm:resizeHandles val="exact"/>
        </dgm:presLayoutVars>
      </dgm:prSet>
      <dgm:spPr/>
    </dgm:pt>
    <dgm:pt modelId="{F149A6C5-F103-D94A-9A1B-F6D38984D2FE}" type="pres">
      <dgm:prSet presAssocID="{B475E18E-884B-0B46-9DAF-8A89A07A9C36}" presName="arrow" presStyleLbl="bgShp" presStyleIdx="0" presStyleCnt="1"/>
      <dgm:spPr/>
    </dgm:pt>
    <dgm:pt modelId="{0CC0C95B-29BC-B545-965B-0152478D5F2D}" type="pres">
      <dgm:prSet presAssocID="{B475E18E-884B-0B46-9DAF-8A89A07A9C36}" presName="linearProcess" presStyleCnt="0"/>
      <dgm:spPr/>
    </dgm:pt>
    <dgm:pt modelId="{B498E03D-446A-DD4C-9E7F-CA49AFDE0110}" type="pres">
      <dgm:prSet presAssocID="{A39B2030-F63D-8A48-B53F-4451CB9B0075}" presName="textNode" presStyleLbl="node1" presStyleIdx="0" presStyleCnt="3">
        <dgm:presLayoutVars>
          <dgm:bulletEnabled val="1"/>
        </dgm:presLayoutVars>
      </dgm:prSet>
      <dgm:spPr/>
    </dgm:pt>
    <dgm:pt modelId="{DD664D33-F07E-204C-9118-22D030DBAE0F}" type="pres">
      <dgm:prSet presAssocID="{4F8F1222-33F1-BB49-BF50-38F7AB7966E2}" presName="sibTrans" presStyleCnt="0"/>
      <dgm:spPr/>
    </dgm:pt>
    <dgm:pt modelId="{D7A14251-982D-E84A-A76D-A3BE97E62CE0}" type="pres">
      <dgm:prSet presAssocID="{F0F2684A-2B18-C84F-99BB-EAEFA8B6D763}" presName="textNode" presStyleLbl="node1" presStyleIdx="1" presStyleCnt="3">
        <dgm:presLayoutVars>
          <dgm:bulletEnabled val="1"/>
        </dgm:presLayoutVars>
      </dgm:prSet>
      <dgm:spPr/>
    </dgm:pt>
    <dgm:pt modelId="{FB6B1C96-EC7B-8847-9824-3F6C2D987E80}" type="pres">
      <dgm:prSet presAssocID="{A929D791-4B8E-7545-8D97-532B008AD0BF}" presName="sibTrans" presStyleCnt="0"/>
      <dgm:spPr/>
    </dgm:pt>
    <dgm:pt modelId="{37B39872-5114-4D49-A8A3-CC8315E0327D}" type="pres">
      <dgm:prSet presAssocID="{773138ED-D399-0C41-B146-483834FC3118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22B1662C-E4E5-4C4B-A083-220F8B86D787}" type="presOf" srcId="{773138ED-D399-0C41-B146-483834FC3118}" destId="{37B39872-5114-4D49-A8A3-CC8315E0327D}" srcOrd="0" destOrd="0" presId="urn:microsoft.com/office/officeart/2005/8/layout/hProcess9"/>
    <dgm:cxn modelId="{F4291E70-286C-1847-A0DD-AC221157A22D}" type="presOf" srcId="{A39B2030-F63D-8A48-B53F-4451CB9B0075}" destId="{B498E03D-446A-DD4C-9E7F-CA49AFDE0110}" srcOrd="0" destOrd="0" presId="urn:microsoft.com/office/officeart/2005/8/layout/hProcess9"/>
    <dgm:cxn modelId="{9533D092-D1F4-A146-BF56-178A21341DD0}" srcId="{B475E18E-884B-0B46-9DAF-8A89A07A9C36}" destId="{773138ED-D399-0C41-B146-483834FC3118}" srcOrd="2" destOrd="0" parTransId="{4A54E5D4-F11E-F540-94F7-72968EDC24F4}" sibTransId="{431A0305-EECF-E34F-910B-4674F618E520}"/>
    <dgm:cxn modelId="{1AE7BA9F-7513-CF4E-B0E4-B7FB7E80410A}" srcId="{B475E18E-884B-0B46-9DAF-8A89A07A9C36}" destId="{A39B2030-F63D-8A48-B53F-4451CB9B0075}" srcOrd="0" destOrd="0" parTransId="{238A442C-9AF5-EC47-8D26-7E90E40CDAD5}" sibTransId="{4F8F1222-33F1-BB49-BF50-38F7AB7966E2}"/>
    <dgm:cxn modelId="{6FFD58EB-90F8-0343-907E-A392F5A124F4}" srcId="{B475E18E-884B-0B46-9DAF-8A89A07A9C36}" destId="{F0F2684A-2B18-C84F-99BB-EAEFA8B6D763}" srcOrd="1" destOrd="0" parTransId="{DFD6729E-CB3C-D247-996A-3291E233F542}" sibTransId="{A929D791-4B8E-7545-8D97-532B008AD0BF}"/>
    <dgm:cxn modelId="{A3ECB9F6-979E-E643-9421-A4E8A26DB244}" type="presOf" srcId="{B475E18E-884B-0B46-9DAF-8A89A07A9C36}" destId="{56265F30-B78B-B643-9658-8D013369008C}" srcOrd="0" destOrd="0" presId="urn:microsoft.com/office/officeart/2005/8/layout/hProcess9"/>
    <dgm:cxn modelId="{CF27C2F9-246B-DC40-8083-40F93A838F27}" type="presOf" srcId="{F0F2684A-2B18-C84F-99BB-EAEFA8B6D763}" destId="{D7A14251-982D-E84A-A76D-A3BE97E62CE0}" srcOrd="0" destOrd="0" presId="urn:microsoft.com/office/officeart/2005/8/layout/hProcess9"/>
    <dgm:cxn modelId="{EEB62A55-9C02-954F-80A8-4191206A886A}" type="presParOf" srcId="{56265F30-B78B-B643-9658-8D013369008C}" destId="{F149A6C5-F103-D94A-9A1B-F6D38984D2FE}" srcOrd="0" destOrd="0" presId="urn:microsoft.com/office/officeart/2005/8/layout/hProcess9"/>
    <dgm:cxn modelId="{92CC0102-745A-D545-8FA1-654A104E0E10}" type="presParOf" srcId="{56265F30-B78B-B643-9658-8D013369008C}" destId="{0CC0C95B-29BC-B545-965B-0152478D5F2D}" srcOrd="1" destOrd="0" presId="urn:microsoft.com/office/officeart/2005/8/layout/hProcess9"/>
    <dgm:cxn modelId="{A97167CC-E987-C54C-93ED-D9C0A85F73F5}" type="presParOf" srcId="{0CC0C95B-29BC-B545-965B-0152478D5F2D}" destId="{B498E03D-446A-DD4C-9E7F-CA49AFDE0110}" srcOrd="0" destOrd="0" presId="urn:microsoft.com/office/officeart/2005/8/layout/hProcess9"/>
    <dgm:cxn modelId="{6AE0D979-26D2-E149-AEB6-9E5815CE8D1D}" type="presParOf" srcId="{0CC0C95B-29BC-B545-965B-0152478D5F2D}" destId="{DD664D33-F07E-204C-9118-22D030DBAE0F}" srcOrd="1" destOrd="0" presId="urn:microsoft.com/office/officeart/2005/8/layout/hProcess9"/>
    <dgm:cxn modelId="{2C34993C-A41A-DA4F-869F-256E9EDE17B4}" type="presParOf" srcId="{0CC0C95B-29BC-B545-965B-0152478D5F2D}" destId="{D7A14251-982D-E84A-A76D-A3BE97E62CE0}" srcOrd="2" destOrd="0" presId="urn:microsoft.com/office/officeart/2005/8/layout/hProcess9"/>
    <dgm:cxn modelId="{71434C33-E164-8141-8DBE-0195B1BD7F4C}" type="presParOf" srcId="{0CC0C95B-29BC-B545-965B-0152478D5F2D}" destId="{FB6B1C96-EC7B-8847-9824-3F6C2D987E80}" srcOrd="3" destOrd="0" presId="urn:microsoft.com/office/officeart/2005/8/layout/hProcess9"/>
    <dgm:cxn modelId="{DE89684F-879C-8545-A437-5437D11F1CFB}" type="presParOf" srcId="{0CC0C95B-29BC-B545-965B-0152478D5F2D}" destId="{37B39872-5114-4D49-A8A3-CC8315E0327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048D91-A00A-9E4A-8D38-0E91A17078A1}" type="doc">
      <dgm:prSet loTypeId="urn:microsoft.com/office/officeart/2005/8/layout/v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B5FB79D-5EF8-154F-AF73-40C22950F09E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/>
            <a:t>Identificación de activos </a:t>
          </a:r>
        </a:p>
      </dgm:t>
    </dgm:pt>
    <dgm:pt modelId="{3B8846E2-3764-064A-90A4-FB0D747CF78E}" type="parTrans" cxnId="{D00D1180-CDD2-314D-A200-62FB3C90F31A}">
      <dgm:prSet/>
      <dgm:spPr/>
      <dgm:t>
        <a:bodyPr/>
        <a:lstStyle/>
        <a:p>
          <a:endParaRPr lang="es-ES"/>
        </a:p>
      </dgm:t>
    </dgm:pt>
    <dgm:pt modelId="{457ED099-DE59-9541-81C9-2563ECA0E1D9}" type="sibTrans" cxnId="{D00D1180-CDD2-314D-A200-62FB3C90F31A}">
      <dgm:prSet/>
      <dgm:spPr/>
      <dgm:t>
        <a:bodyPr/>
        <a:lstStyle/>
        <a:p>
          <a:endParaRPr lang="es-ES"/>
        </a:p>
      </dgm:t>
    </dgm:pt>
    <dgm:pt modelId="{0C4198F0-8D88-5347-975C-62091CD901CF}">
      <dgm:prSet phldrT="[Texto]"/>
      <dgm:spPr/>
      <dgm:t>
        <a:bodyPr/>
        <a:lstStyle/>
        <a:p>
          <a:r>
            <a:rPr lang="es-ES" dirty="0"/>
            <a:t>Recupero de activos </a:t>
          </a:r>
        </a:p>
      </dgm:t>
    </dgm:pt>
    <dgm:pt modelId="{4093B509-5A3C-6047-B472-E4553B23D603}" type="parTrans" cxnId="{439C400E-5793-4E4E-910F-1AC5EA687ADB}">
      <dgm:prSet/>
      <dgm:spPr/>
      <dgm:t>
        <a:bodyPr/>
        <a:lstStyle/>
        <a:p>
          <a:endParaRPr lang="es-ES"/>
        </a:p>
      </dgm:t>
    </dgm:pt>
    <dgm:pt modelId="{DF9EB1D5-9D68-E64F-A370-9FDB0EA320D4}" type="sibTrans" cxnId="{439C400E-5793-4E4E-910F-1AC5EA687ADB}">
      <dgm:prSet/>
      <dgm:spPr/>
      <dgm:t>
        <a:bodyPr/>
        <a:lstStyle/>
        <a:p>
          <a:endParaRPr lang="es-ES"/>
        </a:p>
      </dgm:t>
    </dgm:pt>
    <dgm:pt modelId="{322BDE3C-3E55-4443-811F-95ED6347AE57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/>
            <a:t>Técnica especial de investigación </a:t>
          </a:r>
        </a:p>
      </dgm:t>
    </dgm:pt>
    <dgm:pt modelId="{44278831-2B3F-D44C-BE05-A0ACC30ACE8E}" type="parTrans" cxnId="{F6F43D3A-8FCE-4741-A12E-B9BB1BDC7D92}">
      <dgm:prSet/>
      <dgm:spPr/>
      <dgm:t>
        <a:bodyPr/>
        <a:lstStyle/>
        <a:p>
          <a:endParaRPr lang="es-ES"/>
        </a:p>
      </dgm:t>
    </dgm:pt>
    <dgm:pt modelId="{46D3661C-1AC9-5C4F-9AA6-A9736856884B}" type="sibTrans" cxnId="{F6F43D3A-8FCE-4741-A12E-B9BB1BDC7D92}">
      <dgm:prSet/>
      <dgm:spPr/>
      <dgm:t>
        <a:bodyPr/>
        <a:lstStyle/>
        <a:p>
          <a:endParaRPr lang="es-ES"/>
        </a:p>
      </dgm:t>
    </dgm:pt>
    <dgm:pt modelId="{D086134C-822E-C544-9941-F5F950359D28}">
      <dgm:prSet phldrT="[Texto]"/>
      <dgm:spPr/>
      <dgm:t>
        <a:bodyPr/>
        <a:lstStyle/>
        <a:p>
          <a:r>
            <a:rPr lang="es-ES" dirty="0"/>
            <a:t>Enfoque integral, complementario y alternativo </a:t>
          </a:r>
        </a:p>
      </dgm:t>
    </dgm:pt>
    <dgm:pt modelId="{6A42CD60-762C-494E-9A8C-213E9E025964}" type="parTrans" cxnId="{2A736CF7-DE89-5341-B301-B0A0555A9E30}">
      <dgm:prSet/>
      <dgm:spPr/>
      <dgm:t>
        <a:bodyPr/>
        <a:lstStyle/>
        <a:p>
          <a:endParaRPr lang="es-ES"/>
        </a:p>
      </dgm:t>
    </dgm:pt>
    <dgm:pt modelId="{528438D7-0352-F143-A650-22C3FF73EA00}" type="sibTrans" cxnId="{2A736CF7-DE89-5341-B301-B0A0555A9E30}">
      <dgm:prSet/>
      <dgm:spPr/>
      <dgm:t>
        <a:bodyPr/>
        <a:lstStyle/>
        <a:p>
          <a:endParaRPr lang="es-ES"/>
        </a:p>
      </dgm:t>
    </dgm:pt>
    <dgm:pt modelId="{DD495D7A-D8EC-9D42-A3E6-29211243750E}">
      <dgm:prSet/>
      <dgm:spPr/>
      <dgm:t>
        <a:bodyPr/>
        <a:lstStyle/>
        <a:p>
          <a:r>
            <a:rPr lang="es-ES"/>
            <a:t>Indemnización a la victimas</a:t>
          </a:r>
          <a:endParaRPr lang="es-ES" dirty="0"/>
        </a:p>
      </dgm:t>
    </dgm:pt>
    <dgm:pt modelId="{63A7FE00-55E4-1540-B79E-126A4B3CF086}" type="parTrans" cxnId="{94C7C7D3-90DD-6E40-8516-2B94F3CA45EB}">
      <dgm:prSet/>
      <dgm:spPr/>
      <dgm:t>
        <a:bodyPr/>
        <a:lstStyle/>
        <a:p>
          <a:endParaRPr lang="es-ES"/>
        </a:p>
      </dgm:t>
    </dgm:pt>
    <dgm:pt modelId="{5D6F4422-E8A3-F449-B9D7-AF0275AA8E63}" type="sibTrans" cxnId="{94C7C7D3-90DD-6E40-8516-2B94F3CA45EB}">
      <dgm:prSet/>
      <dgm:spPr/>
      <dgm:t>
        <a:bodyPr/>
        <a:lstStyle/>
        <a:p>
          <a:endParaRPr lang="es-ES"/>
        </a:p>
      </dgm:t>
    </dgm:pt>
    <dgm:pt modelId="{764EEC73-664F-DF44-87FE-C979CFEFA323}">
      <dgm:prSet/>
      <dgm:spPr/>
      <dgm:t>
        <a:bodyPr/>
        <a:lstStyle/>
        <a:p>
          <a:r>
            <a:rPr lang="es-ES"/>
            <a:t>Desarrolla de postulados política criminal efectivas, preventivas y disuasorias</a:t>
          </a:r>
          <a:endParaRPr lang="es-ES" dirty="0"/>
        </a:p>
      </dgm:t>
    </dgm:pt>
    <dgm:pt modelId="{3E8968CF-D29B-7947-9DAD-9FC1016939F2}" type="parTrans" cxnId="{76529030-6B67-5D40-9484-E102F5B21317}">
      <dgm:prSet/>
      <dgm:spPr/>
      <dgm:t>
        <a:bodyPr/>
        <a:lstStyle/>
        <a:p>
          <a:endParaRPr lang="es-ES"/>
        </a:p>
      </dgm:t>
    </dgm:pt>
    <dgm:pt modelId="{98054882-523A-C04F-82A6-82ECFD2AA42A}" type="sibTrans" cxnId="{76529030-6B67-5D40-9484-E102F5B21317}">
      <dgm:prSet/>
      <dgm:spPr/>
      <dgm:t>
        <a:bodyPr/>
        <a:lstStyle/>
        <a:p>
          <a:endParaRPr lang="es-ES"/>
        </a:p>
      </dgm:t>
    </dgm:pt>
    <dgm:pt modelId="{767DE8B3-2ED8-B94F-8BCC-442960D75AC0}">
      <dgm:prSet/>
      <dgm:spPr/>
      <dgm:t>
        <a:bodyPr/>
        <a:lstStyle/>
        <a:p>
          <a:r>
            <a:rPr lang="es-ES" dirty="0"/>
            <a:t>Es un instituto transversal a todos los delitos complejos</a:t>
          </a:r>
        </a:p>
      </dgm:t>
    </dgm:pt>
    <dgm:pt modelId="{A0850E97-E08F-C64D-9C3D-3410A360144F}" type="parTrans" cxnId="{ECE7108C-5502-C147-8CEB-7E31C9F1A4AA}">
      <dgm:prSet/>
      <dgm:spPr/>
      <dgm:t>
        <a:bodyPr/>
        <a:lstStyle/>
        <a:p>
          <a:endParaRPr lang="es-ES"/>
        </a:p>
      </dgm:t>
    </dgm:pt>
    <dgm:pt modelId="{FF16AC01-7851-6E4F-B64D-28E0B1F3761D}" type="sibTrans" cxnId="{ECE7108C-5502-C147-8CEB-7E31C9F1A4AA}">
      <dgm:prSet/>
      <dgm:spPr/>
      <dgm:t>
        <a:bodyPr/>
        <a:lstStyle/>
        <a:p>
          <a:endParaRPr lang="es-ES"/>
        </a:p>
      </dgm:t>
    </dgm:pt>
    <dgm:pt modelId="{FC7E0344-5E43-884C-A06B-CF2C18827422}" type="pres">
      <dgm:prSet presAssocID="{8F048D91-A00A-9E4A-8D38-0E91A17078A1}" presName="Name0" presStyleCnt="0">
        <dgm:presLayoutVars>
          <dgm:dir/>
          <dgm:animLvl val="lvl"/>
          <dgm:resizeHandles/>
        </dgm:presLayoutVars>
      </dgm:prSet>
      <dgm:spPr/>
    </dgm:pt>
    <dgm:pt modelId="{C340C70C-8DCA-E046-A98A-C4C1CC2BDB2F}" type="pres">
      <dgm:prSet presAssocID="{AB5FB79D-5EF8-154F-AF73-40C22950F09E}" presName="linNode" presStyleCnt="0"/>
      <dgm:spPr/>
    </dgm:pt>
    <dgm:pt modelId="{EB71DECB-4C88-0A4D-93E1-BBD3A298858D}" type="pres">
      <dgm:prSet presAssocID="{AB5FB79D-5EF8-154F-AF73-40C22950F09E}" presName="parentShp" presStyleLbl="node1" presStyleIdx="0" presStyleCnt="2">
        <dgm:presLayoutVars>
          <dgm:bulletEnabled val="1"/>
        </dgm:presLayoutVars>
      </dgm:prSet>
      <dgm:spPr/>
    </dgm:pt>
    <dgm:pt modelId="{393A679F-CA4E-4E4E-89BD-A0E63E67D364}" type="pres">
      <dgm:prSet presAssocID="{AB5FB79D-5EF8-154F-AF73-40C22950F09E}" presName="childShp" presStyleLbl="bgAccFollowNode1" presStyleIdx="0" presStyleCnt="2">
        <dgm:presLayoutVars>
          <dgm:bulletEnabled val="1"/>
        </dgm:presLayoutVars>
      </dgm:prSet>
      <dgm:spPr/>
    </dgm:pt>
    <dgm:pt modelId="{C98DE621-BD5B-7E49-88FD-687ECDA30A83}" type="pres">
      <dgm:prSet presAssocID="{457ED099-DE59-9541-81C9-2563ECA0E1D9}" presName="spacing" presStyleCnt="0"/>
      <dgm:spPr/>
    </dgm:pt>
    <dgm:pt modelId="{BE9969DF-B729-344D-A585-700B0EC858E6}" type="pres">
      <dgm:prSet presAssocID="{322BDE3C-3E55-4443-811F-95ED6347AE57}" presName="linNode" presStyleCnt="0"/>
      <dgm:spPr/>
    </dgm:pt>
    <dgm:pt modelId="{ADB3AB27-0C39-AB4A-984C-9A9443F1D78B}" type="pres">
      <dgm:prSet presAssocID="{322BDE3C-3E55-4443-811F-95ED6347AE57}" presName="parentShp" presStyleLbl="node1" presStyleIdx="1" presStyleCnt="2">
        <dgm:presLayoutVars>
          <dgm:bulletEnabled val="1"/>
        </dgm:presLayoutVars>
      </dgm:prSet>
      <dgm:spPr/>
    </dgm:pt>
    <dgm:pt modelId="{AB4DC258-736C-E642-9905-B72A15D1BFF4}" type="pres">
      <dgm:prSet presAssocID="{322BDE3C-3E55-4443-811F-95ED6347AE57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93B29D00-99E1-2A4B-ADBD-B2B4CA529C16}" type="presOf" srcId="{322BDE3C-3E55-4443-811F-95ED6347AE57}" destId="{ADB3AB27-0C39-AB4A-984C-9A9443F1D78B}" srcOrd="0" destOrd="0" presId="urn:microsoft.com/office/officeart/2005/8/layout/vList6"/>
    <dgm:cxn modelId="{439C400E-5793-4E4E-910F-1AC5EA687ADB}" srcId="{AB5FB79D-5EF8-154F-AF73-40C22950F09E}" destId="{0C4198F0-8D88-5347-975C-62091CD901CF}" srcOrd="0" destOrd="0" parTransId="{4093B509-5A3C-6047-B472-E4553B23D603}" sibTransId="{DF9EB1D5-9D68-E64F-A370-9FDB0EA320D4}"/>
    <dgm:cxn modelId="{427A0E12-6496-B645-81BD-1F156E90DBBD}" type="presOf" srcId="{8F048D91-A00A-9E4A-8D38-0E91A17078A1}" destId="{FC7E0344-5E43-884C-A06B-CF2C18827422}" srcOrd="0" destOrd="0" presId="urn:microsoft.com/office/officeart/2005/8/layout/vList6"/>
    <dgm:cxn modelId="{FB8C9512-0FD9-5C42-8FAB-5CB9C69232F8}" type="presOf" srcId="{D086134C-822E-C544-9941-F5F950359D28}" destId="{AB4DC258-736C-E642-9905-B72A15D1BFF4}" srcOrd="0" destOrd="0" presId="urn:microsoft.com/office/officeart/2005/8/layout/vList6"/>
    <dgm:cxn modelId="{76529030-6B67-5D40-9484-E102F5B21317}" srcId="{322BDE3C-3E55-4443-811F-95ED6347AE57}" destId="{764EEC73-664F-DF44-87FE-C979CFEFA323}" srcOrd="1" destOrd="0" parTransId="{3E8968CF-D29B-7947-9DAD-9FC1016939F2}" sibTransId="{98054882-523A-C04F-82A6-82ECFD2AA42A}"/>
    <dgm:cxn modelId="{F6F43D3A-8FCE-4741-A12E-B9BB1BDC7D92}" srcId="{8F048D91-A00A-9E4A-8D38-0E91A17078A1}" destId="{322BDE3C-3E55-4443-811F-95ED6347AE57}" srcOrd="1" destOrd="0" parTransId="{44278831-2B3F-D44C-BE05-A0ACC30ACE8E}" sibTransId="{46D3661C-1AC9-5C4F-9AA6-A9736856884B}"/>
    <dgm:cxn modelId="{34A5BF4C-4D8D-DA4A-B4F2-A9C93B9E6A58}" type="presOf" srcId="{0C4198F0-8D88-5347-975C-62091CD901CF}" destId="{393A679F-CA4E-4E4E-89BD-A0E63E67D364}" srcOrd="0" destOrd="0" presId="urn:microsoft.com/office/officeart/2005/8/layout/vList6"/>
    <dgm:cxn modelId="{DA3C2874-FBF8-AF42-954F-092575246AA2}" type="presOf" srcId="{767DE8B3-2ED8-B94F-8BCC-442960D75AC0}" destId="{AB4DC258-736C-E642-9905-B72A15D1BFF4}" srcOrd="0" destOrd="2" presId="urn:microsoft.com/office/officeart/2005/8/layout/vList6"/>
    <dgm:cxn modelId="{D00D1180-CDD2-314D-A200-62FB3C90F31A}" srcId="{8F048D91-A00A-9E4A-8D38-0E91A17078A1}" destId="{AB5FB79D-5EF8-154F-AF73-40C22950F09E}" srcOrd="0" destOrd="0" parTransId="{3B8846E2-3764-064A-90A4-FB0D747CF78E}" sibTransId="{457ED099-DE59-9541-81C9-2563ECA0E1D9}"/>
    <dgm:cxn modelId="{ECE7108C-5502-C147-8CEB-7E31C9F1A4AA}" srcId="{322BDE3C-3E55-4443-811F-95ED6347AE57}" destId="{767DE8B3-2ED8-B94F-8BCC-442960D75AC0}" srcOrd="2" destOrd="0" parTransId="{A0850E97-E08F-C64D-9C3D-3410A360144F}" sibTransId="{FF16AC01-7851-6E4F-B64D-28E0B1F3761D}"/>
    <dgm:cxn modelId="{22E85CCD-2234-644D-ACE1-19A68AFAF627}" type="presOf" srcId="{DD495D7A-D8EC-9D42-A3E6-29211243750E}" destId="{393A679F-CA4E-4E4E-89BD-A0E63E67D364}" srcOrd="0" destOrd="1" presId="urn:microsoft.com/office/officeart/2005/8/layout/vList6"/>
    <dgm:cxn modelId="{94C7C7D3-90DD-6E40-8516-2B94F3CA45EB}" srcId="{AB5FB79D-5EF8-154F-AF73-40C22950F09E}" destId="{DD495D7A-D8EC-9D42-A3E6-29211243750E}" srcOrd="1" destOrd="0" parTransId="{63A7FE00-55E4-1540-B79E-126A4B3CF086}" sibTransId="{5D6F4422-E8A3-F449-B9D7-AF0275AA8E63}"/>
    <dgm:cxn modelId="{3D18C4D6-4CB7-4C49-833F-47CA190E6D67}" type="presOf" srcId="{764EEC73-664F-DF44-87FE-C979CFEFA323}" destId="{AB4DC258-736C-E642-9905-B72A15D1BFF4}" srcOrd="0" destOrd="1" presId="urn:microsoft.com/office/officeart/2005/8/layout/vList6"/>
    <dgm:cxn modelId="{3D3B79F5-7958-DA48-8B70-C468327A1FFE}" type="presOf" srcId="{AB5FB79D-5EF8-154F-AF73-40C22950F09E}" destId="{EB71DECB-4C88-0A4D-93E1-BBD3A298858D}" srcOrd="0" destOrd="0" presId="urn:microsoft.com/office/officeart/2005/8/layout/vList6"/>
    <dgm:cxn modelId="{2A736CF7-DE89-5341-B301-B0A0555A9E30}" srcId="{322BDE3C-3E55-4443-811F-95ED6347AE57}" destId="{D086134C-822E-C544-9941-F5F950359D28}" srcOrd="0" destOrd="0" parTransId="{6A42CD60-762C-494E-9A8C-213E9E025964}" sibTransId="{528438D7-0352-F143-A650-22C3FF73EA00}"/>
    <dgm:cxn modelId="{1B994583-7D16-A645-BC6F-911FD2849A2E}" type="presParOf" srcId="{FC7E0344-5E43-884C-A06B-CF2C18827422}" destId="{C340C70C-8DCA-E046-A98A-C4C1CC2BDB2F}" srcOrd="0" destOrd="0" presId="urn:microsoft.com/office/officeart/2005/8/layout/vList6"/>
    <dgm:cxn modelId="{162EC301-B967-6844-81ED-ECC7610DD43F}" type="presParOf" srcId="{C340C70C-8DCA-E046-A98A-C4C1CC2BDB2F}" destId="{EB71DECB-4C88-0A4D-93E1-BBD3A298858D}" srcOrd="0" destOrd="0" presId="urn:microsoft.com/office/officeart/2005/8/layout/vList6"/>
    <dgm:cxn modelId="{4F5FDE9B-96A6-AF4E-8583-E3CB2EA44649}" type="presParOf" srcId="{C340C70C-8DCA-E046-A98A-C4C1CC2BDB2F}" destId="{393A679F-CA4E-4E4E-89BD-A0E63E67D364}" srcOrd="1" destOrd="0" presId="urn:microsoft.com/office/officeart/2005/8/layout/vList6"/>
    <dgm:cxn modelId="{775348B3-9B07-DB4A-9C82-E6A7D6A13D3D}" type="presParOf" srcId="{FC7E0344-5E43-884C-A06B-CF2C18827422}" destId="{C98DE621-BD5B-7E49-88FD-687ECDA30A83}" srcOrd="1" destOrd="0" presId="urn:microsoft.com/office/officeart/2005/8/layout/vList6"/>
    <dgm:cxn modelId="{0A625E48-E47E-8347-83E1-689C8EF97F68}" type="presParOf" srcId="{FC7E0344-5E43-884C-A06B-CF2C18827422}" destId="{BE9969DF-B729-344D-A585-700B0EC858E6}" srcOrd="2" destOrd="0" presId="urn:microsoft.com/office/officeart/2005/8/layout/vList6"/>
    <dgm:cxn modelId="{359255CD-E11A-1141-8BC1-F8DC0C138645}" type="presParOf" srcId="{BE9969DF-B729-344D-A585-700B0EC858E6}" destId="{ADB3AB27-0C39-AB4A-984C-9A9443F1D78B}" srcOrd="0" destOrd="0" presId="urn:microsoft.com/office/officeart/2005/8/layout/vList6"/>
    <dgm:cxn modelId="{CCC4FCED-328C-2C4A-8AE8-A6488EB577E6}" type="presParOf" srcId="{BE9969DF-B729-344D-A585-700B0EC858E6}" destId="{AB4DC258-736C-E642-9905-B72A15D1BFF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69E6F1-F280-EC40-AD25-1959419DDD35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7FFA256-8A94-4C42-9C5A-35D9E19378CD}">
      <dgm:prSet phldrT="[Texto]"/>
      <dgm:spPr/>
      <dgm:t>
        <a:bodyPr/>
        <a:lstStyle/>
        <a:p>
          <a:r>
            <a:rPr lang="es-ES" dirty="0"/>
            <a:t>El comiso se considera subordinado a la responsabilidad penal </a:t>
          </a:r>
        </a:p>
      </dgm:t>
    </dgm:pt>
    <dgm:pt modelId="{F790F07D-5BB5-8140-A3D1-BF273D1D696E}" type="parTrans" cxnId="{0F73322C-2976-9941-9C51-A46A4AE4D894}">
      <dgm:prSet/>
      <dgm:spPr/>
      <dgm:t>
        <a:bodyPr/>
        <a:lstStyle/>
        <a:p>
          <a:endParaRPr lang="es-ES"/>
        </a:p>
      </dgm:t>
    </dgm:pt>
    <dgm:pt modelId="{117AC1F6-F4B4-C346-B5E0-EFB5DAC47710}" type="sibTrans" cxnId="{0F73322C-2976-9941-9C51-A46A4AE4D894}">
      <dgm:prSet/>
      <dgm:spPr/>
      <dgm:t>
        <a:bodyPr/>
        <a:lstStyle/>
        <a:p>
          <a:endParaRPr lang="es-ES"/>
        </a:p>
      </dgm:t>
    </dgm:pt>
    <dgm:pt modelId="{DEB98043-7BED-B54F-8E31-59C85CF8E5BC}">
      <dgm:prSet phldrT="[Texto]"/>
      <dgm:spPr/>
      <dgm:t>
        <a:bodyPr/>
        <a:lstStyle/>
        <a:p>
          <a:r>
            <a:rPr lang="es-ES" dirty="0"/>
            <a:t>Falta de una cultura investigativa sobre aspectos patrimoniales del delito</a:t>
          </a:r>
        </a:p>
      </dgm:t>
    </dgm:pt>
    <dgm:pt modelId="{1EC45EB2-F957-B44B-8BD6-044AF9E1BAFE}" type="parTrans" cxnId="{32D8BDE1-98EB-FD4F-93AE-B36BB46D4AAB}">
      <dgm:prSet/>
      <dgm:spPr/>
      <dgm:t>
        <a:bodyPr/>
        <a:lstStyle/>
        <a:p>
          <a:endParaRPr lang="es-ES"/>
        </a:p>
      </dgm:t>
    </dgm:pt>
    <dgm:pt modelId="{D745FEE2-B268-124C-8912-F80B4145D67A}" type="sibTrans" cxnId="{32D8BDE1-98EB-FD4F-93AE-B36BB46D4AAB}">
      <dgm:prSet/>
      <dgm:spPr/>
      <dgm:t>
        <a:bodyPr/>
        <a:lstStyle/>
        <a:p>
          <a:endParaRPr lang="es-ES"/>
        </a:p>
      </dgm:t>
    </dgm:pt>
    <dgm:pt modelId="{0691706C-FF58-8B47-8DF8-6A72C4162475}">
      <dgm:prSet phldrT="[Texto]"/>
      <dgm:spPr/>
      <dgm:t>
        <a:bodyPr/>
        <a:lstStyle/>
        <a:p>
          <a:r>
            <a:rPr lang="es-ES" dirty="0"/>
            <a:t>Desconocimiento de los efectos preventivos y disuasorios de la pretensión patrimonial </a:t>
          </a:r>
        </a:p>
      </dgm:t>
    </dgm:pt>
    <dgm:pt modelId="{04C9420E-3FBF-9840-9143-D9B24C79BA14}" type="parTrans" cxnId="{0839B0C9-316C-BC45-BE51-C52B8379ECA9}">
      <dgm:prSet/>
      <dgm:spPr/>
      <dgm:t>
        <a:bodyPr/>
        <a:lstStyle/>
        <a:p>
          <a:endParaRPr lang="es-ES"/>
        </a:p>
      </dgm:t>
    </dgm:pt>
    <dgm:pt modelId="{FF47CF08-D006-B047-98BF-5C2D5AA9FEB2}" type="sibTrans" cxnId="{0839B0C9-316C-BC45-BE51-C52B8379ECA9}">
      <dgm:prSet/>
      <dgm:spPr/>
      <dgm:t>
        <a:bodyPr/>
        <a:lstStyle/>
        <a:p>
          <a:endParaRPr lang="es-ES"/>
        </a:p>
      </dgm:t>
    </dgm:pt>
    <dgm:pt modelId="{90DC45E8-0658-C741-AF60-7BACDA28B16F}" type="pres">
      <dgm:prSet presAssocID="{3C69E6F1-F280-EC40-AD25-1959419DDD35}" presName="Name0" presStyleCnt="0">
        <dgm:presLayoutVars>
          <dgm:chMax val="7"/>
          <dgm:chPref val="7"/>
          <dgm:dir/>
        </dgm:presLayoutVars>
      </dgm:prSet>
      <dgm:spPr/>
    </dgm:pt>
    <dgm:pt modelId="{7E5C3B51-05D1-2843-B932-6EE931FCCDC9}" type="pres">
      <dgm:prSet presAssocID="{3C69E6F1-F280-EC40-AD25-1959419DDD35}" presName="Name1" presStyleCnt="0"/>
      <dgm:spPr/>
    </dgm:pt>
    <dgm:pt modelId="{AD243936-0B02-784B-856C-E6EA74FFD123}" type="pres">
      <dgm:prSet presAssocID="{3C69E6F1-F280-EC40-AD25-1959419DDD35}" presName="cycle" presStyleCnt="0"/>
      <dgm:spPr/>
    </dgm:pt>
    <dgm:pt modelId="{8B3FA04B-6A7B-E740-A19F-8605BEEBF681}" type="pres">
      <dgm:prSet presAssocID="{3C69E6F1-F280-EC40-AD25-1959419DDD35}" presName="srcNode" presStyleLbl="node1" presStyleIdx="0" presStyleCnt="3"/>
      <dgm:spPr/>
    </dgm:pt>
    <dgm:pt modelId="{56675DBD-F8D5-8147-B77D-A5C06E8F9220}" type="pres">
      <dgm:prSet presAssocID="{3C69E6F1-F280-EC40-AD25-1959419DDD35}" presName="conn" presStyleLbl="parChTrans1D2" presStyleIdx="0" presStyleCnt="1"/>
      <dgm:spPr/>
    </dgm:pt>
    <dgm:pt modelId="{068F721F-85C8-494E-973B-4026D0D58C02}" type="pres">
      <dgm:prSet presAssocID="{3C69E6F1-F280-EC40-AD25-1959419DDD35}" presName="extraNode" presStyleLbl="node1" presStyleIdx="0" presStyleCnt="3"/>
      <dgm:spPr/>
    </dgm:pt>
    <dgm:pt modelId="{04927ACF-9EE6-0346-805C-32A32B95D235}" type="pres">
      <dgm:prSet presAssocID="{3C69E6F1-F280-EC40-AD25-1959419DDD35}" presName="dstNode" presStyleLbl="node1" presStyleIdx="0" presStyleCnt="3"/>
      <dgm:spPr/>
    </dgm:pt>
    <dgm:pt modelId="{C68DC5CF-8717-FD4D-8F68-97A44FEBC5F8}" type="pres">
      <dgm:prSet presAssocID="{47FFA256-8A94-4C42-9C5A-35D9E19378CD}" presName="text_1" presStyleLbl="node1" presStyleIdx="0" presStyleCnt="3">
        <dgm:presLayoutVars>
          <dgm:bulletEnabled val="1"/>
        </dgm:presLayoutVars>
      </dgm:prSet>
      <dgm:spPr/>
    </dgm:pt>
    <dgm:pt modelId="{3584D7D4-FD0F-BE4E-8227-25C8CFD11F8F}" type="pres">
      <dgm:prSet presAssocID="{47FFA256-8A94-4C42-9C5A-35D9E19378CD}" presName="accent_1" presStyleCnt="0"/>
      <dgm:spPr/>
    </dgm:pt>
    <dgm:pt modelId="{ABE51545-B211-5E48-9D2E-E2815E582BCF}" type="pres">
      <dgm:prSet presAssocID="{47FFA256-8A94-4C42-9C5A-35D9E19378CD}" presName="accentRepeatNode" presStyleLbl="solidFgAcc1" presStyleIdx="0" presStyleCnt="3"/>
      <dgm:spPr>
        <a:solidFill>
          <a:srgbClr val="FF0000"/>
        </a:solidFill>
      </dgm:spPr>
    </dgm:pt>
    <dgm:pt modelId="{B1A844E0-9D74-0D4A-AAA7-986465793F11}" type="pres">
      <dgm:prSet presAssocID="{DEB98043-7BED-B54F-8E31-59C85CF8E5BC}" presName="text_2" presStyleLbl="node1" presStyleIdx="1" presStyleCnt="3">
        <dgm:presLayoutVars>
          <dgm:bulletEnabled val="1"/>
        </dgm:presLayoutVars>
      </dgm:prSet>
      <dgm:spPr/>
    </dgm:pt>
    <dgm:pt modelId="{1FAD9B4A-C6ED-D344-9E1F-535049358378}" type="pres">
      <dgm:prSet presAssocID="{DEB98043-7BED-B54F-8E31-59C85CF8E5BC}" presName="accent_2" presStyleCnt="0"/>
      <dgm:spPr/>
    </dgm:pt>
    <dgm:pt modelId="{0D2864B2-5152-9141-B3BD-DE1F6B0EABD5}" type="pres">
      <dgm:prSet presAssocID="{DEB98043-7BED-B54F-8E31-59C85CF8E5BC}" presName="accentRepeatNode" presStyleLbl="solidFgAcc1" presStyleIdx="1" presStyleCnt="3"/>
      <dgm:spPr>
        <a:solidFill>
          <a:schemeClr val="accent2">
            <a:lumMod val="60000"/>
            <a:lumOff val="40000"/>
          </a:schemeClr>
        </a:solidFill>
      </dgm:spPr>
    </dgm:pt>
    <dgm:pt modelId="{DC284008-F090-EB4F-AE91-8321517BFD85}" type="pres">
      <dgm:prSet presAssocID="{0691706C-FF58-8B47-8DF8-6A72C4162475}" presName="text_3" presStyleLbl="node1" presStyleIdx="2" presStyleCnt="3">
        <dgm:presLayoutVars>
          <dgm:bulletEnabled val="1"/>
        </dgm:presLayoutVars>
      </dgm:prSet>
      <dgm:spPr/>
    </dgm:pt>
    <dgm:pt modelId="{CFAA7249-3CF5-6841-A56B-A4A054093FCB}" type="pres">
      <dgm:prSet presAssocID="{0691706C-FF58-8B47-8DF8-6A72C4162475}" presName="accent_3" presStyleCnt="0"/>
      <dgm:spPr/>
    </dgm:pt>
    <dgm:pt modelId="{F821323C-EA66-2146-B037-2EBBC06C2959}" type="pres">
      <dgm:prSet presAssocID="{0691706C-FF58-8B47-8DF8-6A72C4162475}" presName="accentRepeatNode" presStyleLbl="solidFgAcc1" presStyleIdx="2" presStyleCnt="3"/>
      <dgm:spPr>
        <a:solidFill>
          <a:srgbClr val="00B050"/>
        </a:solidFill>
      </dgm:spPr>
    </dgm:pt>
  </dgm:ptLst>
  <dgm:cxnLst>
    <dgm:cxn modelId="{FAFEC317-D96B-E146-8930-9FD734AC88AA}" type="presOf" srcId="{47FFA256-8A94-4C42-9C5A-35D9E19378CD}" destId="{C68DC5CF-8717-FD4D-8F68-97A44FEBC5F8}" srcOrd="0" destOrd="0" presId="urn:microsoft.com/office/officeart/2008/layout/VerticalCurvedList"/>
    <dgm:cxn modelId="{0F73322C-2976-9941-9C51-A46A4AE4D894}" srcId="{3C69E6F1-F280-EC40-AD25-1959419DDD35}" destId="{47FFA256-8A94-4C42-9C5A-35D9E19378CD}" srcOrd="0" destOrd="0" parTransId="{F790F07D-5BB5-8140-A3D1-BF273D1D696E}" sibTransId="{117AC1F6-F4B4-C346-B5E0-EFB5DAC47710}"/>
    <dgm:cxn modelId="{BCE87D45-4A72-9049-BA2B-5FF0A8CA1999}" type="presOf" srcId="{0691706C-FF58-8B47-8DF8-6A72C4162475}" destId="{DC284008-F090-EB4F-AE91-8321517BFD85}" srcOrd="0" destOrd="0" presId="urn:microsoft.com/office/officeart/2008/layout/VerticalCurvedList"/>
    <dgm:cxn modelId="{0C8CFC48-0DAD-AD4C-B020-834C32AD5FBB}" type="presOf" srcId="{DEB98043-7BED-B54F-8E31-59C85CF8E5BC}" destId="{B1A844E0-9D74-0D4A-AAA7-986465793F11}" srcOrd="0" destOrd="0" presId="urn:microsoft.com/office/officeart/2008/layout/VerticalCurvedList"/>
    <dgm:cxn modelId="{B953E857-2ECA-3B48-9EDB-20F352882FB0}" type="presOf" srcId="{3C69E6F1-F280-EC40-AD25-1959419DDD35}" destId="{90DC45E8-0658-C741-AF60-7BACDA28B16F}" srcOrd="0" destOrd="0" presId="urn:microsoft.com/office/officeart/2008/layout/VerticalCurvedList"/>
    <dgm:cxn modelId="{BD00658A-FE3D-BC44-B179-8D256333F284}" type="presOf" srcId="{117AC1F6-F4B4-C346-B5E0-EFB5DAC47710}" destId="{56675DBD-F8D5-8147-B77D-A5C06E8F9220}" srcOrd="0" destOrd="0" presId="urn:microsoft.com/office/officeart/2008/layout/VerticalCurvedList"/>
    <dgm:cxn modelId="{0839B0C9-316C-BC45-BE51-C52B8379ECA9}" srcId="{3C69E6F1-F280-EC40-AD25-1959419DDD35}" destId="{0691706C-FF58-8B47-8DF8-6A72C4162475}" srcOrd="2" destOrd="0" parTransId="{04C9420E-3FBF-9840-9143-D9B24C79BA14}" sibTransId="{FF47CF08-D006-B047-98BF-5C2D5AA9FEB2}"/>
    <dgm:cxn modelId="{32D8BDE1-98EB-FD4F-93AE-B36BB46D4AAB}" srcId="{3C69E6F1-F280-EC40-AD25-1959419DDD35}" destId="{DEB98043-7BED-B54F-8E31-59C85CF8E5BC}" srcOrd="1" destOrd="0" parTransId="{1EC45EB2-F957-B44B-8BD6-044AF9E1BAFE}" sibTransId="{D745FEE2-B268-124C-8912-F80B4145D67A}"/>
    <dgm:cxn modelId="{E97ABC23-3CC0-3B40-818A-6ED33BFF6BF4}" type="presParOf" srcId="{90DC45E8-0658-C741-AF60-7BACDA28B16F}" destId="{7E5C3B51-05D1-2843-B932-6EE931FCCDC9}" srcOrd="0" destOrd="0" presId="urn:microsoft.com/office/officeart/2008/layout/VerticalCurvedList"/>
    <dgm:cxn modelId="{B4B5D0B2-4EB1-654A-BB21-0BD94D3045C7}" type="presParOf" srcId="{7E5C3B51-05D1-2843-B932-6EE931FCCDC9}" destId="{AD243936-0B02-784B-856C-E6EA74FFD123}" srcOrd="0" destOrd="0" presId="urn:microsoft.com/office/officeart/2008/layout/VerticalCurvedList"/>
    <dgm:cxn modelId="{72950962-9343-8F4A-B891-574D598BFC98}" type="presParOf" srcId="{AD243936-0B02-784B-856C-E6EA74FFD123}" destId="{8B3FA04B-6A7B-E740-A19F-8605BEEBF681}" srcOrd="0" destOrd="0" presId="urn:microsoft.com/office/officeart/2008/layout/VerticalCurvedList"/>
    <dgm:cxn modelId="{72465A6B-6EB1-1840-AB95-027109366D2A}" type="presParOf" srcId="{AD243936-0B02-784B-856C-E6EA74FFD123}" destId="{56675DBD-F8D5-8147-B77D-A5C06E8F9220}" srcOrd="1" destOrd="0" presId="urn:microsoft.com/office/officeart/2008/layout/VerticalCurvedList"/>
    <dgm:cxn modelId="{C4595CB7-AE96-A346-82D3-CFF293B18A6E}" type="presParOf" srcId="{AD243936-0B02-784B-856C-E6EA74FFD123}" destId="{068F721F-85C8-494E-973B-4026D0D58C02}" srcOrd="2" destOrd="0" presId="urn:microsoft.com/office/officeart/2008/layout/VerticalCurvedList"/>
    <dgm:cxn modelId="{F0850B4B-891E-9C4B-8B1D-166E93F27526}" type="presParOf" srcId="{AD243936-0B02-784B-856C-E6EA74FFD123}" destId="{04927ACF-9EE6-0346-805C-32A32B95D235}" srcOrd="3" destOrd="0" presId="urn:microsoft.com/office/officeart/2008/layout/VerticalCurvedList"/>
    <dgm:cxn modelId="{502EC67E-7AA7-F641-84BC-55B252541DF4}" type="presParOf" srcId="{7E5C3B51-05D1-2843-B932-6EE931FCCDC9}" destId="{C68DC5CF-8717-FD4D-8F68-97A44FEBC5F8}" srcOrd="1" destOrd="0" presId="urn:microsoft.com/office/officeart/2008/layout/VerticalCurvedList"/>
    <dgm:cxn modelId="{418F18BF-1231-7844-ACB1-42C1289436FD}" type="presParOf" srcId="{7E5C3B51-05D1-2843-B932-6EE931FCCDC9}" destId="{3584D7D4-FD0F-BE4E-8227-25C8CFD11F8F}" srcOrd="2" destOrd="0" presId="urn:microsoft.com/office/officeart/2008/layout/VerticalCurvedList"/>
    <dgm:cxn modelId="{CCC13C51-B2E7-B94E-8A13-DA0C807F736F}" type="presParOf" srcId="{3584D7D4-FD0F-BE4E-8227-25C8CFD11F8F}" destId="{ABE51545-B211-5E48-9D2E-E2815E582BCF}" srcOrd="0" destOrd="0" presId="urn:microsoft.com/office/officeart/2008/layout/VerticalCurvedList"/>
    <dgm:cxn modelId="{66869571-B703-7744-8F3D-F05A2E2828CD}" type="presParOf" srcId="{7E5C3B51-05D1-2843-B932-6EE931FCCDC9}" destId="{B1A844E0-9D74-0D4A-AAA7-986465793F11}" srcOrd="3" destOrd="0" presId="urn:microsoft.com/office/officeart/2008/layout/VerticalCurvedList"/>
    <dgm:cxn modelId="{F433D87C-7886-1B45-86A8-97E8EE630711}" type="presParOf" srcId="{7E5C3B51-05D1-2843-B932-6EE931FCCDC9}" destId="{1FAD9B4A-C6ED-D344-9E1F-535049358378}" srcOrd="4" destOrd="0" presId="urn:microsoft.com/office/officeart/2008/layout/VerticalCurvedList"/>
    <dgm:cxn modelId="{15DFCA9F-0908-0044-9616-39B5A966BA64}" type="presParOf" srcId="{1FAD9B4A-C6ED-D344-9E1F-535049358378}" destId="{0D2864B2-5152-9141-B3BD-DE1F6B0EABD5}" srcOrd="0" destOrd="0" presId="urn:microsoft.com/office/officeart/2008/layout/VerticalCurvedList"/>
    <dgm:cxn modelId="{432AF55D-1FE3-EB42-8BE0-97ABBBE7D879}" type="presParOf" srcId="{7E5C3B51-05D1-2843-B932-6EE931FCCDC9}" destId="{DC284008-F090-EB4F-AE91-8321517BFD85}" srcOrd="5" destOrd="0" presId="urn:microsoft.com/office/officeart/2008/layout/VerticalCurvedList"/>
    <dgm:cxn modelId="{037023FB-22E6-F047-8F09-DA6A8744B70F}" type="presParOf" srcId="{7E5C3B51-05D1-2843-B932-6EE931FCCDC9}" destId="{CFAA7249-3CF5-6841-A56B-A4A054093FCB}" srcOrd="6" destOrd="0" presId="urn:microsoft.com/office/officeart/2008/layout/VerticalCurvedList"/>
    <dgm:cxn modelId="{56E764B6-707B-0347-9020-BA98A0A17038}" type="presParOf" srcId="{CFAA7249-3CF5-6841-A56B-A4A054093FCB}" destId="{F821323C-EA66-2146-B037-2EBBC06C295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9A6C5-F103-D94A-9A1B-F6D38984D2FE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98E03D-446A-DD4C-9E7F-CA49AFDE0110}">
      <dsp:nvSpPr>
        <dsp:cNvPr id="0" name=""/>
        <dsp:cNvSpPr/>
      </dsp:nvSpPr>
      <dsp:spPr>
        <a:xfrm>
          <a:off x="356339" y="1305401"/>
          <a:ext cx="3154680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Recomendaciones de acuerdos internacionales </a:t>
          </a:r>
        </a:p>
      </dsp:txBody>
      <dsp:txXfrm>
        <a:off x="441305" y="1390367"/>
        <a:ext cx="2984748" cy="1570603"/>
      </dsp:txXfrm>
    </dsp:sp>
    <dsp:sp modelId="{D7A14251-982D-E84A-A76D-A3BE97E62CE0}">
      <dsp:nvSpPr>
        <dsp:cNvPr id="0" name=""/>
        <dsp:cNvSpPr/>
      </dsp:nvSpPr>
      <dsp:spPr>
        <a:xfrm>
          <a:off x="3680460" y="1305401"/>
          <a:ext cx="3154680" cy="1740535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Adecuación legislativa interna</a:t>
          </a:r>
        </a:p>
      </dsp:txBody>
      <dsp:txXfrm>
        <a:off x="3765426" y="1390367"/>
        <a:ext cx="2984748" cy="1570603"/>
      </dsp:txXfrm>
    </dsp:sp>
    <dsp:sp modelId="{37B39872-5114-4D49-A8A3-CC8315E0327D}">
      <dsp:nvSpPr>
        <dsp:cNvPr id="0" name=""/>
        <dsp:cNvSpPr/>
      </dsp:nvSpPr>
      <dsp:spPr>
        <a:xfrm>
          <a:off x="7004580" y="1305401"/>
          <a:ext cx="3154680" cy="1740535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rgbClr val="002060"/>
              </a:solidFill>
            </a:rPr>
            <a:t>Recomendaciones a los fiscales y manuales de investigaciones patrimoniales</a:t>
          </a:r>
        </a:p>
      </dsp:txBody>
      <dsp:txXfrm>
        <a:off x="7089546" y="1390367"/>
        <a:ext cx="2984748" cy="1570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A679F-CA4E-4E4E-89BD-A0E63E67D364}">
      <dsp:nvSpPr>
        <dsp:cNvPr id="0" name=""/>
        <dsp:cNvSpPr/>
      </dsp:nvSpPr>
      <dsp:spPr>
        <a:xfrm>
          <a:off x="4531995" y="602"/>
          <a:ext cx="6797992" cy="23496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 dirty="0"/>
            <a:t>Recupero de activos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/>
            <a:t>Indemnización a la victimas</a:t>
          </a:r>
          <a:endParaRPr lang="es-ES" sz="2300" kern="1200" dirty="0"/>
        </a:p>
      </dsp:txBody>
      <dsp:txXfrm>
        <a:off x="4531995" y="294312"/>
        <a:ext cx="5916862" cy="1762261"/>
      </dsp:txXfrm>
    </dsp:sp>
    <dsp:sp modelId="{EB71DECB-4C88-0A4D-93E1-BBD3A298858D}">
      <dsp:nvSpPr>
        <dsp:cNvPr id="0" name=""/>
        <dsp:cNvSpPr/>
      </dsp:nvSpPr>
      <dsp:spPr>
        <a:xfrm>
          <a:off x="0" y="602"/>
          <a:ext cx="4531995" cy="2349681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700" kern="1200" dirty="0"/>
            <a:t>Identificación de activos </a:t>
          </a:r>
        </a:p>
      </dsp:txBody>
      <dsp:txXfrm>
        <a:off x="114702" y="115304"/>
        <a:ext cx="4302591" cy="2120277"/>
      </dsp:txXfrm>
    </dsp:sp>
    <dsp:sp modelId="{AB4DC258-736C-E642-9905-B72A15D1BFF4}">
      <dsp:nvSpPr>
        <dsp:cNvPr id="0" name=""/>
        <dsp:cNvSpPr/>
      </dsp:nvSpPr>
      <dsp:spPr>
        <a:xfrm>
          <a:off x="4531995" y="2585252"/>
          <a:ext cx="6797992" cy="23496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 dirty="0"/>
            <a:t>Enfoque integral, complementario y alternativo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/>
            <a:t>Desarrolla de postulados política criminal efectivas, preventivas y disuasorias</a:t>
          </a:r>
          <a:endParaRPr lang="es-E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 dirty="0"/>
            <a:t>Es un instituto transversal a todos los delitos complejos</a:t>
          </a:r>
        </a:p>
      </dsp:txBody>
      <dsp:txXfrm>
        <a:off x="4531995" y="2878962"/>
        <a:ext cx="5916862" cy="1762261"/>
      </dsp:txXfrm>
    </dsp:sp>
    <dsp:sp modelId="{ADB3AB27-0C39-AB4A-984C-9A9443F1D78B}">
      <dsp:nvSpPr>
        <dsp:cNvPr id="0" name=""/>
        <dsp:cNvSpPr/>
      </dsp:nvSpPr>
      <dsp:spPr>
        <a:xfrm>
          <a:off x="0" y="2585252"/>
          <a:ext cx="4531995" cy="2349681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700" kern="1200" dirty="0"/>
            <a:t>Técnica especial de investigación </a:t>
          </a:r>
        </a:p>
      </dsp:txBody>
      <dsp:txXfrm>
        <a:off x="114702" y="2699954"/>
        <a:ext cx="4302591" cy="21202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75DBD-F8D5-8147-B77D-A5C06E8F9220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8DC5CF-8717-FD4D-8F68-97A44FEBC5F8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El comiso se considera subordinado a la responsabilidad penal </a:t>
          </a:r>
        </a:p>
      </dsp:txBody>
      <dsp:txXfrm>
        <a:off x="604289" y="435133"/>
        <a:ext cx="9851585" cy="870267"/>
      </dsp:txXfrm>
    </dsp:sp>
    <dsp:sp modelId="{ABE51545-B211-5E48-9D2E-E2815E582BCF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844E0-9D74-0D4A-AAA7-986465793F11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Falta de una cultura investigativa sobre aspectos patrimoniales del delito</a:t>
          </a:r>
        </a:p>
      </dsp:txBody>
      <dsp:txXfrm>
        <a:off x="920631" y="1740535"/>
        <a:ext cx="9535243" cy="870267"/>
      </dsp:txXfrm>
    </dsp:sp>
    <dsp:sp modelId="{0D2864B2-5152-9141-B3BD-DE1F6B0EABD5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84008-F090-EB4F-AE91-8321517BFD85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Desconocimiento de los efectos preventivos y disuasorios de la pretensión patrimonial </a:t>
          </a:r>
        </a:p>
      </dsp:txBody>
      <dsp:txXfrm>
        <a:off x="604289" y="3045936"/>
        <a:ext cx="9851585" cy="870267"/>
      </dsp:txXfrm>
    </dsp:sp>
    <dsp:sp modelId="{F821323C-EA66-2146-B037-2EBBC06C2959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E1C5A1-787A-9F43-A45B-BE2DA3F3F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8B9922-B791-8843-B26E-FFB9A360C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E3EBCB-6650-B14F-B2F4-AF9B699A0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C683A-5142-441A-B2F3-058B7828DF35}" type="datetimeFigureOut">
              <a:rPr lang="es-AR" smtClean="0"/>
              <a:t>29/9/2022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4C94B4-4375-0F4C-8E6F-4905F170A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97FC29-8C43-8347-8A14-61E8FCFA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0591-55E2-4513-ABB3-D0A8E3F213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8864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BE8D6-0B13-BF43-A503-0BEEC13BC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BD4461-E5FB-AB40-8BC4-3D87859E3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80AAC8-2FE5-4241-B058-F012B429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C683A-5142-441A-B2F3-058B7828DF35}" type="datetimeFigureOut">
              <a:rPr lang="es-AR" smtClean="0"/>
              <a:t>29/9/2022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A0A1DE-8015-3D4A-8755-05B95669E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312AC6-FBE1-F040-B034-4EDB92A7D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0591-55E2-4513-ABB3-D0A8E3F213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9561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7132767-7AB7-A649-8D7E-E1DB382D2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F3EA0B-7DA3-8748-A178-5FEA582CC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A06886-BF59-9646-A2E8-37BDAE7F1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C683A-5142-441A-B2F3-058B7828DF35}" type="datetimeFigureOut">
              <a:rPr lang="es-AR" smtClean="0"/>
              <a:t>29/9/2022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6BFB34-5E85-2A4D-81B6-2B35A60C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99125F-CB0E-BD43-80C5-FD8C8D51D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0591-55E2-4513-ABB3-D0A8E3F213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42599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C91F5-02C4-2C40-9618-D771B5EF1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B9BDAD-D060-0049-A22C-701971ED7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C62161-86DD-F34A-8F88-D31F312F3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C683A-5142-441A-B2F3-058B7828DF35}" type="datetimeFigureOut">
              <a:rPr lang="es-AR" smtClean="0"/>
              <a:t>29/9/2022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B509FC-C0EB-1D43-9E0B-D5FA2516F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CC6EC6-6E30-5A45-AAD7-D7D89B4E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0591-55E2-4513-ABB3-D0A8E3F213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2860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1A221B-A468-854C-AFD0-B196C614F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1A43E4-494F-6D4D-B0E2-F49DBFE40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988327-B4FE-F448-A6B1-42176FE45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C683A-5142-441A-B2F3-058B7828DF35}" type="datetimeFigureOut">
              <a:rPr lang="es-AR" smtClean="0"/>
              <a:t>29/9/2022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2AE995-DA77-964A-B3E9-4531A3CFE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5996F3-CDDF-924F-99FB-A7DC9B0D9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0591-55E2-4513-ABB3-D0A8E3F213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3882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D92DE-DB66-804A-8332-51C7935CE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9F1652-86A3-734D-AC7D-D105DEF73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520454-9D35-3F48-A549-9BE300E87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FB94A-D79F-E54F-A48A-DC3FC3AE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C683A-5142-441A-B2F3-058B7828DF35}" type="datetimeFigureOut">
              <a:rPr lang="es-AR" smtClean="0"/>
              <a:t>29/9/2022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7CCE4A-EF1A-724D-A90E-A07056CCA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1BA05C-DBBC-2B46-B3F7-D73C1CC8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0591-55E2-4513-ABB3-D0A8E3F213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7411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B8240D-9F73-FC43-A28B-9404B7A60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EB8C24-FCBE-D24A-A4BA-9FBCD3496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89BF28-B78A-1342-BBE3-9456E7E8B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73441D8-DCBE-FD4E-AB63-208BACD97E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238852-F963-814B-82A7-D9C7EECC0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D3528B1-4974-E242-9879-D5683A13E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C683A-5142-441A-B2F3-058B7828DF35}" type="datetimeFigureOut">
              <a:rPr lang="es-AR" smtClean="0"/>
              <a:t>29/9/2022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ECFF6A2-6261-344A-B418-54851B60B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84A79C8-4225-AD45-BA5C-31D744D5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0591-55E2-4513-ABB3-D0A8E3F213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72732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527D22-42AC-5D48-9BC8-3266BC90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49025E7-C240-9A41-98A3-CCDC7979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C683A-5142-441A-B2F3-058B7828DF35}" type="datetimeFigureOut">
              <a:rPr lang="es-AR" smtClean="0"/>
              <a:t>29/9/2022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3EB54F0-2F9C-D841-9530-D10DFDB15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C23F0B2-9154-344C-88B5-6CE7150DD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0591-55E2-4513-ABB3-D0A8E3F213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6518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1519B7-4709-A44D-A200-C0B4E2BDE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C683A-5142-441A-B2F3-058B7828DF35}" type="datetimeFigureOut">
              <a:rPr lang="es-AR" smtClean="0"/>
              <a:t>29/9/2022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D8880B8-58E6-EA46-85B8-45B90492B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26B0CA-C988-6643-8E5A-965E844C0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0591-55E2-4513-ABB3-D0A8E3F213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933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EED8F-9D98-7646-84AB-9E1FE1BA1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97DFC7-BFF0-A743-9F39-814A66AC8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12E477-80B8-7148-97BF-4E7E37FCC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7FE0A5-62BC-854F-912C-C1037A8A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C683A-5142-441A-B2F3-058B7828DF35}" type="datetimeFigureOut">
              <a:rPr lang="es-AR" smtClean="0"/>
              <a:t>29/9/2022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0E53D0-435D-8C4C-9BB5-4A87EE9D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F3FE8C-6E96-1545-8517-DBA151F7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0591-55E2-4513-ABB3-D0A8E3F213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01121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83712-5FBD-C040-8F1A-3C0F2EDCE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79C7B1B-772E-7B46-969F-3F834746C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2914FB-92C2-DE41-BF19-CB7AA55CD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022D2-002F-5F47-9A89-154B3B0B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C683A-5142-441A-B2F3-058B7828DF35}" type="datetimeFigureOut">
              <a:rPr lang="es-AR" smtClean="0"/>
              <a:t>29/9/2022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E630B9-6021-8C43-ADAC-127E7E1D3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04FF66-B824-4140-B7DD-0349C8DDE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C0591-55E2-4513-ABB3-D0A8E3F213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59730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517816C-1F8C-BA4F-8206-1C250A916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AFF968-CCCB-3145-BC90-79FDFC5D7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D1D826-98B1-7E42-9FDD-F45403C87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C683A-5142-441A-B2F3-058B7828DF35}" type="datetimeFigureOut">
              <a:rPr lang="es-AR" smtClean="0"/>
              <a:t>29/9/2022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F8042-D292-3F48-B63B-F77CD23F1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FA26A9-C02A-DF4D-A282-F9AA70715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C0591-55E2-4513-ABB3-D0A8E3F213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0017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s://www.iap-association.org/Conferences/24th-Annual-Conference-2019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recope.go.cr/noviembre-11-2015/mapa-de-argentina/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d/3.0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elordenmundial.com/mapas/mapa-politico-argentina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vsi.com/2018/01/delitos-personas-patrimonio-economia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692151"/>
            <a:ext cx="7989888" cy="1368425"/>
          </a:xfrm>
        </p:spPr>
        <p:txBody>
          <a:bodyPr>
            <a:noAutofit/>
          </a:bodyPr>
          <a:lstStyle/>
          <a:p>
            <a:br>
              <a:rPr lang="es-AR" sz="4000" b="1" dirty="0">
                <a:latin typeface="Arial" panose="020B0604020202020204" pitchFamily="34" charset="0"/>
                <a:cs typeface="Arial" panose="020B0604020202020204" pitchFamily="34" charset="0"/>
                <a:hlinkClick r:id="rId2" tooltip="27.a Conferencia Anual y Reunión General de la IAP"/>
              </a:rPr>
            </a:br>
            <a:br>
              <a:rPr lang="es-AR" sz="4000" b="1" dirty="0">
                <a:latin typeface="Arial" panose="020B0604020202020204" pitchFamily="34" charset="0"/>
                <a:cs typeface="Arial" panose="020B0604020202020204" pitchFamily="34" charset="0"/>
                <a:hlinkClick r:id="rId2" tooltip="27.a Conferencia Anual y Reunión General de la IAP"/>
              </a:rPr>
            </a:br>
            <a:br>
              <a:rPr lang="es-AR" sz="4000" b="1" dirty="0">
                <a:latin typeface="Arial" panose="020B0604020202020204" pitchFamily="34" charset="0"/>
                <a:cs typeface="Arial" panose="020B0604020202020204" pitchFamily="34" charset="0"/>
                <a:hlinkClick r:id="rId2" tooltip="27.a Conferencia Anual y Reunión General de la IAP"/>
              </a:rPr>
            </a:br>
            <a:br>
              <a:rPr lang="es-AR" sz="4000" b="1" dirty="0">
                <a:latin typeface="Arial" panose="020B0604020202020204" pitchFamily="34" charset="0"/>
                <a:cs typeface="Arial" panose="020B0604020202020204" pitchFamily="34" charset="0"/>
                <a:hlinkClick r:id="rId2" tooltip="27.a Conferencia Anual y Reunión General de la IAP"/>
              </a:rPr>
            </a:br>
            <a:br>
              <a:rPr lang="es-AR" sz="4000" b="1" dirty="0">
                <a:latin typeface="Arial" panose="020B0604020202020204" pitchFamily="34" charset="0"/>
                <a:cs typeface="Arial" panose="020B0604020202020204" pitchFamily="34" charset="0"/>
                <a:hlinkClick r:id="rId2" tooltip="27.a Conferencia Anual y Reunión General de la IAP"/>
              </a:rPr>
            </a:br>
            <a:br>
              <a:rPr lang="es-AR" sz="4000" b="1" dirty="0">
                <a:latin typeface="Arial" panose="020B0604020202020204" pitchFamily="34" charset="0"/>
                <a:cs typeface="Arial" panose="020B0604020202020204" pitchFamily="34" charset="0"/>
                <a:hlinkClick r:id="rId2" tooltip="27.a Conferencia Anual y Reunión General de la IAP"/>
              </a:rPr>
            </a:br>
            <a:br>
              <a:rPr lang="es-AR" sz="4000" b="1" dirty="0">
                <a:latin typeface="Arial" panose="020B0604020202020204" pitchFamily="34" charset="0"/>
                <a:cs typeface="Arial" panose="020B0604020202020204" pitchFamily="34" charset="0"/>
                <a:hlinkClick r:id="rId2" tooltip="27.a Conferencia Anual y Reunión General de la IAP"/>
              </a:rPr>
            </a:br>
            <a:endParaRPr lang="es-ES" altLang="es-AR" sz="40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5775" y="385763"/>
            <a:ext cx="11430000" cy="618960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s-MX" altLang="es-AR" sz="3600" dirty="0">
                <a:solidFill>
                  <a:srgbClr val="002060"/>
                </a:solidFill>
                <a:latin typeface="Arial Black" panose="020B0A04020102020204" pitchFamily="34" charset="0"/>
              </a:rPr>
              <a:t>27 CONFERENCIA ANUAL Y REUNION GENERAL DEL IAP</a:t>
            </a:r>
          </a:p>
          <a:p>
            <a:pPr eaLnBrk="1" hangingPunct="1">
              <a:lnSpc>
                <a:spcPct val="90000"/>
              </a:lnSpc>
            </a:pPr>
            <a:endParaRPr lang="es-MX" altLang="es-AR" sz="3600" dirty="0">
              <a:solidFill>
                <a:schemeClr val="hlink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altLang="es-AR" dirty="0">
                <a:solidFill>
                  <a:srgbClr val="7030A0"/>
                </a:solidFill>
                <a:latin typeface="Arial Black" panose="020B0A04020102020204" pitchFamily="34" charset="0"/>
              </a:rPr>
              <a:t>         IMPORTANCE OF PARALLEL FINANCIAL             INVESTIGATIONS IN PRACTICE  </a:t>
            </a:r>
          </a:p>
          <a:p>
            <a:pPr eaLnBrk="1" hangingPunct="1">
              <a:lnSpc>
                <a:spcPct val="90000"/>
              </a:lnSpc>
            </a:pPr>
            <a:endParaRPr lang="es-MX" altLang="es-AR" sz="2800" dirty="0"/>
          </a:p>
          <a:p>
            <a:pPr eaLnBrk="1" hangingPunct="1">
              <a:lnSpc>
                <a:spcPct val="90000"/>
              </a:lnSpc>
            </a:pPr>
            <a:endParaRPr lang="es-MX" altLang="es-AR" sz="2800" dirty="0"/>
          </a:p>
          <a:p>
            <a:pPr eaLnBrk="1" hangingPunct="1">
              <a:lnSpc>
                <a:spcPct val="90000"/>
              </a:lnSpc>
            </a:pPr>
            <a:endParaRPr lang="es-MX" altLang="es-AR" sz="200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MX" altLang="es-AR" sz="200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altLang="es-AR" sz="2000" dirty="0">
                <a:latin typeface="Arial Black" panose="020B0A04020102020204" pitchFamily="34" charset="0"/>
              </a:rPr>
              <a:t>Ricardo Toranzos</a:t>
            </a:r>
          </a:p>
          <a:p>
            <a:pPr eaLnBrk="1" hangingPunct="1">
              <a:lnSpc>
                <a:spcPct val="90000"/>
              </a:lnSpc>
            </a:pPr>
            <a:r>
              <a:rPr lang="es-MX" altLang="es-AR" sz="2000" dirty="0">
                <a:latin typeface="Arial Black" panose="020B0A04020102020204" pitchFamily="34" charset="0"/>
              </a:rPr>
              <a:t>Federal Prosecutor</a:t>
            </a:r>
          </a:p>
          <a:p>
            <a:pPr eaLnBrk="1" hangingPunct="1">
              <a:lnSpc>
                <a:spcPct val="90000"/>
              </a:lnSpc>
            </a:pPr>
            <a:r>
              <a:rPr lang="es-MX" altLang="es-AR" sz="2000" dirty="0">
                <a:latin typeface="Arial Black" panose="020B0A04020102020204" pitchFamily="34" charset="0"/>
              </a:rPr>
              <a:t>Área de Delitos Complejos</a:t>
            </a:r>
          </a:p>
          <a:p>
            <a:pPr eaLnBrk="1" hangingPunct="1">
              <a:lnSpc>
                <a:spcPct val="90000"/>
              </a:lnSpc>
            </a:pPr>
            <a:r>
              <a:rPr lang="es-MX" altLang="es-AR" sz="2000" dirty="0">
                <a:latin typeface="Arial Black" panose="020B0A04020102020204" pitchFamily="34" charset="0"/>
              </a:rPr>
              <a:t>Salta - Argentina </a:t>
            </a:r>
            <a:endParaRPr lang="es-ES" altLang="es-AR" sz="2000" dirty="0">
              <a:latin typeface="Arial Black" panose="020B0A040201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B89B41A-C5A6-AE4D-90FE-79D41087B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513" y="3802797"/>
            <a:ext cx="2669262" cy="26860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60FC6CA-BE07-F744-9DAE-EE7D71A7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15" y="3889317"/>
            <a:ext cx="3457575" cy="26860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55B80A5-AD5E-0541-AE0A-A79D4B282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96" y="1376363"/>
            <a:ext cx="1754982" cy="136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58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637A3-AD27-0D48-A8A3-B35F6651F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AR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IDENTIFICACIÓN DE BIENES Y EL RECUPERO DE ACTIVOS DE ORIGEN ILÍCITO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273CB6E-D093-4049-A709-7CB86691B6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201545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5478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9006FE-8461-7247-AAAE-DAE13DF9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A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INVESTIGACION PATRIMONIAL PARALELA</a:t>
            </a:r>
            <a:endParaRPr lang="es-AR" sz="3600" dirty="0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39353CAD-56F6-FF43-B4F1-4C99AEBAE9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5352645"/>
              </p:ext>
            </p:extLst>
          </p:nvPr>
        </p:nvGraphicFramePr>
        <p:xfrm>
          <a:off x="514350" y="1557338"/>
          <a:ext cx="11329988" cy="4935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1421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9ED02A0A-2AA6-504C-B570-0DF7CC89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8" name="Marcador de contenido 7" descr="MAPA DE ARGENTINA - RECOPE">
            <a:extLst>
              <a:ext uri="{FF2B5EF4-FFF2-40B4-BE49-F238E27FC236}">
                <a16:creationId xmlns:a16="http://schemas.microsoft.com/office/drawing/2014/main" id="{A523DAD7-F347-F24D-A18C-DB483E2C22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7007" y="137736"/>
            <a:ext cx="5016896" cy="6686549"/>
          </a:xfrm>
        </p:spPr>
      </p:pic>
      <p:pic>
        <p:nvPicPr>
          <p:cNvPr id="21" name="Marcador de contenido 5" descr="El mapa político de Argentina - Mapas de El Orden Mundial - EOM">
            <a:extLst>
              <a:ext uri="{FF2B5EF4-FFF2-40B4-BE49-F238E27FC236}">
                <a16:creationId xmlns:a16="http://schemas.microsoft.com/office/drawing/2014/main" id="{7ED1DA15-9C49-0E4F-BE0F-66516D467A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72200" y="1974491"/>
            <a:ext cx="5181600" cy="4053605"/>
          </a:xfrm>
        </p:spPr>
      </p:pic>
      <p:pic>
        <p:nvPicPr>
          <p:cNvPr id="27" name="Marcador de contenido 26" descr="El mapa político de Argentina - Mapas de El Orden Mundial - EOM">
            <a:extLst>
              <a:ext uri="{FF2B5EF4-FFF2-40B4-BE49-F238E27FC236}">
                <a16:creationId xmlns:a16="http://schemas.microsoft.com/office/drawing/2014/main" id="{4FC30451-6D49-CE45-BD0D-72DE2AED355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0" y="277813"/>
            <a:ext cx="6096000" cy="4054475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4864A34-E140-E04B-9254-04B7C7FCEDEC}"/>
              </a:ext>
            </a:extLst>
          </p:cNvPr>
          <p:cNvSpPr txBox="1"/>
          <p:nvPr/>
        </p:nvSpPr>
        <p:spPr>
          <a:xfrm>
            <a:off x="433387" y="7748588"/>
            <a:ext cx="5662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00">
                <a:hlinkClick r:id="rId3" tooltip="https://www.recope.go.cr/noviembre-11-2015/mapa-de-argentina/"/>
              </a:rPr>
              <a:t>Esta foto</a:t>
            </a:r>
            <a:r>
              <a:rPr lang="es-AR" sz="900"/>
              <a:t> de Autor desconocido está bajo licencia </a:t>
            </a:r>
            <a:r>
              <a:rPr lang="es-AR" sz="900">
                <a:hlinkClick r:id="rId6" tooltip="https://creativecommons.org/licenses/by-nd/3.0/"/>
              </a:rPr>
              <a:t>CC BY-ND</a:t>
            </a:r>
            <a:endParaRPr lang="es-AR" sz="90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E54D84A-A596-6248-920E-C8C86E3F89A9}"/>
              </a:ext>
            </a:extLst>
          </p:cNvPr>
          <p:cNvSpPr txBox="1"/>
          <p:nvPr/>
        </p:nvSpPr>
        <p:spPr>
          <a:xfrm>
            <a:off x="6643688" y="6857999"/>
            <a:ext cx="54435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00">
                <a:hlinkClick r:id="rId5" tooltip="https://elordenmundial.com/mapas/mapa-politico-argentina/"/>
              </a:rPr>
              <a:t>Esta foto</a:t>
            </a:r>
            <a:r>
              <a:rPr lang="es-AR" sz="900"/>
              <a:t> de Autor desconocido está bajo licencia </a:t>
            </a:r>
            <a:r>
              <a:rPr lang="es-AR" sz="900">
                <a:hlinkClick r:id="rId7" tooltip="https://creativecommons.org/licenses/by-nc-nd/3.0/"/>
              </a:rPr>
              <a:t>CC BY-NC-ND</a:t>
            </a:r>
            <a:endParaRPr lang="es-AR" sz="900"/>
          </a:p>
        </p:txBody>
      </p:sp>
      <p:sp>
        <p:nvSpPr>
          <p:cNvPr id="22" name="Flecha izquierda y derecha 21">
            <a:extLst>
              <a:ext uri="{FF2B5EF4-FFF2-40B4-BE49-F238E27FC236}">
                <a16:creationId xmlns:a16="http://schemas.microsoft.com/office/drawing/2014/main" id="{A69C463E-BFF5-4F4C-80EB-C9E20DBDA9CD}"/>
              </a:ext>
            </a:extLst>
          </p:cNvPr>
          <p:cNvSpPr/>
          <p:nvPr/>
        </p:nvSpPr>
        <p:spPr>
          <a:xfrm>
            <a:off x="7545449" y="985044"/>
            <a:ext cx="900112" cy="40163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Flecha arriba y abajo 22">
            <a:extLst>
              <a:ext uri="{FF2B5EF4-FFF2-40B4-BE49-F238E27FC236}">
                <a16:creationId xmlns:a16="http://schemas.microsoft.com/office/drawing/2014/main" id="{D3333D01-7532-2949-9EC2-76F3611EDF5E}"/>
              </a:ext>
            </a:extLst>
          </p:cNvPr>
          <p:cNvSpPr/>
          <p:nvPr/>
        </p:nvSpPr>
        <p:spPr>
          <a:xfrm>
            <a:off x="8784433" y="277904"/>
            <a:ext cx="366713" cy="746734"/>
          </a:xfrm>
          <a:prstGeom prst="upDownArrow">
            <a:avLst>
              <a:gd name="adj1" fmla="val 42208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Flecha izquierda y derecha 23">
            <a:extLst>
              <a:ext uri="{FF2B5EF4-FFF2-40B4-BE49-F238E27FC236}">
                <a16:creationId xmlns:a16="http://schemas.microsoft.com/office/drawing/2014/main" id="{7FDB52A9-DD93-CF42-B0C2-F0CE5F8F104C}"/>
              </a:ext>
            </a:extLst>
          </p:cNvPr>
          <p:cNvSpPr/>
          <p:nvPr/>
        </p:nvSpPr>
        <p:spPr>
          <a:xfrm rot="20472122">
            <a:off x="9449625" y="756500"/>
            <a:ext cx="900112" cy="362621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4AF0680-5AB1-CB45-AA29-4019B2B0560F}"/>
              </a:ext>
            </a:extLst>
          </p:cNvPr>
          <p:cNvSpPr txBox="1"/>
          <p:nvPr/>
        </p:nvSpPr>
        <p:spPr>
          <a:xfrm>
            <a:off x="6643688" y="4053605"/>
            <a:ext cx="518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00">
                <a:hlinkClick r:id="rId5" tooltip="https://elordenmundial.com/mapas/mapa-politico-argentina/"/>
              </a:rPr>
              <a:t>Esta foto</a:t>
            </a:r>
            <a:r>
              <a:rPr lang="es-AR" sz="900"/>
              <a:t> de Autor desconocido está bajo licencia </a:t>
            </a:r>
            <a:r>
              <a:rPr lang="es-AR" sz="900">
                <a:hlinkClick r:id="rId7" tooltip="https://creativecommons.org/licenses/by-nc-nd/3.0/"/>
              </a:rPr>
              <a:t>CC BY-NC-ND</a:t>
            </a:r>
            <a:endParaRPr lang="es-AR" sz="90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72870519-2A52-474A-95BD-2687A5AB2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3223" y="4427083"/>
            <a:ext cx="3060665" cy="234011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977FDAD-0404-1349-8BE9-1B4C1EA29B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2468" y="2492077"/>
            <a:ext cx="3791117" cy="229431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06EFC1D-83FB-4043-AC17-4309C1C1C2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325" y="3842949"/>
            <a:ext cx="3246223" cy="3015050"/>
          </a:xfrm>
          <a:prstGeom prst="rect">
            <a:avLst/>
          </a:prstGeom>
        </p:spPr>
      </p:pic>
      <p:pic>
        <p:nvPicPr>
          <p:cNvPr id="32" name="Marcador de contenido 3">
            <a:extLst>
              <a:ext uri="{FF2B5EF4-FFF2-40B4-BE49-F238E27FC236}">
                <a16:creationId xmlns:a16="http://schemas.microsoft.com/office/drawing/2014/main" id="{6B2414B2-D69B-F647-9517-C85D11DADD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0712" y="2439126"/>
            <a:ext cx="3529412" cy="2294314"/>
          </a:xfrm>
          <a:prstGeom prst="rect">
            <a:avLst/>
          </a:prstGeom>
        </p:spPr>
      </p:pic>
      <p:sp>
        <p:nvSpPr>
          <p:cNvPr id="33" name="Elipse 32">
            <a:extLst>
              <a:ext uri="{FF2B5EF4-FFF2-40B4-BE49-F238E27FC236}">
                <a16:creationId xmlns:a16="http://schemas.microsoft.com/office/drawing/2014/main" id="{559B6C29-73E6-744B-A750-72326A6DD700}"/>
              </a:ext>
            </a:extLst>
          </p:cNvPr>
          <p:cNvSpPr/>
          <p:nvPr/>
        </p:nvSpPr>
        <p:spPr>
          <a:xfrm>
            <a:off x="2612229" y="578549"/>
            <a:ext cx="1085850" cy="6861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27308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70A62-DD00-EB49-BD48-DF431B97B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b="1" dirty="0"/>
              <a:t> </a:t>
            </a:r>
            <a:r>
              <a:rPr lang="es-A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 de la investigacion patrimonial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EE06AD-A7E2-834E-A8C2-177D59C45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4" y="1825624"/>
            <a:ext cx="7815262" cy="4532313"/>
          </a:xfrm>
        </p:spPr>
        <p:txBody>
          <a:bodyPr>
            <a:normAutofit lnSpcReduction="10000"/>
          </a:bodyPr>
          <a:lstStyle/>
          <a:p>
            <a:r>
              <a:rPr lang="es-AR" sz="3600" dirty="0">
                <a:solidFill>
                  <a:srgbClr val="0070C0"/>
                </a:solidFill>
              </a:rPr>
              <a:t>Las operaciones patrimoniales permite vincular personas, hechos y bienes</a:t>
            </a:r>
          </a:p>
          <a:p>
            <a:r>
              <a:rPr lang="es-AR" sz="3600" dirty="0"/>
              <a:t>Permite identificar ganancias ilicitas</a:t>
            </a:r>
          </a:p>
          <a:p>
            <a:r>
              <a:rPr lang="es-AR" sz="3600" dirty="0">
                <a:solidFill>
                  <a:srgbClr val="7030A0"/>
                </a:solidFill>
              </a:rPr>
              <a:t>Facilita la actividad probatoria</a:t>
            </a:r>
          </a:p>
          <a:p>
            <a:r>
              <a:rPr lang="es-AR" sz="3600" dirty="0"/>
              <a:t>Facilita desarticulacion de estructuras criminales </a:t>
            </a:r>
          </a:p>
          <a:p>
            <a:r>
              <a:rPr lang="es-AR" sz="3600" dirty="0">
                <a:solidFill>
                  <a:srgbClr val="00B050"/>
                </a:solidFill>
              </a:rPr>
              <a:t>Las operaciones comerciales visibilizan otros delitos de la empresa delictiva</a:t>
            </a:r>
          </a:p>
        </p:txBody>
      </p:sp>
      <p:pic>
        <p:nvPicPr>
          <p:cNvPr id="12" name="Marcador de contenido 5" descr="Delitos contra las personas y contra el patrimonio y el orden ...">
            <a:extLst>
              <a:ext uri="{FF2B5EF4-FFF2-40B4-BE49-F238E27FC236}">
                <a16:creationId xmlns:a16="http://schemas.microsoft.com/office/drawing/2014/main" id="{62EA6D19-61A4-6C4B-8150-592876C83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01050" y="1690688"/>
            <a:ext cx="3643313" cy="41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90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7E24E-0C9B-7F4F-AA96-DF0B1EAB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EVALUACION DE LA INVESTIGACION PATRIMONIAL 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C14F1226-5321-5F49-B294-52A34E9480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4093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0444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C49DF0-FC66-E74E-A1CE-13BA7B9A4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COMISO PENAL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5F19EE-6CCB-F549-A23A-F94A21B05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/>
              <a:t>El </a:t>
            </a:r>
            <a:r>
              <a:rPr lang="es-ES" b="1" dirty="0"/>
              <a:t>COMISO</a:t>
            </a:r>
            <a:r>
              <a:rPr lang="es-ES" dirty="0"/>
              <a:t> es la privación de carácter definitivo de algún bien, por decisión de un tribunal o de alguna autoridad competente. </a:t>
            </a:r>
            <a:endParaRPr lang="es-AR" dirty="0"/>
          </a:p>
          <a:p>
            <a:r>
              <a:rPr lang="es-ES" dirty="0"/>
              <a:t>Fue concebido originariamente como una consecuencia jurídica del delito</a:t>
            </a:r>
            <a:endParaRPr lang="es-AR" dirty="0"/>
          </a:p>
          <a:p>
            <a:r>
              <a:rPr lang="es-ES" dirty="0"/>
              <a:t>Es una sanción penal, concretamente está destinado a la reparación del daño tanto de la víctima, de la sociedad y del Estado.</a:t>
            </a:r>
            <a:endParaRPr lang="es-AR" dirty="0"/>
          </a:p>
          <a:p>
            <a:r>
              <a:rPr lang="es-ES" dirty="0"/>
              <a:t>Tiene por objeto los bienes y los derechos comprometidos en actividades delictivas. </a:t>
            </a:r>
            <a:endParaRPr lang="es-AR" dirty="0"/>
          </a:p>
          <a:p>
            <a:r>
              <a:rPr lang="es-ES" dirty="0"/>
              <a:t>Como acción complementaria al proceso penal, ha tenido dificultad para su aplicación, ante la muerte del acusado, prescripción de la acción penal, titularidad de bienes en cabeza de terceros o de personas jurídicas, etc.</a:t>
            </a:r>
            <a:endParaRPr lang="es-AR" dirty="0"/>
          </a:p>
          <a:p>
            <a:r>
              <a:rPr lang="es-ES" dirty="0"/>
              <a:t>Por ello, se ha propuesto nuevas formas de comiso, comiso ampliado, comiso extendido, comiso sin condena, comiso de bienes de tercero, etc.</a:t>
            </a:r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44232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1D49218-FCF5-164F-95D2-B33B4F4D4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EXTINCION DE DOMINIO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93EE304-00ED-8D40-86E3-1F09B34A9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70000" lnSpcReduction="20000"/>
          </a:bodyPr>
          <a:lstStyle/>
          <a:p>
            <a:r>
              <a:rPr lang="es-AR" dirty="0"/>
              <a:t>l</a:t>
            </a:r>
            <a:r>
              <a:rPr lang="es-ES" dirty="0"/>
              <a:t>a EXTINCIÓN DE DOMINIO es un cambio de Paradigma, ya que parte de una postura filosófica diferente y busca solucionar esta problemática a través de institutos de carácter patrimonial.</a:t>
            </a:r>
            <a:endParaRPr lang="es-AR" dirty="0"/>
          </a:p>
          <a:p>
            <a:r>
              <a:rPr lang="es-ES" dirty="0"/>
              <a:t>Se centra en el bien y en sus características propias, como en el ejercicio del derecho a la propiedad. Entiende que nadie tiene derechos originados en la ilicitud.</a:t>
            </a:r>
            <a:endParaRPr lang="es-AR" dirty="0"/>
          </a:p>
          <a:p>
            <a:r>
              <a:rPr lang="es-ES" dirty="0"/>
              <a:t>Trasciende el proceso penal, es decir a través de procesos autónomos e independientes al proceso penal. </a:t>
            </a:r>
            <a:endParaRPr lang="es-AR" dirty="0"/>
          </a:p>
          <a:p>
            <a:r>
              <a:rPr lang="es-ES" dirty="0"/>
              <a:t>La corriente Latinoamericana, además se manifiesta a través de la extinción del dominio prevista en Argentina, Colombia, México, Guatemala, el Salvador, Republica Dominicana y Perú; la pérdida del dominio de Bolivia; y la privación del dominio de Honduras.</a:t>
            </a:r>
            <a:endParaRPr lang="es-AR" dirty="0"/>
          </a:p>
          <a:p>
            <a:r>
              <a:rPr lang="es-ES" dirty="0"/>
              <a:t>Busca una condena declarativa que el derecho de propiedad nunca existió, porque es el producto de un comportamiento contrario al orden jurídico. Admite justamente la prueba indiciaria y no requiere la causa probable propia del proceso penal.</a:t>
            </a:r>
            <a:endParaRPr lang="es-AR" dirty="0"/>
          </a:p>
          <a:p>
            <a:r>
              <a:rPr lang="es-AR" dirty="0"/>
              <a:t>Validar valores y principios  constitucionales, ya que proteje la propiedad licitamente obtenida. Viola el princpio de igualdad el reconocimieto de un derecho no legitimado por la licitud de su fuente. </a:t>
            </a:r>
          </a:p>
          <a:p>
            <a:r>
              <a:rPr lang="es-AR" dirty="0"/>
              <a:t>Es un importante mecanismo de generacion de una cultura de legalidad 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33399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8D0A4FB2-F840-CA4D-AC4A-DA4E1993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Muchas gracias por su atencion</a:t>
            </a:r>
            <a:br>
              <a:rPr lang="es-AR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AR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937D3EB5-A683-1E49-8C54-3D7FF2F8E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es-AR" sz="4000" dirty="0">
                <a:solidFill>
                  <a:srgbClr val="002060"/>
                </a:solidFill>
              </a:rPr>
              <a:t>rtoranzos@mpf.gov.ar</a:t>
            </a:r>
          </a:p>
        </p:txBody>
      </p:sp>
    </p:spTree>
    <p:extLst>
      <p:ext uri="{BB962C8B-B14F-4D97-AF65-F5344CB8AC3E}">
        <p14:creationId xmlns:p14="http://schemas.microsoft.com/office/powerpoint/2010/main" val="87064185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4441</TotalTime>
  <Words>579</Words>
  <Application>Microsoft Office PowerPoint</Application>
  <PresentationFormat>Widescreen</PresentationFormat>
  <Paragraphs>54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1_Tema de Office</vt:lpstr>
      <vt:lpstr>       </vt:lpstr>
      <vt:lpstr>LA IDENTIFICACIÓN DE BIENES Y EL RECUPERO DE ACTIVOS DE ORIGEN ILÍCITO</vt:lpstr>
      <vt:lpstr>INVESTIGACION PATRIMONIAL PARALELA</vt:lpstr>
      <vt:lpstr>PowerPoint Presentation</vt:lpstr>
      <vt:lpstr> Importancia de la investigacion patrimonial </vt:lpstr>
      <vt:lpstr>EVALUACION DE LA INVESTIGACION PATRIMONIAL </vt:lpstr>
      <vt:lpstr>COMISO PENAL</vt:lpstr>
      <vt:lpstr>EXTINCION DE DOMINIO </vt:lpstr>
      <vt:lpstr>Muchas gracias por su atencion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DELITOS COMPLEJOS</dc:title>
  <dc:creator>TORANZOS, Ricardo Rafael</dc:creator>
  <cp:lastModifiedBy>Morongwa V. Moreana</cp:lastModifiedBy>
  <cp:revision>33</cp:revision>
  <dcterms:created xsi:type="dcterms:W3CDTF">2021-06-22T20:30:28Z</dcterms:created>
  <dcterms:modified xsi:type="dcterms:W3CDTF">2022-09-29T06:43:11Z</dcterms:modified>
</cp:coreProperties>
</file>