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85" r:id="rId2"/>
    <p:sldId id="386" r:id="rId3"/>
    <p:sldId id="360" r:id="rId4"/>
    <p:sldId id="406" r:id="rId5"/>
    <p:sldId id="381" r:id="rId6"/>
    <p:sldId id="410" r:id="rId7"/>
    <p:sldId id="411" r:id="rId8"/>
    <p:sldId id="408" r:id="rId9"/>
    <p:sldId id="405" r:id="rId10"/>
    <p:sldId id="404" r:id="rId11"/>
    <p:sldId id="409" r:id="rId12"/>
    <p:sldId id="384" r:id="rId13"/>
    <p:sldId id="376" r:id="rId14"/>
    <p:sldId id="388" r:id="rId15"/>
    <p:sldId id="355" r:id="rId16"/>
    <p:sldId id="358" r:id="rId17"/>
    <p:sldId id="407" r:id="rId18"/>
    <p:sldId id="393" r:id="rId19"/>
    <p:sldId id="320" r:id="rId20"/>
  </p:sldIdLst>
  <p:sldSz cx="12192000" cy="6858000"/>
  <p:notesSz cx="6858000" cy="9144000"/>
  <p:embeddedFontLst>
    <p:embeddedFont>
      <p:font typeface="Arial Unicode MS" panose="020B0604020202020204" charset="-128"/>
      <p:regular r:id="rId22"/>
    </p:embeddedFont>
    <p:embeddedFont>
      <p:font typeface="Bebas Neue" panose="020B0606020202050201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elvetica" panose="020B0604020202020204" pitchFamily="34" charset="0"/>
      <p:regular r:id="rId31"/>
      <p:bold r:id="rId32"/>
      <p:italic r:id="rId33"/>
      <p:boldItalic r:id="rId34"/>
    </p:embeddedFont>
    <p:embeddedFont>
      <p:font typeface="Helvetica Light" panose="020B0500000000000000"/>
      <p:regular r:id="rId3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6A"/>
    <a:srgbClr val="132E63"/>
    <a:srgbClr val="183D5E"/>
    <a:srgbClr val="1148BF"/>
    <a:srgbClr val="212146"/>
    <a:srgbClr val="1648C1"/>
    <a:srgbClr val="E5E5E5"/>
    <a:srgbClr val="006372"/>
    <a:srgbClr val="D7D600"/>
    <a:srgbClr val="1A2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 autoAdjust="0"/>
  </p:normalViewPr>
  <p:slideViewPr>
    <p:cSldViewPr snapToGrid="0">
      <p:cViewPr varScale="1">
        <p:scale>
          <a:sx n="41" d="100"/>
          <a:sy n="41" d="100"/>
        </p:scale>
        <p:origin x="1052" y="24"/>
      </p:cViewPr>
      <p:guideLst>
        <p:guide orient="horz" pos="2160"/>
        <p:guide pos="4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88A06-5B48-4425-B084-5626AD9488ED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CAF21-380A-4545-A8B7-F6ED9B021D20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104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84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797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42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95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0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772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56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44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065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90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363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BCA69-55AD-428E-BA0F-F69024EEB2AA}" type="datetimeFigureOut">
              <a:rPr lang="es-ES" smtClean="0"/>
              <a:pPr/>
              <a:t>27/09/2022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09-53A1-4A9F-82BA-AD6923A2E4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02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f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51" y="-258387"/>
            <a:ext cx="1476500" cy="14765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10800000" flipV="1">
            <a:off x="0" y="222775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Helvetica" panose="020B0604020202020204" pitchFamily="34" charset="0"/>
              </a:rPr>
              <a:t>Challenges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Helvetica" panose="020B0604020202020204" pitchFamily="34" charset="0"/>
              </a:rPr>
              <a:t>obtaining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Helvetica" panose="020B0604020202020204" pitchFamily="34" charset="0"/>
              </a:rPr>
              <a:t> digital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Helvetica" panose="020B0604020202020204" pitchFamily="34" charset="0"/>
              </a:rPr>
              <a:t>evidence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Helvetica" panose="020B0604020202020204" pitchFamily="34" charset="0"/>
              </a:rPr>
              <a:t> FROM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Helvetica" panose="020B0604020202020204" pitchFamily="34" charset="0"/>
              </a:rPr>
              <a:t>abroad</a:t>
            </a:r>
            <a:endParaRPr lang="es-ES" sz="5400" dirty="0">
              <a:solidFill>
                <a:srgbClr val="17376A"/>
              </a:solidFill>
              <a:latin typeface="Bebas Neue" pitchFamily="34" charset="0"/>
              <a:cs typeface="Helvetica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8A0EA4-E074-3042-8E12-AFB03C7F4964}"/>
              </a:ext>
            </a:extLst>
          </p:cNvPr>
          <p:cNvSpPr/>
          <p:nvPr/>
        </p:nvSpPr>
        <p:spPr>
          <a:xfrm>
            <a:off x="10875719" y="3299665"/>
            <a:ext cx="1197051" cy="3405267"/>
          </a:xfrm>
          <a:custGeom>
            <a:avLst/>
            <a:gdLst>
              <a:gd name="connsiteX0" fmla="*/ 598476 w 1197051"/>
              <a:gd name="connsiteY0" fmla="*/ 0 h 3405267"/>
              <a:gd name="connsiteX1" fmla="*/ 314867 w 1197051"/>
              <a:gd name="connsiteY1" fmla="*/ 0 h 3405267"/>
              <a:gd name="connsiteX2" fmla="*/ 314867 w 1197051"/>
              <a:gd name="connsiteY2" fmla="*/ 203018 h 3405267"/>
              <a:gd name="connsiteX3" fmla="*/ 0 w 1197051"/>
              <a:gd name="connsiteY3" fmla="*/ 1702534 h 3405267"/>
              <a:gd name="connsiteX4" fmla="*/ 314867 w 1197051"/>
              <a:gd name="connsiteY4" fmla="*/ 3202150 h 3405267"/>
              <a:gd name="connsiteX5" fmla="*/ 314867 w 1197051"/>
              <a:gd name="connsiteY5" fmla="*/ 3405267 h 3405267"/>
              <a:gd name="connsiteX6" fmla="*/ 598476 w 1197051"/>
              <a:gd name="connsiteY6" fmla="*/ 3405267 h 3405267"/>
              <a:gd name="connsiteX7" fmla="*/ 1197051 w 1197051"/>
              <a:gd name="connsiteY7" fmla="*/ 1702634 h 3405267"/>
              <a:gd name="connsiteX8" fmla="*/ 598476 w 1197051"/>
              <a:gd name="connsiteY8" fmla="*/ 0 h 340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7051" h="3405267">
                <a:moveTo>
                  <a:pt x="598476" y="0"/>
                </a:moveTo>
                <a:lnTo>
                  <a:pt x="314867" y="0"/>
                </a:lnTo>
                <a:lnTo>
                  <a:pt x="314867" y="203018"/>
                </a:lnTo>
                <a:cubicBezTo>
                  <a:pt x="127425" y="490518"/>
                  <a:pt x="0" y="1054235"/>
                  <a:pt x="0" y="1702534"/>
                </a:cubicBezTo>
                <a:cubicBezTo>
                  <a:pt x="0" y="2350833"/>
                  <a:pt x="127425" y="2914649"/>
                  <a:pt x="314867" y="3202150"/>
                </a:cubicBezTo>
                <a:lnTo>
                  <a:pt x="314867" y="3405267"/>
                </a:lnTo>
                <a:lnTo>
                  <a:pt x="598476" y="3405267"/>
                </a:lnTo>
                <a:cubicBezTo>
                  <a:pt x="929021" y="3405267"/>
                  <a:pt x="1197051" y="2643027"/>
                  <a:pt x="1197051" y="1702634"/>
                </a:cubicBezTo>
                <a:cubicBezTo>
                  <a:pt x="1197051" y="762241"/>
                  <a:pt x="929021" y="0"/>
                  <a:pt x="598476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982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83E740E-9EB4-9D45-89F3-35A41BE5469A}"/>
              </a:ext>
            </a:extLst>
          </p:cNvPr>
          <p:cNvSpPr/>
          <p:nvPr/>
        </p:nvSpPr>
        <p:spPr>
          <a:xfrm>
            <a:off x="10592110" y="3299665"/>
            <a:ext cx="1196951" cy="3405067"/>
          </a:xfrm>
          <a:custGeom>
            <a:avLst/>
            <a:gdLst>
              <a:gd name="connsiteX0" fmla="*/ 1196952 w 1196951"/>
              <a:gd name="connsiteY0" fmla="*/ 1702534 h 3405067"/>
              <a:gd name="connsiteX1" fmla="*/ 598476 w 1196951"/>
              <a:gd name="connsiteY1" fmla="*/ 3405068 h 3405067"/>
              <a:gd name="connsiteX2" fmla="*/ 0 w 1196951"/>
              <a:gd name="connsiteY2" fmla="*/ 1702534 h 3405067"/>
              <a:gd name="connsiteX3" fmla="*/ 598476 w 1196951"/>
              <a:gd name="connsiteY3" fmla="*/ 0 h 3405067"/>
              <a:gd name="connsiteX4" fmla="*/ 1196952 w 1196951"/>
              <a:gd name="connsiteY4" fmla="*/ 1702534 h 340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951" h="3405067">
                <a:moveTo>
                  <a:pt x="1196952" y="1702534"/>
                </a:moveTo>
                <a:cubicBezTo>
                  <a:pt x="1196952" y="2642817"/>
                  <a:pt x="929005" y="3405068"/>
                  <a:pt x="598476" y="3405068"/>
                </a:cubicBezTo>
                <a:cubicBezTo>
                  <a:pt x="267947" y="3405068"/>
                  <a:pt x="0" y="2642818"/>
                  <a:pt x="0" y="1702534"/>
                </a:cubicBezTo>
                <a:cubicBezTo>
                  <a:pt x="0" y="762250"/>
                  <a:pt x="267947" y="0"/>
                  <a:pt x="598476" y="0"/>
                </a:cubicBezTo>
                <a:cubicBezTo>
                  <a:pt x="929005" y="0"/>
                  <a:pt x="1196952" y="762250"/>
                  <a:pt x="1196952" y="1702534"/>
                </a:cubicBezTo>
                <a:close/>
              </a:path>
            </a:pathLst>
          </a:custGeom>
          <a:solidFill>
            <a:schemeClr val="bg1"/>
          </a:solidFill>
          <a:ln w="9982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63DF1DF-B247-BF4A-86EB-488C424A61A0}"/>
              </a:ext>
            </a:extLst>
          </p:cNvPr>
          <p:cNvSpPr/>
          <p:nvPr/>
        </p:nvSpPr>
        <p:spPr>
          <a:xfrm>
            <a:off x="10665009" y="3643087"/>
            <a:ext cx="955484" cy="2718222"/>
          </a:xfrm>
          <a:custGeom>
            <a:avLst/>
            <a:gdLst>
              <a:gd name="connsiteX0" fmla="*/ 955484 w 955484"/>
              <a:gd name="connsiteY0" fmla="*/ 1359111 h 2718222"/>
              <a:gd name="connsiteX1" fmla="*/ 477742 w 955484"/>
              <a:gd name="connsiteY1" fmla="*/ 2718222 h 2718222"/>
              <a:gd name="connsiteX2" fmla="*/ -1 w 955484"/>
              <a:gd name="connsiteY2" fmla="*/ 1359111 h 2718222"/>
              <a:gd name="connsiteX3" fmla="*/ 477742 w 955484"/>
              <a:gd name="connsiteY3" fmla="*/ 0 h 2718222"/>
              <a:gd name="connsiteX4" fmla="*/ 955484 w 955484"/>
              <a:gd name="connsiteY4" fmla="*/ 1359111 h 271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484" h="2718222">
                <a:moveTo>
                  <a:pt x="955484" y="1359111"/>
                </a:moveTo>
                <a:cubicBezTo>
                  <a:pt x="955484" y="2109728"/>
                  <a:pt x="741592" y="2718222"/>
                  <a:pt x="477742" y="2718222"/>
                </a:cubicBezTo>
                <a:cubicBezTo>
                  <a:pt x="213892" y="2718222"/>
                  <a:pt x="-1" y="2109727"/>
                  <a:pt x="-1" y="1359111"/>
                </a:cubicBezTo>
                <a:cubicBezTo>
                  <a:pt x="-1" y="608495"/>
                  <a:pt x="213892" y="0"/>
                  <a:pt x="477742" y="0"/>
                </a:cubicBezTo>
                <a:cubicBezTo>
                  <a:pt x="741592" y="0"/>
                  <a:pt x="955484" y="608495"/>
                  <a:pt x="955484" y="1359111"/>
                </a:cubicBezTo>
                <a:close/>
              </a:path>
            </a:pathLst>
          </a:custGeom>
          <a:solidFill>
            <a:schemeClr val="accent1"/>
          </a:solidFill>
          <a:ln w="9982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397E075-1C02-7E4B-BFFD-E830F4D98A90}"/>
              </a:ext>
            </a:extLst>
          </p:cNvPr>
          <p:cNvSpPr/>
          <p:nvPr/>
        </p:nvSpPr>
        <p:spPr>
          <a:xfrm>
            <a:off x="10749892" y="4034843"/>
            <a:ext cx="680163" cy="1934810"/>
          </a:xfrm>
          <a:custGeom>
            <a:avLst/>
            <a:gdLst>
              <a:gd name="connsiteX0" fmla="*/ 680163 w 680163"/>
              <a:gd name="connsiteY0" fmla="*/ 967356 h 1934810"/>
              <a:gd name="connsiteX1" fmla="*/ 340631 w 680163"/>
              <a:gd name="connsiteY1" fmla="*/ 1934811 h 1934810"/>
              <a:gd name="connsiteX2" fmla="*/ 0 w 680163"/>
              <a:gd name="connsiteY2" fmla="*/ 967356 h 1934810"/>
              <a:gd name="connsiteX3" fmla="*/ 340132 w 680163"/>
              <a:gd name="connsiteY3" fmla="*/ 0 h 1934810"/>
              <a:gd name="connsiteX4" fmla="*/ 680163 w 680163"/>
              <a:gd name="connsiteY4" fmla="*/ 967356 h 193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163" h="1934810">
                <a:moveTo>
                  <a:pt x="680163" y="967356"/>
                </a:moveTo>
                <a:cubicBezTo>
                  <a:pt x="680163" y="1501713"/>
                  <a:pt x="527973" y="1934811"/>
                  <a:pt x="340631" y="1934811"/>
                </a:cubicBezTo>
                <a:cubicBezTo>
                  <a:pt x="153289" y="1934811"/>
                  <a:pt x="0" y="1501713"/>
                  <a:pt x="0" y="967356"/>
                </a:cubicBezTo>
                <a:cubicBezTo>
                  <a:pt x="0" y="432998"/>
                  <a:pt x="152190" y="0"/>
                  <a:pt x="340132" y="0"/>
                </a:cubicBezTo>
                <a:cubicBezTo>
                  <a:pt x="528073" y="0"/>
                  <a:pt x="680163" y="433198"/>
                  <a:pt x="680163" y="967356"/>
                </a:cubicBezTo>
                <a:close/>
              </a:path>
            </a:pathLst>
          </a:custGeom>
          <a:solidFill>
            <a:schemeClr val="bg1"/>
          </a:solidFill>
          <a:ln w="9982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EEF718A-D5D0-D34A-A925-0F115228EAF8}"/>
              </a:ext>
            </a:extLst>
          </p:cNvPr>
          <p:cNvSpPr/>
          <p:nvPr/>
        </p:nvSpPr>
        <p:spPr>
          <a:xfrm>
            <a:off x="10833677" y="4363087"/>
            <a:ext cx="449081" cy="1278223"/>
          </a:xfrm>
          <a:custGeom>
            <a:avLst/>
            <a:gdLst>
              <a:gd name="connsiteX0" fmla="*/ 449081 w 449081"/>
              <a:gd name="connsiteY0" fmla="*/ 639112 h 1278223"/>
              <a:gd name="connsiteX1" fmla="*/ 224491 w 449081"/>
              <a:gd name="connsiteY1" fmla="*/ 1278224 h 1278223"/>
              <a:gd name="connsiteX2" fmla="*/ 0 w 449081"/>
              <a:gd name="connsiteY2" fmla="*/ 639112 h 1278223"/>
              <a:gd name="connsiteX3" fmla="*/ 224491 w 449081"/>
              <a:gd name="connsiteY3" fmla="*/ 0 h 1278223"/>
              <a:gd name="connsiteX4" fmla="*/ 449081 w 449081"/>
              <a:gd name="connsiteY4" fmla="*/ 639112 h 127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81" h="1278223">
                <a:moveTo>
                  <a:pt x="449081" y="639112"/>
                </a:moveTo>
                <a:cubicBezTo>
                  <a:pt x="449081" y="991922"/>
                  <a:pt x="348520" y="1278224"/>
                  <a:pt x="224491" y="1278224"/>
                </a:cubicBezTo>
                <a:cubicBezTo>
                  <a:pt x="100462" y="1278224"/>
                  <a:pt x="0" y="992221"/>
                  <a:pt x="0" y="639112"/>
                </a:cubicBezTo>
                <a:cubicBezTo>
                  <a:pt x="0" y="286003"/>
                  <a:pt x="100561" y="0"/>
                  <a:pt x="224491" y="0"/>
                </a:cubicBezTo>
                <a:cubicBezTo>
                  <a:pt x="348420" y="0"/>
                  <a:pt x="449081" y="286402"/>
                  <a:pt x="449081" y="639112"/>
                </a:cubicBezTo>
                <a:close/>
              </a:path>
            </a:pathLst>
          </a:custGeom>
          <a:solidFill>
            <a:schemeClr val="accent1"/>
          </a:solidFill>
          <a:ln w="9982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568311A-7A05-7B42-8FE1-17D4869EEA3D}"/>
              </a:ext>
            </a:extLst>
          </p:cNvPr>
          <p:cNvSpPr/>
          <p:nvPr/>
        </p:nvSpPr>
        <p:spPr>
          <a:xfrm>
            <a:off x="10926649" y="4716196"/>
            <a:ext cx="201222" cy="572104"/>
          </a:xfrm>
          <a:custGeom>
            <a:avLst/>
            <a:gdLst>
              <a:gd name="connsiteX0" fmla="*/ 201223 w 201222"/>
              <a:gd name="connsiteY0" fmla="*/ 286003 h 572104"/>
              <a:gd name="connsiteX1" fmla="*/ 100661 w 201222"/>
              <a:gd name="connsiteY1" fmla="*/ 572105 h 572104"/>
              <a:gd name="connsiteX2" fmla="*/ 0 w 201222"/>
              <a:gd name="connsiteY2" fmla="*/ 286003 h 572104"/>
              <a:gd name="connsiteX3" fmla="*/ 100661 w 201222"/>
              <a:gd name="connsiteY3" fmla="*/ 0 h 572104"/>
              <a:gd name="connsiteX4" fmla="*/ 201223 w 201222"/>
              <a:gd name="connsiteY4" fmla="*/ 286003 h 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22" h="572104">
                <a:moveTo>
                  <a:pt x="201223" y="286003"/>
                </a:moveTo>
                <a:cubicBezTo>
                  <a:pt x="201223" y="444083"/>
                  <a:pt x="156184" y="572105"/>
                  <a:pt x="100661" y="572105"/>
                </a:cubicBezTo>
                <a:cubicBezTo>
                  <a:pt x="45137" y="572105"/>
                  <a:pt x="0" y="444083"/>
                  <a:pt x="0" y="286003"/>
                </a:cubicBezTo>
                <a:cubicBezTo>
                  <a:pt x="0" y="127922"/>
                  <a:pt x="45037" y="0"/>
                  <a:pt x="100661" y="0"/>
                </a:cubicBezTo>
                <a:cubicBezTo>
                  <a:pt x="156284" y="0"/>
                  <a:pt x="201223" y="128022"/>
                  <a:pt x="201223" y="286003"/>
                </a:cubicBezTo>
                <a:close/>
              </a:path>
            </a:pathLst>
          </a:custGeom>
          <a:solidFill>
            <a:schemeClr val="bg1"/>
          </a:solidFill>
          <a:ln w="9982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376ED9A-2323-24FF-D0C5-F379CCB05F63}"/>
              </a:ext>
            </a:extLst>
          </p:cNvPr>
          <p:cNvSpPr txBox="1"/>
          <p:nvPr/>
        </p:nvSpPr>
        <p:spPr>
          <a:xfrm rot="5400000">
            <a:off x="9592516" y="4480312"/>
            <a:ext cx="2999573" cy="1154212"/>
          </a:xfrm>
          <a:prstGeom prst="rect">
            <a:avLst/>
          </a:prstGeom>
          <a:noFill/>
        </p:spPr>
        <p:txBody>
          <a:bodyPr vert="wordArtVert" wrap="none" rtlCol="0">
            <a:prstTxWarp prst="textArchDown">
              <a:avLst/>
            </a:prstTxWarp>
            <a:spAutoFit/>
          </a:bodyPr>
          <a:lstStyle/>
          <a:p>
            <a:r>
              <a:rPr lang="es-ES" b="1" spc="-150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s-AR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6E3D5C8-BD0A-BEB2-3601-EFB116EC9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6848"/>
            <a:ext cx="2505075" cy="1828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5E97B5-BAF3-F7ED-14D4-0C34A4CFE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240">
            <a:off x="-3373670" y="3587318"/>
            <a:ext cx="3012608" cy="89505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145962" y="978148"/>
            <a:ext cx="5900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173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27th ANNUAL CONFERENCE &amp; GENERAL MEETING</a:t>
            </a:r>
          </a:p>
          <a:p>
            <a:r>
              <a:rPr lang="es-ES" b="1" dirty="0">
                <a:solidFill>
                  <a:srgbClr val="173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TBILISI, GEORGIA</a:t>
            </a:r>
          </a:p>
          <a:p>
            <a:r>
              <a:rPr lang="es-ES" b="1" dirty="0">
                <a:solidFill>
                  <a:srgbClr val="1737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– 29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1184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0.00463 L 0.9323 0.11898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0"/>
            <a:ext cx="12192000" cy="6931573"/>
            <a:chOff x="0" y="0"/>
            <a:chExt cx="12192000" cy="6931573"/>
          </a:xfrm>
        </p:grpSpPr>
        <p:grpSp>
          <p:nvGrpSpPr>
            <p:cNvPr id="7" name="Grupo 6"/>
            <p:cNvGrpSpPr/>
            <p:nvPr/>
          </p:nvGrpSpPr>
          <p:grpSpPr>
            <a:xfrm>
              <a:off x="0" y="0"/>
              <a:ext cx="12192000" cy="6931573"/>
              <a:chOff x="0" y="0"/>
              <a:chExt cx="12192000" cy="6931573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7929"/>
                <a:ext cx="12192000" cy="6863644"/>
              </a:xfrm>
              <a:prstGeom prst="rect">
                <a:avLst/>
              </a:prstGeom>
            </p:spPr>
          </p:pic>
          <p:sp>
            <p:nvSpPr>
              <p:cNvPr id="6" name="CuadroTexto 5"/>
              <p:cNvSpPr txBox="1"/>
              <p:nvPr/>
            </p:nvSpPr>
            <p:spPr>
              <a:xfrm>
                <a:off x="2168483" y="0"/>
                <a:ext cx="7855035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 sz="5400" dirty="0">
                    <a:solidFill>
                      <a:srgbClr val="17376A"/>
                    </a:solidFill>
                    <a:latin typeface="Bebas Neue" panose="020B0606020202050201" pitchFamily="34" charset="0"/>
                  </a:rPr>
                  <a:t>Ingreso anual de Reportes </a:t>
                </a:r>
                <a:r>
                  <a:rPr lang="es-ES" sz="5400" dirty="0" err="1">
                    <a:solidFill>
                      <a:srgbClr val="17376A"/>
                    </a:solidFill>
                    <a:latin typeface="Bebas Neue" panose="020B0606020202050201" pitchFamily="34" charset="0"/>
                  </a:rPr>
                  <a:t>ncmec</a:t>
                </a:r>
                <a:endParaRPr lang="es-ES" sz="5400" dirty="0">
                  <a:solidFill>
                    <a:srgbClr val="17376A"/>
                  </a:solidFill>
                  <a:latin typeface="Bebas Neue" panose="020B0606020202050201" pitchFamily="34" charset="0"/>
                </a:endParaRPr>
              </a:p>
            </p:txBody>
          </p:sp>
        </p:grpSp>
        <p:sp>
          <p:nvSpPr>
            <p:cNvPr id="8" name="Rectángulo 7"/>
            <p:cNvSpPr/>
            <p:nvPr/>
          </p:nvSpPr>
          <p:spPr>
            <a:xfrm>
              <a:off x="252248" y="6243145"/>
              <a:ext cx="1219200" cy="53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2111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09365" y="0"/>
            <a:ext cx="7773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s-ES" sz="6000" dirty="0">
                <a:solidFill>
                  <a:srgbClr val="FF0066"/>
                </a:solidFill>
                <a:latin typeface="Bebas Neue" pitchFamily="34" charset="0"/>
                <a:cs typeface="Arial" panose="020B0604020202020204" pitchFamily="34" charset="0"/>
              </a:rPr>
              <a:t>International  </a:t>
            </a:r>
            <a:r>
              <a:rPr lang="es-ES" sz="6000" dirty="0" err="1">
                <a:solidFill>
                  <a:srgbClr val="FF0066"/>
                </a:solidFill>
                <a:latin typeface="Bebas Neue" pitchFamily="34" charset="0"/>
                <a:cs typeface="Arial" panose="020B0604020202020204" pitchFamily="34" charset="0"/>
              </a:rPr>
              <a:t>investigations</a:t>
            </a:r>
            <a:endParaRPr lang="es-ES" sz="6000" dirty="0">
              <a:solidFill>
                <a:srgbClr val="FF0066"/>
              </a:solidFill>
              <a:latin typeface="Bebas Neue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3" y="1805552"/>
            <a:ext cx="3859029" cy="38070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67" y="2374969"/>
            <a:ext cx="4286630" cy="431254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7470242" y="1840511"/>
            <a:ext cx="350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Bebas Neue" panose="020B0604020202020204" charset="0"/>
              </a:rPr>
              <a:t>Redes p2p (PEER TO PEER)</a:t>
            </a:r>
            <a:endParaRPr lang="es-ES" sz="1600" dirty="0">
              <a:latin typeface="Bebas Neue" panose="020B0604020202020204" charset="0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9864663" y="3417373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>
            <a:off x="10017063" y="3569773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8077192" y="3962397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10190128" y="5331415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8172765" y="4313692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/>
          <p:cNvSpPr/>
          <p:nvPr/>
        </p:nvSpPr>
        <p:spPr>
          <a:xfrm>
            <a:off x="8619632" y="5636215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8611884" y="5341747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/>
        </p:nvSpPr>
        <p:spPr>
          <a:xfrm>
            <a:off x="10445850" y="4200038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/>
          <p:cNvSpPr/>
          <p:nvPr/>
        </p:nvSpPr>
        <p:spPr>
          <a:xfrm>
            <a:off x="9544365" y="3228811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30"/>
          <p:cNvSpPr/>
          <p:nvPr/>
        </p:nvSpPr>
        <p:spPr>
          <a:xfrm>
            <a:off x="8007449" y="4814804"/>
            <a:ext cx="185980" cy="18598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9856">
            <a:off x="4335505" y="4138475"/>
            <a:ext cx="4955909" cy="266985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20" y="3910091"/>
            <a:ext cx="2044700" cy="9906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292" y="5442889"/>
            <a:ext cx="1182634" cy="1182634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092" y="3175114"/>
            <a:ext cx="1335918" cy="72271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41" y="2678063"/>
            <a:ext cx="1053116" cy="10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12266 0.28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26 -0.05486 L -0.0112 0.257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15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83 -0.10115 L 0.20651 0.0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02669 -0.06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-344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18777 0.021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4232 -0.14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-713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1511 -0.313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13541 -0.1467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73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0.1125 0.15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89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05013 0.1196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164275" y="1923803"/>
            <a:ext cx="5298374" cy="372885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164275" y="0"/>
            <a:ext cx="1186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Transnational Data Access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needed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search</a:t>
            </a:r>
            <a:endParaRPr lang="es-ES" sz="6000" dirty="0">
              <a:solidFill>
                <a:srgbClr val="17376A"/>
              </a:solidFill>
              <a:latin typeface="Bebas Neue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38029" y="1652217"/>
            <a:ext cx="687282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65023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A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External server </a:t>
            </a:r>
            <a:r>
              <a:rPr lang="es-ES" altLang="es-A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accessed</a:t>
            </a:r>
            <a:r>
              <a:rPr lang="es-ES" altLang="es-A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 </a:t>
            </a:r>
            <a:r>
              <a:rPr lang="es-ES" altLang="es-A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by</a:t>
            </a:r>
            <a:r>
              <a:rPr lang="es-ES" altLang="es-A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 Internet</a:t>
            </a:r>
          </a:p>
          <a:p>
            <a:pPr marL="457200" indent="-457200" algn="just" defTabSz="65023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s-ES" altLang="es-AR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Helvetica Neue" charset="0"/>
            </a:endParaRPr>
          </a:p>
          <a:p>
            <a:pPr marL="457200" indent="-457200" algn="just" defTabSz="65023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A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Informatics</a:t>
            </a:r>
            <a:r>
              <a:rPr lang="es-ES" altLang="es-A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 </a:t>
            </a:r>
            <a:r>
              <a:rPr lang="es-ES" altLang="es-A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system</a:t>
            </a:r>
            <a:r>
              <a:rPr lang="es-ES" altLang="es-A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 in a </a:t>
            </a:r>
            <a:r>
              <a:rPr lang="es-ES" altLang="es-A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foreiGN</a:t>
            </a:r>
            <a:r>
              <a:rPr lang="es-ES" altLang="es-A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 country</a:t>
            </a:r>
          </a:p>
          <a:p>
            <a:pPr marL="457200" indent="-457200" algn="just" defTabSz="65023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s-ES" altLang="es-AR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Helvetica Neue" charset="0"/>
            </a:endParaRPr>
          </a:p>
          <a:p>
            <a:pPr marL="457200" indent="-457200" algn="just" defTabSz="65023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A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In Cloud</a:t>
            </a:r>
          </a:p>
          <a:p>
            <a:pPr algn="just" defTabSz="650230">
              <a:spcBef>
                <a:spcPts val="600"/>
              </a:spcBef>
              <a:defRPr/>
            </a:pPr>
            <a:endParaRPr lang="es-ES" altLang="es-AR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Helvetica Neue" charset="0"/>
            </a:endParaRPr>
          </a:p>
          <a:p>
            <a:pPr marL="457200" indent="-457200" algn="just" defTabSz="65023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A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TOR </a:t>
            </a:r>
            <a:r>
              <a:rPr lang="es-ES" altLang="es-AR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mecHanisms</a:t>
            </a:r>
            <a:r>
              <a:rPr lang="es-ES" altLang="es-A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Helvetica Neue" charset="0"/>
              </a:rPr>
              <a:t> TO ANONYMIZE AND MASK IP</a:t>
            </a:r>
          </a:p>
          <a:p>
            <a:pPr marL="342900" indent="-342900" algn="just" defTabSz="65023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s-ES" altLang="es-AR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12" y="3268555"/>
            <a:ext cx="2606737" cy="11855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049" y="3184488"/>
            <a:ext cx="1793535" cy="126958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0"/>
          <a:stretch/>
        </p:blipFill>
        <p:spPr>
          <a:xfrm>
            <a:off x="9027420" y="1867324"/>
            <a:ext cx="2971567" cy="2575960"/>
          </a:xfrm>
          <a:prstGeom prst="rect">
            <a:avLst/>
          </a:prstGeom>
        </p:spPr>
      </p:pic>
      <p:sp>
        <p:nvSpPr>
          <p:cNvPr id="8" name="Triángulo isósceles 7">
            <a:extLst>
              <a:ext uri="{FF2B5EF4-FFF2-40B4-BE49-F238E27FC236}">
                <a16:creationId xmlns:a16="http://schemas.microsoft.com/office/drawing/2014/main" id="{E523DDDA-D674-42BB-AD14-E6D31B218E99}"/>
              </a:ext>
            </a:extLst>
          </p:cNvPr>
          <p:cNvSpPr/>
          <p:nvPr/>
        </p:nvSpPr>
        <p:spPr>
          <a:xfrm rot="5400000">
            <a:off x="377242" y="570494"/>
            <a:ext cx="741442" cy="581890"/>
          </a:xfrm>
          <a:prstGeom prst="triangle">
            <a:avLst>
              <a:gd name="adj" fmla="val 504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8" name="Grupo 17"/>
          <p:cNvGrpSpPr/>
          <p:nvPr/>
        </p:nvGrpSpPr>
        <p:grpSpPr>
          <a:xfrm>
            <a:off x="4658426" y="1863220"/>
            <a:ext cx="4380157" cy="1568126"/>
            <a:chOff x="4527306" y="1212971"/>
            <a:chExt cx="3219450" cy="141922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306" y="1212971"/>
              <a:ext cx="3219450" cy="1419225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454" y="1348154"/>
              <a:ext cx="997761" cy="997761"/>
            </a:xfrm>
            <a:prstGeom prst="rect">
              <a:avLst/>
            </a:prstGeom>
          </p:spPr>
        </p:pic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8" y="1859148"/>
            <a:ext cx="4272330" cy="26015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45" y="3435687"/>
            <a:ext cx="1995311" cy="1028766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720868" y="2845039"/>
            <a:ext cx="8166786" cy="4260550"/>
            <a:chOff x="1720868" y="2845039"/>
            <a:chExt cx="8166786" cy="4260550"/>
          </a:xfrm>
        </p:grpSpPr>
        <p:sp>
          <p:nvSpPr>
            <p:cNvPr id="9" name="Rectángulo 8"/>
            <p:cNvSpPr/>
            <p:nvPr/>
          </p:nvSpPr>
          <p:spPr>
            <a:xfrm>
              <a:off x="9163259" y="4809064"/>
              <a:ext cx="724395" cy="1650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80321">
              <a:off x="1720868" y="2845039"/>
              <a:ext cx="7908646" cy="426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5436212-EB46-4C5F-A88D-BB7BA3C651DB}"/>
              </a:ext>
            </a:extLst>
          </p:cNvPr>
          <p:cNvSpPr txBox="1"/>
          <p:nvPr/>
        </p:nvSpPr>
        <p:spPr>
          <a:xfrm>
            <a:off x="0" y="25758"/>
            <a:ext cx="12192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CoOrdination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strategies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among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 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different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pOlice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department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officeS</a:t>
            </a:r>
            <a:endParaRPr lang="es-ES" sz="5400" dirty="0">
              <a:solidFill>
                <a:srgbClr val="17376A"/>
              </a:solidFill>
              <a:latin typeface="Bebas Neue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D52CF9-1005-4FC8-7D15-E8857CBC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90" y="3467717"/>
            <a:ext cx="3551470" cy="3290042"/>
          </a:xfrm>
          <a:prstGeom prst="rect">
            <a:avLst/>
          </a:prstGeom>
        </p:spPr>
      </p:pic>
      <p:pic>
        <p:nvPicPr>
          <p:cNvPr id="12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3A89FA54-FB3B-17F2-7E59-3C43784C7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613" b="69862"/>
          <a:stretch/>
        </p:blipFill>
        <p:spPr>
          <a:xfrm>
            <a:off x="534046" y="967148"/>
            <a:ext cx="2298054" cy="162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DE6F094-7480-9E0D-8094-BF96D1C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90" y="3419312"/>
            <a:ext cx="3708429" cy="3290042"/>
          </a:xfrm>
          <a:prstGeom prst="rect">
            <a:avLst/>
          </a:prstGeom>
        </p:spPr>
      </p:pic>
      <p:pic>
        <p:nvPicPr>
          <p:cNvPr id="14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E53738EE-752A-FEE2-04DD-BC3E9F310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0" b="67152"/>
          <a:stretch/>
        </p:blipFill>
        <p:spPr>
          <a:xfrm>
            <a:off x="9563158" y="6906111"/>
            <a:ext cx="1361718" cy="123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E56DBD88-FD7B-D55F-8CCF-D503D9AF0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5" t="24040" r="43062" b="35987"/>
          <a:stretch/>
        </p:blipFill>
        <p:spPr>
          <a:xfrm>
            <a:off x="8741165" y="8214806"/>
            <a:ext cx="2561664" cy="1004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D8E2F9DC-8D95-001B-24AD-1A2811B2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40" r="84015"/>
          <a:stretch/>
        </p:blipFill>
        <p:spPr>
          <a:xfrm>
            <a:off x="9241270" y="8348581"/>
            <a:ext cx="1108147" cy="2021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DB22C26E-4BB7-3832-54B2-3B278CCF5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77" t="63336" r="44102"/>
          <a:stretch/>
        </p:blipFill>
        <p:spPr>
          <a:xfrm>
            <a:off x="9792624" y="5372838"/>
            <a:ext cx="1320800" cy="13745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E74F44D1-CA3A-F36F-CD72-2723EDAF3110}"/>
              </a:ext>
            </a:extLst>
          </p:cNvPr>
          <p:cNvGrpSpPr/>
          <p:nvPr/>
        </p:nvGrpSpPr>
        <p:grpSpPr>
          <a:xfrm>
            <a:off x="8495390" y="3455636"/>
            <a:ext cx="3711126" cy="3292435"/>
            <a:chOff x="5881060" y="2684411"/>
            <a:chExt cx="3711126" cy="329243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8B60241-65B3-2512-F379-8F35F20C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060" y="2684411"/>
              <a:ext cx="3711126" cy="329243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4967940-7834-7756-535C-CCD992A33AFE}"/>
                </a:ext>
              </a:extLst>
            </p:cNvPr>
            <p:cNvSpPr txBox="1"/>
            <p:nvPr/>
          </p:nvSpPr>
          <p:spPr>
            <a:xfrm rot="720000">
              <a:off x="5995314" y="5120437"/>
              <a:ext cx="2661473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  <a:latin typeface="Helvetica Light" panose="020B0500000000000000" pitchFamily="34" charset="0"/>
                  <a:ea typeface="Roboto" panose="02000000000000000000" pitchFamily="2" charset="0"/>
                </a:rPr>
                <a:t>Legal Tools </a:t>
              </a:r>
            </a:p>
          </p:txBody>
        </p:sp>
      </p:grpSp>
      <p:sp>
        <p:nvSpPr>
          <p:cNvPr id="33" name="Triángulo isósceles 32">
            <a:extLst>
              <a:ext uri="{FF2B5EF4-FFF2-40B4-BE49-F238E27FC236}">
                <a16:creationId xmlns:a16="http://schemas.microsoft.com/office/drawing/2014/main" id="{CC94EF6B-7D22-9567-B6D8-CC484FE7A617}"/>
              </a:ext>
            </a:extLst>
          </p:cNvPr>
          <p:cNvSpPr/>
          <p:nvPr/>
        </p:nvSpPr>
        <p:spPr>
          <a:xfrm rot="4740000">
            <a:off x="8395649" y="5509643"/>
            <a:ext cx="2767936" cy="317462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7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ADE5693B-65E7-1A53-ABD0-CE86D0337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8" r="52127" b="74112"/>
          <a:stretch/>
        </p:blipFill>
        <p:spPr>
          <a:xfrm>
            <a:off x="3034145" y="1884059"/>
            <a:ext cx="3061855" cy="970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CA8839D8-4656-A851-16EB-C6FB6FAD4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19" t="60626" b="-1"/>
          <a:stretch/>
        </p:blipFill>
        <p:spPr>
          <a:xfrm>
            <a:off x="3280800" y="5147944"/>
            <a:ext cx="2352318" cy="1476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114119A0-75DB-0881-67DE-3414B555D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48" t="60964" r="27981"/>
          <a:stretch/>
        </p:blipFill>
        <p:spPr>
          <a:xfrm>
            <a:off x="7221819" y="1607094"/>
            <a:ext cx="1257300" cy="146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719E7C1D-FF41-0D28-C1AD-8E6BF19E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37" r="13810" b="76976"/>
          <a:stretch/>
        </p:blipFill>
        <p:spPr>
          <a:xfrm>
            <a:off x="4732619" y="4175206"/>
            <a:ext cx="3746500" cy="86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D00922C2-DA3C-6D85-BA5C-65F41CC75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88" t="30138" r="4449" b="40052"/>
          <a:stretch/>
        </p:blipFill>
        <p:spPr>
          <a:xfrm>
            <a:off x="5851063" y="5531565"/>
            <a:ext cx="2352318" cy="708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NTERNATIONAL-COOPERATION-FOR-CYBER-CRIME-PROSECUTION.png" descr="INTERNATIONAL-COOPERATION-FOR-CYBER-CRIME-PROSECUTION.png">
            <a:extLst>
              <a:ext uri="{FF2B5EF4-FFF2-40B4-BE49-F238E27FC236}">
                <a16:creationId xmlns:a16="http://schemas.microsoft.com/office/drawing/2014/main" id="{D03F4478-D376-C6F5-553D-7087C176E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4" t="69094" r="61264" b="7532"/>
          <a:stretch/>
        </p:blipFill>
        <p:spPr>
          <a:xfrm>
            <a:off x="145140" y="3830603"/>
            <a:ext cx="2184400" cy="876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535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-0.30116 C -4.375E-6 -0.43634 -0.20026 -0.60232 -0.3625 -0.60232 L -0.72474 -0.60232 " pathEditMode="relative" rAng="0" ptsTypes="AAAA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7" y="-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-0.38587 C 4.79167E-6 -0.55856 -0.11732 -0.77106 -0.21224 -0.77106 L -0.42435 -0.77106 " pathEditMode="relative" rAng="0" ptsTypes="AAAA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4" y="-3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03867 -1.0907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5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18945 -0.28078 C -0.2289 -0.34398 -0.28802 -0.378 -0.35026 -0.378 C -0.42083 -0.378 -0.47747 -0.34398 -0.51693 -0.28078 L -0.70625 -4.81481E-6 " pathEditMode="relative" rAng="0" ptsTypes="AAAAA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13" y="-189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E11D8D5-CD9C-4EE0-5EEC-839D06EF18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0417" name="Título 1"/>
          <p:cNvSpPr>
            <a:spLocks noGrp="1"/>
          </p:cNvSpPr>
          <p:nvPr>
            <p:ph type="title"/>
          </p:nvPr>
        </p:nvSpPr>
        <p:spPr>
          <a:xfrm>
            <a:off x="3815442" y="0"/>
            <a:ext cx="4561116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s-ES_tradnl" altLang="es-AR" sz="5400" dirty="0">
                <a:solidFill>
                  <a:srgbClr val="17376A"/>
                </a:solidFill>
              </a:rPr>
              <a:t> </a:t>
            </a:r>
            <a:r>
              <a:rPr lang="es-ES_tradnl" altLang="es-AR" sz="5400" dirty="0">
                <a:solidFill>
                  <a:srgbClr val="17376A"/>
                </a:solidFill>
                <a:latin typeface="Bebas Neue" panose="020B0604020202020204" charset="0"/>
              </a:rPr>
              <a:t>ORAL </a:t>
            </a:r>
            <a:r>
              <a:rPr lang="es-ES_tradnl" altLang="es-AR" sz="5400" dirty="0" err="1">
                <a:solidFill>
                  <a:srgbClr val="17376A"/>
                </a:solidFill>
                <a:latin typeface="Bebas Neue" panose="020B0604020202020204" charset="0"/>
              </a:rPr>
              <a:t>LITIGAtION</a:t>
            </a:r>
            <a:endParaRPr lang="es-ES_tradnl" altLang="es-AR" sz="5400" dirty="0">
              <a:solidFill>
                <a:srgbClr val="17376A"/>
              </a:solidFill>
              <a:latin typeface="Bebas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68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9E017C1-B5DF-81F8-78B7-E8379F85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6091518" cy="3429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E5451A-B008-AC7A-9608-90F742B16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7025"/>
            <a:ext cx="5962650" cy="39909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0348E4-805F-C402-20CD-6B2674A15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707" y="0"/>
            <a:ext cx="5367912" cy="37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42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29025" y="1123519"/>
            <a:ext cx="8315325" cy="4351338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Criminal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Law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In 2008,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23388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act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was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updated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include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some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Cybercrimes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in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Criminal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Code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like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scams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frauds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informatics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damage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illegitimate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access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to a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computer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system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child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pornography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child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grooming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).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cybercrime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rapid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pace of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evolution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challenges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legislation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e.g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: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Ransonware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has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not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been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legislated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algn="just">
              <a:lnSpc>
                <a:spcPct val="110000"/>
              </a:lnSpc>
            </a:pPr>
            <a:endParaRPr lang="es-E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10000"/>
              </a:lnSpc>
            </a:pPr>
            <a:endParaRPr lang="es-ES" sz="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10000"/>
              </a:lnSpc>
            </a:pP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Criminal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Procedure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Objet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vs. Data. Digital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undercover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agent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remote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forensics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cyber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patrolling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and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measures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proposed</a:t>
            </a:r>
            <a:r>
              <a:rPr lang="es-E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in BC.</a:t>
            </a:r>
            <a:endParaRPr lang="es-AR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02172" y="1418586"/>
            <a:ext cx="1621166" cy="1080102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908242" y="0"/>
            <a:ext cx="6375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5400" dirty="0" err="1">
                <a:solidFill>
                  <a:srgbClr val="17376A"/>
                </a:solidFill>
                <a:latin typeface="Bebas Neue" panose="020B0604020202020204" charset="0"/>
              </a:rPr>
              <a:t>legislation</a:t>
            </a:r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</a:rPr>
              <a:t> Challenges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92" y="1310727"/>
            <a:ext cx="2677393" cy="17467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0761" t="7377" r="22686" b="20989"/>
          <a:stretch/>
        </p:blipFill>
        <p:spPr>
          <a:xfrm>
            <a:off x="2028524" y="1498595"/>
            <a:ext cx="789127" cy="8768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23680" t="11447" r="23445" b="20823"/>
          <a:stretch/>
        </p:blipFill>
        <p:spPr>
          <a:xfrm flipH="1">
            <a:off x="-1439998" y="1596785"/>
            <a:ext cx="1277349" cy="117468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2" y="3865627"/>
            <a:ext cx="3327234" cy="1746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207" y="4552519"/>
            <a:ext cx="4022501" cy="22673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623" y="1475404"/>
            <a:ext cx="69940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6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1.85185E-6 L -0.14779 -0.067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0.02778 L 0.10079 0.066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05741" y="1910562"/>
            <a:ext cx="101805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investigate the crimes set forth in the Resolutions that create them.</a:t>
            </a:r>
            <a:endParaRPr lang="es-ES" sz="2000" dirty="0">
              <a:solidFill>
                <a:srgbClr val="FF0066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05741" y="2769724"/>
            <a:ext cx="101805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coordinate appropriate investigation criteria and strategies with the   Special Units of the Specialized Security Forces.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05741" y="3986343"/>
            <a:ext cx="101805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develop action protocols to facilitate and unify criteria for obtaining digital evidence.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005741" y="5047380"/>
            <a:ext cx="101805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promote cooperation agreements with the private sector for the efficient fulfillment of Justice requirements.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005741" y="6191545"/>
            <a:ext cx="101805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constantly train the Prosecution Team.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27339" y="53525"/>
            <a:ext cx="11137322" cy="1381992"/>
          </a:xfrm>
        </p:spPr>
        <p:txBody>
          <a:bodyPr>
            <a:noAutofit/>
          </a:bodyPr>
          <a:lstStyle/>
          <a:p>
            <a:pPr algn="ctr"/>
            <a:r>
              <a:rPr lang="es-AR" altLang="es-AR" sz="5400" b="1" dirty="0">
                <a:solidFill>
                  <a:srgbClr val="17376A"/>
                </a:solidFill>
                <a:latin typeface="Bebas Neue" panose="020B0604020202020204" charset="0"/>
                <a:ea typeface="Helvetica Neue" charset="0"/>
                <a:cs typeface="Helvetica Neue" charset="0"/>
                <a:sym typeface="Helvetica Neue" charset="0"/>
              </a:rPr>
              <a:t> SPECIALIZING DIGITAL INVESTIGATIONS:</a:t>
            </a:r>
            <a:br>
              <a:rPr lang="es-AR" altLang="es-AR" sz="5400" b="1" dirty="0">
                <a:solidFill>
                  <a:srgbClr val="17376A"/>
                </a:solidFill>
                <a:latin typeface="Bebas Neue" panose="020B0604020202020204" charset="0"/>
                <a:ea typeface="Helvetica Neue" charset="0"/>
                <a:cs typeface="Helvetica Neue" charset="0"/>
                <a:sym typeface="Helvetica Neue" charset="0"/>
              </a:rPr>
            </a:br>
            <a:r>
              <a:rPr lang="es-AR" altLang="es-AR" sz="5400" b="1" dirty="0">
                <a:solidFill>
                  <a:srgbClr val="17376A"/>
                </a:solidFill>
                <a:latin typeface="Bebas Neue" panose="020B0604020202020204" charset="0"/>
                <a:ea typeface="Helvetica Neue" charset="0"/>
                <a:cs typeface="Helvetica Neue" charset="0"/>
                <a:sym typeface="Helvetica Neue" charset="0"/>
              </a:rPr>
              <a:t>SPECIALIZED PROSECUTORS’ OFFICES </a:t>
            </a:r>
            <a:endParaRPr lang="es-ES" sz="5400" dirty="0">
              <a:solidFill>
                <a:srgbClr val="1737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12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304174"/>
            <a:ext cx="12192000" cy="8460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/>
          <p:cNvSpPr txBox="1"/>
          <p:nvPr/>
        </p:nvSpPr>
        <p:spPr>
          <a:xfrm>
            <a:off x="3312224" y="265513"/>
            <a:ext cx="5567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itchFamily="34" charset="0"/>
                <a:cs typeface="Helvetica" panose="020B0604020202020204" pitchFamily="34" charset="0"/>
              </a:rPr>
              <a:t>THANK YOU VERY MUCH!!!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202697" y="2228892"/>
            <a:ext cx="3786614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AR" sz="6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ebas Neue" pitchFamily="34" charset="0"/>
                <a:cs typeface="Helvetica" panose="020B0604020202020204" pitchFamily="34" charset="0"/>
              </a:rPr>
              <a:t>Daniela Dupuy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268153" y="3901702"/>
            <a:ext cx="7671454" cy="1527546"/>
            <a:chOff x="2349014" y="3787403"/>
            <a:chExt cx="6672932" cy="1352955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014" y="3787403"/>
              <a:ext cx="848460" cy="848460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3197474" y="3968182"/>
              <a:ext cx="5824472" cy="1172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4000" dirty="0">
                  <a:solidFill>
                    <a:schemeClr val="accent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ddupuy@fiscalias.gob.ar</a:t>
              </a:r>
            </a:p>
            <a:p>
              <a:endParaRPr lang="es-AR" sz="40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3797499" y="5016499"/>
            <a:ext cx="4597003" cy="825501"/>
            <a:chOff x="2521347" y="5016499"/>
            <a:chExt cx="4597003" cy="82550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347" y="5016499"/>
              <a:ext cx="825501" cy="825501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3397250" y="5065981"/>
              <a:ext cx="3721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s-AR" sz="3600" dirty="0">
                  <a:solidFill>
                    <a:schemeClr val="accent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@danydupuyok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683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14903" y="514772"/>
            <a:ext cx="9553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84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Cybercrime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dynamics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in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its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constant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evolution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state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has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transformed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the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way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in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which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perpetrators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committed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crimes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,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mainly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from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an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individual,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isolated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and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uncoordinated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practice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of  local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reach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to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a more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complex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group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activity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with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transnational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 </a:t>
            </a:r>
            <a:r>
              <a:rPr lang="es-AR" sz="2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networks</a:t>
            </a:r>
            <a:r>
              <a:rPr lang="es-AR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 Light" charset="0"/>
              </a:rPr>
              <a:t>. 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67" y="2477019"/>
            <a:ext cx="2080616" cy="11711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51" y="3613871"/>
            <a:ext cx="12477737" cy="34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7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334022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TransnaTionality</a:t>
            </a:r>
            <a:r>
              <a:rPr lang="es-ES" sz="5400" dirty="0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- International </a:t>
            </a:r>
            <a:r>
              <a:rPr lang="es-ES" sz="5400" dirty="0" err="1">
                <a:solidFill>
                  <a:srgbClr val="17376A"/>
                </a:solidFill>
                <a:latin typeface="Bebas Neue" pitchFamily="34" charset="0"/>
                <a:cs typeface="Arial" panose="020B0604020202020204" pitchFamily="34" charset="0"/>
              </a:rPr>
              <a:t>cooperation</a:t>
            </a:r>
            <a:endParaRPr lang="es-ES" sz="5400" dirty="0">
              <a:solidFill>
                <a:srgbClr val="17376A"/>
              </a:solidFill>
              <a:latin typeface="Bebas Neue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44" y="1587084"/>
            <a:ext cx="7004911" cy="3968840"/>
          </a:xfrm>
          <a:prstGeom prst="ellipse">
            <a:avLst/>
          </a:prstGeom>
          <a:ln w="63500" cap="rnd">
            <a:solidFill>
              <a:srgbClr val="00637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087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183555"/>
            <a:ext cx="43116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 err="1">
                <a:latin typeface="Helvetica Light" panose="020B0500000000000000" pitchFamily="34" charset="0"/>
              </a:rPr>
              <a:t>Countries</a:t>
            </a:r>
            <a:r>
              <a:rPr lang="es-ES" sz="2000" b="1" dirty="0">
                <a:latin typeface="Helvetica Light" panose="020B0500000000000000" pitchFamily="34" charset="0"/>
              </a:rPr>
              <a:t> </a:t>
            </a:r>
            <a:r>
              <a:rPr lang="es-ES" sz="2000" b="1" dirty="0" err="1">
                <a:latin typeface="Helvetica Light" panose="020B0500000000000000" pitchFamily="34" charset="0"/>
              </a:rPr>
              <a:t>Adopting</a:t>
            </a:r>
            <a:r>
              <a:rPr lang="es-ES" sz="2000" b="1" dirty="0">
                <a:latin typeface="Helvetica Light" panose="020B0500000000000000" pitchFamily="34" charset="0"/>
              </a:rPr>
              <a:t> </a:t>
            </a:r>
            <a:r>
              <a:rPr lang="es-ES" sz="2000" b="1" dirty="0" err="1">
                <a:latin typeface="Helvetica Light" panose="020B0500000000000000" pitchFamily="34" charset="0"/>
              </a:rPr>
              <a:t>Convention</a:t>
            </a:r>
            <a:endParaRPr lang="es-ES" sz="5400" b="1" dirty="0">
              <a:latin typeface="Helvetica Light" panose="020B0500000000000000" pitchFamily="34" charset="0"/>
            </a:endParaRPr>
          </a:p>
          <a:p>
            <a:pPr marL="0" indent="0">
              <a:buNone/>
            </a:pPr>
            <a:endParaRPr lang="es-ES" sz="1600" b="1" dirty="0">
              <a:latin typeface="Helvetica Light" panose="020B0500000000000000" pitchFamily="34" charset="0"/>
            </a:endParaRPr>
          </a:p>
          <a:p>
            <a:pPr marL="0" indent="0">
              <a:buNone/>
            </a:pPr>
            <a:r>
              <a:rPr lang="es-ES" sz="1600" b="1" dirty="0">
                <a:latin typeface="Helvetica Light" panose="020B0500000000000000" pitchFamily="34" charset="0"/>
              </a:rPr>
              <a:t>Argentina, Perú, </a:t>
            </a:r>
            <a:r>
              <a:rPr lang="es-ES" sz="1600" b="1" dirty="0" err="1">
                <a:latin typeface="Helvetica Light" panose="020B0500000000000000" pitchFamily="34" charset="0"/>
              </a:rPr>
              <a:t>Dominican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r>
              <a:rPr lang="es-ES" sz="1600" b="1" dirty="0" err="1">
                <a:latin typeface="Helvetica Light" panose="020B0500000000000000" pitchFamily="34" charset="0"/>
              </a:rPr>
              <a:t>Republic</a:t>
            </a:r>
            <a:r>
              <a:rPr lang="es-ES" sz="1600" b="1" dirty="0">
                <a:latin typeface="Helvetica Light" panose="020B0500000000000000" pitchFamily="34" charset="0"/>
              </a:rPr>
              <a:t> , Colombia, Costa Rica, Chile, </a:t>
            </a:r>
            <a:r>
              <a:rPr lang="es-ES" sz="1600" b="1" dirty="0" err="1">
                <a:latin typeface="Helvetica Light" panose="020B0500000000000000" pitchFamily="34" charset="0"/>
              </a:rPr>
              <a:t>Panama</a:t>
            </a:r>
            <a:r>
              <a:rPr lang="es-ES" sz="1600" b="1" dirty="0">
                <a:latin typeface="Helvetica Light" panose="020B0500000000000000" pitchFamily="34" charset="0"/>
              </a:rPr>
              <a:t> and Paraguay</a:t>
            </a:r>
            <a:endParaRPr lang="es-ES" sz="4800" b="1" dirty="0">
              <a:latin typeface="Helvetica Light" panose="020B0500000000000000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4" y="0"/>
            <a:ext cx="6172933" cy="6858000"/>
          </a:xfrm>
          <a:prstGeom prst="rect">
            <a:avLst/>
          </a:prstGeom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4" y="0"/>
            <a:ext cx="6172933" cy="6858000"/>
          </a:xfrm>
          <a:prstGeom prst="rect">
            <a:avLst/>
          </a:prstGeom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4" y="0"/>
            <a:ext cx="6172933" cy="6858000"/>
          </a:xfrm>
          <a:prstGeom prst="rect">
            <a:avLst/>
          </a:prstGeom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4" y="0"/>
            <a:ext cx="6172933" cy="6858000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4" y="0"/>
            <a:ext cx="6172933" cy="6858000"/>
          </a:xfrm>
          <a:prstGeom prst="rect">
            <a:avLst/>
          </a:prstGeom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247650" y="2984500"/>
            <a:ext cx="190500" cy="190500"/>
          </a:xfrm>
          <a:prstGeom prst="rect">
            <a:avLst/>
          </a:prstGeom>
          <a:solidFill>
            <a:srgbClr val="A2F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247650" y="4108450"/>
            <a:ext cx="190500" cy="190500"/>
          </a:xfrm>
          <a:prstGeom prst="rect">
            <a:avLst/>
          </a:prstGeom>
          <a:solidFill>
            <a:srgbClr val="FF6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247650" y="4813300"/>
            <a:ext cx="190500" cy="190500"/>
          </a:xfrm>
          <a:prstGeom prst="rect">
            <a:avLst/>
          </a:prstGeom>
          <a:solidFill>
            <a:srgbClr val="1A2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247650" y="5499100"/>
            <a:ext cx="190500" cy="190500"/>
          </a:xfrm>
          <a:prstGeom prst="rect">
            <a:avLst/>
          </a:prstGeom>
          <a:solidFill>
            <a:srgbClr val="D7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444500" y="4761655"/>
            <a:ext cx="43116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600" b="1" dirty="0">
                <a:latin typeface="Helvetica Light" panose="020B0500000000000000" pitchFamily="34" charset="0"/>
              </a:rPr>
              <a:t>México and Brasil </a:t>
            </a:r>
            <a:r>
              <a:rPr lang="es-ES" sz="1600" b="1" dirty="0" err="1">
                <a:latin typeface="Helvetica Light" panose="020B0500000000000000" pitchFamily="34" charset="0"/>
              </a:rPr>
              <a:t>have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r>
              <a:rPr lang="es-ES" sz="1600" b="1" dirty="0" err="1">
                <a:latin typeface="Helvetica Light" panose="020B0500000000000000" pitchFamily="34" charset="0"/>
              </a:rPr>
              <a:t>received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r>
              <a:rPr lang="es-ES" sz="1600" b="1" dirty="0" err="1">
                <a:latin typeface="Helvetica Light" panose="020B0500000000000000" pitchFamily="34" charset="0"/>
              </a:rPr>
              <a:t>invitation</a:t>
            </a:r>
            <a:endParaRPr lang="es-ES" sz="4800" b="1" dirty="0">
              <a:latin typeface="Helvetica Light" panose="020B0500000000000000" pitchFamily="34" charset="0"/>
            </a:endParaRPr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457200" y="4056805"/>
            <a:ext cx="43116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600" b="1" dirty="0">
                <a:latin typeface="Helvetica Light" panose="020B0500000000000000" pitchFamily="34" charset="0"/>
              </a:rPr>
              <a:t>Guatemala: </a:t>
            </a:r>
            <a:r>
              <a:rPr lang="es-ES" sz="1600" b="1" dirty="0" err="1">
                <a:latin typeface="Helvetica Light" panose="020B0500000000000000" pitchFamily="34" charset="0"/>
              </a:rPr>
              <a:t>starting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r>
              <a:rPr lang="es-ES" sz="1600" b="1" dirty="0" err="1">
                <a:latin typeface="Helvetica Light" panose="020B0500000000000000" pitchFamily="34" charset="0"/>
              </a:rPr>
              <a:t>adoption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r>
              <a:rPr lang="es-ES" sz="1600" b="1" dirty="0" err="1">
                <a:latin typeface="Helvetica Light" panose="020B0500000000000000" pitchFamily="34" charset="0"/>
              </a:rPr>
              <a:t>stage</a:t>
            </a:r>
            <a:endParaRPr lang="es-ES" sz="4800" b="1" dirty="0">
              <a:latin typeface="Helvetica Light" panose="020B0500000000000000" pitchFamily="34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444500" y="5434755"/>
            <a:ext cx="43116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600" b="1" dirty="0">
                <a:latin typeface="Helvetica Light" panose="020B0500000000000000" pitchFamily="34" charset="0"/>
              </a:rPr>
              <a:t>Ecuador : in </a:t>
            </a:r>
            <a:r>
              <a:rPr lang="es-ES" sz="1600" b="1" dirty="0" err="1">
                <a:latin typeface="Helvetica Light" panose="020B0500000000000000" pitchFamily="34" charset="0"/>
              </a:rPr>
              <a:t>process</a:t>
            </a:r>
            <a:r>
              <a:rPr lang="es-ES" sz="1600" b="1" dirty="0">
                <a:latin typeface="Helvetica Light" panose="020B0500000000000000" pitchFamily="34" charset="0"/>
              </a:rPr>
              <a:t> of </a:t>
            </a:r>
            <a:r>
              <a:rPr lang="es-ES" sz="1600" b="1" dirty="0" err="1">
                <a:latin typeface="Helvetica Light" panose="020B0500000000000000" pitchFamily="34" charset="0"/>
              </a:rPr>
              <a:t>adapting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r>
              <a:rPr lang="es-ES" sz="1600" b="1" dirty="0" err="1">
                <a:latin typeface="Helvetica Light" panose="020B0500000000000000" pitchFamily="34" charset="0"/>
              </a:rPr>
              <a:t>codes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r>
              <a:rPr lang="es-ES" sz="1600" b="1" dirty="0" err="1">
                <a:latin typeface="Helvetica Light" panose="020B0500000000000000" pitchFamily="34" charset="0"/>
              </a:rPr>
              <a:t>to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r>
              <a:rPr lang="es-ES" sz="1600" b="1" dirty="0" err="1">
                <a:latin typeface="Helvetica Light" panose="020B0500000000000000" pitchFamily="34" charset="0"/>
              </a:rPr>
              <a:t>adopt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r>
              <a:rPr lang="es-ES" sz="1600" b="1" dirty="0" err="1">
                <a:latin typeface="Helvetica Light" panose="020B0500000000000000" pitchFamily="34" charset="0"/>
              </a:rPr>
              <a:t>convention</a:t>
            </a:r>
            <a:r>
              <a:rPr lang="es-ES" sz="1600" b="1" dirty="0">
                <a:latin typeface="Helvetica Light" panose="020B0500000000000000" pitchFamily="34" charset="0"/>
              </a:rPr>
              <a:t> </a:t>
            </a:r>
            <a:endParaRPr lang="es-ES" sz="4800" b="1" dirty="0">
              <a:latin typeface="Helvetica Light" panose="020B0500000000000000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6484" y="44450"/>
            <a:ext cx="6375516" cy="1325563"/>
          </a:xfrm>
        </p:spPr>
        <p:txBody>
          <a:bodyPr>
            <a:normAutofit/>
          </a:bodyPr>
          <a:lstStyle/>
          <a:p>
            <a:pPr algn="ctr"/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</a:rPr>
              <a:t>Budapest CONVENTION </a:t>
            </a:r>
          </a:p>
        </p:txBody>
      </p:sp>
    </p:spTree>
    <p:extLst>
      <p:ext uri="{BB962C8B-B14F-4D97-AF65-F5344CB8AC3E}">
        <p14:creationId xmlns:p14="http://schemas.microsoft.com/office/powerpoint/2010/main" val="50314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395447" y="1125388"/>
            <a:ext cx="9403200" cy="5400000"/>
          </a:xfrm>
          <a:prstGeom prst="rect">
            <a:avLst/>
          </a:prstGeom>
          <a:blipFill dpi="0"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04" y="1125388"/>
            <a:ext cx="9404487" cy="540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72" y="-1296479"/>
            <a:ext cx="9404496" cy="540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1" y="984486"/>
            <a:ext cx="9404496" cy="540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45" y="1131342"/>
            <a:ext cx="9404496" cy="540000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81733"/>
            <a:ext cx="1359728" cy="6776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455872" y="12534735"/>
            <a:ext cx="7704000" cy="285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759" y="1043049"/>
            <a:ext cx="9404496" cy="540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65" y="3608234"/>
            <a:ext cx="9578339" cy="540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81" y="1127221"/>
            <a:ext cx="9404496" cy="540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93" y="-1240056"/>
            <a:ext cx="9404496" cy="540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96" y="-2384878"/>
            <a:ext cx="9404496" cy="540000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385396" y="6562704"/>
            <a:ext cx="9715598" cy="29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20"/>
          <p:cNvSpPr/>
          <p:nvPr/>
        </p:nvSpPr>
        <p:spPr>
          <a:xfrm>
            <a:off x="10823122" y="0"/>
            <a:ext cx="13688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3CD65D7F-5944-8ADD-64E2-ABB1D690CDF8}"/>
              </a:ext>
            </a:extLst>
          </p:cNvPr>
          <p:cNvSpPr/>
          <p:nvPr/>
        </p:nvSpPr>
        <p:spPr>
          <a:xfrm>
            <a:off x="1263587" y="258239"/>
            <a:ext cx="9715598" cy="837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63588" y="11513"/>
            <a:ext cx="96648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rgbClr val="17376A"/>
                </a:solidFill>
                <a:latin typeface="Bebas Neue" panose="020B0606020202050201" pitchFamily="34" charset="0"/>
              </a:rPr>
              <a:t>INTERNATIONAL COOPERATION AMONG STATES</a:t>
            </a:r>
          </a:p>
        </p:txBody>
      </p:sp>
    </p:spTree>
    <p:extLst>
      <p:ext uri="{BB962C8B-B14F-4D97-AF65-F5344CB8AC3E}">
        <p14:creationId xmlns:p14="http://schemas.microsoft.com/office/powerpoint/2010/main" val="11556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3.33333E-6 L 0.24766 0.0159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3542 L 0.00104 -0.3625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03 -4.81481E-6 L -0.31446 0.00602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98 -0.0125 L -0.41107 0.02778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-0.00833 L 0.01315 0.3532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0.00833 L 0.02109 0.34792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35648 L 0.00234 0.51158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394 L 0.11823 0.02454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526281" y="2965450"/>
            <a:ext cx="2516195" cy="16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17171" y="84083"/>
            <a:ext cx="11757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err="1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COOPERAtion</a:t>
            </a:r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between</a:t>
            </a:r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states</a:t>
            </a:r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 and </a:t>
            </a:r>
            <a:r>
              <a:rPr lang="es-ES" sz="5400" dirty="0" err="1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private</a:t>
            </a:r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 sector</a:t>
            </a:r>
            <a:endParaRPr lang="es-ES" sz="1600" dirty="0">
              <a:solidFill>
                <a:srgbClr val="17376A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D83713-911A-1818-35B1-44C23A321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7" y="2192481"/>
            <a:ext cx="5704919" cy="39713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D0AB20B-9DB7-4CCD-22D1-1203A7574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42" y="2725559"/>
            <a:ext cx="758863" cy="76319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04207E9-72A7-BABC-BA2F-933221532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10" y="3401859"/>
            <a:ext cx="2129463" cy="1506595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D501E3B-01AC-5CD2-EFD4-6D43FB8FEF4E}"/>
              </a:ext>
            </a:extLst>
          </p:cNvPr>
          <p:cNvCxnSpPr>
            <a:cxnSpLocks/>
          </p:cNvCxnSpPr>
          <p:nvPr/>
        </p:nvCxnSpPr>
        <p:spPr>
          <a:xfrm>
            <a:off x="6197598" y="4178143"/>
            <a:ext cx="34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45AB98F-3E63-5178-0B7C-AEA940BC1418}"/>
              </a:ext>
            </a:extLst>
          </p:cNvPr>
          <p:cNvGrpSpPr/>
          <p:nvPr/>
        </p:nvGrpSpPr>
        <p:grpSpPr>
          <a:xfrm>
            <a:off x="6828970" y="3242143"/>
            <a:ext cx="1882668" cy="1872000"/>
            <a:chOff x="9181770" y="2336801"/>
            <a:chExt cx="1882668" cy="1872000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859C167D-70BE-FF75-147E-2E12C01C93F4}"/>
                </a:ext>
              </a:extLst>
            </p:cNvPr>
            <p:cNvSpPr/>
            <p:nvPr/>
          </p:nvSpPr>
          <p:spPr>
            <a:xfrm>
              <a:off x="9187543" y="2336801"/>
              <a:ext cx="1872000" cy="187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19382947-8052-97E7-1863-F80326995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81770" y="2786992"/>
              <a:ext cx="1882668" cy="925646"/>
            </a:xfrm>
            <a:prstGeom prst="rect">
              <a:avLst/>
            </a:prstGeom>
          </p:spPr>
        </p:pic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2F8D4E9D-4F49-4DD8-FC28-47324090E3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143" y="2071958"/>
            <a:ext cx="803951" cy="81086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76CBAEE9-FE09-452D-F8E6-A574FC8EB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316" y="5012429"/>
            <a:ext cx="1154100" cy="83202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12F343C-094E-DE2F-ADAF-FB990E38CA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21" y="4627583"/>
            <a:ext cx="973120" cy="97312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41F1374-8715-A9DF-EA47-D80139A6D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7285" y="5844454"/>
            <a:ext cx="929408" cy="929408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BCA14687-796F-AED2-2AF2-67B970722255}"/>
              </a:ext>
            </a:extLst>
          </p:cNvPr>
          <p:cNvCxnSpPr>
            <a:cxnSpLocks/>
          </p:cNvCxnSpPr>
          <p:nvPr/>
        </p:nvCxnSpPr>
        <p:spPr>
          <a:xfrm>
            <a:off x="10716693" y="4532087"/>
            <a:ext cx="557478" cy="3763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44DB9D5A-3DC0-81BC-AD1F-08E609C722B1}"/>
              </a:ext>
            </a:extLst>
          </p:cNvPr>
          <p:cNvCxnSpPr>
            <a:cxnSpLocks/>
          </p:cNvCxnSpPr>
          <p:nvPr/>
        </p:nvCxnSpPr>
        <p:spPr>
          <a:xfrm flipH="1">
            <a:off x="10337802" y="4532087"/>
            <a:ext cx="353493" cy="133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07BCF159-1969-9B27-7BAB-9F1288F3579B}"/>
              </a:ext>
            </a:extLst>
          </p:cNvPr>
          <p:cNvCxnSpPr>
            <a:cxnSpLocks/>
          </p:cNvCxnSpPr>
          <p:nvPr/>
        </p:nvCxnSpPr>
        <p:spPr>
          <a:xfrm flipH="1">
            <a:off x="9787285" y="4532087"/>
            <a:ext cx="904010" cy="582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632B844D-9B6A-7E90-349A-283E5FD13217}"/>
              </a:ext>
            </a:extLst>
          </p:cNvPr>
          <p:cNvCxnSpPr>
            <a:cxnSpLocks/>
          </p:cNvCxnSpPr>
          <p:nvPr/>
        </p:nvCxnSpPr>
        <p:spPr>
          <a:xfrm flipH="1">
            <a:off x="10685561" y="2882820"/>
            <a:ext cx="738558" cy="8095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DD0CBEE2-5E75-05D2-C109-35C8020BC043}"/>
              </a:ext>
            </a:extLst>
          </p:cNvPr>
          <p:cNvCxnSpPr>
            <a:cxnSpLocks/>
          </p:cNvCxnSpPr>
          <p:nvPr/>
        </p:nvCxnSpPr>
        <p:spPr>
          <a:xfrm>
            <a:off x="9892605" y="3242143"/>
            <a:ext cx="792956" cy="4570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5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526281" y="2965450"/>
            <a:ext cx="2516195" cy="16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17171" y="84083"/>
            <a:ext cx="11757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err="1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COOPERAtion</a:t>
            </a:r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between</a:t>
            </a:r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 </a:t>
            </a:r>
            <a:r>
              <a:rPr lang="es-ES" sz="5400" dirty="0" err="1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states</a:t>
            </a:r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 and </a:t>
            </a:r>
            <a:r>
              <a:rPr lang="es-ES" sz="5400" dirty="0" err="1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private</a:t>
            </a:r>
            <a:r>
              <a:rPr lang="es-ES" sz="5400" dirty="0">
                <a:solidFill>
                  <a:srgbClr val="17376A"/>
                </a:solidFill>
                <a:latin typeface="Bebas Neue" panose="020B0604020202020204" charset="0"/>
                <a:ea typeface="+mj-ea"/>
                <a:cs typeface="+mj-cs"/>
              </a:rPr>
              <a:t> sector</a:t>
            </a:r>
            <a:endParaRPr lang="es-ES" sz="1600" dirty="0">
              <a:solidFill>
                <a:srgbClr val="17376A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D83713-911A-1818-35B1-44C23A321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7" y="2192481"/>
            <a:ext cx="5704919" cy="39713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D0AB20B-9DB7-4CCD-22D1-1203A7574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42" y="2725559"/>
            <a:ext cx="758863" cy="76319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04207E9-72A7-BABC-BA2F-933221532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10" y="3401859"/>
            <a:ext cx="2129463" cy="1506595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D501E3B-01AC-5CD2-EFD4-6D43FB8FEF4E}"/>
              </a:ext>
            </a:extLst>
          </p:cNvPr>
          <p:cNvCxnSpPr>
            <a:cxnSpLocks/>
          </p:cNvCxnSpPr>
          <p:nvPr/>
        </p:nvCxnSpPr>
        <p:spPr>
          <a:xfrm>
            <a:off x="6197598" y="4178143"/>
            <a:ext cx="34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45AB98F-3E63-5178-0B7C-AEA940BC1418}"/>
              </a:ext>
            </a:extLst>
          </p:cNvPr>
          <p:cNvGrpSpPr/>
          <p:nvPr/>
        </p:nvGrpSpPr>
        <p:grpSpPr>
          <a:xfrm>
            <a:off x="6828970" y="3242143"/>
            <a:ext cx="1882668" cy="1872000"/>
            <a:chOff x="9181770" y="2336801"/>
            <a:chExt cx="1882668" cy="1872000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859C167D-70BE-FF75-147E-2E12C01C93F4}"/>
                </a:ext>
              </a:extLst>
            </p:cNvPr>
            <p:cNvSpPr/>
            <p:nvPr/>
          </p:nvSpPr>
          <p:spPr>
            <a:xfrm>
              <a:off x="9187543" y="2336801"/>
              <a:ext cx="1872000" cy="187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19382947-8052-97E7-1863-F80326995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81770" y="2786992"/>
              <a:ext cx="1882668" cy="925646"/>
            </a:xfrm>
            <a:prstGeom prst="rect">
              <a:avLst/>
            </a:prstGeom>
          </p:spPr>
        </p:pic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2F8D4E9D-4F49-4DD8-FC28-47324090E3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143" y="2071958"/>
            <a:ext cx="803951" cy="81086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76CBAEE9-FE09-452D-F8E6-A574FC8EB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316" y="5012429"/>
            <a:ext cx="1154100" cy="83202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12F343C-094E-DE2F-ADAF-FB990E38CA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21" y="4627583"/>
            <a:ext cx="973120" cy="97312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41F1374-8715-A9DF-EA47-D80139A6D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7285" y="5844454"/>
            <a:ext cx="929408" cy="929408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BCA14687-796F-AED2-2AF2-67B970722255}"/>
              </a:ext>
            </a:extLst>
          </p:cNvPr>
          <p:cNvCxnSpPr>
            <a:cxnSpLocks/>
          </p:cNvCxnSpPr>
          <p:nvPr/>
        </p:nvCxnSpPr>
        <p:spPr>
          <a:xfrm>
            <a:off x="10716693" y="4532087"/>
            <a:ext cx="557478" cy="3763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44DB9D5A-3DC0-81BC-AD1F-08E609C722B1}"/>
              </a:ext>
            </a:extLst>
          </p:cNvPr>
          <p:cNvCxnSpPr>
            <a:cxnSpLocks/>
          </p:cNvCxnSpPr>
          <p:nvPr/>
        </p:nvCxnSpPr>
        <p:spPr>
          <a:xfrm flipH="1">
            <a:off x="10337802" y="4532087"/>
            <a:ext cx="353493" cy="133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07BCF159-1969-9B27-7BAB-9F1288F3579B}"/>
              </a:ext>
            </a:extLst>
          </p:cNvPr>
          <p:cNvCxnSpPr>
            <a:cxnSpLocks/>
          </p:cNvCxnSpPr>
          <p:nvPr/>
        </p:nvCxnSpPr>
        <p:spPr>
          <a:xfrm flipH="1">
            <a:off x="9787285" y="4532087"/>
            <a:ext cx="904010" cy="582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632B844D-9B6A-7E90-349A-283E5FD13217}"/>
              </a:ext>
            </a:extLst>
          </p:cNvPr>
          <p:cNvCxnSpPr>
            <a:cxnSpLocks/>
          </p:cNvCxnSpPr>
          <p:nvPr/>
        </p:nvCxnSpPr>
        <p:spPr>
          <a:xfrm flipH="1">
            <a:off x="10685561" y="2882820"/>
            <a:ext cx="738558" cy="8095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DD0CBEE2-5E75-05D2-C109-35C8020BC043}"/>
              </a:ext>
            </a:extLst>
          </p:cNvPr>
          <p:cNvCxnSpPr>
            <a:cxnSpLocks/>
          </p:cNvCxnSpPr>
          <p:nvPr/>
        </p:nvCxnSpPr>
        <p:spPr>
          <a:xfrm>
            <a:off x="9892605" y="3242143"/>
            <a:ext cx="792956" cy="4570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62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57" y="1118794"/>
            <a:ext cx="3136370" cy="373377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28" y="1375430"/>
            <a:ext cx="2777859" cy="378460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73" y="1129553"/>
            <a:ext cx="3155243" cy="373551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50" y="1142573"/>
            <a:ext cx="780974" cy="371893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10" y="1141338"/>
            <a:ext cx="2940425" cy="373066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87" y="4151961"/>
            <a:ext cx="5157226" cy="438913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48" y="1102815"/>
            <a:ext cx="2610433" cy="378323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900" y="1128004"/>
            <a:ext cx="2839303" cy="37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1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echa curvada hacia la izquierda 24"/>
          <p:cNvSpPr/>
          <p:nvPr/>
        </p:nvSpPr>
        <p:spPr>
          <a:xfrm rot="870246">
            <a:off x="10942446" y="1613485"/>
            <a:ext cx="1103548" cy="3823791"/>
          </a:xfrm>
          <a:prstGeom prst="curvedLeftArrow">
            <a:avLst>
              <a:gd name="adj1" fmla="val 28373"/>
              <a:gd name="adj2" fmla="val 50000"/>
              <a:gd name="adj3" fmla="val 25000"/>
            </a:avLst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5B9BD5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06" y="2396358"/>
            <a:ext cx="889589" cy="115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01" y="4367713"/>
            <a:ext cx="1105241" cy="720000"/>
          </a:xfrm>
          <a:prstGeom prst="rect">
            <a:avLst/>
          </a:prstGeom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B48A0EA4-E074-3042-8E12-AFB03C7F4964}"/>
              </a:ext>
            </a:extLst>
          </p:cNvPr>
          <p:cNvSpPr/>
          <p:nvPr/>
        </p:nvSpPr>
        <p:spPr>
          <a:xfrm>
            <a:off x="10713419" y="229082"/>
            <a:ext cx="1197051" cy="3405267"/>
          </a:xfrm>
          <a:custGeom>
            <a:avLst/>
            <a:gdLst>
              <a:gd name="connsiteX0" fmla="*/ 598476 w 1197051"/>
              <a:gd name="connsiteY0" fmla="*/ 0 h 3405267"/>
              <a:gd name="connsiteX1" fmla="*/ 314867 w 1197051"/>
              <a:gd name="connsiteY1" fmla="*/ 0 h 3405267"/>
              <a:gd name="connsiteX2" fmla="*/ 314867 w 1197051"/>
              <a:gd name="connsiteY2" fmla="*/ 203018 h 3405267"/>
              <a:gd name="connsiteX3" fmla="*/ 0 w 1197051"/>
              <a:gd name="connsiteY3" fmla="*/ 1702534 h 3405267"/>
              <a:gd name="connsiteX4" fmla="*/ 314867 w 1197051"/>
              <a:gd name="connsiteY4" fmla="*/ 3202150 h 3405267"/>
              <a:gd name="connsiteX5" fmla="*/ 314867 w 1197051"/>
              <a:gd name="connsiteY5" fmla="*/ 3405267 h 3405267"/>
              <a:gd name="connsiteX6" fmla="*/ 598476 w 1197051"/>
              <a:gd name="connsiteY6" fmla="*/ 3405267 h 3405267"/>
              <a:gd name="connsiteX7" fmla="*/ 1197051 w 1197051"/>
              <a:gd name="connsiteY7" fmla="*/ 1702634 h 3405267"/>
              <a:gd name="connsiteX8" fmla="*/ 598476 w 1197051"/>
              <a:gd name="connsiteY8" fmla="*/ 0 h 340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7051" h="3405267">
                <a:moveTo>
                  <a:pt x="598476" y="0"/>
                </a:moveTo>
                <a:lnTo>
                  <a:pt x="314867" y="0"/>
                </a:lnTo>
                <a:lnTo>
                  <a:pt x="314867" y="203018"/>
                </a:lnTo>
                <a:cubicBezTo>
                  <a:pt x="127425" y="490518"/>
                  <a:pt x="0" y="1054235"/>
                  <a:pt x="0" y="1702534"/>
                </a:cubicBezTo>
                <a:cubicBezTo>
                  <a:pt x="0" y="2350833"/>
                  <a:pt x="127425" y="2914649"/>
                  <a:pt x="314867" y="3202150"/>
                </a:cubicBezTo>
                <a:lnTo>
                  <a:pt x="314867" y="3405267"/>
                </a:lnTo>
                <a:lnTo>
                  <a:pt x="598476" y="3405267"/>
                </a:lnTo>
                <a:cubicBezTo>
                  <a:pt x="929021" y="3405267"/>
                  <a:pt x="1197051" y="2643027"/>
                  <a:pt x="1197051" y="1702634"/>
                </a:cubicBezTo>
                <a:cubicBezTo>
                  <a:pt x="1197051" y="762241"/>
                  <a:pt x="929021" y="0"/>
                  <a:pt x="598476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9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A83E740E-9EB4-9D45-89F3-35A41BE5469A}"/>
              </a:ext>
            </a:extLst>
          </p:cNvPr>
          <p:cNvSpPr/>
          <p:nvPr/>
        </p:nvSpPr>
        <p:spPr>
          <a:xfrm>
            <a:off x="10429810" y="229082"/>
            <a:ext cx="1196951" cy="3405067"/>
          </a:xfrm>
          <a:custGeom>
            <a:avLst/>
            <a:gdLst>
              <a:gd name="connsiteX0" fmla="*/ 1196952 w 1196951"/>
              <a:gd name="connsiteY0" fmla="*/ 1702534 h 3405067"/>
              <a:gd name="connsiteX1" fmla="*/ 598476 w 1196951"/>
              <a:gd name="connsiteY1" fmla="*/ 3405068 h 3405067"/>
              <a:gd name="connsiteX2" fmla="*/ 0 w 1196951"/>
              <a:gd name="connsiteY2" fmla="*/ 1702534 h 3405067"/>
              <a:gd name="connsiteX3" fmla="*/ 598476 w 1196951"/>
              <a:gd name="connsiteY3" fmla="*/ 0 h 3405067"/>
              <a:gd name="connsiteX4" fmla="*/ 1196952 w 1196951"/>
              <a:gd name="connsiteY4" fmla="*/ 1702534 h 340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951" h="3405067">
                <a:moveTo>
                  <a:pt x="1196952" y="1702534"/>
                </a:moveTo>
                <a:cubicBezTo>
                  <a:pt x="1196952" y="2642817"/>
                  <a:pt x="929005" y="3405068"/>
                  <a:pt x="598476" y="3405068"/>
                </a:cubicBezTo>
                <a:cubicBezTo>
                  <a:pt x="267947" y="3405068"/>
                  <a:pt x="0" y="2642818"/>
                  <a:pt x="0" y="1702534"/>
                </a:cubicBezTo>
                <a:cubicBezTo>
                  <a:pt x="0" y="762250"/>
                  <a:pt x="267947" y="0"/>
                  <a:pt x="598476" y="0"/>
                </a:cubicBezTo>
                <a:cubicBezTo>
                  <a:pt x="929005" y="0"/>
                  <a:pt x="1196952" y="762250"/>
                  <a:pt x="1196952" y="1702534"/>
                </a:cubicBezTo>
                <a:close/>
              </a:path>
            </a:pathLst>
          </a:custGeom>
          <a:solidFill>
            <a:schemeClr val="bg1"/>
          </a:solidFill>
          <a:ln w="99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063DF1DF-B247-BF4A-86EB-488C424A61A0}"/>
              </a:ext>
            </a:extLst>
          </p:cNvPr>
          <p:cNvSpPr/>
          <p:nvPr/>
        </p:nvSpPr>
        <p:spPr>
          <a:xfrm>
            <a:off x="10502709" y="572504"/>
            <a:ext cx="955484" cy="2718222"/>
          </a:xfrm>
          <a:custGeom>
            <a:avLst/>
            <a:gdLst>
              <a:gd name="connsiteX0" fmla="*/ 955484 w 955484"/>
              <a:gd name="connsiteY0" fmla="*/ 1359111 h 2718222"/>
              <a:gd name="connsiteX1" fmla="*/ 477742 w 955484"/>
              <a:gd name="connsiteY1" fmla="*/ 2718222 h 2718222"/>
              <a:gd name="connsiteX2" fmla="*/ -1 w 955484"/>
              <a:gd name="connsiteY2" fmla="*/ 1359111 h 2718222"/>
              <a:gd name="connsiteX3" fmla="*/ 477742 w 955484"/>
              <a:gd name="connsiteY3" fmla="*/ 0 h 2718222"/>
              <a:gd name="connsiteX4" fmla="*/ 955484 w 955484"/>
              <a:gd name="connsiteY4" fmla="*/ 1359111 h 271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484" h="2718222">
                <a:moveTo>
                  <a:pt x="955484" y="1359111"/>
                </a:moveTo>
                <a:cubicBezTo>
                  <a:pt x="955484" y="2109728"/>
                  <a:pt x="741592" y="2718222"/>
                  <a:pt x="477742" y="2718222"/>
                </a:cubicBezTo>
                <a:cubicBezTo>
                  <a:pt x="213892" y="2718222"/>
                  <a:pt x="-1" y="2109727"/>
                  <a:pt x="-1" y="1359111"/>
                </a:cubicBezTo>
                <a:cubicBezTo>
                  <a:pt x="-1" y="608495"/>
                  <a:pt x="213892" y="0"/>
                  <a:pt x="477742" y="0"/>
                </a:cubicBezTo>
                <a:cubicBezTo>
                  <a:pt x="741592" y="0"/>
                  <a:pt x="955484" y="608495"/>
                  <a:pt x="955484" y="1359111"/>
                </a:cubicBezTo>
                <a:close/>
              </a:path>
            </a:pathLst>
          </a:custGeom>
          <a:solidFill>
            <a:schemeClr val="accent1"/>
          </a:solidFill>
          <a:ln w="99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A397E075-1C02-7E4B-BFFD-E830F4D98A90}"/>
              </a:ext>
            </a:extLst>
          </p:cNvPr>
          <p:cNvSpPr/>
          <p:nvPr/>
        </p:nvSpPr>
        <p:spPr>
          <a:xfrm>
            <a:off x="10587592" y="964260"/>
            <a:ext cx="680163" cy="1934810"/>
          </a:xfrm>
          <a:custGeom>
            <a:avLst/>
            <a:gdLst>
              <a:gd name="connsiteX0" fmla="*/ 680163 w 680163"/>
              <a:gd name="connsiteY0" fmla="*/ 967356 h 1934810"/>
              <a:gd name="connsiteX1" fmla="*/ 340631 w 680163"/>
              <a:gd name="connsiteY1" fmla="*/ 1934811 h 1934810"/>
              <a:gd name="connsiteX2" fmla="*/ 0 w 680163"/>
              <a:gd name="connsiteY2" fmla="*/ 967356 h 1934810"/>
              <a:gd name="connsiteX3" fmla="*/ 340132 w 680163"/>
              <a:gd name="connsiteY3" fmla="*/ 0 h 1934810"/>
              <a:gd name="connsiteX4" fmla="*/ 680163 w 680163"/>
              <a:gd name="connsiteY4" fmla="*/ 967356 h 193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163" h="1934810">
                <a:moveTo>
                  <a:pt x="680163" y="967356"/>
                </a:moveTo>
                <a:cubicBezTo>
                  <a:pt x="680163" y="1501713"/>
                  <a:pt x="527973" y="1934811"/>
                  <a:pt x="340631" y="1934811"/>
                </a:cubicBezTo>
                <a:cubicBezTo>
                  <a:pt x="153289" y="1934811"/>
                  <a:pt x="0" y="1501713"/>
                  <a:pt x="0" y="967356"/>
                </a:cubicBezTo>
                <a:cubicBezTo>
                  <a:pt x="0" y="432998"/>
                  <a:pt x="152190" y="0"/>
                  <a:pt x="340132" y="0"/>
                </a:cubicBezTo>
                <a:cubicBezTo>
                  <a:pt x="528073" y="0"/>
                  <a:pt x="680163" y="433198"/>
                  <a:pt x="680163" y="967356"/>
                </a:cubicBezTo>
                <a:close/>
              </a:path>
            </a:pathLst>
          </a:custGeom>
          <a:solidFill>
            <a:schemeClr val="bg1"/>
          </a:solidFill>
          <a:ln w="99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AEEF718A-D5D0-D34A-A925-0F115228EAF8}"/>
              </a:ext>
            </a:extLst>
          </p:cNvPr>
          <p:cNvSpPr/>
          <p:nvPr/>
        </p:nvSpPr>
        <p:spPr>
          <a:xfrm>
            <a:off x="10671377" y="1292504"/>
            <a:ext cx="449081" cy="1278223"/>
          </a:xfrm>
          <a:custGeom>
            <a:avLst/>
            <a:gdLst>
              <a:gd name="connsiteX0" fmla="*/ 449081 w 449081"/>
              <a:gd name="connsiteY0" fmla="*/ 639112 h 1278223"/>
              <a:gd name="connsiteX1" fmla="*/ 224491 w 449081"/>
              <a:gd name="connsiteY1" fmla="*/ 1278224 h 1278223"/>
              <a:gd name="connsiteX2" fmla="*/ 0 w 449081"/>
              <a:gd name="connsiteY2" fmla="*/ 639112 h 1278223"/>
              <a:gd name="connsiteX3" fmla="*/ 224491 w 449081"/>
              <a:gd name="connsiteY3" fmla="*/ 0 h 1278223"/>
              <a:gd name="connsiteX4" fmla="*/ 449081 w 449081"/>
              <a:gd name="connsiteY4" fmla="*/ 639112 h 127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81" h="1278223">
                <a:moveTo>
                  <a:pt x="449081" y="639112"/>
                </a:moveTo>
                <a:cubicBezTo>
                  <a:pt x="449081" y="991922"/>
                  <a:pt x="348520" y="1278224"/>
                  <a:pt x="224491" y="1278224"/>
                </a:cubicBezTo>
                <a:cubicBezTo>
                  <a:pt x="100462" y="1278224"/>
                  <a:pt x="0" y="992221"/>
                  <a:pt x="0" y="639112"/>
                </a:cubicBezTo>
                <a:cubicBezTo>
                  <a:pt x="0" y="286003"/>
                  <a:pt x="100561" y="0"/>
                  <a:pt x="224491" y="0"/>
                </a:cubicBezTo>
                <a:cubicBezTo>
                  <a:pt x="348420" y="0"/>
                  <a:pt x="449081" y="286402"/>
                  <a:pt x="449081" y="639112"/>
                </a:cubicBezTo>
                <a:close/>
              </a:path>
            </a:pathLst>
          </a:custGeom>
          <a:solidFill>
            <a:schemeClr val="accent1"/>
          </a:solidFill>
          <a:ln w="99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1568311A-7A05-7B42-8FE1-17D4869EEA3D}"/>
              </a:ext>
            </a:extLst>
          </p:cNvPr>
          <p:cNvSpPr/>
          <p:nvPr/>
        </p:nvSpPr>
        <p:spPr>
          <a:xfrm>
            <a:off x="10764349" y="1645613"/>
            <a:ext cx="201222" cy="572104"/>
          </a:xfrm>
          <a:custGeom>
            <a:avLst/>
            <a:gdLst>
              <a:gd name="connsiteX0" fmla="*/ 201223 w 201222"/>
              <a:gd name="connsiteY0" fmla="*/ 286003 h 572104"/>
              <a:gd name="connsiteX1" fmla="*/ 100661 w 201222"/>
              <a:gd name="connsiteY1" fmla="*/ 572105 h 572104"/>
              <a:gd name="connsiteX2" fmla="*/ 0 w 201222"/>
              <a:gd name="connsiteY2" fmla="*/ 286003 h 572104"/>
              <a:gd name="connsiteX3" fmla="*/ 100661 w 201222"/>
              <a:gd name="connsiteY3" fmla="*/ 0 h 572104"/>
              <a:gd name="connsiteX4" fmla="*/ 201223 w 201222"/>
              <a:gd name="connsiteY4" fmla="*/ 286003 h 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22" h="572104">
                <a:moveTo>
                  <a:pt x="201223" y="286003"/>
                </a:moveTo>
                <a:cubicBezTo>
                  <a:pt x="201223" y="444083"/>
                  <a:pt x="156184" y="572105"/>
                  <a:pt x="100661" y="572105"/>
                </a:cubicBezTo>
                <a:cubicBezTo>
                  <a:pt x="45137" y="572105"/>
                  <a:pt x="0" y="444083"/>
                  <a:pt x="0" y="286003"/>
                </a:cubicBezTo>
                <a:cubicBezTo>
                  <a:pt x="0" y="127922"/>
                  <a:pt x="45037" y="0"/>
                  <a:pt x="100661" y="0"/>
                </a:cubicBezTo>
                <a:cubicBezTo>
                  <a:pt x="156284" y="0"/>
                  <a:pt x="201223" y="128022"/>
                  <a:pt x="201223" y="286003"/>
                </a:cubicBezTo>
                <a:close/>
              </a:path>
            </a:pathLst>
          </a:custGeom>
          <a:solidFill>
            <a:schemeClr val="bg1"/>
          </a:solidFill>
          <a:ln w="99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Conector recto de flecha 27"/>
          <p:cNvCxnSpPr>
            <a:endCxn id="24" idx="0"/>
          </p:cNvCxnSpPr>
          <p:nvPr/>
        </p:nvCxnSpPr>
        <p:spPr>
          <a:xfrm flipV="1">
            <a:off x="10048722" y="1931616"/>
            <a:ext cx="916850" cy="324000"/>
          </a:xfrm>
          <a:prstGeom prst="straightConnector1">
            <a:avLst/>
          </a:prstGeom>
          <a:ln w="2540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 flipV="1">
            <a:off x="-500744" y="5584371"/>
            <a:ext cx="905283" cy="313971"/>
          </a:xfrm>
          <a:prstGeom prst="line">
            <a:avLst/>
          </a:prstGeom>
          <a:ln w="2540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0" y="4588934"/>
            <a:ext cx="1935032" cy="1388532"/>
          </a:xfrm>
          <a:prstGeom prst="rect">
            <a:avLst/>
          </a:prstGeom>
        </p:spPr>
      </p:pic>
      <p:cxnSp>
        <p:nvCxnSpPr>
          <p:cNvPr id="56" name="Conector recto 55"/>
          <p:cNvCxnSpPr/>
          <p:nvPr/>
        </p:nvCxnSpPr>
        <p:spPr>
          <a:xfrm flipV="1">
            <a:off x="3337077" y="4428067"/>
            <a:ext cx="443488" cy="153811"/>
          </a:xfrm>
          <a:prstGeom prst="line">
            <a:avLst/>
          </a:prstGeom>
          <a:ln w="2540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 flipV="1">
            <a:off x="1652210" y="4986867"/>
            <a:ext cx="443488" cy="153811"/>
          </a:xfrm>
          <a:prstGeom prst="line">
            <a:avLst/>
          </a:prstGeom>
          <a:ln w="2540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 flipV="1">
            <a:off x="6672943" y="3285067"/>
            <a:ext cx="443488" cy="153811"/>
          </a:xfrm>
          <a:prstGeom prst="line">
            <a:avLst/>
          </a:prstGeom>
          <a:ln w="2540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/>
          <p:cNvCxnSpPr/>
          <p:nvPr/>
        </p:nvCxnSpPr>
        <p:spPr>
          <a:xfrm flipV="1">
            <a:off x="4971144" y="3860800"/>
            <a:ext cx="443488" cy="153811"/>
          </a:xfrm>
          <a:prstGeom prst="line">
            <a:avLst/>
          </a:prstGeom>
          <a:ln w="2540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o 40"/>
          <p:cNvGrpSpPr/>
          <p:nvPr/>
        </p:nvGrpSpPr>
        <p:grpSpPr>
          <a:xfrm>
            <a:off x="337457" y="4604655"/>
            <a:ext cx="1426027" cy="1426027"/>
            <a:chOff x="337457" y="4604655"/>
            <a:chExt cx="1426027" cy="1426027"/>
          </a:xfrm>
        </p:grpSpPr>
        <p:sp>
          <p:nvSpPr>
            <p:cNvPr id="31" name="Elipse 30"/>
            <p:cNvSpPr/>
            <p:nvPr/>
          </p:nvSpPr>
          <p:spPr>
            <a:xfrm>
              <a:off x="337457" y="4604655"/>
              <a:ext cx="1426027" cy="142602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73" y="4838187"/>
              <a:ext cx="1033272" cy="974784"/>
            </a:xfrm>
            <a:prstGeom prst="rect">
              <a:avLst/>
            </a:prstGeom>
          </p:spPr>
        </p:pic>
      </p:grpSp>
      <p:grpSp>
        <p:nvGrpSpPr>
          <p:cNvPr id="43" name="Grupo 42"/>
          <p:cNvGrpSpPr/>
          <p:nvPr/>
        </p:nvGrpSpPr>
        <p:grpSpPr>
          <a:xfrm>
            <a:off x="1994263" y="4016828"/>
            <a:ext cx="1426027" cy="1426027"/>
            <a:chOff x="1994263" y="4016828"/>
            <a:chExt cx="1426027" cy="1426027"/>
          </a:xfrm>
        </p:grpSpPr>
        <p:sp>
          <p:nvSpPr>
            <p:cNvPr id="32" name="Elipse 31"/>
            <p:cNvSpPr/>
            <p:nvPr/>
          </p:nvSpPr>
          <p:spPr>
            <a:xfrm>
              <a:off x="1994263" y="4016828"/>
              <a:ext cx="1426027" cy="142602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989" y="4529667"/>
              <a:ext cx="1200775" cy="387799"/>
            </a:xfrm>
            <a:prstGeom prst="rect">
              <a:avLst/>
            </a:prstGeom>
          </p:spPr>
        </p:pic>
      </p:grpSp>
      <p:cxnSp>
        <p:nvCxnSpPr>
          <p:cNvPr id="62" name="Conector recto 61"/>
          <p:cNvCxnSpPr/>
          <p:nvPr/>
        </p:nvCxnSpPr>
        <p:spPr>
          <a:xfrm flipV="1">
            <a:off x="8323943" y="2709333"/>
            <a:ext cx="443488" cy="153811"/>
          </a:xfrm>
          <a:prstGeom prst="line">
            <a:avLst/>
          </a:prstGeom>
          <a:ln w="2540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o 46"/>
          <p:cNvGrpSpPr/>
          <p:nvPr/>
        </p:nvGrpSpPr>
        <p:grpSpPr>
          <a:xfrm>
            <a:off x="3651069" y="3450772"/>
            <a:ext cx="1426027" cy="1426027"/>
            <a:chOff x="3651069" y="3450772"/>
            <a:chExt cx="1426027" cy="1426027"/>
          </a:xfrm>
        </p:grpSpPr>
        <p:sp>
          <p:nvSpPr>
            <p:cNvPr id="33" name="Elipse 32"/>
            <p:cNvSpPr/>
            <p:nvPr/>
          </p:nvSpPr>
          <p:spPr>
            <a:xfrm>
              <a:off x="3651069" y="3450772"/>
              <a:ext cx="1426027" cy="142602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667" y="3649902"/>
              <a:ext cx="1185333" cy="1012921"/>
            </a:xfrm>
            <a:prstGeom prst="rect">
              <a:avLst/>
            </a:prstGeom>
          </p:spPr>
        </p:pic>
      </p:grpSp>
      <p:sp>
        <p:nvSpPr>
          <p:cNvPr id="37" name="Elipse 36"/>
          <p:cNvSpPr/>
          <p:nvPr/>
        </p:nvSpPr>
        <p:spPr>
          <a:xfrm>
            <a:off x="5307875" y="2841172"/>
            <a:ext cx="1426027" cy="1426027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Rectángulo redondeado 67"/>
          <p:cNvSpPr/>
          <p:nvPr/>
        </p:nvSpPr>
        <p:spPr>
          <a:xfrm>
            <a:off x="3725331" y="3970866"/>
            <a:ext cx="1075267" cy="355600"/>
          </a:xfrm>
          <a:prstGeom prst="roundRect">
            <a:avLst>
              <a:gd name="adj" fmla="val 30953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Prioridad 1</a:t>
            </a:r>
          </a:p>
        </p:txBody>
      </p:sp>
      <p:sp>
        <p:nvSpPr>
          <p:cNvPr id="69" name="Rectángulo redondeado 68"/>
          <p:cNvSpPr/>
          <p:nvPr/>
        </p:nvSpPr>
        <p:spPr>
          <a:xfrm>
            <a:off x="3725327" y="3970865"/>
            <a:ext cx="1075267" cy="355600"/>
          </a:xfrm>
          <a:prstGeom prst="roundRect">
            <a:avLst>
              <a:gd name="adj" fmla="val 30953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Prioridad 2</a:t>
            </a:r>
          </a:p>
        </p:txBody>
      </p:sp>
      <p:sp>
        <p:nvSpPr>
          <p:cNvPr id="70" name="Rectángulo redondeado 69"/>
          <p:cNvSpPr/>
          <p:nvPr/>
        </p:nvSpPr>
        <p:spPr>
          <a:xfrm>
            <a:off x="3733791" y="3962398"/>
            <a:ext cx="1075267" cy="355600"/>
          </a:xfrm>
          <a:prstGeom prst="roundRect">
            <a:avLst>
              <a:gd name="adj" fmla="val 30953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Prioridad 3</a:t>
            </a:r>
          </a:p>
        </p:txBody>
      </p:sp>
      <p:sp>
        <p:nvSpPr>
          <p:cNvPr id="71" name="Rectángulo redondeado 70"/>
          <p:cNvSpPr/>
          <p:nvPr/>
        </p:nvSpPr>
        <p:spPr>
          <a:xfrm>
            <a:off x="3733786" y="3979327"/>
            <a:ext cx="1075267" cy="355600"/>
          </a:xfrm>
          <a:prstGeom prst="roundRect">
            <a:avLst>
              <a:gd name="adj" fmla="val 30953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Prioridad E</a:t>
            </a:r>
          </a:p>
        </p:txBody>
      </p:sp>
      <p:sp>
        <p:nvSpPr>
          <p:cNvPr id="38" name="Elipse 37"/>
          <p:cNvSpPr/>
          <p:nvPr/>
        </p:nvSpPr>
        <p:spPr>
          <a:xfrm>
            <a:off x="6964681" y="2253345"/>
            <a:ext cx="1426027" cy="142602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" name="Grupo 4"/>
          <p:cNvGrpSpPr/>
          <p:nvPr/>
        </p:nvGrpSpPr>
        <p:grpSpPr>
          <a:xfrm>
            <a:off x="8621487" y="1704222"/>
            <a:ext cx="1426027" cy="1426027"/>
            <a:chOff x="8621487" y="1704222"/>
            <a:chExt cx="1426027" cy="1426027"/>
          </a:xfrm>
        </p:grpSpPr>
        <p:sp>
          <p:nvSpPr>
            <p:cNvPr id="39" name="Elipse 38"/>
            <p:cNvSpPr/>
            <p:nvPr/>
          </p:nvSpPr>
          <p:spPr>
            <a:xfrm>
              <a:off x="8621487" y="1704222"/>
              <a:ext cx="1426027" cy="142602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6822" y="2198714"/>
              <a:ext cx="1293846" cy="432096"/>
            </a:xfrm>
            <a:prstGeom prst="rect">
              <a:avLst/>
            </a:prstGeom>
          </p:spPr>
        </p:pic>
      </p:grpSp>
      <p:sp>
        <p:nvSpPr>
          <p:cNvPr id="44" name="Rectángulo 43"/>
          <p:cNvSpPr/>
          <p:nvPr/>
        </p:nvSpPr>
        <p:spPr>
          <a:xfrm>
            <a:off x="4868090" y="282209"/>
            <a:ext cx="21515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El niño/a está en daño inminente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4868090" y="772955"/>
            <a:ext cx="24352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Es probable que el niño/a sea víctima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4868090" y="1195969"/>
            <a:ext cx="30990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El niño/a ha sido victimizado y se necesita</a:t>
            </a:r>
          </a:p>
          <a:p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más información para determinar el riesgo</a:t>
            </a:r>
          </a:p>
        </p:txBody>
      </p:sp>
      <p:sp>
        <p:nvSpPr>
          <p:cNvPr id="49" name="Rectángulo 48"/>
          <p:cNvSpPr/>
          <p:nvPr/>
        </p:nvSpPr>
        <p:spPr>
          <a:xfrm>
            <a:off x="4868090" y="1718980"/>
            <a:ext cx="31244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El informe fue presentado por una empresa</a:t>
            </a:r>
          </a:p>
          <a:p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de tecnología registrada</a:t>
            </a:r>
            <a:endParaRPr lang="es-ES" sz="105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4267200" y="2142063"/>
            <a:ext cx="8467" cy="1168400"/>
          </a:xfrm>
          <a:prstGeom prst="straightConnector1">
            <a:avLst/>
          </a:prstGeom>
          <a:ln w="76200"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21" y="3835095"/>
            <a:ext cx="2324445" cy="2319046"/>
          </a:xfrm>
          <a:prstGeom prst="rect">
            <a:avLst/>
          </a:prstGeom>
        </p:spPr>
      </p:pic>
      <p:sp>
        <p:nvSpPr>
          <p:cNvPr id="50" name="CuadroTexto 49"/>
          <p:cNvSpPr txBox="1"/>
          <p:nvPr/>
        </p:nvSpPr>
        <p:spPr>
          <a:xfrm>
            <a:off x="242862" y="0"/>
            <a:ext cx="163217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5400" dirty="0" err="1">
                <a:solidFill>
                  <a:srgbClr val="17376A"/>
                </a:solidFill>
                <a:latin typeface="Bebas Neue" panose="020B0606020202050201" pitchFamily="34" charset="0"/>
              </a:rPr>
              <a:t>ncmec</a:t>
            </a:r>
            <a:endParaRPr lang="es-ES" sz="5400" dirty="0">
              <a:solidFill>
                <a:srgbClr val="17376A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-3.7037E-7 L 0.00365 -0.2493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00026 0.1872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1.11111E-6 L 0.00117 -0.54305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715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0.00625 L 0.00182 -0.47153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388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.00625 L 0.00104 -0.39884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025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.00625 L 0.00104 -0.32963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25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02917 0.20672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25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25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75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25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7" grpId="0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38" grpId="0" animBg="1"/>
      <p:bldP spid="44" grpId="0"/>
      <p:bldP spid="45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</TotalTime>
  <Words>405</Words>
  <Application>Microsoft Office PowerPoint</Application>
  <PresentationFormat>Widescreen</PresentationFormat>
  <Paragraphs>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 Light</vt:lpstr>
      <vt:lpstr>Helvetica</vt:lpstr>
      <vt:lpstr>Wingdings</vt:lpstr>
      <vt:lpstr>Arial Unicode MS</vt:lpstr>
      <vt:lpstr>Bebas Neue</vt:lpstr>
      <vt:lpstr>Helvetica Light</vt:lpstr>
      <vt:lpstr>Calibri</vt:lpstr>
      <vt:lpstr>Arial</vt:lpstr>
      <vt:lpstr>Tema de Office</vt:lpstr>
      <vt:lpstr>PowerPoint Presentation</vt:lpstr>
      <vt:lpstr>PowerPoint Presentation</vt:lpstr>
      <vt:lpstr>PowerPoint Presentation</vt:lpstr>
      <vt:lpstr>Budapest CONVENTION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ORAL LITIGAtION</vt:lpstr>
      <vt:lpstr>PowerPoint Presentation</vt:lpstr>
      <vt:lpstr>PowerPoint Presentation</vt:lpstr>
      <vt:lpstr> SPECIALIZING DIGITAL INVESTIGATIONS: SPECIALIZED PROSECUTORS’ OFFICES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Hernan Lopez</dc:creator>
  <cp:lastModifiedBy>Morongwa V. Moreana</cp:lastModifiedBy>
  <cp:revision>246</cp:revision>
  <dcterms:created xsi:type="dcterms:W3CDTF">2020-03-18T18:15:03Z</dcterms:created>
  <dcterms:modified xsi:type="dcterms:W3CDTF">2022-09-27T08:39:50Z</dcterms:modified>
</cp:coreProperties>
</file>