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4"/>
  </p:sldMasterIdLst>
  <p:notesMasterIdLst>
    <p:notesMasterId r:id="rId15"/>
  </p:notesMasterIdLst>
  <p:handoutMasterIdLst>
    <p:handoutMasterId r:id="rId16"/>
  </p:handoutMasterIdLst>
  <p:sldIdLst>
    <p:sldId id="257" r:id="rId5"/>
    <p:sldId id="317" r:id="rId6"/>
    <p:sldId id="393" r:id="rId7"/>
    <p:sldId id="321" r:id="rId8"/>
    <p:sldId id="394" r:id="rId9"/>
    <p:sldId id="395" r:id="rId10"/>
    <p:sldId id="396" r:id="rId11"/>
    <p:sldId id="397" r:id="rId12"/>
    <p:sldId id="399" r:id="rId13"/>
    <p:sldId id="39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58716-2ADB-4F09-AB3A-B3D8E967E8A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1B13C44-68A3-426B-ACC6-89983E90485B}">
      <dgm:prSet/>
      <dgm:spPr/>
      <dgm:t>
        <a:bodyPr/>
        <a:lstStyle/>
        <a:p>
          <a:r>
            <a:rPr lang="en-US" dirty="0"/>
            <a:t>Update Legislation</a:t>
          </a:r>
        </a:p>
      </dgm:t>
    </dgm:pt>
    <dgm:pt modelId="{4F3B87AB-67B7-4449-9CB0-ADC00592F17E}" type="parTrans" cxnId="{B11BE892-5259-40CC-8DA6-1EC50FCAEE35}">
      <dgm:prSet/>
      <dgm:spPr/>
      <dgm:t>
        <a:bodyPr/>
        <a:lstStyle/>
        <a:p>
          <a:endParaRPr lang="en-US"/>
        </a:p>
      </dgm:t>
    </dgm:pt>
    <dgm:pt modelId="{F4FECA0E-5541-41E5-B1EA-27FB15E80A19}" type="sibTrans" cxnId="{B11BE892-5259-40CC-8DA6-1EC50FCAEE35}">
      <dgm:prSet/>
      <dgm:spPr/>
      <dgm:t>
        <a:bodyPr/>
        <a:lstStyle/>
        <a:p>
          <a:endParaRPr lang="en-US"/>
        </a:p>
      </dgm:t>
    </dgm:pt>
    <dgm:pt modelId="{D0D84A6A-0666-4EB3-92F6-FEAEAE8A5508}">
      <dgm:prSet/>
      <dgm:spPr/>
      <dgm:t>
        <a:bodyPr/>
        <a:lstStyle/>
        <a:p>
          <a:r>
            <a:rPr lang="en-US" dirty="0"/>
            <a:t>Build Capacity of Prosecution Services</a:t>
          </a:r>
        </a:p>
      </dgm:t>
    </dgm:pt>
    <dgm:pt modelId="{D8F1B431-BE6D-4557-9F77-AB9C84C6C18B}" type="parTrans" cxnId="{C7B24155-CBD5-44E8-8EB5-C63963D52603}">
      <dgm:prSet/>
      <dgm:spPr/>
      <dgm:t>
        <a:bodyPr/>
        <a:lstStyle/>
        <a:p>
          <a:endParaRPr lang="en-US"/>
        </a:p>
      </dgm:t>
    </dgm:pt>
    <dgm:pt modelId="{23968CBF-B1EA-48C5-BA3C-EF937D794F6C}" type="sibTrans" cxnId="{C7B24155-CBD5-44E8-8EB5-C63963D52603}">
      <dgm:prSet/>
      <dgm:spPr/>
      <dgm:t>
        <a:bodyPr/>
        <a:lstStyle/>
        <a:p>
          <a:endParaRPr lang="en-US"/>
        </a:p>
      </dgm:t>
    </dgm:pt>
    <dgm:pt modelId="{106C2027-EA70-4245-AE2A-AD46A0C860C6}">
      <dgm:prSet/>
      <dgm:spPr/>
      <dgm:t>
        <a:bodyPr/>
        <a:lstStyle/>
        <a:p>
          <a:r>
            <a:rPr lang="en-US"/>
            <a:t>PPP</a:t>
          </a:r>
        </a:p>
      </dgm:t>
    </dgm:pt>
    <dgm:pt modelId="{9EEB8D06-D1E3-48B4-99B6-875EE1485B3B}" type="parTrans" cxnId="{F9B4E791-1C76-45C1-8EEF-3F68790FC7BB}">
      <dgm:prSet/>
      <dgm:spPr/>
      <dgm:t>
        <a:bodyPr/>
        <a:lstStyle/>
        <a:p>
          <a:endParaRPr lang="en-US"/>
        </a:p>
      </dgm:t>
    </dgm:pt>
    <dgm:pt modelId="{5A5AC84E-6A35-4128-9007-8D175516A800}" type="sibTrans" cxnId="{F9B4E791-1C76-45C1-8EEF-3F68790FC7BB}">
      <dgm:prSet/>
      <dgm:spPr/>
      <dgm:t>
        <a:bodyPr/>
        <a:lstStyle/>
        <a:p>
          <a:endParaRPr lang="en-US"/>
        </a:p>
      </dgm:t>
    </dgm:pt>
    <dgm:pt modelId="{74153724-5417-4B2F-B115-2B99E3DD61EA}">
      <dgm:prSet/>
      <dgm:spPr/>
      <dgm:t>
        <a:bodyPr/>
        <a:lstStyle/>
        <a:p>
          <a:r>
            <a:rPr lang="en-US"/>
            <a:t>Governance</a:t>
          </a:r>
        </a:p>
      </dgm:t>
    </dgm:pt>
    <dgm:pt modelId="{7BA0305A-9F4A-4678-AE0E-222C93F75C7A}" type="parTrans" cxnId="{4A4800A7-7F7C-4739-82F9-CEEA61D50757}">
      <dgm:prSet/>
      <dgm:spPr/>
      <dgm:t>
        <a:bodyPr/>
        <a:lstStyle/>
        <a:p>
          <a:endParaRPr lang="en-US"/>
        </a:p>
      </dgm:t>
    </dgm:pt>
    <dgm:pt modelId="{E9DCD1F9-6A50-4336-90DE-4FF17E7AD9D6}" type="sibTrans" cxnId="{4A4800A7-7F7C-4739-82F9-CEEA61D50757}">
      <dgm:prSet/>
      <dgm:spPr/>
      <dgm:t>
        <a:bodyPr/>
        <a:lstStyle/>
        <a:p>
          <a:endParaRPr lang="en-US"/>
        </a:p>
      </dgm:t>
    </dgm:pt>
    <dgm:pt modelId="{6D96448F-4465-4776-954F-8F086E3516C9}">
      <dgm:prSet/>
      <dgm:spPr/>
      <dgm:t>
        <a:bodyPr/>
        <a:lstStyle/>
        <a:p>
          <a:r>
            <a:rPr lang="en-US" dirty="0" err="1"/>
            <a:t>Internatational</a:t>
          </a:r>
          <a:r>
            <a:rPr lang="en-US" dirty="0"/>
            <a:t> Cooperation</a:t>
          </a:r>
        </a:p>
      </dgm:t>
    </dgm:pt>
    <dgm:pt modelId="{FE2A1D41-C10C-4F6A-94F3-5F8778C94785}" type="parTrans" cxnId="{5FA726D6-643D-4BCD-A00A-63EF1ABB8472}">
      <dgm:prSet/>
      <dgm:spPr/>
      <dgm:t>
        <a:bodyPr/>
        <a:lstStyle/>
        <a:p>
          <a:endParaRPr lang="en-US"/>
        </a:p>
      </dgm:t>
    </dgm:pt>
    <dgm:pt modelId="{56B8B3B8-9A01-46A1-B0FB-14419E21CC3F}" type="sibTrans" cxnId="{5FA726D6-643D-4BCD-A00A-63EF1ABB8472}">
      <dgm:prSet/>
      <dgm:spPr/>
      <dgm:t>
        <a:bodyPr/>
        <a:lstStyle/>
        <a:p>
          <a:endParaRPr lang="en-US"/>
        </a:p>
      </dgm:t>
    </dgm:pt>
    <dgm:pt modelId="{40618C7C-FBEB-4B5B-873E-340D9C91F5B8}">
      <dgm:prSet/>
      <dgm:spPr/>
      <dgm:t>
        <a:bodyPr/>
        <a:lstStyle/>
        <a:p>
          <a:r>
            <a:rPr lang="en-US" dirty="0"/>
            <a:t>Human rights and Rule of Law</a:t>
          </a:r>
        </a:p>
      </dgm:t>
    </dgm:pt>
    <dgm:pt modelId="{37C7A6AD-18DF-4D98-A6DA-BF8425C04DCD}" type="parTrans" cxnId="{74EF6822-7B95-40FA-AC53-2E6E8BD5939D}">
      <dgm:prSet/>
      <dgm:spPr/>
      <dgm:t>
        <a:bodyPr/>
        <a:lstStyle/>
        <a:p>
          <a:endParaRPr lang="en-US"/>
        </a:p>
      </dgm:t>
    </dgm:pt>
    <dgm:pt modelId="{8F68B63B-BDAC-4517-81D7-ABBB640782BC}" type="sibTrans" cxnId="{74EF6822-7B95-40FA-AC53-2E6E8BD5939D}">
      <dgm:prSet/>
      <dgm:spPr/>
      <dgm:t>
        <a:bodyPr/>
        <a:lstStyle/>
        <a:p>
          <a:endParaRPr lang="en-US"/>
        </a:p>
      </dgm:t>
    </dgm:pt>
    <dgm:pt modelId="{2DD9487E-7583-496D-8788-146068960EF3}" type="pres">
      <dgm:prSet presAssocID="{D9558716-2ADB-4F09-AB3A-B3D8E967E8A0}" presName="diagram" presStyleCnt="0">
        <dgm:presLayoutVars>
          <dgm:dir/>
          <dgm:resizeHandles val="exact"/>
        </dgm:presLayoutVars>
      </dgm:prSet>
      <dgm:spPr/>
    </dgm:pt>
    <dgm:pt modelId="{BCAEA245-7EDF-48DF-934D-B164107766AF}" type="pres">
      <dgm:prSet presAssocID="{51B13C44-68A3-426B-ACC6-89983E90485B}" presName="node" presStyleLbl="node1" presStyleIdx="0" presStyleCnt="6">
        <dgm:presLayoutVars>
          <dgm:bulletEnabled val="1"/>
        </dgm:presLayoutVars>
      </dgm:prSet>
      <dgm:spPr/>
    </dgm:pt>
    <dgm:pt modelId="{E468A1C8-E60E-4698-9808-80549F567C5A}" type="pres">
      <dgm:prSet presAssocID="{F4FECA0E-5541-41E5-B1EA-27FB15E80A19}" presName="sibTrans" presStyleCnt="0"/>
      <dgm:spPr/>
    </dgm:pt>
    <dgm:pt modelId="{0B42215A-013D-4504-B564-1749852040C6}" type="pres">
      <dgm:prSet presAssocID="{D0D84A6A-0666-4EB3-92F6-FEAEAE8A5508}" presName="node" presStyleLbl="node1" presStyleIdx="1" presStyleCnt="6">
        <dgm:presLayoutVars>
          <dgm:bulletEnabled val="1"/>
        </dgm:presLayoutVars>
      </dgm:prSet>
      <dgm:spPr/>
    </dgm:pt>
    <dgm:pt modelId="{42AA2474-839A-45EE-A6D8-3F04FB565255}" type="pres">
      <dgm:prSet presAssocID="{23968CBF-B1EA-48C5-BA3C-EF937D794F6C}" presName="sibTrans" presStyleCnt="0"/>
      <dgm:spPr/>
    </dgm:pt>
    <dgm:pt modelId="{B2E79A8F-8C19-4759-B701-94E7787F9CDC}" type="pres">
      <dgm:prSet presAssocID="{106C2027-EA70-4245-AE2A-AD46A0C860C6}" presName="node" presStyleLbl="node1" presStyleIdx="2" presStyleCnt="6">
        <dgm:presLayoutVars>
          <dgm:bulletEnabled val="1"/>
        </dgm:presLayoutVars>
      </dgm:prSet>
      <dgm:spPr/>
    </dgm:pt>
    <dgm:pt modelId="{6F7DE357-96C6-4415-A0CD-1946EDFB65B9}" type="pres">
      <dgm:prSet presAssocID="{5A5AC84E-6A35-4128-9007-8D175516A800}" presName="sibTrans" presStyleCnt="0"/>
      <dgm:spPr/>
    </dgm:pt>
    <dgm:pt modelId="{BC5C22BC-9CBB-4A75-ADF3-965730706B81}" type="pres">
      <dgm:prSet presAssocID="{74153724-5417-4B2F-B115-2B99E3DD61EA}" presName="node" presStyleLbl="node1" presStyleIdx="3" presStyleCnt="6">
        <dgm:presLayoutVars>
          <dgm:bulletEnabled val="1"/>
        </dgm:presLayoutVars>
      </dgm:prSet>
      <dgm:spPr/>
    </dgm:pt>
    <dgm:pt modelId="{8AB245E5-BFCD-49D4-A23F-9F406FE98403}" type="pres">
      <dgm:prSet presAssocID="{E9DCD1F9-6A50-4336-90DE-4FF17E7AD9D6}" presName="sibTrans" presStyleCnt="0"/>
      <dgm:spPr/>
    </dgm:pt>
    <dgm:pt modelId="{2210F8F1-B42F-4794-B308-9A5EAF85C095}" type="pres">
      <dgm:prSet presAssocID="{6D96448F-4465-4776-954F-8F086E3516C9}" presName="node" presStyleLbl="node1" presStyleIdx="4" presStyleCnt="6">
        <dgm:presLayoutVars>
          <dgm:bulletEnabled val="1"/>
        </dgm:presLayoutVars>
      </dgm:prSet>
      <dgm:spPr/>
    </dgm:pt>
    <dgm:pt modelId="{E4AB7AEA-5682-488B-ABE6-8A393B9F00E1}" type="pres">
      <dgm:prSet presAssocID="{56B8B3B8-9A01-46A1-B0FB-14419E21CC3F}" presName="sibTrans" presStyleCnt="0"/>
      <dgm:spPr/>
    </dgm:pt>
    <dgm:pt modelId="{B74EB6B3-0277-44C6-900B-8296EE69AE86}" type="pres">
      <dgm:prSet presAssocID="{40618C7C-FBEB-4B5B-873E-340D9C91F5B8}" presName="node" presStyleLbl="node1" presStyleIdx="5" presStyleCnt="6">
        <dgm:presLayoutVars>
          <dgm:bulletEnabled val="1"/>
        </dgm:presLayoutVars>
      </dgm:prSet>
      <dgm:spPr/>
    </dgm:pt>
  </dgm:ptLst>
  <dgm:cxnLst>
    <dgm:cxn modelId="{C16C6E0F-12E4-4579-B7B2-8A8031BCF3B1}" type="presOf" srcId="{106C2027-EA70-4245-AE2A-AD46A0C860C6}" destId="{B2E79A8F-8C19-4759-B701-94E7787F9CDC}" srcOrd="0" destOrd="0" presId="urn:microsoft.com/office/officeart/2005/8/layout/default"/>
    <dgm:cxn modelId="{74EF6822-7B95-40FA-AC53-2E6E8BD5939D}" srcId="{D9558716-2ADB-4F09-AB3A-B3D8E967E8A0}" destId="{40618C7C-FBEB-4B5B-873E-340D9C91F5B8}" srcOrd="5" destOrd="0" parTransId="{37C7A6AD-18DF-4D98-A6DA-BF8425C04DCD}" sibTransId="{8F68B63B-BDAC-4517-81D7-ABBB640782BC}"/>
    <dgm:cxn modelId="{68141F5F-7D41-46B1-A32F-FB5B3D030611}" type="presOf" srcId="{74153724-5417-4B2F-B115-2B99E3DD61EA}" destId="{BC5C22BC-9CBB-4A75-ADF3-965730706B81}" srcOrd="0" destOrd="0" presId="urn:microsoft.com/office/officeart/2005/8/layout/default"/>
    <dgm:cxn modelId="{0C00E064-C336-4CD6-8614-FB8A3C7CA0F5}" type="presOf" srcId="{D0D84A6A-0666-4EB3-92F6-FEAEAE8A5508}" destId="{0B42215A-013D-4504-B564-1749852040C6}" srcOrd="0" destOrd="0" presId="urn:microsoft.com/office/officeart/2005/8/layout/default"/>
    <dgm:cxn modelId="{C7B24155-CBD5-44E8-8EB5-C63963D52603}" srcId="{D9558716-2ADB-4F09-AB3A-B3D8E967E8A0}" destId="{D0D84A6A-0666-4EB3-92F6-FEAEAE8A5508}" srcOrd="1" destOrd="0" parTransId="{D8F1B431-BE6D-4557-9F77-AB9C84C6C18B}" sibTransId="{23968CBF-B1EA-48C5-BA3C-EF937D794F6C}"/>
    <dgm:cxn modelId="{F9B4E791-1C76-45C1-8EEF-3F68790FC7BB}" srcId="{D9558716-2ADB-4F09-AB3A-B3D8E967E8A0}" destId="{106C2027-EA70-4245-AE2A-AD46A0C860C6}" srcOrd="2" destOrd="0" parTransId="{9EEB8D06-D1E3-48B4-99B6-875EE1485B3B}" sibTransId="{5A5AC84E-6A35-4128-9007-8D175516A800}"/>
    <dgm:cxn modelId="{B11BE892-5259-40CC-8DA6-1EC50FCAEE35}" srcId="{D9558716-2ADB-4F09-AB3A-B3D8E967E8A0}" destId="{51B13C44-68A3-426B-ACC6-89983E90485B}" srcOrd="0" destOrd="0" parTransId="{4F3B87AB-67B7-4449-9CB0-ADC00592F17E}" sibTransId="{F4FECA0E-5541-41E5-B1EA-27FB15E80A19}"/>
    <dgm:cxn modelId="{4A4800A7-7F7C-4739-82F9-CEEA61D50757}" srcId="{D9558716-2ADB-4F09-AB3A-B3D8E967E8A0}" destId="{74153724-5417-4B2F-B115-2B99E3DD61EA}" srcOrd="3" destOrd="0" parTransId="{7BA0305A-9F4A-4678-AE0E-222C93F75C7A}" sibTransId="{E9DCD1F9-6A50-4336-90DE-4FF17E7AD9D6}"/>
    <dgm:cxn modelId="{55484DC0-5CFB-4E4E-AF5B-1FAC2CAF53EE}" type="presOf" srcId="{D9558716-2ADB-4F09-AB3A-B3D8E967E8A0}" destId="{2DD9487E-7583-496D-8788-146068960EF3}" srcOrd="0" destOrd="0" presId="urn:microsoft.com/office/officeart/2005/8/layout/default"/>
    <dgm:cxn modelId="{8F7F3CD3-0CCD-48FB-B825-97475922553C}" type="presOf" srcId="{6D96448F-4465-4776-954F-8F086E3516C9}" destId="{2210F8F1-B42F-4794-B308-9A5EAF85C095}" srcOrd="0" destOrd="0" presId="urn:microsoft.com/office/officeart/2005/8/layout/default"/>
    <dgm:cxn modelId="{5FA726D6-643D-4BCD-A00A-63EF1ABB8472}" srcId="{D9558716-2ADB-4F09-AB3A-B3D8E967E8A0}" destId="{6D96448F-4465-4776-954F-8F086E3516C9}" srcOrd="4" destOrd="0" parTransId="{FE2A1D41-C10C-4F6A-94F3-5F8778C94785}" sibTransId="{56B8B3B8-9A01-46A1-B0FB-14419E21CC3F}"/>
    <dgm:cxn modelId="{99E117FC-1F35-4C08-AAE1-32D5C6295C65}" type="presOf" srcId="{51B13C44-68A3-426B-ACC6-89983E90485B}" destId="{BCAEA245-7EDF-48DF-934D-B164107766AF}" srcOrd="0" destOrd="0" presId="urn:microsoft.com/office/officeart/2005/8/layout/default"/>
    <dgm:cxn modelId="{26575CFF-0071-421D-9D9F-BE4B8D63ABD8}" type="presOf" srcId="{40618C7C-FBEB-4B5B-873E-340D9C91F5B8}" destId="{B74EB6B3-0277-44C6-900B-8296EE69AE86}" srcOrd="0" destOrd="0" presId="urn:microsoft.com/office/officeart/2005/8/layout/default"/>
    <dgm:cxn modelId="{8BCAD7A6-CED9-4BFB-90EE-BF1FC120DFFC}" type="presParOf" srcId="{2DD9487E-7583-496D-8788-146068960EF3}" destId="{BCAEA245-7EDF-48DF-934D-B164107766AF}" srcOrd="0" destOrd="0" presId="urn:microsoft.com/office/officeart/2005/8/layout/default"/>
    <dgm:cxn modelId="{49EE6F3F-0A29-47F9-814E-BA55FF776278}" type="presParOf" srcId="{2DD9487E-7583-496D-8788-146068960EF3}" destId="{E468A1C8-E60E-4698-9808-80549F567C5A}" srcOrd="1" destOrd="0" presId="urn:microsoft.com/office/officeart/2005/8/layout/default"/>
    <dgm:cxn modelId="{3F3748D1-EE85-4E50-A34E-531CB698FA51}" type="presParOf" srcId="{2DD9487E-7583-496D-8788-146068960EF3}" destId="{0B42215A-013D-4504-B564-1749852040C6}" srcOrd="2" destOrd="0" presId="urn:microsoft.com/office/officeart/2005/8/layout/default"/>
    <dgm:cxn modelId="{A49E3087-F7CF-4FBD-9367-0A6D1DBEC3AD}" type="presParOf" srcId="{2DD9487E-7583-496D-8788-146068960EF3}" destId="{42AA2474-839A-45EE-A6D8-3F04FB565255}" srcOrd="3" destOrd="0" presId="urn:microsoft.com/office/officeart/2005/8/layout/default"/>
    <dgm:cxn modelId="{C8C5B8F5-B5B1-44B6-BEBA-E145B4E7B662}" type="presParOf" srcId="{2DD9487E-7583-496D-8788-146068960EF3}" destId="{B2E79A8F-8C19-4759-B701-94E7787F9CDC}" srcOrd="4" destOrd="0" presId="urn:microsoft.com/office/officeart/2005/8/layout/default"/>
    <dgm:cxn modelId="{9F33AA24-D648-4C47-A8D2-0D4C5A4C5C79}" type="presParOf" srcId="{2DD9487E-7583-496D-8788-146068960EF3}" destId="{6F7DE357-96C6-4415-A0CD-1946EDFB65B9}" srcOrd="5" destOrd="0" presId="urn:microsoft.com/office/officeart/2005/8/layout/default"/>
    <dgm:cxn modelId="{DD622718-E3E8-459C-81BE-458A92E1AA1E}" type="presParOf" srcId="{2DD9487E-7583-496D-8788-146068960EF3}" destId="{BC5C22BC-9CBB-4A75-ADF3-965730706B81}" srcOrd="6" destOrd="0" presId="urn:microsoft.com/office/officeart/2005/8/layout/default"/>
    <dgm:cxn modelId="{7059CB39-F4EF-4A9E-989E-DB80571D0A59}" type="presParOf" srcId="{2DD9487E-7583-496D-8788-146068960EF3}" destId="{8AB245E5-BFCD-49D4-A23F-9F406FE98403}" srcOrd="7" destOrd="0" presId="urn:microsoft.com/office/officeart/2005/8/layout/default"/>
    <dgm:cxn modelId="{0E087DBE-25B1-4AAF-AC85-7F971972D3A5}" type="presParOf" srcId="{2DD9487E-7583-496D-8788-146068960EF3}" destId="{2210F8F1-B42F-4794-B308-9A5EAF85C095}" srcOrd="8" destOrd="0" presId="urn:microsoft.com/office/officeart/2005/8/layout/default"/>
    <dgm:cxn modelId="{FBD57A25-2508-415D-A8C9-6B808907E00B}" type="presParOf" srcId="{2DD9487E-7583-496D-8788-146068960EF3}" destId="{E4AB7AEA-5682-488B-ABE6-8A393B9F00E1}" srcOrd="9" destOrd="0" presId="urn:microsoft.com/office/officeart/2005/8/layout/default"/>
    <dgm:cxn modelId="{C7849408-7A5D-40B7-A5AE-E51232FCA572}" type="presParOf" srcId="{2DD9487E-7583-496D-8788-146068960EF3}" destId="{B74EB6B3-0277-44C6-900B-8296EE69AE8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EA245-7EDF-48DF-934D-B164107766AF}">
      <dsp:nvSpPr>
        <dsp:cNvPr id="0" name=""/>
        <dsp:cNvSpPr/>
      </dsp:nvSpPr>
      <dsp:spPr>
        <a:xfrm>
          <a:off x="225102" y="2172"/>
          <a:ext cx="2860678" cy="17164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Update Legislation</a:t>
          </a:r>
        </a:p>
      </dsp:txBody>
      <dsp:txXfrm>
        <a:off x="225102" y="2172"/>
        <a:ext cx="2860678" cy="1716406"/>
      </dsp:txXfrm>
    </dsp:sp>
    <dsp:sp modelId="{0B42215A-013D-4504-B564-1749852040C6}">
      <dsp:nvSpPr>
        <dsp:cNvPr id="0" name=""/>
        <dsp:cNvSpPr/>
      </dsp:nvSpPr>
      <dsp:spPr>
        <a:xfrm>
          <a:off x="3371848" y="2172"/>
          <a:ext cx="2860678" cy="1716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Build Capacity of Prosecution Services</a:t>
          </a:r>
        </a:p>
      </dsp:txBody>
      <dsp:txXfrm>
        <a:off x="3371848" y="2172"/>
        <a:ext cx="2860678" cy="1716406"/>
      </dsp:txXfrm>
    </dsp:sp>
    <dsp:sp modelId="{B2E79A8F-8C19-4759-B701-94E7787F9CDC}">
      <dsp:nvSpPr>
        <dsp:cNvPr id="0" name=""/>
        <dsp:cNvSpPr/>
      </dsp:nvSpPr>
      <dsp:spPr>
        <a:xfrm>
          <a:off x="6518594" y="2172"/>
          <a:ext cx="2860678" cy="17164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PPP</a:t>
          </a:r>
        </a:p>
      </dsp:txBody>
      <dsp:txXfrm>
        <a:off x="6518594" y="2172"/>
        <a:ext cx="2860678" cy="1716406"/>
      </dsp:txXfrm>
    </dsp:sp>
    <dsp:sp modelId="{BC5C22BC-9CBB-4A75-ADF3-965730706B81}">
      <dsp:nvSpPr>
        <dsp:cNvPr id="0" name=""/>
        <dsp:cNvSpPr/>
      </dsp:nvSpPr>
      <dsp:spPr>
        <a:xfrm>
          <a:off x="225102" y="2004647"/>
          <a:ext cx="2860678" cy="17164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Governance</a:t>
          </a:r>
        </a:p>
      </dsp:txBody>
      <dsp:txXfrm>
        <a:off x="225102" y="2004647"/>
        <a:ext cx="2860678" cy="1716406"/>
      </dsp:txXfrm>
    </dsp:sp>
    <dsp:sp modelId="{2210F8F1-B42F-4794-B308-9A5EAF85C095}">
      <dsp:nvSpPr>
        <dsp:cNvPr id="0" name=""/>
        <dsp:cNvSpPr/>
      </dsp:nvSpPr>
      <dsp:spPr>
        <a:xfrm>
          <a:off x="3371848" y="2004647"/>
          <a:ext cx="2860678" cy="1716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Internatational</a:t>
          </a:r>
          <a:r>
            <a:rPr lang="en-US" sz="3400" kern="1200" dirty="0"/>
            <a:t> Cooperation</a:t>
          </a:r>
        </a:p>
      </dsp:txBody>
      <dsp:txXfrm>
        <a:off x="3371848" y="2004647"/>
        <a:ext cx="2860678" cy="1716406"/>
      </dsp:txXfrm>
    </dsp:sp>
    <dsp:sp modelId="{B74EB6B3-0277-44C6-900B-8296EE69AE86}">
      <dsp:nvSpPr>
        <dsp:cNvPr id="0" name=""/>
        <dsp:cNvSpPr/>
      </dsp:nvSpPr>
      <dsp:spPr>
        <a:xfrm>
          <a:off x="6518594" y="2004647"/>
          <a:ext cx="2860678" cy="17164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Human rights and Rule of Law</a:t>
          </a:r>
        </a:p>
      </dsp:txBody>
      <dsp:txXfrm>
        <a:off x="6518594" y="2004647"/>
        <a:ext cx="2860678" cy="171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54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5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09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7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2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01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461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61134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20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98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6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3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85087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006968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7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5849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693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6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59820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4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00" r:id="rId16"/>
    <p:sldLayoutId id="2147483733" r:id="rId17"/>
    <p:sldLayoutId id="2147483734" r:id="rId18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48" y="1123837"/>
            <a:ext cx="6451110" cy="1255469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r>
              <a:rPr lang="en-US"/>
              <a:t>New and Emerging Typologies in Terrorists'’ Use of Cyber-Space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" b="13"/>
          <a:stretch/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9248" y="2510395"/>
            <a:ext cx="6451109" cy="3274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 2" pitchFamily="18" charset="2"/>
              <a:buChar char=""/>
            </a:pPr>
            <a:r>
              <a:rPr lang="en-US" b="1">
                <a:solidFill>
                  <a:srgbClr val="FFFFFF"/>
                </a:solidFill>
              </a:rPr>
              <a:t>David Scharia, Director</a:t>
            </a:r>
          </a:p>
          <a:p>
            <a:pPr>
              <a:buFont typeface="Wingdings 2" pitchFamily="18" charset="2"/>
              <a:buChar char=""/>
            </a:pPr>
            <a:r>
              <a:rPr lang="en-US" b="1">
                <a:solidFill>
                  <a:srgbClr val="FFFFFF"/>
                </a:solidFill>
              </a:rPr>
              <a:t>Chief of Branch</a:t>
            </a:r>
          </a:p>
          <a:p>
            <a:pPr>
              <a:buFont typeface="Wingdings 2" pitchFamily="18" charset="2"/>
              <a:buChar char=""/>
            </a:pPr>
            <a:r>
              <a:rPr lang="en-US" b="1">
                <a:solidFill>
                  <a:srgbClr val="FFFFFF"/>
                </a:solidFill>
              </a:rPr>
              <a:t>United Nations, Counter Terrorism Executive Directorate</a:t>
            </a:r>
          </a:p>
        </p:txBody>
      </p:sp>
      <p:pic>
        <p:nvPicPr>
          <p:cNvPr id="12290" name="Picture 2" descr="CTED Workshop - Global Security Forum">
            <a:extLst>
              <a:ext uri="{FF2B5EF4-FFF2-40B4-BE49-F238E27FC236}">
                <a16:creationId xmlns:a16="http://schemas.microsoft.com/office/drawing/2014/main" id="{2F60B071-54F5-40BE-A127-F95B2BD3A9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3" r="14622" b="-1"/>
          <a:stretch/>
        </p:blipFill>
        <p:spPr bwMode="auto">
          <a:xfrm>
            <a:off x="7545032" y="759599"/>
            <a:ext cx="3778286" cy="258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rush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C23416DF-B283-4D9F-A625-146552CA9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1" name="Oval 5">
            <a:extLst>
              <a:ext uri="{FF2B5EF4-FFF2-40B4-BE49-F238E27FC236}">
                <a16:creationId xmlns:a16="http://schemas.microsoft.com/office/drawing/2014/main" id="{73834904-4D9B-41F7-8DA6-0709FD9F7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253" name="Straight Connector 10252">
            <a:extLst>
              <a:ext uri="{FF2B5EF4-FFF2-40B4-BE49-F238E27FC236}">
                <a16:creationId xmlns:a16="http://schemas.microsoft.com/office/drawing/2014/main" id="{C00D1207-ECAF-48E9-8834-2CE4D2198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Rectangle 10254">
            <a:extLst>
              <a:ext uri="{FF2B5EF4-FFF2-40B4-BE49-F238E27FC236}">
                <a16:creationId xmlns:a16="http://schemas.microsoft.com/office/drawing/2014/main" id="{1D2E3C52-528A-4049-BCAA-5460756BC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pc="20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1800" b="1">
                <a:solidFill>
                  <a:srgbClr val="FFFFFF"/>
                </a:solidFill>
              </a:rPr>
              <a:t>David Scharia, Director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1800" b="1">
                <a:solidFill>
                  <a:srgbClr val="FFFFFF"/>
                </a:solidFill>
              </a:rPr>
              <a:t>Chief of Branch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1800" b="1">
                <a:solidFill>
                  <a:srgbClr val="FFFFFF"/>
                </a:solidFill>
              </a:rPr>
              <a:t>United Nations, Counter Terrorism Executive Directorate</a:t>
            </a:r>
          </a:p>
        </p:txBody>
      </p:sp>
      <p:sp useBgFill="1">
        <p:nvSpPr>
          <p:cNvPr id="10257" name="Rectangle 10256">
            <a:extLst>
              <a:ext uri="{FF2B5EF4-FFF2-40B4-BE49-F238E27FC236}">
                <a16:creationId xmlns:a16="http://schemas.microsoft.com/office/drawing/2014/main" id="{CD5B542C-8183-4445-AF4D-B23AAE329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4" name="Picture 4" descr="CTED Workshop - Global Security Forum">
            <a:extLst>
              <a:ext uri="{FF2B5EF4-FFF2-40B4-BE49-F238E27FC236}">
                <a16:creationId xmlns:a16="http://schemas.microsoft.com/office/drawing/2014/main" id="{B79D804C-CA4F-4E46-A74B-0332BFB070B4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" r="5871"/>
          <a:stretch>
            <a:fillRect/>
          </a:stretch>
        </p:blipFill>
        <p:spPr bwMode="auto">
          <a:xfrm>
            <a:off x="484632" y="764882"/>
            <a:ext cx="5369052" cy="304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59" name="Straight Connector 10258">
            <a:extLst>
              <a:ext uri="{FF2B5EF4-FFF2-40B4-BE49-F238E27FC236}">
                <a16:creationId xmlns:a16="http://schemas.microsoft.com/office/drawing/2014/main" id="{84ED9B5A-5577-4CA5-97AA-0E5E2EA97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60141" y="822682"/>
            <a:ext cx="0" cy="292608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Give Amazon and Facebook a seat at the United Nations | Mint">
            <a:extLst>
              <a:ext uri="{FF2B5EF4-FFF2-40B4-BE49-F238E27FC236}">
                <a16:creationId xmlns:a16="http://schemas.microsoft.com/office/drawing/2014/main" id="{407B5A83-489F-4777-8580-BF7892ACD0F1}"/>
              </a:ext>
            </a:extLst>
          </p:cNvPr>
          <p:cNvPicPr>
            <a:picLocks noGrp="1" noChangeAspect="1" noChangeArrowheads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" r="355"/>
          <a:stretch>
            <a:fillRect/>
          </a:stretch>
        </p:blipFill>
        <p:spPr bwMode="auto">
          <a:xfrm>
            <a:off x="6338316" y="772784"/>
            <a:ext cx="5341140" cy="302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2724283B-587C-4A0E-A50E-B8914975B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kern="1200" dirty="0">
              <a:solidFill>
                <a:srgbClr val="FFFFFF">
                  <a:alpha val="80000"/>
                </a:srgb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>
                <a:solidFill>
                  <a:srgbClr val="FFFFFF">
                    <a:alpha val="80000"/>
                  </a:srgbClr>
                </a:solidFill>
                <a:latin typeface="+mj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kern="1200">
              <a:solidFill>
                <a:srgbClr val="FFFFFF">
                  <a:alpha val="80000"/>
                </a:srgb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94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custGeom>
            <a:avLst/>
            <a:gdLst/>
            <a:ahLst/>
            <a:cxnLst/>
            <a:rect l="l" t="t" r="r" b="b"/>
            <a:pathLst>
              <a:path w="5632453" h="3428999">
                <a:moveTo>
                  <a:pt x="0" y="0"/>
                </a:moveTo>
                <a:lnTo>
                  <a:pt x="5632453" y="0"/>
                </a:lnTo>
                <a:lnTo>
                  <a:pt x="5632453" y="3428999"/>
                </a:lnTo>
                <a:lnTo>
                  <a:pt x="0" y="3428999"/>
                </a:lnTo>
                <a:close/>
              </a:path>
            </a:pathLst>
          </a:cu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kern="1200" dirty="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BA1B0FB-D917-4C8C-928F-313BD683BF39}" type="slidenum">
              <a:rPr lang="en-US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0" y="1733549"/>
            <a:ext cx="5321300" cy="1801959"/>
          </a:xfrm>
        </p:spPr>
        <p:txBody>
          <a:bodyPr vert="horz" wrap="square" lIns="0" tIns="0" rIns="0" bIns="0" rtlCol="0" anchor="b" anchorCtr="0"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Unmanned Aerial Systems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</a:pPr>
            <a:endParaRPr lang="en-US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Drones are a looming domestic terrorism threat">
            <a:extLst>
              <a:ext uri="{FF2B5EF4-FFF2-40B4-BE49-F238E27FC236}">
                <a16:creationId xmlns:a16="http://schemas.microsoft.com/office/drawing/2014/main" id="{C4743B75-06DD-4D89-8688-0224540EEA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6" r="8583" b="-1"/>
          <a:stretch/>
        </p:blipFill>
        <p:spPr bwMode="auto">
          <a:xfrm>
            <a:off x="6557147" y="2"/>
            <a:ext cx="5632453" cy="3428999"/>
          </a:xfrm>
          <a:custGeom>
            <a:avLst/>
            <a:gdLst/>
            <a:ahLst/>
            <a:cxnLst/>
            <a:rect l="l" t="t" r="r" b="b"/>
            <a:pathLst>
              <a:path w="5632453" h="3428999">
                <a:moveTo>
                  <a:pt x="0" y="0"/>
                </a:moveTo>
                <a:lnTo>
                  <a:pt x="5632453" y="0"/>
                </a:lnTo>
                <a:lnTo>
                  <a:pt x="5632453" y="3428999"/>
                </a:lnTo>
                <a:lnTo>
                  <a:pt x="0" y="3428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Metaverse Offers a Future Full of Potential—for Terrorists and  Extremists, Too - Nextgov">
            <a:extLst>
              <a:ext uri="{FF2B5EF4-FFF2-40B4-BE49-F238E27FC236}">
                <a16:creationId xmlns:a16="http://schemas.microsoft.com/office/drawing/2014/main" id="{4FA10A48-2F91-459C-A00D-7ADDB1D447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" b="2"/>
          <a:stretch/>
        </p:blipFill>
        <p:spPr bwMode="auto">
          <a:xfrm>
            <a:off x="4550902" y="3350526"/>
            <a:ext cx="7641101" cy="3507476"/>
          </a:xfrm>
          <a:custGeom>
            <a:avLst/>
            <a:gdLst/>
            <a:ahLst/>
            <a:cxnLst/>
            <a:rect l="l" t="t" r="r" b="b"/>
            <a:pathLst>
              <a:path w="7641101" h="3429001">
                <a:moveTo>
                  <a:pt x="0" y="0"/>
                </a:moveTo>
                <a:lnTo>
                  <a:pt x="7641101" y="0"/>
                </a:lnTo>
                <a:lnTo>
                  <a:pt x="7641101" y="3429001"/>
                </a:lnTo>
                <a:lnTo>
                  <a:pt x="0" y="342900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0222"/>
          <a:stretch/>
        </p:blipFill>
        <p:spPr>
          <a:xfrm>
            <a:off x="4550896" y="-3"/>
            <a:ext cx="7641102" cy="3429002"/>
          </a:xfrm>
          <a:custGeom>
            <a:avLst/>
            <a:gdLst/>
            <a:ahLst/>
            <a:cxnLst/>
            <a:rect l="l" t="t" r="r" b="b"/>
            <a:pathLst>
              <a:path w="7641102" h="3429002">
                <a:moveTo>
                  <a:pt x="0" y="0"/>
                </a:moveTo>
                <a:lnTo>
                  <a:pt x="7641102" y="0"/>
                </a:lnTo>
                <a:lnTo>
                  <a:pt x="7641102" y="3429002"/>
                </a:lnTo>
                <a:lnTo>
                  <a:pt x="0" y="3429002"/>
                </a:lnTo>
                <a:close/>
              </a:path>
            </a:pathLst>
          </a:cu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kern="1200" dirty="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333379"/>
            <a:ext cx="3565524" cy="2250553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z="4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Metaverse, live streaming and gaming platforms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03406"/>
            <a:ext cx="3565525" cy="2289419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</a:pPr>
            <a:endParaRPr lang="en-US" sz="2000" kern="120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834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VPN and Darknet</a:t>
            </a: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r="11"/>
          <a:stretch/>
        </p:blipFill>
        <p:spPr>
          <a:custGeom>
            <a:avLst/>
            <a:gdLst/>
            <a:ahLst/>
            <a:cxnLst/>
            <a:rect l="l" t="t" r="r" b="b"/>
            <a:pathLst>
              <a:path w="7641101" h="3429001">
                <a:moveTo>
                  <a:pt x="0" y="0"/>
                </a:moveTo>
                <a:lnTo>
                  <a:pt x="7641101" y="0"/>
                </a:lnTo>
                <a:lnTo>
                  <a:pt x="7641101" y="3429001"/>
                </a:lnTo>
                <a:lnTo>
                  <a:pt x="0" y="3429001"/>
                </a:lnTo>
                <a:close/>
              </a:path>
            </a:pathLst>
          </a:cu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31813" y="3996440"/>
            <a:ext cx="3565525" cy="2096385"/>
          </a:xfrm>
        </p:spPr>
        <p:txBody>
          <a:bodyPr vert="horz" wrap="square" lIns="0" tIns="0" rIns="0" bIns="0" rtlCol="0" anchor="t">
            <a:normAutofit/>
          </a:bodyPr>
          <a:lstStyle/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3600" b="1" dirty="0"/>
              <a:t>Darknet and VPN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kern="1200" dirty="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BA1B0FB-D917-4C8C-928F-313BD683BF39}" type="slidenum">
              <a:rPr lang="en-US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4098" name="Picture 2" descr="How Terrorists Communicate – Tech Secrets of The Dark Web">
            <a:extLst>
              <a:ext uri="{FF2B5EF4-FFF2-40B4-BE49-F238E27FC236}">
                <a16:creationId xmlns:a16="http://schemas.microsoft.com/office/drawing/2014/main" id="{FC957115-4552-4C82-B778-602930C236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2" r="-1" b="21295"/>
          <a:stretch/>
        </p:blipFill>
        <p:spPr bwMode="auto">
          <a:xfrm>
            <a:off x="4550896" y="-3"/>
            <a:ext cx="7641102" cy="3429002"/>
          </a:xfrm>
          <a:custGeom>
            <a:avLst/>
            <a:gdLst/>
            <a:ahLst/>
            <a:cxnLst/>
            <a:rect l="l" t="t" r="r" b="b"/>
            <a:pathLst>
              <a:path w="7641102" h="3429002">
                <a:moveTo>
                  <a:pt x="0" y="0"/>
                </a:moveTo>
                <a:lnTo>
                  <a:pt x="7641102" y="0"/>
                </a:lnTo>
                <a:lnTo>
                  <a:pt x="7641102" y="3429002"/>
                </a:lnTo>
                <a:lnTo>
                  <a:pt x="0" y="342900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4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VPN and Darknet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D7F3B-16AC-410A-9780-200B25A04D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8C6FD5-5B70-4308-997C-E1F854417FE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660392"/>
            <a:ext cx="6378726" cy="2073782"/>
          </a:xfrm>
        </p:spPr>
        <p:txBody>
          <a:bodyPr/>
          <a:lstStyle/>
          <a:p>
            <a:pPr algn="ctr"/>
            <a:r>
              <a:rPr lang="en-US" sz="4800" b="1" dirty="0"/>
              <a:t>3D Printing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kern="1200" dirty="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BA1B0FB-D917-4C8C-928F-313BD683BF39}" type="slidenum">
              <a:rPr lang="en-US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122" name="Picture 2" descr="Homemade gun used in Abe shooting fuels concerns over DIY weapons and 3D- printed 'ghost guns' | Euronews">
            <a:extLst>
              <a:ext uri="{FF2B5EF4-FFF2-40B4-BE49-F238E27FC236}">
                <a16:creationId xmlns:a16="http://schemas.microsoft.com/office/drawing/2014/main" id="{761CD90E-BDED-4E5B-868D-9CA2AE94E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31292"/>
            <a:ext cx="6781800" cy="379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08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"/>
          <a:stretch/>
        </p:blipFill>
        <p:spPr>
          <a:xfrm>
            <a:off x="6557147" y="2"/>
            <a:ext cx="5632453" cy="3428999"/>
          </a:xfrm>
          <a:custGeom>
            <a:avLst/>
            <a:gdLst/>
            <a:ahLst/>
            <a:cxnLst/>
            <a:rect l="l" t="t" r="r" b="b"/>
            <a:pathLst>
              <a:path w="5632453" h="3428999">
                <a:moveTo>
                  <a:pt x="0" y="0"/>
                </a:moveTo>
                <a:lnTo>
                  <a:pt x="5632453" y="0"/>
                </a:lnTo>
                <a:lnTo>
                  <a:pt x="5632453" y="3428999"/>
                </a:lnTo>
                <a:lnTo>
                  <a:pt x="0" y="3428999"/>
                </a:ln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4"/>
            <a:ext cx="6107112" cy="430847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9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Autonomous systems (IOT)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</a:pPr>
            <a:endParaRPr lang="en-US" sz="2400" kern="1200"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IoT - The Next Level of Terrorism">
            <a:extLst>
              <a:ext uri="{FF2B5EF4-FFF2-40B4-BE49-F238E27FC236}">
                <a16:creationId xmlns:a16="http://schemas.microsoft.com/office/drawing/2014/main" id="{7BCBF7FB-DAD1-410A-8E21-3D5FDC666B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 r="4342" b="2"/>
          <a:stretch/>
        </p:blipFill>
        <p:spPr bwMode="auto">
          <a:xfrm>
            <a:off x="6557147" y="3429002"/>
            <a:ext cx="5632453" cy="3428999"/>
          </a:xfrm>
          <a:custGeom>
            <a:avLst/>
            <a:gdLst/>
            <a:ahLst/>
            <a:cxnLst/>
            <a:rect l="l" t="t" r="r" b="b"/>
            <a:pathLst>
              <a:path w="5632453" h="3428999">
                <a:moveTo>
                  <a:pt x="0" y="0"/>
                </a:moveTo>
                <a:lnTo>
                  <a:pt x="5632453" y="0"/>
                </a:lnTo>
                <a:lnTo>
                  <a:pt x="5632453" y="3428999"/>
                </a:lnTo>
                <a:lnTo>
                  <a:pt x="0" y="3428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43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custGeom>
            <a:avLst/>
            <a:gdLst/>
            <a:ahLst/>
            <a:cxnLst/>
            <a:rect l="l" t="t" r="r" b="b"/>
            <a:pathLst>
              <a:path w="5632453" h="3428999">
                <a:moveTo>
                  <a:pt x="0" y="0"/>
                </a:moveTo>
                <a:lnTo>
                  <a:pt x="5632453" y="0"/>
                </a:lnTo>
                <a:lnTo>
                  <a:pt x="5632453" y="3428999"/>
                </a:lnTo>
                <a:lnTo>
                  <a:pt x="0" y="3428999"/>
                </a:lnTo>
                <a:close/>
              </a:path>
            </a:pathLst>
          </a:cu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 and Deep Fakes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</a:pPr>
            <a:endParaRPr lang="en-US" sz="2400" kern="1200"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Deep fakes will exacerbate challenges Australia already faces in the  digital age | The Strategist">
            <a:extLst>
              <a:ext uri="{FF2B5EF4-FFF2-40B4-BE49-F238E27FC236}">
                <a16:creationId xmlns:a16="http://schemas.microsoft.com/office/drawing/2014/main" id="{8BD8778E-A006-4759-B28F-7061A63A9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8408"/>
          <a:stretch/>
        </p:blipFill>
        <p:spPr bwMode="auto">
          <a:xfrm>
            <a:off x="6557147" y="2"/>
            <a:ext cx="5632453" cy="3428999"/>
          </a:xfrm>
          <a:custGeom>
            <a:avLst/>
            <a:gdLst/>
            <a:ahLst/>
            <a:cxnLst/>
            <a:rect l="l" t="t" r="r" b="b"/>
            <a:pathLst>
              <a:path w="5632453" h="3428999">
                <a:moveTo>
                  <a:pt x="0" y="0"/>
                </a:moveTo>
                <a:lnTo>
                  <a:pt x="5632453" y="0"/>
                </a:lnTo>
                <a:lnTo>
                  <a:pt x="5632453" y="3428999"/>
                </a:lnTo>
                <a:lnTo>
                  <a:pt x="0" y="3428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159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75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3101350"/>
          </a:xfrm>
        </p:spPr>
        <p:txBody>
          <a:bodyPr anchor="b" anchorCtr="0">
            <a:normAutofit/>
          </a:bodyPr>
          <a:lstStyle/>
          <a:p>
            <a:pPr algn="ctr"/>
            <a:r>
              <a:rPr lang="en-US" sz="4000" b="1" dirty="0"/>
              <a:t>Virtual Payment Methods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647440" y="0"/>
            <a:ext cx="732981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4391025"/>
            <a:ext cx="3565524" cy="17907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endParaRPr lang="en-US" b="1" dirty="0"/>
          </a:p>
        </p:txBody>
      </p:sp>
      <p:pic>
        <p:nvPicPr>
          <p:cNvPr id="9218" name="Picture 2" descr="Buying &amp; selling virtual coins on a cryptocurrency exchange (With an  introduction to blockchain ) - Capitalise.ai %">
            <a:extLst>
              <a:ext uri="{FF2B5EF4-FFF2-40B4-BE49-F238E27FC236}">
                <a16:creationId xmlns:a16="http://schemas.microsoft.com/office/drawing/2014/main" id="{3AC65CC1-A043-41E1-9A8A-206AB7C4D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690" y="2628900"/>
            <a:ext cx="281051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NFT use cases for businesses - Information Age">
            <a:extLst>
              <a:ext uri="{FF2B5EF4-FFF2-40B4-BE49-F238E27FC236}">
                <a16:creationId xmlns:a16="http://schemas.microsoft.com/office/drawing/2014/main" id="{42F85B41-4936-4BA6-A27D-AA6FE91F8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23" y="2728913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655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75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C63E-A566-4684-A3A5-F9B0FC74D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/>
              <a:t>Recommendations</a:t>
            </a:r>
            <a:br>
              <a:rPr lang="en-US"/>
            </a:br>
            <a:endParaRPr lang="en-US"/>
          </a:p>
        </p:txBody>
      </p:sp>
      <p:graphicFrame>
        <p:nvGraphicFramePr>
          <p:cNvPr id="60" name="Text Placeholder 3">
            <a:extLst>
              <a:ext uri="{FF2B5EF4-FFF2-40B4-BE49-F238E27FC236}">
                <a16:creationId xmlns:a16="http://schemas.microsoft.com/office/drawing/2014/main" id="{37546ED4-9A9D-96C4-6D53-9057B9A7C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682516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957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108</Words>
  <Application>Microsoft Office PowerPoint</Application>
  <PresentationFormat>Widescreen</PresentationFormat>
  <Paragraphs>37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Tw Cen MT</vt:lpstr>
      <vt:lpstr>Tw Cen MT Condensed</vt:lpstr>
      <vt:lpstr>Wingdings 2</vt:lpstr>
      <vt:lpstr>Wingdings 3</vt:lpstr>
      <vt:lpstr>Integral</vt:lpstr>
      <vt:lpstr>New and Emerging Typologies in Terrorists'’ Use of Cyber-Space</vt:lpstr>
      <vt:lpstr> Unmanned Aerial Systems</vt:lpstr>
      <vt:lpstr>Metaverse, live streaming and gaming platforms</vt:lpstr>
      <vt:lpstr>VPN and Darknet</vt:lpstr>
      <vt:lpstr>VPN and Darknet</vt:lpstr>
      <vt:lpstr>Autonomous systems (IOT)</vt:lpstr>
      <vt:lpstr>AI and Deep Fakes</vt:lpstr>
      <vt:lpstr>Virtual Payment Methods</vt:lpstr>
      <vt:lpstr>Recommendations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and Emerging Typologies in Terrorists'’ Use of Cyber-Space</dc:title>
  <dc:creator>David Scharia</dc:creator>
  <cp:lastModifiedBy>David Scharia</cp:lastModifiedBy>
  <cp:revision>1</cp:revision>
  <dcterms:created xsi:type="dcterms:W3CDTF">2022-09-26T11:08:04Z</dcterms:created>
  <dcterms:modified xsi:type="dcterms:W3CDTF">2022-09-26T11:56:54Z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