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 d="100"/>
          <a:sy n="21"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cab.i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James  Hamilton   IAP Conference Tbilisi Georgia 29 September 2022"/>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r>
              <a:t>James  Hamilton   IAP Conference Tbilisi Georgia 29 September 2022</a:t>
            </a:r>
          </a:p>
        </p:txBody>
      </p:sp>
      <p:sp>
        <p:nvSpPr>
          <p:cNvPr id="152" name="Civil Forfeiture (Non-Conviction based asset seizure"/>
          <p:cNvSpPr txBox="1">
            <a:spLocks noGrp="1"/>
          </p:cNvSpPr>
          <p:nvPr>
            <p:ph type="ctrTitle"/>
          </p:nvPr>
        </p:nvSpPr>
        <p:spPr>
          <a:prstGeom prst="rect">
            <a:avLst/>
          </a:prstGeom>
        </p:spPr>
        <p:txBody>
          <a:bodyPr/>
          <a:lstStyle/>
          <a:p>
            <a:r>
              <a:t>Civil Forfeiture (Non-Conviction based asset seizure</a:t>
            </a:r>
          </a:p>
        </p:txBody>
      </p:sp>
      <p:sp>
        <p:nvSpPr>
          <p:cNvPr id="153" name="The Irish experience"/>
          <p:cNvSpPr txBox="1">
            <a:spLocks noGrp="1"/>
          </p:cNvSpPr>
          <p:nvPr>
            <p:ph type="subTitle" sz="quarter" idx="1"/>
          </p:nvPr>
        </p:nvSpPr>
        <p:spPr>
          <a:prstGeom prst="rect">
            <a:avLst/>
          </a:prstGeom>
        </p:spPr>
        <p:txBody>
          <a:bodyPr/>
          <a:lstStyle/>
          <a:p>
            <a:r>
              <a:t>The Irish experience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Background"/>
          <p:cNvSpPr txBox="1">
            <a:spLocks noGrp="1"/>
          </p:cNvSpPr>
          <p:nvPr>
            <p:ph type="title"/>
          </p:nvPr>
        </p:nvSpPr>
        <p:spPr>
          <a:prstGeom prst="rect">
            <a:avLst/>
          </a:prstGeom>
        </p:spPr>
        <p:txBody>
          <a:bodyPr/>
          <a:lstStyle/>
          <a:p>
            <a:r>
              <a:t>Background</a:t>
            </a:r>
          </a:p>
        </p:txBody>
      </p:sp>
      <p:sp>
        <p:nvSpPr>
          <p:cNvPr id="156" name="Slide Subtitle"/>
          <p:cNvSpPr txBox="1">
            <a:spLocks noGrp="1"/>
          </p:cNvSpPr>
          <p:nvPr>
            <p:ph type="body" idx="21"/>
          </p:nvPr>
        </p:nvSpPr>
        <p:spPr>
          <a:xfrm>
            <a:off x="1206500" y="2182256"/>
            <a:ext cx="21971000" cy="190707"/>
          </a:xfrm>
          <a:prstGeom prst="rect">
            <a:avLst/>
          </a:prstGeom>
        </p:spPr>
        <p:txBody>
          <a:bodyPr>
            <a:normAutofit fontScale="32500" lnSpcReduction="20000"/>
          </a:bodyPr>
          <a:lstStyle/>
          <a:p>
            <a:pPr defTabSz="330200">
              <a:defRPr sz="2200"/>
            </a:pPr>
            <a:endParaRPr/>
          </a:p>
        </p:txBody>
      </p:sp>
      <p:sp>
        <p:nvSpPr>
          <p:cNvPr id="157" name="Murder of Veronica Guerin 1996…"/>
          <p:cNvSpPr txBox="1">
            <a:spLocks noGrp="1"/>
          </p:cNvSpPr>
          <p:nvPr>
            <p:ph type="body" idx="1"/>
          </p:nvPr>
        </p:nvSpPr>
        <p:spPr>
          <a:xfrm>
            <a:off x="1303816" y="4248503"/>
            <a:ext cx="18155589" cy="8256013"/>
          </a:xfrm>
          <a:prstGeom prst="rect">
            <a:avLst/>
          </a:prstGeom>
        </p:spPr>
        <p:txBody>
          <a:bodyPr/>
          <a:lstStyle/>
          <a:p>
            <a:pPr marL="609600" indent="-609600">
              <a:defRPr sz="6700"/>
            </a:pPr>
            <a:r>
              <a:t>Murder of Veronica Guerin 1996</a:t>
            </a:r>
          </a:p>
          <a:p>
            <a:pPr marL="609600" indent="-609600">
              <a:defRPr sz="6700"/>
            </a:pPr>
            <a:r>
              <a:t>Ireland’s Falcone moment</a:t>
            </a:r>
          </a:p>
          <a:p>
            <a:pPr marL="609600" indent="-609600">
              <a:defRPr sz="6700"/>
            </a:pPr>
            <a:r>
              <a:t>Decision to target the assets of the criminals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Weaknesses of post-conviction seizure"/>
          <p:cNvSpPr txBox="1">
            <a:spLocks noGrp="1"/>
          </p:cNvSpPr>
          <p:nvPr>
            <p:ph type="title"/>
          </p:nvPr>
        </p:nvSpPr>
        <p:spPr>
          <a:prstGeom prst="rect">
            <a:avLst/>
          </a:prstGeom>
        </p:spPr>
        <p:txBody>
          <a:bodyPr/>
          <a:lstStyle/>
          <a:p>
            <a:r>
              <a:t>Weaknesses of post-conviction seizure</a:t>
            </a:r>
          </a:p>
        </p:txBody>
      </p:sp>
      <p:sp>
        <p:nvSpPr>
          <p:cNvPr id="160" name="Need to prove beyond resonable doubt that a person committed an offence and that the assets represent the proceeds of that specific crime…"/>
          <p:cNvSpPr txBox="1">
            <a:spLocks noGrp="1"/>
          </p:cNvSpPr>
          <p:nvPr>
            <p:ph type="body" idx="1"/>
          </p:nvPr>
        </p:nvSpPr>
        <p:spPr>
          <a:prstGeom prst="rect">
            <a:avLst/>
          </a:prstGeom>
        </p:spPr>
        <p:txBody>
          <a:bodyPr/>
          <a:lstStyle/>
          <a:p>
            <a:r>
              <a:t>Need to prove beyond resonable doubt that a person committed an offence and that the assets represent the proceeds of that specific crime</a:t>
            </a:r>
          </a:p>
          <a:p>
            <a:r>
              <a:t>Length of time between arrest and conviction</a:t>
            </a:r>
          </a:p>
          <a:p>
            <a:r>
              <a:t>Difficulty in preserving assets</a:t>
            </a:r>
          </a:p>
          <a:p>
            <a:r>
              <a:t>Whose responsibility? Police? Prosecutor? Special agency?</a:t>
            </a:r>
          </a:p>
          <a:p>
            <a:r>
              <a:t>How to preserve a business or intangible assets?</a:t>
            </a:r>
          </a:p>
          <a:p>
            <a:r>
              <a:t>Are prosecutors or police focussed on asset preservation?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roceeds of Crime Acts 1996 to 2016"/>
          <p:cNvSpPr txBox="1">
            <a:spLocks noGrp="1"/>
          </p:cNvSpPr>
          <p:nvPr>
            <p:ph type="title"/>
          </p:nvPr>
        </p:nvSpPr>
        <p:spPr>
          <a:prstGeom prst="rect">
            <a:avLst/>
          </a:prstGeom>
        </p:spPr>
        <p:txBody>
          <a:bodyPr/>
          <a:lstStyle/>
          <a:p>
            <a:r>
              <a:t>Proceeds of Crime Acts 1996 to 2016</a:t>
            </a:r>
          </a:p>
        </p:txBody>
      </p:sp>
      <p:sp>
        <p:nvSpPr>
          <p:cNvPr id="163" name="Established Criminal Assets Bureau as a multi-agency body consisting of police officers, tax inspectors, social welfare officers and a legal officer who is not a serving prosecutor…"/>
          <p:cNvSpPr txBox="1">
            <a:spLocks noGrp="1"/>
          </p:cNvSpPr>
          <p:nvPr>
            <p:ph type="body" idx="1"/>
          </p:nvPr>
        </p:nvSpPr>
        <p:spPr>
          <a:prstGeom prst="rect">
            <a:avLst/>
          </a:prstGeom>
        </p:spPr>
        <p:txBody>
          <a:bodyPr/>
          <a:lstStyle/>
          <a:p>
            <a:pPr marL="603504" indent="-603504" defTabSz="2413955">
              <a:spcBef>
                <a:spcPts val="4400"/>
              </a:spcBef>
              <a:defRPr sz="4752"/>
            </a:pPr>
            <a:r>
              <a:t>Established Criminal Assets Bureau as a multi-agency body consisting of police officers, tax inspectors, social welfare officers and a legal officer who is not a serving prosecutor</a:t>
            </a:r>
          </a:p>
          <a:p>
            <a:pPr marL="603504" indent="-603504" defTabSz="2413955">
              <a:spcBef>
                <a:spcPts val="4400"/>
              </a:spcBef>
              <a:defRPr sz="4752"/>
            </a:pPr>
            <a:r>
              <a:t>Members retain all their powers</a:t>
            </a:r>
          </a:p>
          <a:p>
            <a:pPr marL="603504" indent="-603504" defTabSz="2413955">
              <a:spcBef>
                <a:spcPts val="4400"/>
              </a:spcBef>
              <a:defRPr sz="4752"/>
            </a:pPr>
            <a:r>
              <a:t>Action is a civil action and is </a:t>
            </a:r>
            <a:r>
              <a:rPr i="1"/>
              <a:t>in rem</a:t>
            </a:r>
            <a:r>
              <a:t> not </a:t>
            </a:r>
            <a:r>
              <a:rPr i="1"/>
              <a:t>in personam</a:t>
            </a:r>
          </a:p>
          <a:p>
            <a:pPr marL="603504" indent="-603504" defTabSz="2413955">
              <a:spcBef>
                <a:spcPts val="4400"/>
              </a:spcBef>
              <a:defRPr sz="4752"/>
            </a:pPr>
            <a:r>
              <a:t>Property may be seized if it is, directly or indirectly, the proceeds of crime</a:t>
            </a:r>
          </a:p>
          <a:p>
            <a:pPr marL="603504" indent="-603504" defTabSz="2413955">
              <a:spcBef>
                <a:spcPts val="4400"/>
              </a:spcBef>
              <a:defRPr sz="4752"/>
            </a:pPr>
            <a:r>
              <a:t>If at any time a person can show on the balance of probabilities that he is the owner and the property is not the proceeds of crime it will be returned to him by the court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rocedure"/>
          <p:cNvSpPr txBox="1">
            <a:spLocks noGrp="1"/>
          </p:cNvSpPr>
          <p:nvPr>
            <p:ph type="title"/>
          </p:nvPr>
        </p:nvSpPr>
        <p:spPr>
          <a:prstGeom prst="rect">
            <a:avLst/>
          </a:prstGeom>
        </p:spPr>
        <p:txBody>
          <a:bodyPr/>
          <a:lstStyle/>
          <a:p>
            <a:r>
              <a:t>Procedure</a:t>
            </a:r>
          </a:p>
        </p:txBody>
      </p:sp>
      <p:sp>
        <p:nvSpPr>
          <p:cNvPr id="166" name="Bureau officer swears on oath that he believes that property is the proceeds of crime and seeks an interim order freezing the property for 21 days…"/>
          <p:cNvSpPr txBox="1">
            <a:spLocks noGrp="1"/>
          </p:cNvSpPr>
          <p:nvPr>
            <p:ph type="body" idx="1"/>
          </p:nvPr>
        </p:nvSpPr>
        <p:spPr>
          <a:prstGeom prst="rect">
            <a:avLst/>
          </a:prstGeom>
        </p:spPr>
        <p:txBody>
          <a:bodyPr/>
          <a:lstStyle/>
          <a:p>
            <a:pPr marL="469391" indent="-469391" defTabSz="1877520">
              <a:spcBef>
                <a:spcPts val="3400"/>
              </a:spcBef>
              <a:defRPr sz="3696"/>
            </a:pPr>
            <a:r>
              <a:t>Bureau officer swears on oath that he believes that property is the proceeds of crime and seeks an interim order freezing the property for 21 days</a:t>
            </a:r>
          </a:p>
          <a:p>
            <a:pPr marL="469391" indent="-469391" defTabSz="1877520">
              <a:spcBef>
                <a:spcPts val="3400"/>
              </a:spcBef>
              <a:defRPr sz="3696"/>
            </a:pPr>
            <a:r>
              <a:t>Respondent is notified and an interlocutory order is sought. The order is not granted if the respondent shows on the balance of probabilities that he is the owner and the property is not proceeds of crime</a:t>
            </a:r>
          </a:p>
          <a:p>
            <a:pPr marL="469391" indent="-469391" defTabSz="1877520">
              <a:spcBef>
                <a:spcPts val="3400"/>
              </a:spcBef>
              <a:defRPr sz="3696"/>
            </a:pPr>
            <a:r>
              <a:t>Statement of Bureau officer of belief that property is proceeds of crime is evidence of that fact if court is satisfied there are reasonable grounds for the belief</a:t>
            </a:r>
          </a:p>
          <a:p>
            <a:pPr marL="469391" indent="-469391" defTabSz="1877520">
              <a:spcBef>
                <a:spcPts val="3400"/>
              </a:spcBef>
              <a:defRPr sz="3696"/>
            </a:pPr>
            <a:r>
              <a:t>At any time a receiver may be appointed by the court to manage, dispose of or deal with seized property</a:t>
            </a:r>
          </a:p>
          <a:p>
            <a:pPr marL="469391" indent="-469391" defTabSz="1877520">
              <a:spcBef>
                <a:spcPts val="3400"/>
              </a:spcBef>
              <a:defRPr sz="3696"/>
            </a:pPr>
            <a:r>
              <a:t>Court may allow respondent’s living expenses from property</a:t>
            </a:r>
          </a:p>
          <a:p>
            <a:pPr marL="469391" indent="-469391" defTabSz="1877520">
              <a:spcBef>
                <a:spcPts val="3400"/>
              </a:spcBef>
              <a:defRPr sz="3696"/>
            </a:pPr>
            <a:r>
              <a:t>After seven years a permanent disposal order may be made unless property is shown not to be proceeds of crime.The property is then transferred to the State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onclusion"/>
          <p:cNvSpPr txBox="1">
            <a:spLocks noGrp="1"/>
          </p:cNvSpPr>
          <p:nvPr>
            <p:ph type="title"/>
          </p:nvPr>
        </p:nvSpPr>
        <p:spPr>
          <a:prstGeom prst="rect">
            <a:avLst/>
          </a:prstGeom>
        </p:spPr>
        <p:txBody>
          <a:bodyPr/>
          <a:lstStyle/>
          <a:p>
            <a:r>
              <a:t>Conclusion</a:t>
            </a:r>
          </a:p>
        </p:txBody>
      </p:sp>
      <p:sp>
        <p:nvSpPr>
          <p:cNvPr id="169" name="Procedure cannot be measured only by the value of property seized but by the disruption of criminals’s lives…"/>
          <p:cNvSpPr txBox="1">
            <a:spLocks noGrp="1"/>
          </p:cNvSpPr>
          <p:nvPr>
            <p:ph type="body" idx="1"/>
          </p:nvPr>
        </p:nvSpPr>
        <p:spPr>
          <a:prstGeom prst="rect">
            <a:avLst/>
          </a:prstGeom>
        </p:spPr>
        <p:txBody>
          <a:bodyPr/>
          <a:lstStyle/>
          <a:p>
            <a:r>
              <a:t>Procedure cannot be measured only by the value of property seized but by the disruption of criminals’s lives</a:t>
            </a:r>
          </a:p>
          <a:p>
            <a:r>
              <a:t>Particularly useful in targeting organised criminals</a:t>
            </a:r>
          </a:p>
          <a:p>
            <a:r>
              <a:t>Property seiized has included cash, houses, businesses, cars and personal items such as expensive watches and jewellery and social welfare benefits wrongfully claimed and paid</a:t>
            </a:r>
          </a:p>
          <a:p>
            <a:r>
              <a:t>Could be used for corruption cases</a:t>
            </a:r>
          </a:p>
          <a:p>
            <a:r>
              <a:t>See Criminal Assets Bureau website at </a:t>
            </a:r>
            <a:r>
              <a:rPr u="sng">
                <a:hlinkClick r:id="rId2"/>
              </a:rPr>
              <a:t>https://www.cab.ie</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423</Words>
  <Application>Microsoft Office PowerPoint</Application>
  <PresentationFormat>Custom</PresentationFormat>
  <Paragraphs>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Helvetica Neue</vt:lpstr>
      <vt:lpstr>Helvetica Neue Medium</vt:lpstr>
      <vt:lpstr>21_BasicWhite</vt:lpstr>
      <vt:lpstr>Civil Forfeiture (Non-Conviction based asset seizure</vt:lpstr>
      <vt:lpstr>Background</vt:lpstr>
      <vt:lpstr>Weaknesses of post-conviction seizure</vt:lpstr>
      <vt:lpstr>Proceeds of Crime Acts 1996 to 2016</vt:lpstr>
      <vt:lpstr>Procedure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Forfeiture (Non-Conviction based asset seizure</dc:title>
  <dc:creator>GiS</dc:creator>
  <cp:lastModifiedBy>Admin</cp:lastModifiedBy>
  <cp:revision>2</cp:revision>
  <dcterms:modified xsi:type="dcterms:W3CDTF">2022-09-29T04:18:30Z</dcterms:modified>
</cp:coreProperties>
</file>