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63" r:id="rId6"/>
    <p:sldId id="264" r:id="rId7"/>
    <p:sldId id="265" r:id="rId8"/>
    <p:sldId id="266" r:id="rId9"/>
    <p:sldId id="267" r:id="rId10"/>
    <p:sldId id="268" r:id="rId11"/>
    <p:sldId id="258" r:id="rId12"/>
    <p:sldId id="269" r:id="rId13"/>
    <p:sldId id="270" r:id="rId14"/>
    <p:sldId id="271" r:id="rId15"/>
    <p:sldId id="272" r:id="rId16"/>
    <p:sldId id="259" r:id="rId17"/>
    <p:sldId id="261" r:id="rId18"/>
    <p:sldId id="273" r:id="rId19"/>
    <p:sldId id="274" r:id="rId20"/>
    <p:sldId id="262" r:id="rId21"/>
  </p:sldIdLst>
  <p:sldSz cx="9144000" cy="6858000" type="overhead"/>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C0AB"/>
    <a:srgbClr val="01B7A3"/>
    <a:srgbClr val="FFFFA5"/>
    <a:srgbClr val="7AC2EA"/>
    <a:srgbClr val="76C5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p:restoredTop sz="96405"/>
  </p:normalViewPr>
  <p:slideViewPr>
    <p:cSldViewPr snapToGrid="0" snapToObjects="1">
      <p:cViewPr varScale="1">
        <p:scale>
          <a:sx n="67" d="100"/>
          <a:sy n="67" d="100"/>
        </p:scale>
        <p:origin x="13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C449D75-F490-3545-924E-40A6E5F39773}" type="datetimeFigureOut">
              <a:rPr lang="en-MO" smtClean="0"/>
              <a:t>10/08/2022</a:t>
            </a:fld>
            <a:endParaRPr lang="en-MO"/>
          </a:p>
        </p:txBody>
      </p:sp>
      <p:sp>
        <p:nvSpPr>
          <p:cNvPr id="5" name="Footer Placeholder 4"/>
          <p:cNvSpPr>
            <a:spLocks noGrp="1"/>
          </p:cNvSpPr>
          <p:nvPr>
            <p:ph type="ftr" sz="quarter" idx="11"/>
          </p:nvPr>
        </p:nvSpPr>
        <p:spPr/>
        <p:txBody>
          <a:bodyPr/>
          <a:lstStyle/>
          <a:p>
            <a:endParaRPr lang="en-MO"/>
          </a:p>
        </p:txBody>
      </p:sp>
      <p:sp>
        <p:nvSpPr>
          <p:cNvPr id="6" name="Slide Number Placeholder 5"/>
          <p:cNvSpPr>
            <a:spLocks noGrp="1"/>
          </p:cNvSpPr>
          <p:nvPr>
            <p:ph type="sldNum" sz="quarter" idx="12"/>
          </p:nvPr>
        </p:nvSpPr>
        <p:spPr/>
        <p:txBody>
          <a:bodyPr/>
          <a:lstStyle/>
          <a:p>
            <a:fld id="{79F3496D-93BB-204F-9258-C98BB0359088}" type="slidenum">
              <a:rPr lang="en-MO" smtClean="0"/>
              <a:t>‹#›</a:t>
            </a:fld>
            <a:endParaRPr lang="en-MO"/>
          </a:p>
        </p:txBody>
      </p:sp>
    </p:spTree>
    <p:extLst>
      <p:ext uri="{BB962C8B-B14F-4D97-AF65-F5344CB8AC3E}">
        <p14:creationId xmlns:p14="http://schemas.microsoft.com/office/powerpoint/2010/main" val="2731928924"/>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C449D75-F490-3545-924E-40A6E5F39773}" type="datetimeFigureOut">
              <a:rPr lang="en-MO" smtClean="0"/>
              <a:t>10/08/2022</a:t>
            </a:fld>
            <a:endParaRPr lang="en-MO"/>
          </a:p>
        </p:txBody>
      </p:sp>
      <p:sp>
        <p:nvSpPr>
          <p:cNvPr id="5" name="Footer Placeholder 4"/>
          <p:cNvSpPr>
            <a:spLocks noGrp="1"/>
          </p:cNvSpPr>
          <p:nvPr>
            <p:ph type="ftr" sz="quarter" idx="11"/>
          </p:nvPr>
        </p:nvSpPr>
        <p:spPr/>
        <p:txBody>
          <a:bodyPr/>
          <a:lstStyle/>
          <a:p>
            <a:endParaRPr lang="en-MO"/>
          </a:p>
        </p:txBody>
      </p:sp>
      <p:sp>
        <p:nvSpPr>
          <p:cNvPr id="6" name="Slide Number Placeholder 5"/>
          <p:cNvSpPr>
            <a:spLocks noGrp="1"/>
          </p:cNvSpPr>
          <p:nvPr>
            <p:ph type="sldNum" sz="quarter" idx="12"/>
          </p:nvPr>
        </p:nvSpPr>
        <p:spPr/>
        <p:txBody>
          <a:bodyPr/>
          <a:lstStyle/>
          <a:p>
            <a:fld id="{79F3496D-93BB-204F-9258-C98BB0359088}" type="slidenum">
              <a:rPr lang="en-MO" smtClean="0"/>
              <a:t>‹#›</a:t>
            </a:fld>
            <a:endParaRPr lang="en-MO"/>
          </a:p>
        </p:txBody>
      </p:sp>
    </p:spTree>
    <p:extLst>
      <p:ext uri="{BB962C8B-B14F-4D97-AF65-F5344CB8AC3E}">
        <p14:creationId xmlns:p14="http://schemas.microsoft.com/office/powerpoint/2010/main" val="1770429714"/>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C449D75-F490-3545-924E-40A6E5F39773}" type="datetimeFigureOut">
              <a:rPr lang="en-MO" smtClean="0"/>
              <a:t>10/08/2022</a:t>
            </a:fld>
            <a:endParaRPr lang="en-MO"/>
          </a:p>
        </p:txBody>
      </p:sp>
      <p:sp>
        <p:nvSpPr>
          <p:cNvPr id="5" name="Footer Placeholder 4"/>
          <p:cNvSpPr>
            <a:spLocks noGrp="1"/>
          </p:cNvSpPr>
          <p:nvPr>
            <p:ph type="ftr" sz="quarter" idx="11"/>
          </p:nvPr>
        </p:nvSpPr>
        <p:spPr/>
        <p:txBody>
          <a:bodyPr/>
          <a:lstStyle/>
          <a:p>
            <a:endParaRPr lang="en-MO"/>
          </a:p>
        </p:txBody>
      </p:sp>
      <p:sp>
        <p:nvSpPr>
          <p:cNvPr id="6" name="Slide Number Placeholder 5"/>
          <p:cNvSpPr>
            <a:spLocks noGrp="1"/>
          </p:cNvSpPr>
          <p:nvPr>
            <p:ph type="sldNum" sz="quarter" idx="12"/>
          </p:nvPr>
        </p:nvSpPr>
        <p:spPr/>
        <p:txBody>
          <a:bodyPr/>
          <a:lstStyle/>
          <a:p>
            <a:fld id="{79F3496D-93BB-204F-9258-C98BB0359088}" type="slidenum">
              <a:rPr lang="en-MO" smtClean="0"/>
              <a:t>‹#›</a:t>
            </a:fld>
            <a:endParaRPr lang="en-MO"/>
          </a:p>
        </p:txBody>
      </p:sp>
    </p:spTree>
    <p:extLst>
      <p:ext uri="{BB962C8B-B14F-4D97-AF65-F5344CB8AC3E}">
        <p14:creationId xmlns:p14="http://schemas.microsoft.com/office/powerpoint/2010/main" val="1270734548"/>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C449D75-F490-3545-924E-40A6E5F39773}" type="datetimeFigureOut">
              <a:rPr lang="en-MO" smtClean="0"/>
              <a:t>10/08/2022</a:t>
            </a:fld>
            <a:endParaRPr lang="en-MO"/>
          </a:p>
        </p:txBody>
      </p:sp>
      <p:sp>
        <p:nvSpPr>
          <p:cNvPr id="5" name="Footer Placeholder 4"/>
          <p:cNvSpPr>
            <a:spLocks noGrp="1"/>
          </p:cNvSpPr>
          <p:nvPr>
            <p:ph type="ftr" sz="quarter" idx="11"/>
          </p:nvPr>
        </p:nvSpPr>
        <p:spPr/>
        <p:txBody>
          <a:bodyPr/>
          <a:lstStyle/>
          <a:p>
            <a:endParaRPr lang="en-MO"/>
          </a:p>
        </p:txBody>
      </p:sp>
      <p:sp>
        <p:nvSpPr>
          <p:cNvPr id="6" name="Slide Number Placeholder 5"/>
          <p:cNvSpPr>
            <a:spLocks noGrp="1"/>
          </p:cNvSpPr>
          <p:nvPr>
            <p:ph type="sldNum" sz="quarter" idx="12"/>
          </p:nvPr>
        </p:nvSpPr>
        <p:spPr/>
        <p:txBody>
          <a:bodyPr/>
          <a:lstStyle/>
          <a:p>
            <a:fld id="{79F3496D-93BB-204F-9258-C98BB0359088}" type="slidenum">
              <a:rPr lang="en-MO" smtClean="0"/>
              <a:t>‹#›</a:t>
            </a:fld>
            <a:endParaRPr lang="en-MO"/>
          </a:p>
        </p:txBody>
      </p:sp>
    </p:spTree>
    <p:extLst>
      <p:ext uri="{BB962C8B-B14F-4D97-AF65-F5344CB8AC3E}">
        <p14:creationId xmlns:p14="http://schemas.microsoft.com/office/powerpoint/2010/main" val="3277423855"/>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C449D75-F490-3545-924E-40A6E5F39773}" type="datetimeFigureOut">
              <a:rPr lang="en-MO" smtClean="0"/>
              <a:t>10/08/2022</a:t>
            </a:fld>
            <a:endParaRPr lang="en-MO"/>
          </a:p>
        </p:txBody>
      </p:sp>
      <p:sp>
        <p:nvSpPr>
          <p:cNvPr id="5" name="Footer Placeholder 4"/>
          <p:cNvSpPr>
            <a:spLocks noGrp="1"/>
          </p:cNvSpPr>
          <p:nvPr>
            <p:ph type="ftr" sz="quarter" idx="11"/>
          </p:nvPr>
        </p:nvSpPr>
        <p:spPr/>
        <p:txBody>
          <a:bodyPr/>
          <a:lstStyle/>
          <a:p>
            <a:endParaRPr lang="en-MO"/>
          </a:p>
        </p:txBody>
      </p:sp>
      <p:sp>
        <p:nvSpPr>
          <p:cNvPr id="6" name="Slide Number Placeholder 5"/>
          <p:cNvSpPr>
            <a:spLocks noGrp="1"/>
          </p:cNvSpPr>
          <p:nvPr>
            <p:ph type="sldNum" sz="quarter" idx="12"/>
          </p:nvPr>
        </p:nvSpPr>
        <p:spPr/>
        <p:txBody>
          <a:bodyPr/>
          <a:lstStyle/>
          <a:p>
            <a:fld id="{79F3496D-93BB-204F-9258-C98BB0359088}" type="slidenum">
              <a:rPr lang="en-MO" smtClean="0"/>
              <a:t>‹#›</a:t>
            </a:fld>
            <a:endParaRPr lang="en-MO"/>
          </a:p>
        </p:txBody>
      </p:sp>
    </p:spTree>
    <p:extLst>
      <p:ext uri="{BB962C8B-B14F-4D97-AF65-F5344CB8AC3E}">
        <p14:creationId xmlns:p14="http://schemas.microsoft.com/office/powerpoint/2010/main" val="3027554607"/>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C449D75-F490-3545-924E-40A6E5F39773}" type="datetimeFigureOut">
              <a:rPr lang="en-MO" smtClean="0"/>
              <a:t>10/08/2022</a:t>
            </a:fld>
            <a:endParaRPr lang="en-MO"/>
          </a:p>
        </p:txBody>
      </p:sp>
      <p:sp>
        <p:nvSpPr>
          <p:cNvPr id="6" name="Footer Placeholder 5"/>
          <p:cNvSpPr>
            <a:spLocks noGrp="1"/>
          </p:cNvSpPr>
          <p:nvPr>
            <p:ph type="ftr" sz="quarter" idx="11"/>
          </p:nvPr>
        </p:nvSpPr>
        <p:spPr/>
        <p:txBody>
          <a:bodyPr/>
          <a:lstStyle/>
          <a:p>
            <a:endParaRPr lang="en-MO"/>
          </a:p>
        </p:txBody>
      </p:sp>
      <p:sp>
        <p:nvSpPr>
          <p:cNvPr id="7" name="Slide Number Placeholder 6"/>
          <p:cNvSpPr>
            <a:spLocks noGrp="1"/>
          </p:cNvSpPr>
          <p:nvPr>
            <p:ph type="sldNum" sz="quarter" idx="12"/>
          </p:nvPr>
        </p:nvSpPr>
        <p:spPr/>
        <p:txBody>
          <a:bodyPr/>
          <a:lstStyle/>
          <a:p>
            <a:fld id="{79F3496D-93BB-204F-9258-C98BB0359088}" type="slidenum">
              <a:rPr lang="en-MO" smtClean="0"/>
              <a:t>‹#›</a:t>
            </a:fld>
            <a:endParaRPr lang="en-MO"/>
          </a:p>
        </p:txBody>
      </p:sp>
    </p:spTree>
    <p:extLst>
      <p:ext uri="{BB962C8B-B14F-4D97-AF65-F5344CB8AC3E}">
        <p14:creationId xmlns:p14="http://schemas.microsoft.com/office/powerpoint/2010/main" val="717293911"/>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C449D75-F490-3545-924E-40A6E5F39773}" type="datetimeFigureOut">
              <a:rPr lang="en-MO" smtClean="0"/>
              <a:t>10/08/2022</a:t>
            </a:fld>
            <a:endParaRPr lang="en-MO"/>
          </a:p>
        </p:txBody>
      </p:sp>
      <p:sp>
        <p:nvSpPr>
          <p:cNvPr id="8" name="Footer Placeholder 7"/>
          <p:cNvSpPr>
            <a:spLocks noGrp="1"/>
          </p:cNvSpPr>
          <p:nvPr>
            <p:ph type="ftr" sz="quarter" idx="11"/>
          </p:nvPr>
        </p:nvSpPr>
        <p:spPr/>
        <p:txBody>
          <a:bodyPr/>
          <a:lstStyle/>
          <a:p>
            <a:endParaRPr lang="en-MO"/>
          </a:p>
        </p:txBody>
      </p:sp>
      <p:sp>
        <p:nvSpPr>
          <p:cNvPr id="9" name="Slide Number Placeholder 8"/>
          <p:cNvSpPr>
            <a:spLocks noGrp="1"/>
          </p:cNvSpPr>
          <p:nvPr>
            <p:ph type="sldNum" sz="quarter" idx="12"/>
          </p:nvPr>
        </p:nvSpPr>
        <p:spPr/>
        <p:txBody>
          <a:bodyPr/>
          <a:lstStyle/>
          <a:p>
            <a:fld id="{79F3496D-93BB-204F-9258-C98BB0359088}" type="slidenum">
              <a:rPr lang="en-MO" smtClean="0"/>
              <a:t>‹#›</a:t>
            </a:fld>
            <a:endParaRPr lang="en-MO"/>
          </a:p>
        </p:txBody>
      </p:sp>
    </p:spTree>
    <p:extLst>
      <p:ext uri="{BB962C8B-B14F-4D97-AF65-F5344CB8AC3E}">
        <p14:creationId xmlns:p14="http://schemas.microsoft.com/office/powerpoint/2010/main" val="1112782297"/>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C449D75-F490-3545-924E-40A6E5F39773}" type="datetimeFigureOut">
              <a:rPr lang="en-MO" smtClean="0"/>
              <a:t>10/08/2022</a:t>
            </a:fld>
            <a:endParaRPr lang="en-MO"/>
          </a:p>
        </p:txBody>
      </p:sp>
      <p:sp>
        <p:nvSpPr>
          <p:cNvPr id="4" name="Footer Placeholder 3"/>
          <p:cNvSpPr>
            <a:spLocks noGrp="1"/>
          </p:cNvSpPr>
          <p:nvPr>
            <p:ph type="ftr" sz="quarter" idx="11"/>
          </p:nvPr>
        </p:nvSpPr>
        <p:spPr/>
        <p:txBody>
          <a:bodyPr/>
          <a:lstStyle/>
          <a:p>
            <a:endParaRPr lang="en-MO"/>
          </a:p>
        </p:txBody>
      </p:sp>
      <p:sp>
        <p:nvSpPr>
          <p:cNvPr id="5" name="Slide Number Placeholder 4"/>
          <p:cNvSpPr>
            <a:spLocks noGrp="1"/>
          </p:cNvSpPr>
          <p:nvPr>
            <p:ph type="sldNum" sz="quarter" idx="12"/>
          </p:nvPr>
        </p:nvSpPr>
        <p:spPr/>
        <p:txBody>
          <a:bodyPr/>
          <a:lstStyle/>
          <a:p>
            <a:fld id="{79F3496D-93BB-204F-9258-C98BB0359088}" type="slidenum">
              <a:rPr lang="en-MO" smtClean="0"/>
              <a:t>‹#›</a:t>
            </a:fld>
            <a:endParaRPr lang="en-MO"/>
          </a:p>
        </p:txBody>
      </p:sp>
    </p:spTree>
    <p:extLst>
      <p:ext uri="{BB962C8B-B14F-4D97-AF65-F5344CB8AC3E}">
        <p14:creationId xmlns:p14="http://schemas.microsoft.com/office/powerpoint/2010/main" val="2981424331"/>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49D75-F490-3545-924E-40A6E5F39773}" type="datetimeFigureOut">
              <a:rPr lang="en-MO" smtClean="0"/>
              <a:t>10/08/2022</a:t>
            </a:fld>
            <a:endParaRPr lang="en-MO"/>
          </a:p>
        </p:txBody>
      </p:sp>
      <p:sp>
        <p:nvSpPr>
          <p:cNvPr id="3" name="Footer Placeholder 2"/>
          <p:cNvSpPr>
            <a:spLocks noGrp="1"/>
          </p:cNvSpPr>
          <p:nvPr>
            <p:ph type="ftr" sz="quarter" idx="11"/>
          </p:nvPr>
        </p:nvSpPr>
        <p:spPr/>
        <p:txBody>
          <a:bodyPr/>
          <a:lstStyle/>
          <a:p>
            <a:endParaRPr lang="en-MO"/>
          </a:p>
        </p:txBody>
      </p:sp>
      <p:sp>
        <p:nvSpPr>
          <p:cNvPr id="4" name="Slide Number Placeholder 3"/>
          <p:cNvSpPr>
            <a:spLocks noGrp="1"/>
          </p:cNvSpPr>
          <p:nvPr>
            <p:ph type="sldNum" sz="quarter" idx="12"/>
          </p:nvPr>
        </p:nvSpPr>
        <p:spPr/>
        <p:txBody>
          <a:bodyPr/>
          <a:lstStyle/>
          <a:p>
            <a:fld id="{79F3496D-93BB-204F-9258-C98BB0359088}" type="slidenum">
              <a:rPr lang="en-MO" smtClean="0"/>
              <a:t>‹#›</a:t>
            </a:fld>
            <a:endParaRPr lang="en-MO"/>
          </a:p>
        </p:txBody>
      </p:sp>
    </p:spTree>
    <p:extLst>
      <p:ext uri="{BB962C8B-B14F-4D97-AF65-F5344CB8AC3E}">
        <p14:creationId xmlns:p14="http://schemas.microsoft.com/office/powerpoint/2010/main" val="3561277750"/>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C449D75-F490-3545-924E-40A6E5F39773}" type="datetimeFigureOut">
              <a:rPr lang="en-MO" smtClean="0"/>
              <a:t>10/08/2022</a:t>
            </a:fld>
            <a:endParaRPr lang="en-MO"/>
          </a:p>
        </p:txBody>
      </p:sp>
      <p:sp>
        <p:nvSpPr>
          <p:cNvPr id="6" name="Footer Placeholder 5"/>
          <p:cNvSpPr>
            <a:spLocks noGrp="1"/>
          </p:cNvSpPr>
          <p:nvPr>
            <p:ph type="ftr" sz="quarter" idx="11"/>
          </p:nvPr>
        </p:nvSpPr>
        <p:spPr/>
        <p:txBody>
          <a:bodyPr/>
          <a:lstStyle/>
          <a:p>
            <a:endParaRPr lang="en-MO"/>
          </a:p>
        </p:txBody>
      </p:sp>
      <p:sp>
        <p:nvSpPr>
          <p:cNvPr id="7" name="Slide Number Placeholder 6"/>
          <p:cNvSpPr>
            <a:spLocks noGrp="1"/>
          </p:cNvSpPr>
          <p:nvPr>
            <p:ph type="sldNum" sz="quarter" idx="12"/>
          </p:nvPr>
        </p:nvSpPr>
        <p:spPr/>
        <p:txBody>
          <a:bodyPr/>
          <a:lstStyle/>
          <a:p>
            <a:fld id="{79F3496D-93BB-204F-9258-C98BB0359088}" type="slidenum">
              <a:rPr lang="en-MO" smtClean="0"/>
              <a:t>‹#›</a:t>
            </a:fld>
            <a:endParaRPr lang="en-MO"/>
          </a:p>
        </p:txBody>
      </p:sp>
    </p:spTree>
    <p:extLst>
      <p:ext uri="{BB962C8B-B14F-4D97-AF65-F5344CB8AC3E}">
        <p14:creationId xmlns:p14="http://schemas.microsoft.com/office/powerpoint/2010/main" val="77999703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C449D75-F490-3545-924E-40A6E5F39773}" type="datetimeFigureOut">
              <a:rPr lang="en-MO" smtClean="0"/>
              <a:t>10/08/2022</a:t>
            </a:fld>
            <a:endParaRPr lang="en-MO"/>
          </a:p>
        </p:txBody>
      </p:sp>
      <p:sp>
        <p:nvSpPr>
          <p:cNvPr id="6" name="Footer Placeholder 5"/>
          <p:cNvSpPr>
            <a:spLocks noGrp="1"/>
          </p:cNvSpPr>
          <p:nvPr>
            <p:ph type="ftr" sz="quarter" idx="11"/>
          </p:nvPr>
        </p:nvSpPr>
        <p:spPr/>
        <p:txBody>
          <a:bodyPr/>
          <a:lstStyle/>
          <a:p>
            <a:endParaRPr lang="en-MO"/>
          </a:p>
        </p:txBody>
      </p:sp>
      <p:sp>
        <p:nvSpPr>
          <p:cNvPr id="7" name="Slide Number Placeholder 6"/>
          <p:cNvSpPr>
            <a:spLocks noGrp="1"/>
          </p:cNvSpPr>
          <p:nvPr>
            <p:ph type="sldNum" sz="quarter" idx="12"/>
          </p:nvPr>
        </p:nvSpPr>
        <p:spPr/>
        <p:txBody>
          <a:bodyPr/>
          <a:lstStyle/>
          <a:p>
            <a:fld id="{79F3496D-93BB-204F-9258-C98BB0359088}" type="slidenum">
              <a:rPr lang="en-MO" smtClean="0"/>
              <a:t>‹#›</a:t>
            </a:fld>
            <a:endParaRPr lang="en-MO"/>
          </a:p>
        </p:txBody>
      </p:sp>
    </p:spTree>
    <p:extLst>
      <p:ext uri="{BB962C8B-B14F-4D97-AF65-F5344CB8AC3E}">
        <p14:creationId xmlns:p14="http://schemas.microsoft.com/office/powerpoint/2010/main" val="48552478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49D75-F490-3545-924E-40A6E5F39773}" type="datetimeFigureOut">
              <a:rPr lang="en-MO" smtClean="0"/>
              <a:t>10/08/2022</a:t>
            </a:fld>
            <a:endParaRPr lang="en-M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3496D-93BB-204F-9258-C98BB0359088}" type="slidenum">
              <a:rPr lang="en-MO" smtClean="0"/>
              <a:t>‹#›</a:t>
            </a:fld>
            <a:endParaRPr lang="en-MO"/>
          </a:p>
        </p:txBody>
      </p:sp>
    </p:spTree>
    <p:extLst>
      <p:ext uri="{BB962C8B-B14F-4D97-AF65-F5344CB8AC3E}">
        <p14:creationId xmlns:p14="http://schemas.microsoft.com/office/powerpoint/2010/main" val="3116878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3F043E-A5C5-F74B-602A-641D3DB4B23C}"/>
              </a:ext>
            </a:extLst>
          </p:cNvPr>
          <p:cNvPicPr>
            <a:picLocks noChangeAspect="1"/>
          </p:cNvPicPr>
          <p:nvPr/>
        </p:nvPicPr>
        <p:blipFill>
          <a:blip r:embed="rId2"/>
          <a:stretch>
            <a:fillRect/>
          </a:stretch>
        </p:blipFill>
        <p:spPr>
          <a:xfrm>
            <a:off x="-3572" y="0"/>
            <a:ext cx="9147572" cy="6860678"/>
          </a:xfrm>
          <a:prstGeom prst="rect">
            <a:avLst/>
          </a:prstGeom>
        </p:spPr>
      </p:pic>
      <p:sp>
        <p:nvSpPr>
          <p:cNvPr id="7" name="TextBox 6">
            <a:extLst>
              <a:ext uri="{FF2B5EF4-FFF2-40B4-BE49-F238E27FC236}">
                <a16:creationId xmlns:a16="http://schemas.microsoft.com/office/drawing/2014/main" id="{AB688F4D-1003-6A48-8E69-61D1ECB02D55}"/>
              </a:ext>
            </a:extLst>
          </p:cNvPr>
          <p:cNvSpPr txBox="1"/>
          <p:nvPr/>
        </p:nvSpPr>
        <p:spPr>
          <a:xfrm>
            <a:off x="2733474" y="2331694"/>
            <a:ext cx="6128424" cy="646331"/>
          </a:xfrm>
          <a:prstGeom prst="rect">
            <a:avLst/>
          </a:prstGeom>
          <a:noFill/>
        </p:spPr>
        <p:txBody>
          <a:bodyPr wrap="square" rtlCol="0">
            <a:spAutoFit/>
          </a:bodyPr>
          <a:lstStyle/>
          <a:p>
            <a:r>
              <a:rPr lang="pt-PT" sz="2000" b="1" dirty="0">
                <a:solidFill>
                  <a:schemeClr val="bg1"/>
                </a:solidFill>
                <a:latin typeface="Arial" panose="020B0604020202020204" pitchFamily="34" charset="0"/>
                <a:cs typeface="Arial" panose="020B0604020202020204" pitchFamily="34" charset="0"/>
              </a:rPr>
              <a:t>IAP - </a:t>
            </a:r>
            <a:r>
              <a:rPr lang="pt-PT" sz="2000" b="1" dirty="0" err="1">
                <a:solidFill>
                  <a:schemeClr val="bg1"/>
                </a:solidFill>
                <a:latin typeface="Arial" panose="020B0604020202020204" pitchFamily="34" charset="0"/>
                <a:cs typeface="Arial" panose="020B0604020202020204" pitchFamily="34" charset="0"/>
              </a:rPr>
              <a:t>International</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Association</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of</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Prosecutors</a:t>
            </a:r>
            <a:endParaRPr lang="pt-PT" sz="2000" b="1" dirty="0">
              <a:solidFill>
                <a:schemeClr val="bg1"/>
              </a:solidFill>
              <a:latin typeface="Arial" panose="020B0604020202020204" pitchFamily="34" charset="0"/>
              <a:cs typeface="Arial" panose="020B0604020202020204" pitchFamily="34" charset="0"/>
            </a:endParaRPr>
          </a:p>
          <a:p>
            <a:r>
              <a:rPr lang="pt-PT" sz="1600" b="1" dirty="0">
                <a:solidFill>
                  <a:schemeClr val="bg1"/>
                </a:solidFill>
                <a:latin typeface="Arial" panose="020B0604020202020204" pitchFamily="34" charset="0"/>
                <a:cs typeface="Arial" panose="020B0604020202020204" pitchFamily="34" charset="0"/>
              </a:rPr>
              <a:t>27th </a:t>
            </a:r>
            <a:r>
              <a:rPr lang="pt-PT" sz="1600" b="1" dirty="0" err="1">
                <a:solidFill>
                  <a:schemeClr val="bg1"/>
                </a:solidFill>
                <a:latin typeface="Arial" panose="020B0604020202020204" pitchFamily="34" charset="0"/>
                <a:cs typeface="Arial" panose="020B0604020202020204" pitchFamily="34" charset="0"/>
              </a:rPr>
              <a:t>Annual</a:t>
            </a:r>
            <a:r>
              <a:rPr lang="pt-PT" sz="1600" b="1" dirty="0">
                <a:solidFill>
                  <a:schemeClr val="bg1"/>
                </a:solidFill>
                <a:latin typeface="Arial" panose="020B0604020202020204" pitchFamily="34" charset="0"/>
                <a:cs typeface="Arial" panose="020B0604020202020204" pitchFamily="34" charset="0"/>
              </a:rPr>
              <a:t> Conference </a:t>
            </a:r>
            <a:r>
              <a:rPr lang="pt-PT" sz="1600" b="1" dirty="0" err="1">
                <a:solidFill>
                  <a:schemeClr val="bg1"/>
                </a:solidFill>
                <a:latin typeface="Arial" panose="020B0604020202020204" pitchFamily="34" charset="0"/>
                <a:cs typeface="Arial" panose="020B0604020202020204" pitchFamily="34" charset="0"/>
              </a:rPr>
              <a:t>And</a:t>
            </a:r>
            <a:r>
              <a:rPr lang="pt-PT" sz="1600" b="1" dirty="0">
                <a:solidFill>
                  <a:schemeClr val="bg1"/>
                </a:solidFill>
                <a:latin typeface="Arial" panose="020B0604020202020204" pitchFamily="34" charset="0"/>
                <a:cs typeface="Arial" panose="020B0604020202020204" pitchFamily="34" charset="0"/>
              </a:rPr>
              <a:t> General Meeting </a:t>
            </a:r>
            <a:endParaRPr lang="en-MO" sz="16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EBA8C5D-EDDC-EA40-BEAB-E770C8F2E03A}"/>
              </a:ext>
            </a:extLst>
          </p:cNvPr>
          <p:cNvSpPr txBox="1"/>
          <p:nvPr/>
        </p:nvSpPr>
        <p:spPr>
          <a:xfrm>
            <a:off x="2761034" y="6158399"/>
            <a:ext cx="2999361" cy="307777"/>
          </a:xfrm>
          <a:prstGeom prst="rect">
            <a:avLst/>
          </a:prstGeom>
          <a:noFill/>
        </p:spPr>
        <p:txBody>
          <a:bodyPr wrap="square" rtlCol="0">
            <a:spAutoFit/>
          </a:bodyPr>
          <a:lstStyle/>
          <a:p>
            <a:r>
              <a:rPr lang="pt-PT" sz="1400" b="1" dirty="0">
                <a:solidFill>
                  <a:schemeClr val="bg1"/>
                </a:solidFill>
                <a:latin typeface="Arial" panose="020B0604020202020204" pitchFamily="34" charset="0"/>
                <a:cs typeface="Arial" panose="020B0604020202020204" pitchFamily="34" charset="0"/>
              </a:rPr>
              <a:t>Tbilisi – </a:t>
            </a:r>
            <a:r>
              <a:rPr lang="pt-PT" sz="1400" b="1" dirty="0" err="1">
                <a:solidFill>
                  <a:schemeClr val="bg1"/>
                </a:solidFill>
                <a:latin typeface="Arial" panose="020B0604020202020204" pitchFamily="34" charset="0"/>
                <a:cs typeface="Arial" panose="020B0604020202020204" pitchFamily="34" charset="0"/>
              </a:rPr>
              <a:t>Georgia</a:t>
            </a:r>
            <a:r>
              <a:rPr lang="en-MO" sz="1400" b="1" dirty="0">
                <a:solidFill>
                  <a:schemeClr val="bg1"/>
                </a:solidFill>
                <a:latin typeface="Arial" panose="020B0604020202020204" pitchFamily="34" charset="0"/>
                <a:cs typeface="Arial" panose="020B0604020202020204" pitchFamily="34" charset="0"/>
              </a:rPr>
              <a:t> </a:t>
            </a:r>
            <a:r>
              <a:rPr lang="en-MO" sz="1200" b="1" dirty="0">
                <a:solidFill>
                  <a:srgbClr val="01B7A3"/>
                </a:solidFill>
                <a:latin typeface="Arial" panose="020B0604020202020204" pitchFamily="34" charset="0"/>
                <a:cs typeface="Arial" panose="020B0604020202020204" pitchFamily="34" charset="0"/>
              </a:rPr>
              <a:t>2022 / 09 / 25-29</a:t>
            </a:r>
          </a:p>
        </p:txBody>
      </p:sp>
      <p:sp>
        <p:nvSpPr>
          <p:cNvPr id="9" name="TextBox 8">
            <a:extLst>
              <a:ext uri="{FF2B5EF4-FFF2-40B4-BE49-F238E27FC236}">
                <a16:creationId xmlns:a16="http://schemas.microsoft.com/office/drawing/2014/main" id="{E5D18662-104C-14A0-E65D-6CAFF0BDDD45}"/>
              </a:ext>
            </a:extLst>
          </p:cNvPr>
          <p:cNvSpPr txBox="1"/>
          <p:nvPr/>
        </p:nvSpPr>
        <p:spPr>
          <a:xfrm>
            <a:off x="2696183" y="2999162"/>
            <a:ext cx="6128424" cy="523220"/>
          </a:xfrm>
          <a:prstGeom prst="rect">
            <a:avLst/>
          </a:prstGeom>
          <a:noFill/>
        </p:spPr>
        <p:txBody>
          <a:bodyPr wrap="square" rtlCol="0">
            <a:spAutoFit/>
          </a:bodyPr>
          <a:lstStyle/>
          <a:p>
            <a:r>
              <a:rPr lang="pt-PT" sz="1400" i="1" dirty="0">
                <a:solidFill>
                  <a:schemeClr val="bg1"/>
                </a:solidFill>
                <a:latin typeface="Arial Narrow" panose="020B0604020202020204" pitchFamily="34" charset="0"/>
                <a:cs typeface="Arial Narrow" panose="020B0604020202020204" pitchFamily="34" charset="0"/>
              </a:rPr>
              <a:t>Global </a:t>
            </a:r>
            <a:r>
              <a:rPr lang="pt-PT" sz="1400" i="1" dirty="0" err="1">
                <a:solidFill>
                  <a:schemeClr val="bg1"/>
                </a:solidFill>
                <a:latin typeface="Arial Narrow" panose="020B0604020202020204" pitchFamily="34" charset="0"/>
                <a:cs typeface="Arial Narrow" panose="020B0604020202020204" pitchFamily="34" charset="0"/>
              </a:rPr>
              <a:t>Forum</a:t>
            </a:r>
            <a:r>
              <a:rPr lang="pt-PT" sz="1400" i="1" dirty="0">
                <a:solidFill>
                  <a:schemeClr val="bg1"/>
                </a:solidFill>
                <a:latin typeface="Arial Narrow" panose="020B0604020202020204" pitchFamily="34" charset="0"/>
                <a:cs typeface="Arial Narrow" panose="020B0604020202020204" pitchFamily="34" charset="0"/>
              </a:rPr>
              <a:t> for </a:t>
            </a:r>
            <a:r>
              <a:rPr lang="pt-PT" sz="1400" i="1" dirty="0" err="1">
                <a:solidFill>
                  <a:schemeClr val="bg1"/>
                </a:solidFill>
                <a:latin typeface="Arial Narrow" panose="020B0604020202020204" pitchFamily="34" charset="0"/>
                <a:cs typeface="Arial Narrow" panose="020B0604020202020204" pitchFamily="34" charset="0"/>
              </a:rPr>
              <a:t>Associations</a:t>
            </a:r>
            <a:r>
              <a:rPr lang="pt-PT" sz="1400" i="1" dirty="0">
                <a:solidFill>
                  <a:schemeClr val="bg1"/>
                </a:solidFill>
                <a:latin typeface="Arial Narrow" panose="020B0604020202020204" pitchFamily="34" charset="0"/>
                <a:cs typeface="Arial Narrow" panose="020B0604020202020204" pitchFamily="34" charset="0"/>
              </a:rPr>
              <a:t> </a:t>
            </a:r>
            <a:r>
              <a:rPr lang="pt-PT" sz="1400" i="1" dirty="0" err="1">
                <a:solidFill>
                  <a:schemeClr val="bg1"/>
                </a:solidFill>
                <a:latin typeface="Arial Narrow" panose="020B0604020202020204" pitchFamily="34" charset="0"/>
                <a:cs typeface="Arial Narrow" panose="020B0604020202020204" pitchFamily="34" charset="0"/>
              </a:rPr>
              <a:t>of</a:t>
            </a:r>
            <a:r>
              <a:rPr lang="pt-PT" sz="1400" i="1" dirty="0">
                <a:solidFill>
                  <a:schemeClr val="bg1"/>
                </a:solidFill>
                <a:latin typeface="Arial Narrow" panose="020B0604020202020204" pitchFamily="34" charset="0"/>
                <a:cs typeface="Arial Narrow" panose="020B0604020202020204" pitchFamily="34" charset="0"/>
              </a:rPr>
              <a:t> </a:t>
            </a:r>
            <a:r>
              <a:rPr lang="pt-PT" sz="1400" i="1" dirty="0" err="1">
                <a:solidFill>
                  <a:schemeClr val="bg1"/>
                </a:solidFill>
                <a:latin typeface="Arial Narrow" panose="020B0604020202020204" pitchFamily="34" charset="0"/>
                <a:cs typeface="Arial Narrow" panose="020B0604020202020204" pitchFamily="34" charset="0"/>
              </a:rPr>
              <a:t>Prosecutors</a:t>
            </a:r>
            <a:endParaRPr lang="en-MO" sz="1400" i="1" dirty="0">
              <a:solidFill>
                <a:schemeClr val="bg1"/>
              </a:solidFill>
              <a:latin typeface="Arial Narrow" panose="020B0604020202020204" pitchFamily="34" charset="0"/>
              <a:cs typeface="Arial Narrow" panose="020B0604020202020204" pitchFamily="34" charset="0"/>
            </a:endParaRPr>
          </a:p>
          <a:p>
            <a:r>
              <a:rPr lang="pt-PT" sz="1400" b="1" i="1" dirty="0" err="1">
                <a:solidFill>
                  <a:schemeClr val="bg1"/>
                </a:solidFill>
                <a:latin typeface="Arial Narrow" panose="020B0604020202020204" pitchFamily="34" charset="0"/>
                <a:cs typeface="Arial Narrow" panose="020B0604020202020204" pitchFamily="34" charset="0"/>
              </a:rPr>
              <a:t>Associations</a:t>
            </a:r>
            <a:r>
              <a:rPr lang="pt-PT" sz="1400" b="1" i="1" dirty="0">
                <a:solidFill>
                  <a:schemeClr val="bg1"/>
                </a:solidFill>
                <a:latin typeface="Arial Narrow" panose="020B0604020202020204" pitchFamily="34" charset="0"/>
                <a:cs typeface="Arial Narrow" panose="020B0604020202020204" pitchFamily="34" charset="0"/>
              </a:rPr>
              <a:t> </a:t>
            </a:r>
            <a:r>
              <a:rPr lang="pt-PT" sz="1400" b="1" i="1" dirty="0" err="1">
                <a:solidFill>
                  <a:schemeClr val="bg1"/>
                </a:solidFill>
                <a:latin typeface="Arial Narrow" panose="020B0604020202020204" pitchFamily="34" charset="0"/>
                <a:cs typeface="Arial Narrow" panose="020B0604020202020204" pitchFamily="34" charset="0"/>
              </a:rPr>
              <a:t>of</a:t>
            </a:r>
            <a:r>
              <a:rPr lang="pt-PT" sz="1400" b="1" i="1" dirty="0">
                <a:solidFill>
                  <a:schemeClr val="bg1"/>
                </a:solidFill>
                <a:latin typeface="Arial Narrow" panose="020B0604020202020204" pitchFamily="34" charset="0"/>
                <a:cs typeface="Arial Narrow" panose="020B0604020202020204" pitchFamily="34" charset="0"/>
              </a:rPr>
              <a:t> </a:t>
            </a:r>
            <a:r>
              <a:rPr lang="pt-PT" sz="1400" b="1" i="1" dirty="0" err="1">
                <a:solidFill>
                  <a:schemeClr val="bg1"/>
                </a:solidFill>
                <a:latin typeface="Arial Narrow" panose="020B0604020202020204" pitchFamily="34" charset="0"/>
                <a:cs typeface="Arial Narrow" panose="020B0604020202020204" pitchFamily="34" charset="0"/>
              </a:rPr>
              <a:t>Prosecutors</a:t>
            </a:r>
            <a:r>
              <a:rPr lang="pt-PT" sz="1400" b="1" i="1" dirty="0">
                <a:solidFill>
                  <a:schemeClr val="bg1"/>
                </a:solidFill>
                <a:latin typeface="Arial Narrow" panose="020B0604020202020204" pitchFamily="34" charset="0"/>
                <a:cs typeface="Arial Narrow" panose="020B0604020202020204" pitchFamily="34" charset="0"/>
              </a:rPr>
              <a:t>: </a:t>
            </a:r>
            <a:r>
              <a:rPr lang="pt-PT" sz="1400" b="1" i="1" dirty="0" err="1">
                <a:solidFill>
                  <a:schemeClr val="bg1"/>
                </a:solidFill>
                <a:latin typeface="Arial Narrow" panose="020B0604020202020204" pitchFamily="34" charset="0"/>
                <a:cs typeface="Arial Narrow" panose="020B0604020202020204" pitchFamily="34" charset="0"/>
              </a:rPr>
              <a:t>organisational</a:t>
            </a:r>
            <a:r>
              <a:rPr lang="pt-PT" sz="1400" b="1" i="1" dirty="0">
                <a:solidFill>
                  <a:schemeClr val="bg1"/>
                </a:solidFill>
                <a:latin typeface="Arial Narrow" panose="020B0604020202020204" pitchFamily="34" charset="0"/>
                <a:cs typeface="Arial Narrow" panose="020B0604020202020204" pitchFamily="34" charset="0"/>
              </a:rPr>
              <a:t> </a:t>
            </a:r>
            <a:r>
              <a:rPr lang="pt-PT" sz="1400" b="1" i="1" dirty="0" err="1">
                <a:solidFill>
                  <a:schemeClr val="bg1"/>
                </a:solidFill>
                <a:latin typeface="Arial Narrow" panose="020B0604020202020204" pitchFamily="34" charset="0"/>
                <a:cs typeface="Arial Narrow" panose="020B0604020202020204" pitchFamily="34" charset="0"/>
              </a:rPr>
              <a:t>and</a:t>
            </a:r>
            <a:r>
              <a:rPr lang="pt-PT" sz="1400" b="1" i="1" dirty="0">
                <a:solidFill>
                  <a:schemeClr val="bg1"/>
                </a:solidFill>
                <a:latin typeface="Arial Narrow" panose="020B0604020202020204" pitchFamily="34" charset="0"/>
                <a:cs typeface="Arial Narrow" panose="020B0604020202020204" pitchFamily="34" charset="0"/>
              </a:rPr>
              <a:t> Covid-</a:t>
            </a:r>
            <a:r>
              <a:rPr lang="pt-PT" sz="1400" b="1" i="1" dirty="0" err="1">
                <a:solidFill>
                  <a:schemeClr val="bg1"/>
                </a:solidFill>
                <a:latin typeface="Arial Narrow" panose="020B0604020202020204" pitchFamily="34" charset="0"/>
                <a:cs typeface="Arial Narrow" panose="020B0604020202020204" pitchFamily="34" charset="0"/>
              </a:rPr>
              <a:t>challenges</a:t>
            </a:r>
            <a:endParaRPr lang="en-MO" sz="1400" b="1" i="1" dirty="0">
              <a:solidFill>
                <a:schemeClr val="bg1"/>
              </a:solidFill>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5D3D4527-3DF0-1153-0D6C-07A6F0FE0DCF}"/>
              </a:ext>
            </a:extLst>
          </p:cNvPr>
          <p:cNvSpPr txBox="1"/>
          <p:nvPr/>
        </p:nvSpPr>
        <p:spPr>
          <a:xfrm>
            <a:off x="3065581" y="5610008"/>
            <a:ext cx="2042199" cy="307777"/>
          </a:xfrm>
          <a:prstGeom prst="rect">
            <a:avLst/>
          </a:prstGeom>
          <a:noFill/>
        </p:spPr>
        <p:txBody>
          <a:bodyPr wrap="square" rtlCol="0">
            <a:spAutoFit/>
          </a:bodyPr>
          <a:lstStyle/>
          <a:p>
            <a:r>
              <a:rPr lang="pt-PT" sz="1400" b="1" dirty="0">
                <a:latin typeface="Arial" panose="020B0604020202020204" pitchFamily="34" charset="0"/>
                <a:cs typeface="Arial" panose="020B0604020202020204" pitchFamily="34" charset="0"/>
              </a:rPr>
              <a:t>Paulo Castro</a:t>
            </a:r>
            <a:endParaRPr lang="en-MO" sz="14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2503DF9-A6E5-7E6B-553A-3EFA4D0A4B5C}"/>
              </a:ext>
            </a:extLst>
          </p:cNvPr>
          <p:cNvSpPr txBox="1"/>
          <p:nvPr/>
        </p:nvSpPr>
        <p:spPr>
          <a:xfrm>
            <a:off x="2733474" y="3692984"/>
            <a:ext cx="6128424" cy="1477328"/>
          </a:xfrm>
          <a:prstGeom prst="rect">
            <a:avLst/>
          </a:prstGeom>
          <a:noFill/>
        </p:spPr>
        <p:txBody>
          <a:bodyPr wrap="square" rtlCol="0">
            <a:spAutoFit/>
          </a:bodyPr>
          <a:lstStyle/>
          <a:p>
            <a:r>
              <a:rPr lang="pt-PT" b="1" dirty="0" err="1">
                <a:solidFill>
                  <a:srgbClr val="2FC0AB"/>
                </a:solidFill>
                <a:latin typeface="Arial Black" panose="020B0604020202020204" pitchFamily="34" charset="0"/>
                <a:cs typeface="Arial Black" panose="020B0604020202020204" pitchFamily="34" charset="0"/>
              </a:rPr>
              <a:t>The</a:t>
            </a:r>
            <a:r>
              <a:rPr lang="pt-PT" b="1" dirty="0">
                <a:solidFill>
                  <a:srgbClr val="2FC0AB"/>
                </a:solidFill>
                <a:latin typeface="Arial Black" panose="020B0604020202020204" pitchFamily="34" charset="0"/>
                <a:cs typeface="Arial Black" panose="020B0604020202020204" pitchFamily="34" charset="0"/>
              </a:rPr>
              <a:t> </a:t>
            </a:r>
            <a:r>
              <a:rPr lang="pt-PT" b="1" dirty="0" err="1">
                <a:solidFill>
                  <a:srgbClr val="2FC0AB"/>
                </a:solidFill>
                <a:latin typeface="Arial Black" panose="020B0604020202020204" pitchFamily="34" charset="0"/>
                <a:cs typeface="Arial Black" panose="020B0604020202020204" pitchFamily="34" charset="0"/>
              </a:rPr>
              <a:t>Work</a:t>
            </a:r>
            <a:r>
              <a:rPr lang="pt-PT" b="1" dirty="0">
                <a:solidFill>
                  <a:srgbClr val="2FC0AB"/>
                </a:solidFill>
                <a:latin typeface="Arial Black" panose="020B0604020202020204" pitchFamily="34" charset="0"/>
                <a:cs typeface="Arial Black" panose="020B0604020202020204" pitchFamily="34" charset="0"/>
              </a:rPr>
              <a:t> </a:t>
            </a:r>
            <a:r>
              <a:rPr lang="pt-PT" b="1" dirty="0" err="1">
                <a:solidFill>
                  <a:srgbClr val="2FC0AB"/>
                </a:solidFill>
                <a:latin typeface="Arial Black" panose="020B0604020202020204" pitchFamily="34" charset="0"/>
                <a:cs typeface="Arial Black" panose="020B0604020202020204" pitchFamily="34" charset="0"/>
              </a:rPr>
              <a:t>of</a:t>
            </a:r>
            <a:r>
              <a:rPr lang="pt-PT" b="1" dirty="0">
                <a:solidFill>
                  <a:srgbClr val="2FC0AB"/>
                </a:solidFill>
                <a:latin typeface="Arial Black" panose="020B0604020202020204" pitchFamily="34" charset="0"/>
                <a:cs typeface="Arial Black" panose="020B0604020202020204" pitchFamily="34" charset="0"/>
              </a:rPr>
              <a:t> </a:t>
            </a:r>
            <a:r>
              <a:rPr lang="pt-PT" b="1" dirty="0" err="1">
                <a:solidFill>
                  <a:srgbClr val="2FC0AB"/>
                </a:solidFill>
                <a:latin typeface="Arial Black" panose="020B0604020202020204" pitchFamily="34" charset="0"/>
                <a:cs typeface="Arial Black" panose="020B0604020202020204" pitchFamily="34" charset="0"/>
              </a:rPr>
              <a:t>Associations</a:t>
            </a:r>
            <a:r>
              <a:rPr lang="pt-PT" b="1" dirty="0">
                <a:solidFill>
                  <a:srgbClr val="2FC0AB"/>
                </a:solidFill>
                <a:latin typeface="Arial Black" panose="020B0604020202020204" pitchFamily="34" charset="0"/>
                <a:cs typeface="Arial Black" panose="020B0604020202020204" pitchFamily="34" charset="0"/>
              </a:rPr>
              <a:t> </a:t>
            </a:r>
            <a:r>
              <a:rPr lang="pt-PT" b="1" dirty="0" err="1">
                <a:solidFill>
                  <a:srgbClr val="2FC0AB"/>
                </a:solidFill>
                <a:latin typeface="Arial Black" panose="020B0604020202020204" pitchFamily="34" charset="0"/>
                <a:cs typeface="Arial Black" panose="020B0604020202020204" pitchFamily="34" charset="0"/>
              </a:rPr>
              <a:t>of</a:t>
            </a:r>
            <a:r>
              <a:rPr lang="pt-PT" b="1" dirty="0">
                <a:solidFill>
                  <a:srgbClr val="2FC0AB"/>
                </a:solidFill>
                <a:latin typeface="Arial Black" panose="020B0604020202020204" pitchFamily="34" charset="0"/>
                <a:cs typeface="Arial Black" panose="020B0604020202020204" pitchFamily="34" charset="0"/>
              </a:rPr>
              <a:t> </a:t>
            </a:r>
            <a:r>
              <a:rPr lang="pt-PT" b="1" dirty="0" err="1">
                <a:solidFill>
                  <a:srgbClr val="2FC0AB"/>
                </a:solidFill>
                <a:latin typeface="Arial Black" panose="020B0604020202020204" pitchFamily="34" charset="0"/>
                <a:cs typeface="Arial Black" panose="020B0604020202020204" pitchFamily="34" charset="0"/>
              </a:rPr>
              <a:t>Prosecutors</a:t>
            </a:r>
            <a:r>
              <a:rPr lang="pt-PT" b="1" dirty="0">
                <a:solidFill>
                  <a:srgbClr val="2FC0AB"/>
                </a:solidFill>
                <a:latin typeface="Arial Black" panose="020B0604020202020204" pitchFamily="34" charset="0"/>
                <a:cs typeface="Arial Black" panose="020B0604020202020204" pitchFamily="34" charset="0"/>
              </a:rPr>
              <a:t> </a:t>
            </a:r>
            <a:r>
              <a:rPr lang="pt-PT" b="1" dirty="0" err="1">
                <a:solidFill>
                  <a:srgbClr val="2FC0AB"/>
                </a:solidFill>
                <a:latin typeface="Arial Black" panose="020B0604020202020204" pitchFamily="34" charset="0"/>
                <a:cs typeface="Arial Black" panose="020B0604020202020204" pitchFamily="34" charset="0"/>
              </a:rPr>
              <a:t>during</a:t>
            </a:r>
            <a:r>
              <a:rPr lang="pt-PT" b="1" dirty="0">
                <a:solidFill>
                  <a:srgbClr val="2FC0AB"/>
                </a:solidFill>
                <a:latin typeface="Arial Black" panose="020B0604020202020204" pitchFamily="34" charset="0"/>
                <a:cs typeface="Arial Black" panose="020B0604020202020204" pitchFamily="34" charset="0"/>
              </a:rPr>
              <a:t> </a:t>
            </a:r>
            <a:r>
              <a:rPr lang="pt-PT" b="1" dirty="0" err="1">
                <a:solidFill>
                  <a:srgbClr val="2FC0AB"/>
                </a:solidFill>
                <a:latin typeface="Arial Black" panose="020B0604020202020204" pitchFamily="34" charset="0"/>
                <a:cs typeface="Arial Black" panose="020B0604020202020204" pitchFamily="34" charset="0"/>
              </a:rPr>
              <a:t>and</a:t>
            </a:r>
            <a:r>
              <a:rPr lang="pt-PT" b="1" dirty="0">
                <a:solidFill>
                  <a:srgbClr val="2FC0AB"/>
                </a:solidFill>
                <a:latin typeface="Arial Black" panose="020B0604020202020204" pitchFamily="34" charset="0"/>
                <a:cs typeface="Arial Black" panose="020B0604020202020204" pitchFamily="34" charset="0"/>
              </a:rPr>
              <a:t> </a:t>
            </a:r>
            <a:r>
              <a:rPr lang="pt-PT" b="1" dirty="0" err="1">
                <a:solidFill>
                  <a:srgbClr val="2FC0AB"/>
                </a:solidFill>
                <a:latin typeface="Arial Black" panose="020B0604020202020204" pitchFamily="34" charset="0"/>
                <a:cs typeface="Arial Black" panose="020B0604020202020204" pitchFamily="34" charset="0"/>
              </a:rPr>
              <a:t>after</a:t>
            </a:r>
            <a:r>
              <a:rPr lang="pt-PT" b="1" dirty="0">
                <a:solidFill>
                  <a:srgbClr val="2FC0AB"/>
                </a:solidFill>
                <a:latin typeface="Arial Black" panose="020B0604020202020204" pitchFamily="34" charset="0"/>
                <a:cs typeface="Arial Black" panose="020B0604020202020204" pitchFamily="34" charset="0"/>
              </a:rPr>
              <a:t> </a:t>
            </a:r>
            <a:r>
              <a:rPr lang="pt-PT" b="1" dirty="0" err="1">
                <a:solidFill>
                  <a:srgbClr val="2FC0AB"/>
                </a:solidFill>
                <a:latin typeface="Arial Black" panose="020B0604020202020204" pitchFamily="34" charset="0"/>
                <a:cs typeface="Arial Black" panose="020B0604020202020204" pitchFamily="34" charset="0"/>
              </a:rPr>
              <a:t>the</a:t>
            </a:r>
            <a:r>
              <a:rPr lang="pt-PT" b="1" dirty="0">
                <a:solidFill>
                  <a:srgbClr val="2FC0AB"/>
                </a:solidFill>
                <a:latin typeface="Arial Black" panose="020B0604020202020204" pitchFamily="34" charset="0"/>
                <a:cs typeface="Arial Black" panose="020B0604020202020204" pitchFamily="34" charset="0"/>
              </a:rPr>
              <a:t> Covid-19 </a:t>
            </a:r>
            <a:r>
              <a:rPr lang="pt-PT" b="1" dirty="0" err="1">
                <a:solidFill>
                  <a:srgbClr val="2FC0AB"/>
                </a:solidFill>
                <a:latin typeface="Arial Black" panose="020B0604020202020204" pitchFamily="34" charset="0"/>
                <a:cs typeface="Arial Black" panose="020B0604020202020204" pitchFamily="34" charset="0"/>
              </a:rPr>
              <a:t>pandemics</a:t>
            </a:r>
            <a:r>
              <a:rPr lang="pt-PT" b="1" dirty="0">
                <a:solidFill>
                  <a:srgbClr val="2FC0AB"/>
                </a:solidFill>
                <a:latin typeface="Arial Black" panose="020B0604020202020204" pitchFamily="34" charset="0"/>
                <a:cs typeface="Arial Black" panose="020B0604020202020204" pitchFamily="34" charset="0"/>
              </a:rPr>
              <a:t>: </a:t>
            </a:r>
            <a:r>
              <a:rPr lang="pt-PT" b="1" dirty="0" err="1">
                <a:solidFill>
                  <a:srgbClr val="2FC0AB"/>
                </a:solidFill>
                <a:latin typeface="Arial Black" panose="020B0604020202020204" pitchFamily="34" charset="0"/>
                <a:cs typeface="Arial Black" panose="020B0604020202020204" pitchFamily="34" charset="0"/>
              </a:rPr>
              <a:t>Reality</a:t>
            </a:r>
            <a:r>
              <a:rPr lang="pt-PT" b="1" dirty="0">
                <a:solidFill>
                  <a:srgbClr val="2FC0AB"/>
                </a:solidFill>
                <a:latin typeface="Arial Black" panose="020B0604020202020204" pitchFamily="34" charset="0"/>
                <a:cs typeface="Arial Black" panose="020B0604020202020204" pitchFamily="34" charset="0"/>
              </a:rPr>
              <a:t> in Portugal </a:t>
            </a:r>
            <a:r>
              <a:rPr lang="pt-PT" b="1" dirty="0" err="1">
                <a:solidFill>
                  <a:srgbClr val="2FC0AB"/>
                </a:solidFill>
                <a:latin typeface="Arial Black" panose="020B0604020202020204" pitchFamily="34" charset="0"/>
                <a:cs typeface="Arial Black" panose="020B0604020202020204" pitchFamily="34" charset="0"/>
              </a:rPr>
              <a:t>trough</a:t>
            </a:r>
            <a:r>
              <a:rPr lang="pt-PT" b="1" dirty="0">
                <a:solidFill>
                  <a:srgbClr val="2FC0AB"/>
                </a:solidFill>
                <a:latin typeface="Arial Black" panose="020B0604020202020204" pitchFamily="34" charset="0"/>
                <a:cs typeface="Arial Black" panose="020B0604020202020204" pitchFamily="34" charset="0"/>
              </a:rPr>
              <a:t> </a:t>
            </a:r>
            <a:r>
              <a:rPr lang="pt-PT" b="1" dirty="0" err="1">
                <a:solidFill>
                  <a:srgbClr val="2FC0AB"/>
                </a:solidFill>
                <a:latin typeface="Arial Black" panose="020B0604020202020204" pitchFamily="34" charset="0"/>
                <a:cs typeface="Arial Black" panose="020B0604020202020204" pitchFamily="34" charset="0"/>
              </a:rPr>
              <a:t>the</a:t>
            </a:r>
            <a:r>
              <a:rPr lang="pt-PT" b="1" dirty="0">
                <a:solidFill>
                  <a:srgbClr val="2FC0AB"/>
                </a:solidFill>
                <a:latin typeface="Arial Black" panose="020B0604020202020204" pitchFamily="34" charset="0"/>
                <a:cs typeface="Arial Black" panose="020B0604020202020204" pitchFamily="34" charset="0"/>
              </a:rPr>
              <a:t> </a:t>
            </a:r>
            <a:r>
              <a:rPr lang="pt-PT" b="1" dirty="0" err="1">
                <a:solidFill>
                  <a:srgbClr val="2FC0AB"/>
                </a:solidFill>
                <a:latin typeface="Arial Black" panose="020B0604020202020204" pitchFamily="34" charset="0"/>
                <a:cs typeface="Arial Black" panose="020B0604020202020204" pitchFamily="34" charset="0"/>
              </a:rPr>
              <a:t>crisis</a:t>
            </a:r>
            <a:endParaRPr lang="pt-PT" b="1" dirty="0">
              <a:solidFill>
                <a:srgbClr val="2FC0AB"/>
              </a:solidFill>
              <a:latin typeface="Arial Black" panose="020B0604020202020204" pitchFamily="34" charset="0"/>
              <a:cs typeface="Arial Black" panose="020B0604020202020204" pitchFamily="34" charset="0"/>
            </a:endParaRPr>
          </a:p>
          <a:p>
            <a:r>
              <a:rPr lang="pt-PT" b="1" dirty="0" err="1">
                <a:solidFill>
                  <a:srgbClr val="2FC0AB"/>
                </a:solidFill>
                <a:latin typeface="Arial Black" panose="020B0604020202020204" pitchFamily="34" charset="0"/>
                <a:cs typeface="Arial Black" panose="020B0604020202020204" pitchFamily="34" charset="0"/>
              </a:rPr>
              <a:t>and</a:t>
            </a:r>
            <a:r>
              <a:rPr lang="pt-PT" b="1" dirty="0">
                <a:solidFill>
                  <a:srgbClr val="2FC0AB"/>
                </a:solidFill>
                <a:latin typeface="Arial Black" panose="020B0604020202020204" pitchFamily="34" charset="0"/>
                <a:cs typeface="Arial Black" panose="020B0604020202020204" pitchFamily="34" charset="0"/>
              </a:rPr>
              <a:t> </a:t>
            </a:r>
            <a:r>
              <a:rPr lang="pt-PT" b="1" dirty="0" err="1">
                <a:solidFill>
                  <a:srgbClr val="2FC0AB"/>
                </a:solidFill>
                <a:latin typeface="Arial Black" panose="020B0604020202020204" pitchFamily="34" charset="0"/>
                <a:cs typeface="Arial Black" panose="020B0604020202020204" pitchFamily="34" charset="0"/>
              </a:rPr>
              <a:t>organisational</a:t>
            </a:r>
            <a:r>
              <a:rPr lang="pt-PT" b="1" dirty="0">
                <a:solidFill>
                  <a:srgbClr val="2FC0AB"/>
                </a:solidFill>
                <a:latin typeface="Arial Black" panose="020B0604020202020204" pitchFamily="34" charset="0"/>
                <a:cs typeface="Arial Black" panose="020B0604020202020204" pitchFamily="34" charset="0"/>
              </a:rPr>
              <a:t> </a:t>
            </a:r>
            <a:r>
              <a:rPr lang="pt-PT" b="1" dirty="0" err="1">
                <a:solidFill>
                  <a:srgbClr val="2FC0AB"/>
                </a:solidFill>
                <a:latin typeface="Arial Black" panose="020B0604020202020204" pitchFamily="34" charset="0"/>
                <a:cs typeface="Arial Black" panose="020B0604020202020204" pitchFamily="34" charset="0"/>
              </a:rPr>
              <a:t>challengesand</a:t>
            </a:r>
            <a:r>
              <a:rPr lang="pt-PT" b="1" dirty="0">
                <a:solidFill>
                  <a:srgbClr val="2FC0AB"/>
                </a:solidFill>
                <a:latin typeface="Arial Black" panose="020B0604020202020204" pitchFamily="34" charset="0"/>
                <a:cs typeface="Arial Black" panose="020B0604020202020204" pitchFamily="34" charset="0"/>
              </a:rPr>
              <a:t> responses for </a:t>
            </a:r>
            <a:r>
              <a:rPr lang="pt-PT" b="1" dirty="0" err="1">
                <a:solidFill>
                  <a:srgbClr val="2FC0AB"/>
                </a:solidFill>
                <a:latin typeface="Arial Black" panose="020B0604020202020204" pitchFamily="34" charset="0"/>
                <a:cs typeface="Arial Black" panose="020B0604020202020204" pitchFamily="34" charset="0"/>
              </a:rPr>
              <a:t>the</a:t>
            </a:r>
            <a:r>
              <a:rPr lang="pt-PT" b="1" dirty="0">
                <a:solidFill>
                  <a:srgbClr val="2FC0AB"/>
                </a:solidFill>
                <a:latin typeface="Arial Black" panose="020B0604020202020204" pitchFamily="34" charset="0"/>
                <a:cs typeface="Arial Black" panose="020B0604020202020204" pitchFamily="34" charset="0"/>
              </a:rPr>
              <a:t> future </a:t>
            </a:r>
            <a:endParaRPr lang="en-MO" b="1" dirty="0">
              <a:solidFill>
                <a:srgbClr val="2FC0AB"/>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250363590"/>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par>
                                <p:cTn id="8" presetID="18" presetClass="entr" presetSubtype="1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500"/>
                                        <p:tgtEl>
                                          <p:spTgt spid="9"/>
                                        </p:tgtEl>
                                      </p:cBhvr>
                                    </p:animEffect>
                                  </p:childTnLst>
                                </p:cTn>
                              </p:par>
                              <p:par>
                                <p:cTn id="11" presetID="18" presetClass="entr" presetSubtype="1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500"/>
                                        <p:tgtEl>
                                          <p:spTgt spid="10"/>
                                        </p:tgtEl>
                                      </p:cBhvr>
                                    </p:animEffect>
                                  </p:childTnLst>
                                </p:cTn>
                              </p:par>
                              <p:par>
                                <p:cTn id="14" presetID="18" presetClass="entr" presetSubtype="1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51EA13-9C47-794B-9DD3-D934CE75E654}"/>
              </a:ext>
            </a:extLst>
          </p:cNvPr>
          <p:cNvPicPr>
            <a:picLocks noChangeAspect="1"/>
          </p:cNvPicPr>
          <p:nvPr/>
        </p:nvPicPr>
        <p:blipFill>
          <a:blip r:embed="rId2"/>
          <a:stretch>
            <a:fillRect/>
          </a:stretch>
        </p:blipFill>
        <p:spPr>
          <a:xfrm>
            <a:off x="0" y="0"/>
            <a:ext cx="9144000" cy="6858000"/>
          </a:xfrm>
          <a:prstGeom prst="rect">
            <a:avLst/>
          </a:prstGeom>
        </p:spPr>
      </p:pic>
      <p:sp>
        <p:nvSpPr>
          <p:cNvPr id="11" name="TextBox 10">
            <a:extLst>
              <a:ext uri="{FF2B5EF4-FFF2-40B4-BE49-F238E27FC236}">
                <a16:creationId xmlns:a16="http://schemas.microsoft.com/office/drawing/2014/main" id="{0A1BE48B-81B0-F845-9B11-9998A3FE0F3C}"/>
              </a:ext>
            </a:extLst>
          </p:cNvPr>
          <p:cNvSpPr txBox="1"/>
          <p:nvPr/>
        </p:nvSpPr>
        <p:spPr>
          <a:xfrm>
            <a:off x="1329447" y="2295782"/>
            <a:ext cx="7278771" cy="1668214"/>
          </a:xfrm>
          <a:prstGeom prst="rect">
            <a:avLst/>
          </a:prstGeom>
          <a:noFill/>
        </p:spPr>
        <p:txBody>
          <a:bodyPr wrap="square" rtlCol="0">
            <a:spAutoFit/>
          </a:bodyPr>
          <a:lstStyle/>
          <a:p>
            <a:pPr>
              <a:lnSpc>
                <a:spcPct val="150000"/>
              </a:lnSpc>
            </a:pPr>
            <a:r>
              <a:rPr lang="pt-PT" sz="1400" dirty="0" err="1">
                <a:latin typeface="Arial" panose="020B0604020202020204" pitchFamily="34" charset="0"/>
                <a:cs typeface="Arial" panose="020B0604020202020204" pitchFamily="34" charset="0"/>
              </a:rPr>
              <a:t>This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issue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has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taken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on</a:t>
            </a:r>
            <a:r>
              <a:rPr lang="pt-PT" sz="1400" dirty="0">
                <a:latin typeface="Arial" panose="020B0604020202020204" pitchFamily="34" charset="0"/>
                <a:cs typeface="Arial" panose="020B0604020202020204" pitchFamily="34" charset="0"/>
              </a:rPr>
              <a:t> particular </a:t>
            </a:r>
            <a:r>
              <a:rPr lang="pt-PT" sz="1400" dirty="0" err="1">
                <a:latin typeface="Arial" panose="020B0604020202020204" pitchFamily="34" charset="0"/>
                <a:cs typeface="Arial" panose="020B0604020202020204" pitchFamily="34" charset="0"/>
              </a:rPr>
              <a:t>importance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regard</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hearing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examination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offended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persons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witnesses</a:t>
            </a:r>
            <a:r>
              <a:rPr lang="pt-PT" sz="1400" dirty="0">
                <a:latin typeface="Arial" panose="020B0604020202020204" pitchFamily="34" charset="0"/>
                <a:cs typeface="Arial" panose="020B0604020202020204" pitchFamily="34" charset="0"/>
              </a:rPr>
              <a:t> in criminal </a:t>
            </a:r>
            <a:r>
              <a:rPr lang="pt-PT" sz="1400" dirty="0" err="1">
                <a:latin typeface="Arial" panose="020B0604020202020204" pitchFamily="34" charset="0"/>
                <a:cs typeface="Arial" panose="020B0604020202020204" pitchFamily="34" charset="0"/>
              </a:rPr>
              <a:t>proceedings</a:t>
            </a:r>
            <a:r>
              <a:rPr lang="pt-PT" sz="1400" dirty="0">
                <a:latin typeface="Arial" panose="020B0604020202020204" pitchFamily="34" charset="0"/>
                <a:cs typeface="Arial" panose="020B0604020202020204" pitchFamily="34" charset="0"/>
              </a:rPr>
              <a:t>, in particular in cases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domestic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violence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Public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Prosecutor's</a:t>
            </a:r>
            <a:r>
              <a:rPr lang="pt-PT" sz="1400" dirty="0">
                <a:latin typeface="Arial" panose="020B0604020202020204" pitchFamily="34" charset="0"/>
                <a:cs typeface="Arial" panose="020B0604020202020204" pitchFamily="34" charset="0"/>
              </a:rPr>
              <a:t> Office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SMMP </a:t>
            </a:r>
            <a:r>
              <a:rPr lang="pt-PT" sz="1400" dirty="0" err="1">
                <a:latin typeface="Arial" panose="020B0604020202020204" pitchFamily="34" charset="0"/>
                <a:cs typeface="Arial" panose="020B0604020202020204" pitchFamily="34" charset="0"/>
              </a:rPr>
              <a:t>have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committed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themselves</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ensuring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that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these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proceedings</a:t>
            </a:r>
            <a:r>
              <a:rPr lang="pt-PT" sz="1400" dirty="0">
                <a:latin typeface="Arial" panose="020B0604020202020204" pitchFamily="34" charset="0"/>
                <a:cs typeface="Arial" panose="020B0604020202020204" pitchFamily="34" charset="0"/>
              </a:rPr>
              <a:t> take </a:t>
            </a:r>
            <a:r>
              <a:rPr lang="pt-PT" sz="1400" dirty="0" err="1">
                <a:latin typeface="Arial" panose="020B0604020202020204" pitchFamily="34" charset="0"/>
                <a:cs typeface="Arial" panose="020B0604020202020204" pitchFamily="34" charset="0"/>
              </a:rPr>
              <a:t>place</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conditions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that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guarantee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freedom</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interveners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spontaneity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their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statements</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6B13994-8DD3-B74D-AF23-CBC37B98A924}"/>
              </a:ext>
            </a:extLst>
          </p:cNvPr>
          <p:cNvSpPr/>
          <p:nvPr/>
        </p:nvSpPr>
        <p:spPr>
          <a:xfrm>
            <a:off x="1206230" y="2460581"/>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8" name="TextBox 17">
            <a:extLst>
              <a:ext uri="{FF2B5EF4-FFF2-40B4-BE49-F238E27FC236}">
                <a16:creationId xmlns:a16="http://schemas.microsoft.com/office/drawing/2014/main" id="{7759C9B8-4D79-2B46-8EC0-2474213E6ECA}"/>
              </a:ext>
            </a:extLst>
          </p:cNvPr>
          <p:cNvSpPr txBox="1"/>
          <p:nvPr/>
        </p:nvSpPr>
        <p:spPr>
          <a:xfrm>
            <a:off x="786319" y="6383340"/>
            <a:ext cx="2999361" cy="276999"/>
          </a:xfrm>
          <a:prstGeom prst="rect">
            <a:avLst/>
          </a:prstGeom>
          <a:noFill/>
        </p:spPr>
        <p:txBody>
          <a:bodyPr wrap="square" rtlCol="0">
            <a:spAutoFit/>
          </a:bodyPr>
          <a:lstStyle/>
          <a:p>
            <a:r>
              <a:rPr lang="pt-PT" sz="1200" b="1" dirty="0">
                <a:solidFill>
                  <a:schemeClr val="bg1"/>
                </a:solidFill>
                <a:latin typeface="Arial" panose="020B0604020202020204" pitchFamily="34" charset="0"/>
                <a:cs typeface="Arial" panose="020B0604020202020204" pitchFamily="34" charset="0"/>
              </a:rPr>
              <a:t>Tbilisi – </a:t>
            </a:r>
            <a:r>
              <a:rPr lang="pt-PT" sz="1200" b="1" dirty="0" err="1">
                <a:solidFill>
                  <a:schemeClr val="bg1"/>
                </a:solidFill>
                <a:latin typeface="Arial" panose="020B0604020202020204" pitchFamily="34" charset="0"/>
                <a:cs typeface="Arial" panose="020B0604020202020204" pitchFamily="34" charset="0"/>
              </a:rPr>
              <a:t>Georgia</a:t>
            </a:r>
            <a:r>
              <a:rPr lang="en-MO" sz="1200" b="1" dirty="0">
                <a:solidFill>
                  <a:schemeClr val="bg1"/>
                </a:solidFill>
                <a:latin typeface="Arial" panose="020B0604020202020204" pitchFamily="34" charset="0"/>
                <a:cs typeface="Arial" panose="020B0604020202020204" pitchFamily="34" charset="0"/>
              </a:rPr>
              <a:t> </a:t>
            </a:r>
            <a:r>
              <a:rPr lang="en-MO" sz="1100" b="1" dirty="0">
                <a:latin typeface="Arial" panose="020B0604020202020204" pitchFamily="34" charset="0"/>
                <a:cs typeface="Arial" panose="020B0604020202020204" pitchFamily="34" charset="0"/>
              </a:rPr>
              <a:t>2022 / 09 / 25-29</a:t>
            </a:r>
          </a:p>
        </p:txBody>
      </p:sp>
      <p:sp>
        <p:nvSpPr>
          <p:cNvPr id="19" name="TextBox 18">
            <a:extLst>
              <a:ext uri="{FF2B5EF4-FFF2-40B4-BE49-F238E27FC236}">
                <a16:creationId xmlns:a16="http://schemas.microsoft.com/office/drawing/2014/main" id="{1E4A3C63-4B9F-6B46-BC9A-6688CB5A248A}"/>
              </a:ext>
            </a:extLst>
          </p:cNvPr>
          <p:cNvSpPr txBox="1"/>
          <p:nvPr/>
        </p:nvSpPr>
        <p:spPr>
          <a:xfrm>
            <a:off x="0" y="1282913"/>
            <a:ext cx="466929" cy="276999"/>
          </a:xfrm>
          <a:prstGeom prst="rect">
            <a:avLst/>
          </a:prstGeom>
          <a:noFill/>
        </p:spPr>
        <p:txBody>
          <a:bodyPr wrap="square" rtlCol="0">
            <a:spAutoFit/>
          </a:bodyPr>
          <a:lstStyle/>
          <a:p>
            <a:pPr algn="r"/>
            <a:r>
              <a:rPr lang="en-MO" sz="1200" b="1" dirty="0">
                <a:solidFill>
                  <a:schemeClr val="bg1"/>
                </a:solidFill>
                <a:latin typeface="Gotham" panose="02000504050000020004" pitchFamily="2" charset="0"/>
              </a:rPr>
              <a:t>10</a:t>
            </a:r>
            <a:endParaRPr lang="en-MO" sz="1200" b="1" dirty="0">
              <a:solidFill>
                <a:srgbClr val="01B7A3"/>
              </a:solidFill>
              <a:latin typeface="Gotham" panose="02000504050000020004" pitchFamily="2" charset="0"/>
            </a:endParaRPr>
          </a:p>
        </p:txBody>
      </p:sp>
      <p:sp>
        <p:nvSpPr>
          <p:cNvPr id="2" name="TextBox 1">
            <a:extLst>
              <a:ext uri="{FF2B5EF4-FFF2-40B4-BE49-F238E27FC236}">
                <a16:creationId xmlns:a16="http://schemas.microsoft.com/office/drawing/2014/main" id="{EEAC3939-EA46-4F04-C455-499561FDCCDA}"/>
              </a:ext>
            </a:extLst>
          </p:cNvPr>
          <p:cNvSpPr txBox="1"/>
          <p:nvPr/>
        </p:nvSpPr>
        <p:spPr>
          <a:xfrm>
            <a:off x="2395893" y="1141001"/>
            <a:ext cx="6669525" cy="523220"/>
          </a:xfrm>
          <a:prstGeom prst="rect">
            <a:avLst/>
          </a:prstGeom>
          <a:noFill/>
        </p:spPr>
        <p:txBody>
          <a:bodyPr wrap="square" rtlCol="0">
            <a:spAutoFit/>
          </a:bodyPr>
          <a:lstStyle/>
          <a:p>
            <a:r>
              <a:rPr lang="pt-PT" sz="1600" b="1" dirty="0">
                <a:solidFill>
                  <a:schemeClr val="bg1"/>
                </a:solidFill>
                <a:latin typeface="Arial" panose="020B0604020202020204" pitchFamily="34" charset="0"/>
                <a:cs typeface="Arial" panose="020B0604020202020204" pitchFamily="34" charset="0"/>
              </a:rPr>
              <a:t>IAP - </a:t>
            </a:r>
            <a:r>
              <a:rPr lang="pt-PT" sz="1600" b="1" dirty="0" err="1">
                <a:solidFill>
                  <a:schemeClr val="bg1"/>
                </a:solidFill>
                <a:latin typeface="Arial" panose="020B0604020202020204" pitchFamily="34" charset="0"/>
                <a:cs typeface="Arial" panose="020B0604020202020204" pitchFamily="34" charset="0"/>
              </a:rPr>
              <a:t>International</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Association</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of</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Prosecutors</a:t>
            </a:r>
            <a:endParaRPr lang="pt-PT" sz="1600" b="1" dirty="0">
              <a:solidFill>
                <a:schemeClr val="bg1"/>
              </a:solidFill>
              <a:latin typeface="Arial" panose="020B0604020202020204" pitchFamily="34" charset="0"/>
              <a:cs typeface="Arial" panose="020B0604020202020204" pitchFamily="34" charset="0"/>
            </a:endParaRPr>
          </a:p>
          <a:p>
            <a:r>
              <a:rPr lang="pt-PT" sz="1200" b="1" dirty="0">
                <a:solidFill>
                  <a:schemeClr val="bg1"/>
                </a:solidFill>
                <a:latin typeface="Arial" panose="020B0604020202020204" pitchFamily="34" charset="0"/>
                <a:cs typeface="Arial" panose="020B0604020202020204" pitchFamily="34" charset="0"/>
              </a:rPr>
              <a:t>27th </a:t>
            </a:r>
            <a:r>
              <a:rPr lang="pt-PT" sz="1200" b="1" dirty="0" err="1">
                <a:solidFill>
                  <a:schemeClr val="bg1"/>
                </a:solidFill>
                <a:latin typeface="Arial" panose="020B0604020202020204" pitchFamily="34" charset="0"/>
                <a:cs typeface="Arial" panose="020B0604020202020204" pitchFamily="34" charset="0"/>
              </a:rPr>
              <a:t>Annual</a:t>
            </a:r>
            <a:r>
              <a:rPr lang="pt-PT" sz="1200" b="1" dirty="0">
                <a:solidFill>
                  <a:schemeClr val="bg1"/>
                </a:solidFill>
                <a:latin typeface="Arial" panose="020B0604020202020204" pitchFamily="34" charset="0"/>
                <a:cs typeface="Arial" panose="020B0604020202020204" pitchFamily="34" charset="0"/>
              </a:rPr>
              <a:t> Conference </a:t>
            </a:r>
            <a:r>
              <a:rPr lang="pt-PT" sz="1200" b="1" dirty="0" err="1">
                <a:solidFill>
                  <a:schemeClr val="bg1"/>
                </a:solidFill>
                <a:latin typeface="Arial" panose="020B0604020202020204" pitchFamily="34" charset="0"/>
                <a:cs typeface="Arial" panose="020B0604020202020204" pitchFamily="34" charset="0"/>
              </a:rPr>
              <a:t>And</a:t>
            </a:r>
            <a:r>
              <a:rPr lang="pt-PT" sz="1200" b="1" dirty="0">
                <a:solidFill>
                  <a:schemeClr val="bg1"/>
                </a:solidFill>
                <a:latin typeface="Arial" panose="020B0604020202020204" pitchFamily="34" charset="0"/>
                <a:cs typeface="Arial" panose="020B0604020202020204" pitchFamily="34" charset="0"/>
              </a:rPr>
              <a:t> General Meeting </a:t>
            </a:r>
            <a:endParaRPr lang="en-MO" sz="1200" b="1"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3482742-7612-5241-674B-0EBBBDA8F2C7}"/>
              </a:ext>
            </a:extLst>
          </p:cNvPr>
          <p:cNvSpPr txBox="1"/>
          <p:nvPr/>
        </p:nvSpPr>
        <p:spPr>
          <a:xfrm>
            <a:off x="1329447" y="4136111"/>
            <a:ext cx="7278771" cy="1345048"/>
          </a:xfrm>
          <a:prstGeom prst="rect">
            <a:avLst/>
          </a:prstGeom>
          <a:noFill/>
        </p:spPr>
        <p:txBody>
          <a:bodyPr wrap="square" rtlCol="0">
            <a:spAutoFit/>
          </a:bodyPr>
          <a:lstStyle/>
          <a:p>
            <a:pPr>
              <a:lnSpc>
                <a:spcPct val="150000"/>
              </a:lnSpc>
            </a:pP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SMMP </a:t>
            </a:r>
            <a:r>
              <a:rPr lang="pt-PT" sz="1400" dirty="0" err="1">
                <a:latin typeface="Arial" panose="020B0604020202020204" pitchFamily="34" charset="0"/>
                <a:cs typeface="Arial" panose="020B0604020202020204" pitchFamily="34" charset="0"/>
              </a:rPr>
              <a:t>during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period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state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emergency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has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always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sought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that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possibility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procedural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measures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including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production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evidence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through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means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distance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communication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would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not</a:t>
            </a:r>
            <a:r>
              <a:rPr lang="pt-PT" sz="1400" dirty="0">
                <a:latin typeface="Arial" panose="020B0604020202020204" pitchFamily="34" charset="0"/>
                <a:cs typeface="Arial" panose="020B0604020202020204" pitchFamily="34" charset="0"/>
              </a:rPr>
              <a:t> lead to a </a:t>
            </a:r>
            <a:r>
              <a:rPr lang="pt-PT" sz="1400" dirty="0" err="1">
                <a:latin typeface="Arial" panose="020B0604020202020204" pitchFamily="34" charset="0"/>
                <a:cs typeface="Arial" panose="020B0604020202020204" pitchFamily="34" charset="0"/>
              </a:rPr>
              <a:t>degradation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formalities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with</a:t>
            </a:r>
            <a:r>
              <a:rPr lang="pt-PT" sz="1400" dirty="0">
                <a:latin typeface="Arial" panose="020B0604020202020204" pitchFamily="34" charset="0"/>
                <a:cs typeface="Arial" panose="020B0604020202020204" pitchFamily="34" charset="0"/>
              </a:rPr>
              <a:t> a </a:t>
            </a:r>
            <a:r>
              <a:rPr lang="pt-PT" sz="1400" dirty="0" err="1">
                <a:latin typeface="Arial" panose="020B0604020202020204" pitchFamily="34" charset="0"/>
                <a:cs typeface="Arial" panose="020B0604020202020204" pitchFamily="34" charset="0"/>
              </a:rPr>
              <a:t>decrease</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transparency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procedure</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5450C065-7CCC-2942-2071-00E775ADF9CF}"/>
              </a:ext>
            </a:extLst>
          </p:cNvPr>
          <p:cNvSpPr/>
          <p:nvPr/>
        </p:nvSpPr>
        <p:spPr>
          <a:xfrm>
            <a:off x="1206230" y="4289040"/>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Tree>
    <p:extLst>
      <p:ext uri="{BB962C8B-B14F-4D97-AF65-F5344CB8AC3E}">
        <p14:creationId xmlns:p14="http://schemas.microsoft.com/office/powerpoint/2010/main" val="661051560"/>
      </p:ext>
    </p:extLst>
  </p:cSld>
  <p:clrMapOvr>
    <a:masterClrMapping/>
  </p:clrMapOvr>
  <p:transition spd="slow" advClick="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89F8C-F827-8D9F-98CA-54449910B8AA}"/>
              </a:ext>
            </a:extLst>
          </p:cNvPr>
          <p:cNvPicPr>
            <a:picLocks noChangeAspect="1"/>
          </p:cNvPicPr>
          <p:nvPr/>
        </p:nvPicPr>
        <p:blipFill>
          <a:blip r:embed="rId2"/>
          <a:stretch>
            <a:fillRect/>
          </a:stretch>
        </p:blipFill>
        <p:spPr>
          <a:xfrm>
            <a:off x="-1" y="0"/>
            <a:ext cx="9144000" cy="6858000"/>
          </a:xfrm>
          <a:prstGeom prst="rect">
            <a:avLst/>
          </a:prstGeom>
        </p:spPr>
      </p:pic>
      <p:sp>
        <p:nvSpPr>
          <p:cNvPr id="11" name="TextBox 10">
            <a:extLst>
              <a:ext uri="{FF2B5EF4-FFF2-40B4-BE49-F238E27FC236}">
                <a16:creationId xmlns:a16="http://schemas.microsoft.com/office/drawing/2014/main" id="{0A1BE48B-81B0-F845-9B11-9998A3FE0F3C}"/>
              </a:ext>
            </a:extLst>
          </p:cNvPr>
          <p:cNvSpPr txBox="1"/>
          <p:nvPr/>
        </p:nvSpPr>
        <p:spPr>
          <a:xfrm>
            <a:off x="1329447" y="3081389"/>
            <a:ext cx="7278771" cy="523220"/>
          </a:xfrm>
          <a:prstGeom prst="rect">
            <a:avLst/>
          </a:prstGeom>
          <a:noFill/>
        </p:spPr>
        <p:txBody>
          <a:bodyPr wrap="square" rtlCol="0">
            <a:spAutoFit/>
          </a:bodyPr>
          <a:lstStyle/>
          <a:p>
            <a:pPr algn="just"/>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Covid-19 </a:t>
            </a:r>
            <a:r>
              <a:rPr lang="pt-PT" sz="1400" dirty="0" err="1">
                <a:latin typeface="Arial" panose="020B0604020202020204" pitchFamily="34" charset="0"/>
                <a:cs typeface="Arial" panose="020B0604020202020204" pitchFamily="34" charset="0"/>
              </a:rPr>
              <a:t>pandemic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has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also</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had</a:t>
            </a:r>
            <a:r>
              <a:rPr lang="pt-PT" sz="1400" dirty="0">
                <a:latin typeface="Arial" panose="020B0604020202020204" pitchFamily="34" charset="0"/>
                <a:cs typeface="Arial" panose="020B0604020202020204" pitchFamily="34" charset="0"/>
              </a:rPr>
              <a:t> a </a:t>
            </a:r>
            <a:r>
              <a:rPr lang="pt-PT" sz="1400" dirty="0" err="1">
                <a:latin typeface="Arial" panose="020B0604020202020204" pitchFamily="34" charset="0"/>
                <a:cs typeface="Arial" panose="020B0604020202020204" pitchFamily="34" charset="0"/>
              </a:rPr>
              <a:t>strong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impact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area</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labor </a:t>
            </a:r>
            <a:r>
              <a:rPr lang="pt-PT" sz="1400" dirty="0" err="1">
                <a:latin typeface="Arial" panose="020B0604020202020204" pitchFamily="34" charset="0"/>
                <a:cs typeface="Arial" panose="020B0604020202020204" pitchFamily="34" charset="0"/>
              </a:rPr>
              <a:t>law</a:t>
            </a:r>
            <a:r>
              <a:rPr lang="pt-PT" sz="1400" dirty="0">
                <a:latin typeface="Arial" panose="020B0604020202020204" pitchFamily="34" charset="0"/>
                <a:cs typeface="Arial" panose="020B0604020202020204" pitchFamily="34" charset="0"/>
              </a:rPr>
              <a:t>, as a </a:t>
            </a:r>
            <a:r>
              <a:rPr lang="pt-PT" sz="1400" dirty="0" err="1">
                <a:latin typeface="Arial" panose="020B0604020202020204" pitchFamily="34" charset="0"/>
                <a:cs typeface="Arial" panose="020B0604020202020204" pitchFamily="34" charset="0"/>
              </a:rPr>
              <a:t>result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devastating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effects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has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had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economies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jobs </a:t>
            </a:r>
            <a:r>
              <a:rPr lang="pt-PT" sz="1400" dirty="0" err="1">
                <a:latin typeface="Arial" panose="020B0604020202020204" pitchFamily="34" charset="0"/>
                <a:cs typeface="Arial" panose="020B0604020202020204" pitchFamily="34" charset="0"/>
              </a:rPr>
              <a:t>degradation</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6B13994-8DD3-B74D-AF23-CBC37B98A924}"/>
              </a:ext>
            </a:extLst>
          </p:cNvPr>
          <p:cNvSpPr/>
          <p:nvPr/>
        </p:nvSpPr>
        <p:spPr>
          <a:xfrm>
            <a:off x="1206230" y="3181795"/>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8" name="TextBox 17">
            <a:extLst>
              <a:ext uri="{FF2B5EF4-FFF2-40B4-BE49-F238E27FC236}">
                <a16:creationId xmlns:a16="http://schemas.microsoft.com/office/drawing/2014/main" id="{7759C9B8-4D79-2B46-8EC0-2474213E6ECA}"/>
              </a:ext>
            </a:extLst>
          </p:cNvPr>
          <p:cNvSpPr txBox="1"/>
          <p:nvPr/>
        </p:nvSpPr>
        <p:spPr>
          <a:xfrm>
            <a:off x="786319" y="6383340"/>
            <a:ext cx="2999361" cy="276999"/>
          </a:xfrm>
          <a:prstGeom prst="rect">
            <a:avLst/>
          </a:prstGeom>
          <a:noFill/>
        </p:spPr>
        <p:txBody>
          <a:bodyPr wrap="square" rtlCol="0">
            <a:spAutoFit/>
          </a:bodyPr>
          <a:lstStyle/>
          <a:p>
            <a:r>
              <a:rPr lang="pt-PT" sz="1200" b="1" dirty="0">
                <a:solidFill>
                  <a:schemeClr val="bg1"/>
                </a:solidFill>
                <a:latin typeface="Arial" panose="020B0604020202020204" pitchFamily="34" charset="0"/>
                <a:cs typeface="Arial" panose="020B0604020202020204" pitchFamily="34" charset="0"/>
              </a:rPr>
              <a:t>Tbilisi – </a:t>
            </a:r>
            <a:r>
              <a:rPr lang="pt-PT" sz="1200" b="1" dirty="0" err="1">
                <a:solidFill>
                  <a:schemeClr val="bg1"/>
                </a:solidFill>
                <a:latin typeface="Arial" panose="020B0604020202020204" pitchFamily="34" charset="0"/>
                <a:cs typeface="Arial" panose="020B0604020202020204" pitchFamily="34" charset="0"/>
              </a:rPr>
              <a:t>Georgia</a:t>
            </a:r>
            <a:r>
              <a:rPr lang="en-MO" sz="1200" b="1" dirty="0">
                <a:solidFill>
                  <a:schemeClr val="bg1"/>
                </a:solidFill>
                <a:latin typeface="Arial" panose="020B0604020202020204" pitchFamily="34" charset="0"/>
                <a:cs typeface="Arial" panose="020B0604020202020204" pitchFamily="34" charset="0"/>
              </a:rPr>
              <a:t> </a:t>
            </a:r>
            <a:r>
              <a:rPr lang="en-MO" sz="1100" b="1" dirty="0">
                <a:latin typeface="Arial" panose="020B0604020202020204" pitchFamily="34" charset="0"/>
                <a:cs typeface="Arial" panose="020B0604020202020204" pitchFamily="34" charset="0"/>
              </a:rPr>
              <a:t>2022 / 09 / 25-29</a:t>
            </a:r>
          </a:p>
        </p:txBody>
      </p:sp>
      <p:sp>
        <p:nvSpPr>
          <p:cNvPr id="19" name="TextBox 18">
            <a:extLst>
              <a:ext uri="{FF2B5EF4-FFF2-40B4-BE49-F238E27FC236}">
                <a16:creationId xmlns:a16="http://schemas.microsoft.com/office/drawing/2014/main" id="{1E4A3C63-4B9F-6B46-BC9A-6688CB5A248A}"/>
              </a:ext>
            </a:extLst>
          </p:cNvPr>
          <p:cNvSpPr txBox="1"/>
          <p:nvPr/>
        </p:nvSpPr>
        <p:spPr>
          <a:xfrm>
            <a:off x="0" y="1282913"/>
            <a:ext cx="466929" cy="276999"/>
          </a:xfrm>
          <a:prstGeom prst="rect">
            <a:avLst/>
          </a:prstGeom>
          <a:noFill/>
        </p:spPr>
        <p:txBody>
          <a:bodyPr wrap="square" rtlCol="0">
            <a:spAutoFit/>
          </a:bodyPr>
          <a:lstStyle/>
          <a:p>
            <a:pPr algn="r"/>
            <a:r>
              <a:rPr lang="en-MO" sz="1200" b="1" dirty="0">
                <a:solidFill>
                  <a:schemeClr val="bg1"/>
                </a:solidFill>
                <a:latin typeface="Gotham" panose="02000504050000020004" pitchFamily="2" charset="0"/>
              </a:rPr>
              <a:t>11</a:t>
            </a:r>
            <a:endParaRPr lang="en-MO" sz="1200" b="1" dirty="0">
              <a:solidFill>
                <a:srgbClr val="01B7A3"/>
              </a:solidFill>
              <a:latin typeface="Gotham" panose="02000504050000020004" pitchFamily="2" charset="0"/>
            </a:endParaRPr>
          </a:p>
        </p:txBody>
      </p:sp>
      <p:sp>
        <p:nvSpPr>
          <p:cNvPr id="2" name="TextBox 1">
            <a:extLst>
              <a:ext uri="{FF2B5EF4-FFF2-40B4-BE49-F238E27FC236}">
                <a16:creationId xmlns:a16="http://schemas.microsoft.com/office/drawing/2014/main" id="{EEAC3939-EA46-4F04-C455-499561FDCCDA}"/>
              </a:ext>
            </a:extLst>
          </p:cNvPr>
          <p:cNvSpPr txBox="1"/>
          <p:nvPr/>
        </p:nvSpPr>
        <p:spPr>
          <a:xfrm>
            <a:off x="2395893" y="1141001"/>
            <a:ext cx="6669525" cy="523220"/>
          </a:xfrm>
          <a:prstGeom prst="rect">
            <a:avLst/>
          </a:prstGeom>
          <a:noFill/>
        </p:spPr>
        <p:txBody>
          <a:bodyPr wrap="square" rtlCol="0">
            <a:spAutoFit/>
          </a:bodyPr>
          <a:lstStyle/>
          <a:p>
            <a:r>
              <a:rPr lang="pt-PT" sz="1600" b="1" dirty="0">
                <a:solidFill>
                  <a:schemeClr val="bg1"/>
                </a:solidFill>
                <a:latin typeface="Arial" panose="020B0604020202020204" pitchFamily="34" charset="0"/>
                <a:cs typeface="Arial" panose="020B0604020202020204" pitchFamily="34" charset="0"/>
              </a:rPr>
              <a:t>IAP - </a:t>
            </a:r>
            <a:r>
              <a:rPr lang="pt-PT" sz="1600" b="1" dirty="0" err="1">
                <a:solidFill>
                  <a:schemeClr val="bg1"/>
                </a:solidFill>
                <a:latin typeface="Arial" panose="020B0604020202020204" pitchFamily="34" charset="0"/>
                <a:cs typeface="Arial" panose="020B0604020202020204" pitchFamily="34" charset="0"/>
              </a:rPr>
              <a:t>International</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Association</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of</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Prosecutors</a:t>
            </a:r>
            <a:endParaRPr lang="pt-PT" sz="1600" b="1" dirty="0">
              <a:solidFill>
                <a:schemeClr val="bg1"/>
              </a:solidFill>
              <a:latin typeface="Arial" panose="020B0604020202020204" pitchFamily="34" charset="0"/>
              <a:cs typeface="Arial" panose="020B0604020202020204" pitchFamily="34" charset="0"/>
            </a:endParaRPr>
          </a:p>
          <a:p>
            <a:r>
              <a:rPr lang="pt-PT" sz="1200" b="1" dirty="0">
                <a:solidFill>
                  <a:schemeClr val="bg1"/>
                </a:solidFill>
                <a:latin typeface="Arial" panose="020B0604020202020204" pitchFamily="34" charset="0"/>
                <a:cs typeface="Arial" panose="020B0604020202020204" pitchFamily="34" charset="0"/>
              </a:rPr>
              <a:t>27th </a:t>
            </a:r>
            <a:r>
              <a:rPr lang="pt-PT" sz="1200" b="1" dirty="0" err="1">
                <a:solidFill>
                  <a:schemeClr val="bg1"/>
                </a:solidFill>
                <a:latin typeface="Arial" panose="020B0604020202020204" pitchFamily="34" charset="0"/>
                <a:cs typeface="Arial" panose="020B0604020202020204" pitchFamily="34" charset="0"/>
              </a:rPr>
              <a:t>Annual</a:t>
            </a:r>
            <a:r>
              <a:rPr lang="pt-PT" sz="1200" b="1" dirty="0">
                <a:solidFill>
                  <a:schemeClr val="bg1"/>
                </a:solidFill>
                <a:latin typeface="Arial" panose="020B0604020202020204" pitchFamily="34" charset="0"/>
                <a:cs typeface="Arial" panose="020B0604020202020204" pitchFamily="34" charset="0"/>
              </a:rPr>
              <a:t> Conference </a:t>
            </a:r>
            <a:r>
              <a:rPr lang="pt-PT" sz="1200" b="1" dirty="0" err="1">
                <a:solidFill>
                  <a:schemeClr val="bg1"/>
                </a:solidFill>
                <a:latin typeface="Arial" panose="020B0604020202020204" pitchFamily="34" charset="0"/>
                <a:cs typeface="Arial" panose="020B0604020202020204" pitchFamily="34" charset="0"/>
              </a:rPr>
              <a:t>And</a:t>
            </a:r>
            <a:r>
              <a:rPr lang="pt-PT" sz="1200" b="1" dirty="0">
                <a:solidFill>
                  <a:schemeClr val="bg1"/>
                </a:solidFill>
                <a:latin typeface="Arial" panose="020B0604020202020204" pitchFamily="34" charset="0"/>
                <a:cs typeface="Arial" panose="020B0604020202020204" pitchFamily="34" charset="0"/>
              </a:rPr>
              <a:t> General Meeting </a:t>
            </a:r>
            <a:endParaRPr lang="en-MO" sz="12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354B114-6CF6-BAEC-D357-77DA3644C35E}"/>
              </a:ext>
            </a:extLst>
          </p:cNvPr>
          <p:cNvSpPr txBox="1"/>
          <p:nvPr/>
        </p:nvSpPr>
        <p:spPr>
          <a:xfrm>
            <a:off x="1080101" y="2435719"/>
            <a:ext cx="6669525" cy="369332"/>
          </a:xfrm>
          <a:prstGeom prst="rect">
            <a:avLst/>
          </a:prstGeom>
          <a:noFill/>
        </p:spPr>
        <p:txBody>
          <a:bodyPr wrap="square" rtlCol="0">
            <a:spAutoFit/>
          </a:bodyPr>
          <a:lstStyle/>
          <a:p>
            <a:r>
              <a:rPr lang="pt-PT" b="1" dirty="0">
                <a:solidFill>
                  <a:schemeClr val="bg1"/>
                </a:solidFill>
                <a:latin typeface="Arial" panose="020B0604020202020204" pitchFamily="34" charset="0"/>
                <a:cs typeface="Arial" panose="020B0604020202020204" pitchFamily="34" charset="0"/>
              </a:rPr>
              <a:t>Scope </a:t>
            </a:r>
            <a:r>
              <a:rPr lang="pt-PT" b="1" dirty="0" err="1">
                <a:solidFill>
                  <a:schemeClr val="bg1"/>
                </a:solidFill>
                <a:latin typeface="Arial" panose="020B0604020202020204" pitchFamily="34" charset="0"/>
                <a:cs typeface="Arial" panose="020B0604020202020204" pitchFamily="34" charset="0"/>
              </a:rPr>
              <a:t>of</a:t>
            </a:r>
            <a:r>
              <a:rPr lang="pt-PT" b="1" dirty="0">
                <a:solidFill>
                  <a:schemeClr val="bg1"/>
                </a:solidFill>
                <a:latin typeface="Arial" panose="020B0604020202020204" pitchFamily="34" charset="0"/>
                <a:cs typeface="Arial" panose="020B0604020202020204" pitchFamily="34" charset="0"/>
              </a:rPr>
              <a:t> Labor </a:t>
            </a:r>
            <a:r>
              <a:rPr lang="pt-PT" b="1" dirty="0" err="1">
                <a:solidFill>
                  <a:schemeClr val="bg1"/>
                </a:solidFill>
                <a:latin typeface="Arial" panose="020B0604020202020204" pitchFamily="34" charset="0"/>
                <a:cs typeface="Arial" panose="020B0604020202020204" pitchFamily="34" charset="0"/>
              </a:rPr>
              <a:t>Law</a:t>
            </a:r>
            <a:r>
              <a:rPr lang="pt-PT" b="1" dirty="0">
                <a:solidFill>
                  <a:schemeClr val="bg1"/>
                </a:solidFill>
                <a:latin typeface="Arial" panose="020B0604020202020204" pitchFamily="34" charset="0"/>
                <a:cs typeface="Arial" panose="020B0604020202020204" pitchFamily="34" charset="0"/>
              </a:rPr>
              <a:t>:</a:t>
            </a:r>
            <a:r>
              <a:rPr lang="en-MO" sz="1600" b="1" dirty="0">
                <a:solidFill>
                  <a:schemeClr val="bg1"/>
                </a:solidFill>
                <a:latin typeface="Arial" panose="020B0604020202020204" pitchFamily="34" charset="0"/>
                <a:cs typeface="Arial" panose="020B0604020202020204" pitchFamily="34" charset="0"/>
              </a:rPr>
              <a:t> </a:t>
            </a:r>
            <a:endParaRPr lang="en-MO" sz="12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C97A6F3-BFF3-5A4C-6F89-DDCD40AC6E40}"/>
              </a:ext>
            </a:extLst>
          </p:cNvPr>
          <p:cNvSpPr txBox="1"/>
          <p:nvPr/>
        </p:nvSpPr>
        <p:spPr>
          <a:xfrm>
            <a:off x="1329447" y="3657713"/>
            <a:ext cx="7278771" cy="523220"/>
          </a:xfrm>
          <a:prstGeom prst="rect">
            <a:avLst/>
          </a:prstGeom>
          <a:noFill/>
        </p:spPr>
        <p:txBody>
          <a:bodyPr wrap="square" rtlCol="0">
            <a:spAutoFit/>
          </a:bodyPr>
          <a:lstStyle/>
          <a:p>
            <a:pPr algn="just"/>
            <a:r>
              <a:rPr lang="pt-PT" sz="1400" dirty="0">
                <a:latin typeface="Arial" panose="020B0604020202020204" pitchFamily="34" charset="0"/>
                <a:cs typeface="Arial" panose="020B0604020202020204" pitchFamily="34" charset="0"/>
              </a:rPr>
              <a:t>In Portugal,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Public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Prosecutor's</a:t>
            </a:r>
            <a:r>
              <a:rPr lang="pt-PT" sz="1400" dirty="0">
                <a:latin typeface="Arial" panose="020B0604020202020204" pitchFamily="34" charset="0"/>
                <a:cs typeface="Arial" panose="020B0604020202020204" pitchFamily="34" charset="0"/>
              </a:rPr>
              <a:t> Office </a:t>
            </a:r>
            <a:r>
              <a:rPr lang="pt-PT" sz="1400" dirty="0" err="1">
                <a:latin typeface="Arial" panose="020B0604020202020204" pitchFamily="34" charset="0"/>
                <a:cs typeface="Arial" panose="020B0604020202020204" pitchFamily="34" charset="0"/>
              </a:rPr>
              <a:t>plays</a:t>
            </a:r>
            <a:r>
              <a:rPr lang="pt-PT" sz="1400" dirty="0">
                <a:latin typeface="Arial" panose="020B0604020202020204" pitchFamily="34" charset="0"/>
                <a:cs typeface="Arial" panose="020B0604020202020204" pitchFamily="34" charset="0"/>
              </a:rPr>
              <a:t> a </a:t>
            </a:r>
            <a:r>
              <a:rPr lang="pt-PT" sz="1400" dirty="0" err="1">
                <a:latin typeface="Arial" panose="020B0604020202020204" pitchFamily="34" charset="0"/>
                <a:cs typeface="Arial" panose="020B0604020202020204" pitchFamily="34" charset="0"/>
              </a:rPr>
              <a:t>decisive</a:t>
            </a:r>
            <a:r>
              <a:rPr lang="pt-PT" sz="1400" dirty="0">
                <a:latin typeface="Arial" panose="020B0604020202020204" pitchFamily="34" charset="0"/>
                <a:cs typeface="Arial" panose="020B0604020202020204" pitchFamily="34" charset="0"/>
              </a:rPr>
              <a:t> role in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representation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workers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guaranteeing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them</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equal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access</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right</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22A857F9-459B-963D-78B6-A551A02A6962}"/>
              </a:ext>
            </a:extLst>
          </p:cNvPr>
          <p:cNvSpPr/>
          <p:nvPr/>
        </p:nvSpPr>
        <p:spPr>
          <a:xfrm>
            <a:off x="1206230" y="3758119"/>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0" name="TextBox 9">
            <a:extLst>
              <a:ext uri="{FF2B5EF4-FFF2-40B4-BE49-F238E27FC236}">
                <a16:creationId xmlns:a16="http://schemas.microsoft.com/office/drawing/2014/main" id="{443CBB37-92AD-A5B9-793F-6551EC2941AA}"/>
              </a:ext>
            </a:extLst>
          </p:cNvPr>
          <p:cNvSpPr txBox="1"/>
          <p:nvPr/>
        </p:nvSpPr>
        <p:spPr>
          <a:xfrm>
            <a:off x="1329447" y="4281211"/>
            <a:ext cx="7278771" cy="738664"/>
          </a:xfrm>
          <a:prstGeom prst="rect">
            <a:avLst/>
          </a:prstGeom>
          <a:noFill/>
        </p:spPr>
        <p:txBody>
          <a:bodyPr wrap="square" rtlCol="0">
            <a:spAutoFit/>
          </a:bodyPr>
          <a:lstStyle/>
          <a:p>
            <a:pPr algn="just"/>
            <a:r>
              <a:rPr lang="pt-PT" sz="1400" dirty="0" err="1">
                <a:latin typeface="Arial" panose="020B0604020202020204" pitchFamily="34" charset="0"/>
                <a:cs typeface="Arial" panose="020B0604020202020204" pitchFamily="34" charset="0"/>
              </a:rPr>
              <a:t>It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also</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responsibility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Public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Prosecutor's</a:t>
            </a:r>
            <a:r>
              <a:rPr lang="pt-PT" sz="1400" dirty="0">
                <a:latin typeface="Arial" panose="020B0604020202020204" pitchFamily="34" charset="0"/>
                <a:cs typeface="Arial" panose="020B0604020202020204" pitchFamily="34" charset="0"/>
              </a:rPr>
              <a:t> Office to </a:t>
            </a:r>
            <a:r>
              <a:rPr lang="pt-PT" sz="1400" dirty="0" err="1">
                <a:latin typeface="Arial" panose="020B0604020202020204" pitchFamily="34" charset="0"/>
                <a:cs typeface="Arial" panose="020B0604020202020204" pitchFamily="34" charset="0"/>
              </a:rPr>
              <a:t>ensure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daily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service</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workers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who</a:t>
            </a:r>
            <a:r>
              <a:rPr lang="pt-PT" sz="1400" dirty="0">
                <a:latin typeface="Arial" panose="020B0604020202020204" pitchFamily="34" charset="0"/>
                <a:cs typeface="Arial" panose="020B0604020202020204" pitchFamily="34" charset="0"/>
              </a:rPr>
              <a:t> use </a:t>
            </a:r>
            <a:r>
              <a:rPr lang="pt-PT" sz="1400" dirty="0" err="1">
                <a:latin typeface="Arial" panose="020B0604020202020204" pitchFamily="34" charset="0"/>
                <a:cs typeface="Arial" panose="020B0604020202020204" pitchFamily="34" charset="0"/>
              </a:rPr>
              <a:t>this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service</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obtain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sponsorship</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only</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inform</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themselves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about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their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rights</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3CD5BC0D-41BD-00A9-EAF6-CF63453A8650}"/>
              </a:ext>
            </a:extLst>
          </p:cNvPr>
          <p:cNvSpPr/>
          <p:nvPr/>
        </p:nvSpPr>
        <p:spPr>
          <a:xfrm>
            <a:off x="1206230" y="4381617"/>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3" name="TextBox 12">
            <a:extLst>
              <a:ext uri="{FF2B5EF4-FFF2-40B4-BE49-F238E27FC236}">
                <a16:creationId xmlns:a16="http://schemas.microsoft.com/office/drawing/2014/main" id="{B04E3C71-D491-5E3E-E459-D10FE9A4884A}"/>
              </a:ext>
            </a:extLst>
          </p:cNvPr>
          <p:cNvSpPr txBox="1"/>
          <p:nvPr/>
        </p:nvSpPr>
        <p:spPr>
          <a:xfrm>
            <a:off x="1329446" y="5043014"/>
            <a:ext cx="7278771" cy="954107"/>
          </a:xfrm>
          <a:prstGeom prst="rect">
            <a:avLst/>
          </a:prstGeom>
          <a:noFill/>
        </p:spPr>
        <p:txBody>
          <a:bodyPr wrap="square" rtlCol="0">
            <a:spAutoFit/>
          </a:bodyPr>
          <a:lstStyle/>
          <a:p>
            <a:pPr algn="just"/>
            <a:r>
              <a:rPr lang="pt-PT" sz="1400" dirty="0" err="1">
                <a:latin typeface="Arial" panose="020B0604020202020204" pitchFamily="34" charset="0"/>
                <a:cs typeface="Arial" panose="020B0604020202020204" pitchFamily="34" charset="0"/>
              </a:rPr>
              <a:t>During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state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emergency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SMMP </a:t>
            </a:r>
            <a:r>
              <a:rPr lang="pt-PT" sz="1400" dirty="0" err="1">
                <a:latin typeface="Arial" panose="020B0604020202020204" pitchFamily="34" charset="0"/>
                <a:cs typeface="Arial" panose="020B0604020202020204" pitchFamily="34" charset="0"/>
              </a:rPr>
              <a:t>focused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activity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concern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also</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labor </a:t>
            </a:r>
            <a:r>
              <a:rPr lang="pt-PT" sz="1400" dirty="0" err="1">
                <a:latin typeface="Arial" panose="020B0604020202020204" pitchFamily="34" charset="0"/>
                <a:cs typeface="Arial" panose="020B0604020202020204" pitchFamily="34" charset="0"/>
              </a:rPr>
              <a:t>field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emphasizing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need</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find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appropriate</a:t>
            </a:r>
            <a:r>
              <a:rPr lang="pt-PT" sz="1400" dirty="0">
                <a:latin typeface="Arial" panose="020B0604020202020204" pitchFamily="34" charset="0"/>
                <a:cs typeface="Arial" panose="020B0604020202020204" pitchFamily="34" charset="0"/>
              </a:rPr>
              <a:t> balance </a:t>
            </a:r>
            <a:r>
              <a:rPr lang="pt-PT" sz="1400" dirty="0" err="1">
                <a:latin typeface="Arial" panose="020B0604020202020204" pitchFamily="34" charset="0"/>
                <a:cs typeface="Arial" panose="020B0604020202020204" pitchFamily="34" charset="0"/>
              </a:rPr>
              <a:t>between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defense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public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health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protection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workers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rights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especially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those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most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weakened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by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situations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unemployment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termination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employment</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5323CA96-5390-3125-89F8-B7353F1FD43E}"/>
              </a:ext>
            </a:extLst>
          </p:cNvPr>
          <p:cNvSpPr/>
          <p:nvPr/>
        </p:nvSpPr>
        <p:spPr>
          <a:xfrm>
            <a:off x="1206229" y="5143420"/>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Tree>
    <p:extLst>
      <p:ext uri="{BB962C8B-B14F-4D97-AF65-F5344CB8AC3E}">
        <p14:creationId xmlns:p14="http://schemas.microsoft.com/office/powerpoint/2010/main" val="183628066"/>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500"/>
                                        <p:tgtEl>
                                          <p:spTgt spid="11"/>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Left)">
                                      <p:cBhvr>
                                        <p:cTn id="24" dur="500"/>
                                        <p:tgtEl>
                                          <p:spTgt spid="12"/>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down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6" grpId="0"/>
      <p:bldP spid="8" grpId="0"/>
      <p:bldP spid="9" grpId="0" animBg="1"/>
      <p:bldP spid="10" grpId="0"/>
      <p:bldP spid="12" grpId="0" animBg="1"/>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89F8C-F827-8D9F-98CA-54449910B8AA}"/>
              </a:ext>
            </a:extLst>
          </p:cNvPr>
          <p:cNvPicPr>
            <a:picLocks noChangeAspect="1"/>
          </p:cNvPicPr>
          <p:nvPr/>
        </p:nvPicPr>
        <p:blipFill>
          <a:blip r:embed="rId2"/>
          <a:stretch>
            <a:fillRect/>
          </a:stretch>
        </p:blipFill>
        <p:spPr>
          <a:xfrm>
            <a:off x="-1" y="0"/>
            <a:ext cx="9144000" cy="6858000"/>
          </a:xfrm>
          <a:prstGeom prst="rect">
            <a:avLst/>
          </a:prstGeom>
        </p:spPr>
      </p:pic>
      <p:sp>
        <p:nvSpPr>
          <p:cNvPr id="11" name="TextBox 10">
            <a:extLst>
              <a:ext uri="{FF2B5EF4-FFF2-40B4-BE49-F238E27FC236}">
                <a16:creationId xmlns:a16="http://schemas.microsoft.com/office/drawing/2014/main" id="{0A1BE48B-81B0-F845-9B11-9998A3FE0F3C}"/>
              </a:ext>
            </a:extLst>
          </p:cNvPr>
          <p:cNvSpPr txBox="1"/>
          <p:nvPr/>
        </p:nvSpPr>
        <p:spPr>
          <a:xfrm>
            <a:off x="1329447" y="3081389"/>
            <a:ext cx="7278771" cy="523220"/>
          </a:xfrm>
          <a:prstGeom prst="rect">
            <a:avLst/>
          </a:prstGeom>
          <a:noFill/>
        </p:spPr>
        <p:txBody>
          <a:bodyPr wrap="square" rtlCol="0">
            <a:spAutoFit/>
          </a:bodyPr>
          <a:lstStyle/>
          <a:p>
            <a:pPr algn="just"/>
            <a:r>
              <a:rPr lang="pt-PT" sz="1400" dirty="0">
                <a:latin typeface="Arial" panose="020B0604020202020204" pitchFamily="34" charset="0"/>
                <a:cs typeface="Arial" panose="020B0604020202020204" pitchFamily="34" charset="0"/>
              </a:rPr>
              <a:t>Also, in </a:t>
            </a:r>
            <a:r>
              <a:rPr lang="pt-PT" sz="1400" dirty="0" err="1">
                <a:latin typeface="Arial" panose="020B0604020202020204" pitchFamily="34" charset="0"/>
                <a:cs typeface="Arial" panose="020B0604020202020204" pitchFamily="34" charset="0"/>
              </a:rPr>
              <a:t>this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area</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Law</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pandemic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brought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profound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implications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especially</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terms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service</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public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which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was</a:t>
            </a:r>
            <a:r>
              <a:rPr lang="pt-PT" sz="1400" dirty="0">
                <a:latin typeface="Arial" panose="020B0604020202020204" pitchFamily="34" charset="0"/>
                <a:cs typeface="Arial" panose="020B0604020202020204" pitchFamily="34" charset="0"/>
              </a:rPr>
              <a:t> no </a:t>
            </a:r>
            <a:r>
              <a:rPr lang="pt-PT" sz="1400" dirty="0" err="1">
                <a:latin typeface="Arial" panose="020B0604020202020204" pitchFamily="34" charset="0"/>
                <a:cs typeface="Arial" panose="020B0604020202020204" pitchFamily="34" charset="0"/>
              </a:rPr>
              <a:t>longer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done</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person</a:t>
            </a:r>
            <a:r>
              <a:rPr lang="pt-PT" sz="1400" dirty="0">
                <a:latin typeface="Arial" panose="020B0604020202020204" pitchFamily="34" charset="0"/>
                <a:cs typeface="Arial" panose="020B0604020202020204" pitchFamily="34" charset="0"/>
              </a:rPr>
              <a:t>, as </a:t>
            </a:r>
            <a:r>
              <a:rPr lang="pt-PT" sz="1400" dirty="0" err="1">
                <a:latin typeface="Arial" panose="020B0604020202020204" pitchFamily="34" charset="0"/>
                <a:cs typeface="Arial" panose="020B0604020202020204" pitchFamily="34" charset="0"/>
              </a:rPr>
              <a:t>before</a:t>
            </a:r>
            <a:r>
              <a:rPr lang="pt-PT" sz="1400" dirty="0">
                <a:latin typeface="Arial" panose="020B0604020202020204" pitchFamily="34" charset="0"/>
                <a:cs typeface="Arial" panose="020B0604020202020204" pitchFamily="34" charset="0"/>
              </a:rPr>
              <a:t>, as a rule.</a:t>
            </a:r>
            <a:endParaRPr lang="en-MO" sz="14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6B13994-8DD3-B74D-AF23-CBC37B98A924}"/>
              </a:ext>
            </a:extLst>
          </p:cNvPr>
          <p:cNvSpPr/>
          <p:nvPr/>
        </p:nvSpPr>
        <p:spPr>
          <a:xfrm>
            <a:off x="1206230" y="3181795"/>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8" name="TextBox 17">
            <a:extLst>
              <a:ext uri="{FF2B5EF4-FFF2-40B4-BE49-F238E27FC236}">
                <a16:creationId xmlns:a16="http://schemas.microsoft.com/office/drawing/2014/main" id="{7759C9B8-4D79-2B46-8EC0-2474213E6ECA}"/>
              </a:ext>
            </a:extLst>
          </p:cNvPr>
          <p:cNvSpPr txBox="1"/>
          <p:nvPr/>
        </p:nvSpPr>
        <p:spPr>
          <a:xfrm>
            <a:off x="786319" y="6383340"/>
            <a:ext cx="2999361" cy="276999"/>
          </a:xfrm>
          <a:prstGeom prst="rect">
            <a:avLst/>
          </a:prstGeom>
          <a:noFill/>
        </p:spPr>
        <p:txBody>
          <a:bodyPr wrap="square" rtlCol="0">
            <a:spAutoFit/>
          </a:bodyPr>
          <a:lstStyle/>
          <a:p>
            <a:r>
              <a:rPr lang="pt-PT" sz="1200" b="1" dirty="0">
                <a:solidFill>
                  <a:schemeClr val="bg1"/>
                </a:solidFill>
                <a:latin typeface="Arial" panose="020B0604020202020204" pitchFamily="34" charset="0"/>
                <a:cs typeface="Arial" panose="020B0604020202020204" pitchFamily="34" charset="0"/>
              </a:rPr>
              <a:t>Tbilisi – </a:t>
            </a:r>
            <a:r>
              <a:rPr lang="pt-PT" sz="1200" b="1" dirty="0" err="1">
                <a:solidFill>
                  <a:schemeClr val="bg1"/>
                </a:solidFill>
                <a:latin typeface="Arial" panose="020B0604020202020204" pitchFamily="34" charset="0"/>
                <a:cs typeface="Arial" panose="020B0604020202020204" pitchFamily="34" charset="0"/>
              </a:rPr>
              <a:t>Georgia</a:t>
            </a:r>
            <a:r>
              <a:rPr lang="en-MO" sz="1200" b="1" dirty="0">
                <a:solidFill>
                  <a:schemeClr val="bg1"/>
                </a:solidFill>
                <a:latin typeface="Arial" panose="020B0604020202020204" pitchFamily="34" charset="0"/>
                <a:cs typeface="Arial" panose="020B0604020202020204" pitchFamily="34" charset="0"/>
              </a:rPr>
              <a:t> </a:t>
            </a:r>
            <a:r>
              <a:rPr lang="en-MO" sz="1100" b="1" dirty="0">
                <a:latin typeface="Arial" panose="020B0604020202020204" pitchFamily="34" charset="0"/>
                <a:cs typeface="Arial" panose="020B0604020202020204" pitchFamily="34" charset="0"/>
              </a:rPr>
              <a:t>2022 / 09 / 25-29</a:t>
            </a:r>
          </a:p>
        </p:txBody>
      </p:sp>
      <p:sp>
        <p:nvSpPr>
          <p:cNvPr id="19" name="TextBox 18">
            <a:extLst>
              <a:ext uri="{FF2B5EF4-FFF2-40B4-BE49-F238E27FC236}">
                <a16:creationId xmlns:a16="http://schemas.microsoft.com/office/drawing/2014/main" id="{1E4A3C63-4B9F-6B46-BC9A-6688CB5A248A}"/>
              </a:ext>
            </a:extLst>
          </p:cNvPr>
          <p:cNvSpPr txBox="1"/>
          <p:nvPr/>
        </p:nvSpPr>
        <p:spPr>
          <a:xfrm>
            <a:off x="0" y="1282913"/>
            <a:ext cx="466929" cy="276999"/>
          </a:xfrm>
          <a:prstGeom prst="rect">
            <a:avLst/>
          </a:prstGeom>
          <a:noFill/>
        </p:spPr>
        <p:txBody>
          <a:bodyPr wrap="square" rtlCol="0">
            <a:spAutoFit/>
          </a:bodyPr>
          <a:lstStyle/>
          <a:p>
            <a:pPr algn="r"/>
            <a:r>
              <a:rPr lang="en-MO" sz="1200" b="1" dirty="0">
                <a:solidFill>
                  <a:schemeClr val="bg1"/>
                </a:solidFill>
                <a:latin typeface="Gotham" panose="02000504050000020004" pitchFamily="2" charset="0"/>
              </a:rPr>
              <a:t>12</a:t>
            </a:r>
            <a:endParaRPr lang="en-MO" sz="1200" b="1" dirty="0">
              <a:solidFill>
                <a:srgbClr val="01B7A3"/>
              </a:solidFill>
              <a:latin typeface="Gotham" panose="02000504050000020004" pitchFamily="2" charset="0"/>
            </a:endParaRPr>
          </a:p>
        </p:txBody>
      </p:sp>
      <p:sp>
        <p:nvSpPr>
          <p:cNvPr id="2" name="TextBox 1">
            <a:extLst>
              <a:ext uri="{FF2B5EF4-FFF2-40B4-BE49-F238E27FC236}">
                <a16:creationId xmlns:a16="http://schemas.microsoft.com/office/drawing/2014/main" id="{EEAC3939-EA46-4F04-C455-499561FDCCDA}"/>
              </a:ext>
            </a:extLst>
          </p:cNvPr>
          <p:cNvSpPr txBox="1"/>
          <p:nvPr/>
        </p:nvSpPr>
        <p:spPr>
          <a:xfrm>
            <a:off x="2395893" y="1141001"/>
            <a:ext cx="6669525" cy="523220"/>
          </a:xfrm>
          <a:prstGeom prst="rect">
            <a:avLst/>
          </a:prstGeom>
          <a:noFill/>
        </p:spPr>
        <p:txBody>
          <a:bodyPr wrap="square" rtlCol="0">
            <a:spAutoFit/>
          </a:bodyPr>
          <a:lstStyle/>
          <a:p>
            <a:r>
              <a:rPr lang="pt-PT" sz="1600" b="1" dirty="0">
                <a:solidFill>
                  <a:schemeClr val="bg1"/>
                </a:solidFill>
                <a:latin typeface="Arial" panose="020B0604020202020204" pitchFamily="34" charset="0"/>
                <a:cs typeface="Arial" panose="020B0604020202020204" pitchFamily="34" charset="0"/>
              </a:rPr>
              <a:t>IAP - </a:t>
            </a:r>
            <a:r>
              <a:rPr lang="pt-PT" sz="1600" b="1" dirty="0" err="1">
                <a:solidFill>
                  <a:schemeClr val="bg1"/>
                </a:solidFill>
                <a:latin typeface="Arial" panose="020B0604020202020204" pitchFamily="34" charset="0"/>
                <a:cs typeface="Arial" panose="020B0604020202020204" pitchFamily="34" charset="0"/>
              </a:rPr>
              <a:t>International</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Association</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of</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Prosecutors</a:t>
            </a:r>
            <a:endParaRPr lang="pt-PT" sz="1600" b="1" dirty="0">
              <a:solidFill>
                <a:schemeClr val="bg1"/>
              </a:solidFill>
              <a:latin typeface="Arial" panose="020B0604020202020204" pitchFamily="34" charset="0"/>
              <a:cs typeface="Arial" panose="020B0604020202020204" pitchFamily="34" charset="0"/>
            </a:endParaRPr>
          </a:p>
          <a:p>
            <a:r>
              <a:rPr lang="pt-PT" sz="1200" b="1" dirty="0">
                <a:solidFill>
                  <a:schemeClr val="bg1"/>
                </a:solidFill>
                <a:latin typeface="Arial" panose="020B0604020202020204" pitchFamily="34" charset="0"/>
                <a:cs typeface="Arial" panose="020B0604020202020204" pitchFamily="34" charset="0"/>
              </a:rPr>
              <a:t>27th </a:t>
            </a:r>
            <a:r>
              <a:rPr lang="pt-PT" sz="1200" b="1" dirty="0" err="1">
                <a:solidFill>
                  <a:schemeClr val="bg1"/>
                </a:solidFill>
                <a:latin typeface="Arial" panose="020B0604020202020204" pitchFamily="34" charset="0"/>
                <a:cs typeface="Arial" panose="020B0604020202020204" pitchFamily="34" charset="0"/>
              </a:rPr>
              <a:t>Annual</a:t>
            </a:r>
            <a:r>
              <a:rPr lang="pt-PT" sz="1200" b="1" dirty="0">
                <a:solidFill>
                  <a:schemeClr val="bg1"/>
                </a:solidFill>
                <a:latin typeface="Arial" panose="020B0604020202020204" pitchFamily="34" charset="0"/>
                <a:cs typeface="Arial" panose="020B0604020202020204" pitchFamily="34" charset="0"/>
              </a:rPr>
              <a:t> Conference </a:t>
            </a:r>
            <a:r>
              <a:rPr lang="pt-PT" sz="1200" b="1" dirty="0" err="1">
                <a:solidFill>
                  <a:schemeClr val="bg1"/>
                </a:solidFill>
                <a:latin typeface="Arial" panose="020B0604020202020204" pitchFamily="34" charset="0"/>
                <a:cs typeface="Arial" panose="020B0604020202020204" pitchFamily="34" charset="0"/>
              </a:rPr>
              <a:t>And</a:t>
            </a:r>
            <a:r>
              <a:rPr lang="pt-PT" sz="1200" b="1" dirty="0">
                <a:solidFill>
                  <a:schemeClr val="bg1"/>
                </a:solidFill>
                <a:latin typeface="Arial" panose="020B0604020202020204" pitchFamily="34" charset="0"/>
                <a:cs typeface="Arial" panose="020B0604020202020204" pitchFamily="34" charset="0"/>
              </a:rPr>
              <a:t> General Meeting </a:t>
            </a:r>
            <a:endParaRPr lang="en-MO" sz="12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354B114-6CF6-BAEC-D357-77DA3644C35E}"/>
              </a:ext>
            </a:extLst>
          </p:cNvPr>
          <p:cNvSpPr txBox="1"/>
          <p:nvPr/>
        </p:nvSpPr>
        <p:spPr>
          <a:xfrm>
            <a:off x="1080101" y="2435719"/>
            <a:ext cx="6669525" cy="369332"/>
          </a:xfrm>
          <a:prstGeom prst="rect">
            <a:avLst/>
          </a:prstGeom>
          <a:noFill/>
        </p:spPr>
        <p:txBody>
          <a:bodyPr wrap="square" rtlCol="0">
            <a:spAutoFit/>
          </a:bodyPr>
          <a:lstStyle/>
          <a:p>
            <a:r>
              <a:rPr lang="pt-PT" b="1" dirty="0">
                <a:solidFill>
                  <a:schemeClr val="bg1"/>
                </a:solidFill>
                <a:latin typeface="Arial" panose="020B0604020202020204" pitchFamily="34" charset="0"/>
                <a:cs typeface="Arial" panose="020B0604020202020204" pitchFamily="34" charset="0"/>
              </a:rPr>
              <a:t>Scope </a:t>
            </a:r>
            <a:r>
              <a:rPr lang="pt-PT" b="1" dirty="0" err="1">
                <a:solidFill>
                  <a:schemeClr val="bg1"/>
                </a:solidFill>
                <a:latin typeface="Arial" panose="020B0604020202020204" pitchFamily="34" charset="0"/>
                <a:cs typeface="Arial" panose="020B0604020202020204" pitchFamily="34" charset="0"/>
              </a:rPr>
              <a:t>of</a:t>
            </a:r>
            <a:r>
              <a:rPr lang="pt-PT" b="1" dirty="0">
                <a:solidFill>
                  <a:schemeClr val="bg1"/>
                </a:solidFill>
                <a:latin typeface="Arial" panose="020B0604020202020204" pitchFamily="34" charset="0"/>
                <a:cs typeface="Arial" panose="020B0604020202020204" pitchFamily="34" charset="0"/>
              </a:rPr>
              <a:t> </a:t>
            </a:r>
            <a:r>
              <a:rPr lang="pt-PT" b="1" dirty="0" err="1">
                <a:solidFill>
                  <a:schemeClr val="bg1"/>
                </a:solidFill>
                <a:latin typeface="Arial" panose="020B0604020202020204" pitchFamily="34" charset="0"/>
                <a:cs typeface="Arial" panose="020B0604020202020204" pitchFamily="34" charset="0"/>
              </a:rPr>
              <a:t>Family</a:t>
            </a:r>
            <a:r>
              <a:rPr lang="pt-PT" b="1" dirty="0">
                <a:solidFill>
                  <a:schemeClr val="bg1"/>
                </a:solidFill>
                <a:latin typeface="Arial" panose="020B0604020202020204" pitchFamily="34" charset="0"/>
                <a:cs typeface="Arial" panose="020B0604020202020204" pitchFamily="34" charset="0"/>
              </a:rPr>
              <a:t> </a:t>
            </a:r>
            <a:r>
              <a:rPr lang="pt-PT" b="1" dirty="0" err="1">
                <a:solidFill>
                  <a:schemeClr val="bg1"/>
                </a:solidFill>
                <a:latin typeface="Arial" panose="020B0604020202020204" pitchFamily="34" charset="0"/>
                <a:cs typeface="Arial" panose="020B0604020202020204" pitchFamily="34" charset="0"/>
              </a:rPr>
              <a:t>and</a:t>
            </a:r>
            <a:r>
              <a:rPr lang="pt-PT" b="1" dirty="0">
                <a:solidFill>
                  <a:schemeClr val="bg1"/>
                </a:solidFill>
                <a:latin typeface="Arial" panose="020B0604020202020204" pitchFamily="34" charset="0"/>
                <a:cs typeface="Arial" panose="020B0604020202020204" pitchFamily="34" charset="0"/>
              </a:rPr>
              <a:t> </a:t>
            </a:r>
            <a:r>
              <a:rPr lang="pt-PT" b="1" dirty="0" err="1">
                <a:solidFill>
                  <a:schemeClr val="bg1"/>
                </a:solidFill>
                <a:latin typeface="Arial" panose="020B0604020202020204" pitchFamily="34" charset="0"/>
                <a:cs typeface="Arial" panose="020B0604020202020204" pitchFamily="34" charset="0"/>
              </a:rPr>
              <a:t>Children's</a:t>
            </a:r>
            <a:r>
              <a:rPr lang="pt-PT" b="1" dirty="0">
                <a:solidFill>
                  <a:schemeClr val="bg1"/>
                </a:solidFill>
                <a:latin typeface="Arial" panose="020B0604020202020204" pitchFamily="34" charset="0"/>
                <a:cs typeface="Arial" panose="020B0604020202020204" pitchFamily="34" charset="0"/>
              </a:rPr>
              <a:t> </a:t>
            </a:r>
            <a:r>
              <a:rPr lang="pt-PT" b="1" dirty="0" err="1">
                <a:solidFill>
                  <a:schemeClr val="bg1"/>
                </a:solidFill>
                <a:latin typeface="Arial" panose="020B0604020202020204" pitchFamily="34" charset="0"/>
                <a:cs typeface="Arial" panose="020B0604020202020204" pitchFamily="34" charset="0"/>
              </a:rPr>
              <a:t>Law</a:t>
            </a:r>
            <a:r>
              <a:rPr lang="pt-PT" b="1" dirty="0">
                <a:solidFill>
                  <a:schemeClr val="bg1"/>
                </a:solidFill>
                <a:latin typeface="Arial" panose="020B0604020202020204" pitchFamily="34" charset="0"/>
                <a:cs typeface="Arial" panose="020B0604020202020204" pitchFamily="34" charset="0"/>
              </a:rPr>
              <a:t>:</a:t>
            </a:r>
            <a:r>
              <a:rPr lang="en-MO" b="1" dirty="0">
                <a:solidFill>
                  <a:schemeClr val="bg1"/>
                </a:solidFill>
                <a:latin typeface="Arial" panose="020B0604020202020204" pitchFamily="34" charset="0"/>
                <a:cs typeface="Arial" panose="020B0604020202020204" pitchFamily="34" charset="0"/>
              </a:rPr>
              <a:t> </a:t>
            </a:r>
            <a:endParaRPr lang="en-MO" sz="12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C97A6F3-BFF3-5A4C-6F89-DDCD40AC6E40}"/>
              </a:ext>
            </a:extLst>
          </p:cNvPr>
          <p:cNvSpPr txBox="1"/>
          <p:nvPr/>
        </p:nvSpPr>
        <p:spPr>
          <a:xfrm>
            <a:off x="1329447" y="3689908"/>
            <a:ext cx="7278771" cy="738664"/>
          </a:xfrm>
          <a:prstGeom prst="rect">
            <a:avLst/>
          </a:prstGeom>
          <a:noFill/>
        </p:spPr>
        <p:txBody>
          <a:bodyPr wrap="square" rtlCol="0">
            <a:spAutoFit/>
          </a:bodyPr>
          <a:lstStyle/>
          <a:p>
            <a:pPr algn="just"/>
            <a:r>
              <a:rPr lang="pt-PT" sz="1400" dirty="0" err="1">
                <a:latin typeface="Arial" panose="020B0604020202020204" pitchFamily="34" charset="0"/>
                <a:cs typeface="Arial" panose="020B0604020202020204" pitchFamily="34" charset="0"/>
              </a:rPr>
              <a:t>However</a:t>
            </a:r>
            <a:r>
              <a:rPr lang="pt-PT" sz="1400" dirty="0">
                <a:latin typeface="Arial" panose="020B0604020202020204" pitchFamily="34" charset="0"/>
                <a:cs typeface="Arial" panose="020B0604020202020204" pitchFamily="34" charset="0"/>
              </a:rPr>
              <a:t>, as </a:t>
            </a:r>
            <a:r>
              <a:rPr lang="pt-PT" sz="1400" dirty="0" err="1">
                <a:latin typeface="Arial" panose="020B0604020202020204" pitchFamily="34" charset="0"/>
                <a:cs typeface="Arial" panose="020B0604020202020204" pitchFamily="34" charset="0"/>
              </a:rPr>
              <a:t>an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area</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which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many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cases are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urgent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nature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due</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delicacy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issues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stake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procedural</a:t>
            </a:r>
            <a:r>
              <a:rPr lang="pt-PT" sz="1400" dirty="0">
                <a:latin typeface="Arial" panose="020B0604020202020204" pitchFamily="34" charset="0"/>
                <a:cs typeface="Arial" panose="020B0604020202020204" pitchFamily="34" charset="0"/>
              </a:rPr>
              <a:t> deadlines </a:t>
            </a:r>
            <a:r>
              <a:rPr lang="pt-PT" sz="1400" dirty="0" err="1">
                <a:latin typeface="Arial" panose="020B0604020202020204" pitchFamily="34" charset="0"/>
                <a:cs typeface="Arial" panose="020B0604020202020204" pitchFamily="34" charset="0"/>
              </a:rPr>
              <a:t>have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not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been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interrupted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suspended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acts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proceedings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will</a:t>
            </a:r>
            <a:r>
              <a:rPr lang="pt-PT" sz="1400" dirty="0">
                <a:latin typeface="Arial" panose="020B0604020202020204" pitchFamily="34" charset="0"/>
                <a:cs typeface="Arial" panose="020B0604020202020204" pitchFamily="34" charset="0"/>
              </a:rPr>
              <a:t> continue to take </a:t>
            </a:r>
            <a:r>
              <a:rPr lang="pt-PT" sz="1400" dirty="0" err="1">
                <a:latin typeface="Arial" panose="020B0604020202020204" pitchFamily="34" charset="0"/>
                <a:cs typeface="Arial" panose="020B0604020202020204" pitchFamily="34" charset="0"/>
              </a:rPr>
              <a:t>place</a:t>
            </a:r>
            <a:r>
              <a:rPr lang="pt-PT" sz="1400" dirty="0">
                <a:latin typeface="Arial" panose="020B0604020202020204" pitchFamily="34" charset="0"/>
                <a:cs typeface="Arial" panose="020B0604020202020204" pitchFamily="34" charset="0"/>
              </a:rPr>
              <a:t> as </a:t>
            </a:r>
            <a:r>
              <a:rPr lang="pt-PT" sz="1400" dirty="0" err="1">
                <a:latin typeface="Arial" panose="020B0604020202020204" pitchFamily="34" charset="0"/>
                <a:cs typeface="Arial" panose="020B0604020202020204" pitchFamily="34" charset="0"/>
              </a:rPr>
              <a:t>described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before</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22A857F9-459B-963D-78B6-A551A02A6962}"/>
              </a:ext>
            </a:extLst>
          </p:cNvPr>
          <p:cNvSpPr/>
          <p:nvPr/>
        </p:nvSpPr>
        <p:spPr>
          <a:xfrm>
            <a:off x="1206230" y="3790314"/>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0" name="TextBox 9">
            <a:extLst>
              <a:ext uri="{FF2B5EF4-FFF2-40B4-BE49-F238E27FC236}">
                <a16:creationId xmlns:a16="http://schemas.microsoft.com/office/drawing/2014/main" id="{443CBB37-92AD-A5B9-793F-6551EC2941AA}"/>
              </a:ext>
            </a:extLst>
          </p:cNvPr>
          <p:cNvSpPr txBox="1"/>
          <p:nvPr/>
        </p:nvSpPr>
        <p:spPr>
          <a:xfrm>
            <a:off x="1329447" y="4480827"/>
            <a:ext cx="7278771" cy="954107"/>
          </a:xfrm>
          <a:prstGeom prst="rect">
            <a:avLst/>
          </a:prstGeom>
          <a:noFill/>
        </p:spPr>
        <p:txBody>
          <a:bodyPr wrap="square" rtlCol="0">
            <a:spAutoFit/>
          </a:bodyPr>
          <a:lstStyle/>
          <a:p>
            <a:pPr algn="just"/>
            <a:r>
              <a:rPr lang="pt-PT" sz="1400" dirty="0" err="1">
                <a:latin typeface="Arial" panose="020B0604020202020204" pitchFamily="34" charset="0"/>
                <a:cs typeface="Arial" panose="020B0604020202020204" pitchFamily="34" charset="0"/>
              </a:rPr>
              <a:t>That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is</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measures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that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require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physical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presence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parties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their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representatives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other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procedural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actors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practice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procedure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procedural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acts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was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carried</a:t>
            </a:r>
            <a:r>
              <a:rPr lang="pt-PT" sz="1400" dirty="0">
                <a:latin typeface="Arial" panose="020B0604020202020204" pitchFamily="34" charset="0"/>
                <a:cs typeface="Arial" panose="020B0604020202020204" pitchFamily="34" charset="0"/>
              </a:rPr>
              <a:t> out </a:t>
            </a:r>
            <a:r>
              <a:rPr lang="pt-PT" sz="1400" dirty="0" err="1">
                <a:latin typeface="Arial" panose="020B0604020202020204" pitchFamily="34" charset="0"/>
                <a:cs typeface="Arial" panose="020B0604020202020204" pitchFamily="34" charset="0"/>
              </a:rPr>
              <a:t>through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appropriate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means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distance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communication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namely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teleconference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video</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call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other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equivalent</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3CD5BC0D-41BD-00A9-EAF6-CF63453A8650}"/>
              </a:ext>
            </a:extLst>
          </p:cNvPr>
          <p:cNvSpPr/>
          <p:nvPr/>
        </p:nvSpPr>
        <p:spPr>
          <a:xfrm>
            <a:off x="1206230" y="4581233"/>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3" name="TextBox 12">
            <a:extLst>
              <a:ext uri="{FF2B5EF4-FFF2-40B4-BE49-F238E27FC236}">
                <a16:creationId xmlns:a16="http://schemas.microsoft.com/office/drawing/2014/main" id="{B04E3C71-D491-5E3E-E459-D10FE9A4884A}"/>
              </a:ext>
            </a:extLst>
          </p:cNvPr>
          <p:cNvSpPr txBox="1"/>
          <p:nvPr/>
        </p:nvSpPr>
        <p:spPr>
          <a:xfrm>
            <a:off x="1329446" y="5487328"/>
            <a:ext cx="7278771" cy="738664"/>
          </a:xfrm>
          <a:prstGeom prst="rect">
            <a:avLst/>
          </a:prstGeom>
          <a:noFill/>
        </p:spPr>
        <p:txBody>
          <a:bodyPr wrap="square" rtlCol="0">
            <a:spAutoFit/>
          </a:bodyPr>
          <a:lstStyle/>
          <a:p>
            <a:pPr algn="just"/>
            <a:r>
              <a:rPr lang="pt-PT" sz="1400" dirty="0">
                <a:latin typeface="Arial" panose="020B0604020202020204" pitchFamily="34" charset="0"/>
                <a:cs typeface="Arial" panose="020B0604020202020204" pitchFamily="34" charset="0"/>
              </a:rPr>
              <a:t>In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activity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SMMP </a:t>
            </a:r>
            <a:r>
              <a:rPr lang="pt-PT" sz="1400" dirty="0" err="1">
                <a:latin typeface="Arial" panose="020B0604020202020204" pitchFamily="34" charset="0"/>
                <a:cs typeface="Arial" panose="020B0604020202020204" pitchFamily="34" charset="0"/>
              </a:rPr>
              <a:t>during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state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emergency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concern</a:t>
            </a:r>
            <a:r>
              <a:rPr lang="pt-PT" sz="1400" dirty="0">
                <a:latin typeface="Arial" panose="020B0604020202020204" pitchFamily="34" charset="0"/>
                <a:cs typeface="Arial" panose="020B0604020202020204" pitchFamily="34" charset="0"/>
              </a:rPr>
              <a:t> for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clarification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compliance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restrictions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approved</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this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area</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Law</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was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always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present</a:t>
            </a:r>
            <a:r>
              <a:rPr lang="pt-PT" sz="1400" dirty="0">
                <a:latin typeface="Arial" panose="020B0604020202020204" pitchFamily="34" charset="0"/>
                <a:cs typeface="Arial" panose="020B0604020202020204" pitchFamily="34" charset="0"/>
              </a:rPr>
              <a:t>, in defense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family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life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members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themselves</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5323CA96-5390-3125-89F8-B7353F1FD43E}"/>
              </a:ext>
            </a:extLst>
          </p:cNvPr>
          <p:cNvSpPr/>
          <p:nvPr/>
        </p:nvSpPr>
        <p:spPr>
          <a:xfrm>
            <a:off x="1206229" y="5587734"/>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Tree>
    <p:extLst>
      <p:ext uri="{BB962C8B-B14F-4D97-AF65-F5344CB8AC3E}">
        <p14:creationId xmlns:p14="http://schemas.microsoft.com/office/powerpoint/2010/main" val="3801663004"/>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500"/>
                                        <p:tgtEl>
                                          <p:spTgt spid="11"/>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Left)">
                                      <p:cBhvr>
                                        <p:cTn id="24" dur="500"/>
                                        <p:tgtEl>
                                          <p:spTgt spid="12"/>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down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6" grpId="0"/>
      <p:bldP spid="8" grpId="0"/>
      <p:bldP spid="9" grpId="0" animBg="1"/>
      <p:bldP spid="10" grpId="0"/>
      <p:bldP spid="12" grpId="0" animBg="1"/>
      <p:bldP spid="13"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38ACC-3223-3C4E-9A20-4941519AA2A0}"/>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907CDB07-1A92-224E-BE45-7F9BB7B49F5B}"/>
              </a:ext>
            </a:extLst>
          </p:cNvPr>
          <p:cNvSpPr txBox="1"/>
          <p:nvPr/>
        </p:nvSpPr>
        <p:spPr>
          <a:xfrm>
            <a:off x="3582246" y="3017404"/>
            <a:ext cx="4640092" cy="338554"/>
          </a:xfrm>
          <a:prstGeom prst="rect">
            <a:avLst/>
          </a:prstGeom>
          <a:noFill/>
        </p:spPr>
        <p:txBody>
          <a:bodyPr wrap="square" rtlCol="0">
            <a:spAutoFit/>
          </a:bodyPr>
          <a:lstStyle/>
          <a:p>
            <a:r>
              <a:rPr lang="pt-PT" sz="1600" b="1" dirty="0">
                <a:solidFill>
                  <a:schemeClr val="bg1"/>
                </a:solidFill>
                <a:latin typeface="Arial" panose="020B0604020202020204" pitchFamily="34" charset="0"/>
                <a:cs typeface="Arial" panose="020B0604020202020204" pitchFamily="34" charset="0"/>
              </a:rPr>
              <a:t>CONCLUSION</a:t>
            </a:r>
            <a:endParaRPr lang="en-MO" sz="14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C7415F6-197F-9540-BF09-8A6C811AFD6C}"/>
              </a:ext>
            </a:extLst>
          </p:cNvPr>
          <p:cNvSpPr txBox="1"/>
          <p:nvPr/>
        </p:nvSpPr>
        <p:spPr>
          <a:xfrm>
            <a:off x="2761034" y="6158399"/>
            <a:ext cx="2999361" cy="276999"/>
          </a:xfrm>
          <a:prstGeom prst="rect">
            <a:avLst/>
          </a:prstGeom>
          <a:noFill/>
        </p:spPr>
        <p:txBody>
          <a:bodyPr wrap="square" rtlCol="0">
            <a:spAutoFit/>
          </a:bodyPr>
          <a:lstStyle/>
          <a:p>
            <a:r>
              <a:rPr lang="pt-PT" sz="1200" b="1" dirty="0">
                <a:solidFill>
                  <a:schemeClr val="bg1"/>
                </a:solidFill>
                <a:latin typeface="Arial" panose="020B0604020202020204" pitchFamily="34" charset="0"/>
                <a:cs typeface="Arial" panose="020B0604020202020204" pitchFamily="34" charset="0"/>
              </a:rPr>
              <a:t>Tbilisi – </a:t>
            </a:r>
            <a:r>
              <a:rPr lang="pt-PT" sz="1200" b="1" dirty="0" err="1">
                <a:solidFill>
                  <a:schemeClr val="bg1"/>
                </a:solidFill>
                <a:latin typeface="Arial" panose="020B0604020202020204" pitchFamily="34" charset="0"/>
                <a:cs typeface="Arial" panose="020B0604020202020204" pitchFamily="34" charset="0"/>
              </a:rPr>
              <a:t>Georgia</a:t>
            </a:r>
            <a:r>
              <a:rPr lang="en-MO" sz="1200" b="1" dirty="0">
                <a:solidFill>
                  <a:schemeClr val="bg1"/>
                </a:solidFill>
                <a:latin typeface="Arial" panose="020B0604020202020204" pitchFamily="34" charset="0"/>
                <a:cs typeface="Arial" panose="020B0604020202020204" pitchFamily="34" charset="0"/>
              </a:rPr>
              <a:t> </a:t>
            </a:r>
            <a:r>
              <a:rPr lang="en-MO" sz="1100" b="1" dirty="0">
                <a:solidFill>
                  <a:srgbClr val="01B7A3"/>
                </a:solidFill>
                <a:latin typeface="Arial" panose="020B0604020202020204" pitchFamily="34" charset="0"/>
                <a:cs typeface="Arial" panose="020B0604020202020204" pitchFamily="34" charset="0"/>
              </a:rPr>
              <a:t>2022 / 09 / 25-29</a:t>
            </a:r>
          </a:p>
        </p:txBody>
      </p:sp>
    </p:spTree>
    <p:extLst>
      <p:ext uri="{BB962C8B-B14F-4D97-AF65-F5344CB8AC3E}">
        <p14:creationId xmlns:p14="http://schemas.microsoft.com/office/powerpoint/2010/main" val="2121461881"/>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183D7A-1375-8FAA-C52E-6A70A4DA82E3}"/>
              </a:ext>
            </a:extLst>
          </p:cNvPr>
          <p:cNvPicPr>
            <a:picLocks noChangeAspect="1"/>
          </p:cNvPicPr>
          <p:nvPr/>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759C9B8-4D79-2B46-8EC0-2474213E6ECA}"/>
              </a:ext>
            </a:extLst>
          </p:cNvPr>
          <p:cNvSpPr txBox="1"/>
          <p:nvPr/>
        </p:nvSpPr>
        <p:spPr>
          <a:xfrm>
            <a:off x="786319" y="6383340"/>
            <a:ext cx="2999361" cy="276999"/>
          </a:xfrm>
          <a:prstGeom prst="rect">
            <a:avLst/>
          </a:prstGeom>
          <a:noFill/>
        </p:spPr>
        <p:txBody>
          <a:bodyPr wrap="square" rtlCol="0">
            <a:spAutoFit/>
          </a:bodyPr>
          <a:lstStyle/>
          <a:p>
            <a:r>
              <a:rPr lang="pt-PT" sz="1200" b="1" dirty="0">
                <a:solidFill>
                  <a:schemeClr val="bg1"/>
                </a:solidFill>
                <a:latin typeface="Arial" panose="020B0604020202020204" pitchFamily="34" charset="0"/>
                <a:cs typeface="Arial" panose="020B0604020202020204" pitchFamily="34" charset="0"/>
              </a:rPr>
              <a:t>Tbilisi – </a:t>
            </a:r>
            <a:r>
              <a:rPr lang="pt-PT" sz="1200" b="1" dirty="0" err="1">
                <a:solidFill>
                  <a:schemeClr val="bg1"/>
                </a:solidFill>
                <a:latin typeface="Arial" panose="020B0604020202020204" pitchFamily="34" charset="0"/>
                <a:cs typeface="Arial" panose="020B0604020202020204" pitchFamily="34" charset="0"/>
              </a:rPr>
              <a:t>Georgia</a:t>
            </a:r>
            <a:r>
              <a:rPr lang="en-MO" sz="1200" b="1" dirty="0">
                <a:solidFill>
                  <a:schemeClr val="bg1"/>
                </a:solidFill>
                <a:latin typeface="Arial" panose="020B0604020202020204" pitchFamily="34" charset="0"/>
                <a:cs typeface="Arial" panose="020B0604020202020204" pitchFamily="34" charset="0"/>
              </a:rPr>
              <a:t> </a:t>
            </a:r>
            <a:r>
              <a:rPr lang="en-MO" sz="1100" b="1" dirty="0">
                <a:latin typeface="Arial" panose="020B0604020202020204" pitchFamily="34" charset="0"/>
                <a:cs typeface="Arial" panose="020B0604020202020204" pitchFamily="34" charset="0"/>
              </a:rPr>
              <a:t>2022 / 09 / 25-29</a:t>
            </a:r>
          </a:p>
        </p:txBody>
      </p:sp>
      <p:sp>
        <p:nvSpPr>
          <p:cNvPr id="19" name="TextBox 18">
            <a:extLst>
              <a:ext uri="{FF2B5EF4-FFF2-40B4-BE49-F238E27FC236}">
                <a16:creationId xmlns:a16="http://schemas.microsoft.com/office/drawing/2014/main" id="{1E4A3C63-4B9F-6B46-BC9A-6688CB5A248A}"/>
              </a:ext>
            </a:extLst>
          </p:cNvPr>
          <p:cNvSpPr txBox="1"/>
          <p:nvPr/>
        </p:nvSpPr>
        <p:spPr>
          <a:xfrm>
            <a:off x="0" y="1282913"/>
            <a:ext cx="466929" cy="461665"/>
          </a:xfrm>
          <a:prstGeom prst="rect">
            <a:avLst/>
          </a:prstGeom>
          <a:noFill/>
        </p:spPr>
        <p:txBody>
          <a:bodyPr wrap="square" rtlCol="0">
            <a:spAutoFit/>
          </a:bodyPr>
          <a:lstStyle/>
          <a:p>
            <a:pPr algn="r"/>
            <a:r>
              <a:rPr lang="en-MO" sz="1200" b="1" dirty="0">
                <a:solidFill>
                  <a:schemeClr val="bg1"/>
                </a:solidFill>
                <a:latin typeface="Gotham" panose="02000504050000020004" pitchFamily="2" charset="0"/>
              </a:rPr>
              <a:t>14</a:t>
            </a:r>
            <a:endParaRPr lang="en-MO" sz="1200" b="1" dirty="0">
              <a:solidFill>
                <a:srgbClr val="01B7A3"/>
              </a:solidFill>
              <a:latin typeface="Gotham" panose="02000504050000020004" pitchFamily="2" charset="0"/>
            </a:endParaRPr>
          </a:p>
          <a:p>
            <a:endParaRPr lang="en-MO" sz="1200" b="1" dirty="0">
              <a:solidFill>
                <a:srgbClr val="01B7A3"/>
              </a:solidFill>
              <a:latin typeface="Gotham" panose="02000504050000020004" pitchFamily="2" charset="0"/>
            </a:endParaRPr>
          </a:p>
        </p:txBody>
      </p:sp>
      <p:sp>
        <p:nvSpPr>
          <p:cNvPr id="2" name="TextBox 1">
            <a:extLst>
              <a:ext uri="{FF2B5EF4-FFF2-40B4-BE49-F238E27FC236}">
                <a16:creationId xmlns:a16="http://schemas.microsoft.com/office/drawing/2014/main" id="{3B35A8EA-90E8-21F1-4B8D-AEF20D064AD7}"/>
              </a:ext>
            </a:extLst>
          </p:cNvPr>
          <p:cNvSpPr txBox="1"/>
          <p:nvPr/>
        </p:nvSpPr>
        <p:spPr>
          <a:xfrm>
            <a:off x="2395893" y="1141001"/>
            <a:ext cx="6669525" cy="523220"/>
          </a:xfrm>
          <a:prstGeom prst="rect">
            <a:avLst/>
          </a:prstGeom>
          <a:noFill/>
        </p:spPr>
        <p:txBody>
          <a:bodyPr wrap="square" rtlCol="0">
            <a:spAutoFit/>
          </a:bodyPr>
          <a:lstStyle/>
          <a:p>
            <a:r>
              <a:rPr lang="pt-PT" sz="1600" b="1" dirty="0">
                <a:solidFill>
                  <a:schemeClr val="bg1"/>
                </a:solidFill>
                <a:latin typeface="Arial" panose="020B0604020202020204" pitchFamily="34" charset="0"/>
                <a:cs typeface="Arial" panose="020B0604020202020204" pitchFamily="34" charset="0"/>
              </a:rPr>
              <a:t>IAP - </a:t>
            </a:r>
            <a:r>
              <a:rPr lang="pt-PT" sz="1600" b="1" dirty="0" err="1">
                <a:solidFill>
                  <a:schemeClr val="bg1"/>
                </a:solidFill>
                <a:latin typeface="Arial" panose="020B0604020202020204" pitchFamily="34" charset="0"/>
                <a:cs typeface="Arial" panose="020B0604020202020204" pitchFamily="34" charset="0"/>
              </a:rPr>
              <a:t>International</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Association</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of</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Prosecutors</a:t>
            </a:r>
            <a:endParaRPr lang="pt-PT" sz="1600" b="1" dirty="0">
              <a:solidFill>
                <a:schemeClr val="bg1"/>
              </a:solidFill>
              <a:latin typeface="Arial" panose="020B0604020202020204" pitchFamily="34" charset="0"/>
              <a:cs typeface="Arial" panose="020B0604020202020204" pitchFamily="34" charset="0"/>
            </a:endParaRPr>
          </a:p>
          <a:p>
            <a:r>
              <a:rPr lang="pt-PT" sz="1200" b="1" dirty="0">
                <a:solidFill>
                  <a:schemeClr val="bg1"/>
                </a:solidFill>
                <a:latin typeface="Arial" panose="020B0604020202020204" pitchFamily="34" charset="0"/>
                <a:cs typeface="Arial" panose="020B0604020202020204" pitchFamily="34" charset="0"/>
              </a:rPr>
              <a:t>27th </a:t>
            </a:r>
            <a:r>
              <a:rPr lang="pt-PT" sz="1200" b="1" dirty="0" err="1">
                <a:solidFill>
                  <a:schemeClr val="bg1"/>
                </a:solidFill>
                <a:latin typeface="Arial" panose="020B0604020202020204" pitchFamily="34" charset="0"/>
                <a:cs typeface="Arial" panose="020B0604020202020204" pitchFamily="34" charset="0"/>
              </a:rPr>
              <a:t>Annual</a:t>
            </a:r>
            <a:r>
              <a:rPr lang="pt-PT" sz="1200" b="1" dirty="0">
                <a:solidFill>
                  <a:schemeClr val="bg1"/>
                </a:solidFill>
                <a:latin typeface="Arial" panose="020B0604020202020204" pitchFamily="34" charset="0"/>
                <a:cs typeface="Arial" panose="020B0604020202020204" pitchFamily="34" charset="0"/>
              </a:rPr>
              <a:t> Conference </a:t>
            </a:r>
            <a:r>
              <a:rPr lang="pt-PT" sz="1200" b="1" dirty="0" err="1">
                <a:solidFill>
                  <a:schemeClr val="bg1"/>
                </a:solidFill>
                <a:latin typeface="Arial" panose="020B0604020202020204" pitchFamily="34" charset="0"/>
                <a:cs typeface="Arial" panose="020B0604020202020204" pitchFamily="34" charset="0"/>
              </a:rPr>
              <a:t>And</a:t>
            </a:r>
            <a:r>
              <a:rPr lang="pt-PT" sz="1200" b="1" dirty="0">
                <a:solidFill>
                  <a:schemeClr val="bg1"/>
                </a:solidFill>
                <a:latin typeface="Arial" panose="020B0604020202020204" pitchFamily="34" charset="0"/>
                <a:cs typeface="Arial" panose="020B0604020202020204" pitchFamily="34" charset="0"/>
              </a:rPr>
              <a:t> General Meeting </a:t>
            </a:r>
            <a:endParaRPr lang="en-MO" sz="1200"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E3CA7FF-F2DF-002A-075E-038542590EE0}"/>
              </a:ext>
            </a:extLst>
          </p:cNvPr>
          <p:cNvSpPr txBox="1"/>
          <p:nvPr/>
        </p:nvSpPr>
        <p:spPr>
          <a:xfrm>
            <a:off x="909537" y="1862560"/>
            <a:ext cx="2513890" cy="4401205"/>
          </a:xfrm>
          <a:prstGeom prst="rect">
            <a:avLst/>
          </a:prstGeom>
          <a:noFill/>
        </p:spPr>
        <p:txBody>
          <a:bodyPr wrap="square" rtlCol="0">
            <a:spAutoFit/>
          </a:bodyPr>
          <a:lstStyle/>
          <a:p>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SMMP </a:t>
            </a:r>
            <a:r>
              <a:rPr lang="pt-PT" sz="1400" dirty="0" err="1">
                <a:latin typeface="Arial" panose="020B0604020202020204" pitchFamily="34" charset="0"/>
                <a:cs typeface="Arial" panose="020B0604020202020204" pitchFamily="34" charset="0"/>
              </a:rPr>
              <a:t>never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suspended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interrupted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activity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even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during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periods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confinement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decreed</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state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emergency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organizing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lectures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conferences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clarification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sessions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publishing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articles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communications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studies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opinions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scope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exceptional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measures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adopted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also</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cooperation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Civil </a:t>
            </a:r>
            <a:r>
              <a:rPr lang="pt-PT" sz="1400" dirty="0" err="1">
                <a:latin typeface="Arial" panose="020B0604020202020204" pitchFamily="34" charset="0"/>
                <a:cs typeface="Arial" panose="020B0604020202020204" pitchFamily="34" charset="0"/>
              </a:rPr>
              <a:t>Protection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entities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best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way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acting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protecting</a:t>
            </a:r>
            <a:r>
              <a:rPr lang="pt-PT" sz="1400" dirty="0">
                <a:latin typeface="Arial" panose="020B0604020202020204" pitchFamily="34" charset="0"/>
                <a:cs typeface="Arial" panose="020B0604020202020204" pitchFamily="34" charset="0"/>
              </a:rPr>
              <a:t> courts, in </a:t>
            </a:r>
            <a:r>
              <a:rPr lang="pt-PT" sz="1400" dirty="0" err="1">
                <a:latin typeface="Arial" panose="020B0604020202020204" pitchFamily="34" charset="0"/>
                <a:cs typeface="Arial" panose="020B0604020202020204" pitchFamily="34" charset="0"/>
              </a:rPr>
              <a:t>order</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conciliate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defense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public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health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performance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various</a:t>
            </a:r>
            <a:r>
              <a:rPr lang="pt-PT" sz="1400" dirty="0">
                <a:latin typeface="Arial" panose="020B0604020202020204" pitchFamily="34" charset="0"/>
                <a:cs typeface="Arial" panose="020B0604020202020204" pitchFamily="34" charset="0"/>
              </a:rPr>
              <a:t> judicial </a:t>
            </a:r>
            <a:r>
              <a:rPr lang="pt-PT" sz="1400" dirty="0" err="1">
                <a:latin typeface="Arial" panose="020B0604020202020204" pitchFamily="34" charset="0"/>
                <a:cs typeface="Arial" panose="020B0604020202020204" pitchFamily="34" charset="0"/>
              </a:rPr>
              <a:t>acts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diligences</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CEDF05A1-7D28-49DB-0B67-6B29A4F2AAA1}"/>
              </a:ext>
            </a:extLst>
          </p:cNvPr>
          <p:cNvSpPr/>
          <p:nvPr/>
        </p:nvSpPr>
        <p:spPr>
          <a:xfrm>
            <a:off x="786319" y="1943369"/>
            <a:ext cx="136187" cy="136187"/>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5" name="TextBox 14">
            <a:extLst>
              <a:ext uri="{FF2B5EF4-FFF2-40B4-BE49-F238E27FC236}">
                <a16:creationId xmlns:a16="http://schemas.microsoft.com/office/drawing/2014/main" id="{0C4D072C-1786-3D73-BBE7-DBD0C33930F2}"/>
              </a:ext>
            </a:extLst>
          </p:cNvPr>
          <p:cNvSpPr txBox="1"/>
          <p:nvPr/>
        </p:nvSpPr>
        <p:spPr>
          <a:xfrm>
            <a:off x="3659753" y="1862560"/>
            <a:ext cx="2513890" cy="2462213"/>
          </a:xfrm>
          <a:prstGeom prst="rect">
            <a:avLst/>
          </a:prstGeom>
          <a:noFill/>
        </p:spPr>
        <p:txBody>
          <a:bodyPr wrap="square" rtlCol="0">
            <a:spAutoFit/>
          </a:bodyPr>
          <a:lstStyle/>
          <a:p>
            <a:r>
              <a:rPr lang="pt-PT" sz="1400" dirty="0">
                <a:latin typeface="Arial" panose="020B0604020202020204" pitchFamily="34" charset="0"/>
                <a:cs typeface="Arial" panose="020B0604020202020204" pitchFamily="34" charset="0"/>
              </a:rPr>
              <a:t>Also </a:t>
            </a:r>
            <a:r>
              <a:rPr lang="pt-PT" sz="1400" dirty="0" err="1">
                <a:latin typeface="Arial" panose="020B0604020202020204" pitchFamily="34" charset="0"/>
                <a:cs typeface="Arial" panose="020B0604020202020204" pitchFamily="34" charset="0"/>
              </a:rPr>
              <a:t>taking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its</a:t>
            </a:r>
            <a:r>
              <a:rPr lang="pt-PT" sz="1400" dirty="0">
                <a:latin typeface="Arial" panose="020B0604020202020204" pitchFamily="34" charset="0"/>
                <a:cs typeface="Arial" panose="020B0604020202020204" pitchFamily="34" charset="0"/>
              </a:rPr>
              <a:t> social </a:t>
            </a:r>
            <a:r>
              <a:rPr lang="pt-PT" sz="1400" dirty="0" err="1">
                <a:latin typeface="Arial" panose="020B0604020202020204" pitchFamily="34" charset="0"/>
                <a:cs typeface="Arial" panose="020B0604020202020204" pitchFamily="34" charset="0"/>
              </a:rPr>
              <a:t>aspect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SMMP </a:t>
            </a:r>
            <a:r>
              <a:rPr lang="pt-PT" sz="1400" dirty="0" err="1">
                <a:latin typeface="Arial" panose="020B0604020202020204" pitchFamily="34" charset="0"/>
                <a:cs typeface="Arial" panose="020B0604020202020204" pitchFamily="34" charset="0"/>
              </a:rPr>
              <a:t>even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distributed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personal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protective</a:t>
            </a:r>
            <a:r>
              <a:rPr lang="pt-PT" sz="1400" dirty="0">
                <a:latin typeface="Arial" panose="020B0604020202020204" pitchFamily="34" charset="0"/>
                <a:cs typeface="Arial" panose="020B0604020202020204" pitchFamily="34" charset="0"/>
              </a:rPr>
              <a:t> material </a:t>
            </a:r>
            <a:r>
              <a:rPr lang="pt-PT" sz="1400" dirty="0" err="1">
                <a:latin typeface="Arial" panose="020B0604020202020204" pitchFamily="34" charset="0"/>
                <a:cs typeface="Arial" panose="020B0604020202020204" pitchFamily="34" charset="0"/>
              </a:rPr>
              <a:t>against</a:t>
            </a:r>
            <a:r>
              <a:rPr lang="pt-PT" sz="1400" dirty="0">
                <a:latin typeface="Arial" panose="020B0604020202020204" pitchFamily="34" charset="0"/>
                <a:cs typeface="Arial" panose="020B0604020202020204" pitchFamily="34" charset="0"/>
              </a:rPr>
              <a:t> </a:t>
            </a:r>
            <a:r>
              <a:rPr lang="pt-PT" sz="1400" i="1" dirty="0">
                <a:latin typeface="Arial" panose="020B0604020202020204" pitchFamily="34" charset="0"/>
                <a:cs typeface="Arial" panose="020B0604020202020204" pitchFamily="34" charset="0"/>
              </a:rPr>
              <a:t>Covid-19</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such</a:t>
            </a:r>
            <a:r>
              <a:rPr lang="pt-PT" sz="1400" dirty="0">
                <a:latin typeface="Arial" panose="020B0604020202020204" pitchFamily="34" charset="0"/>
                <a:cs typeface="Arial" panose="020B0604020202020204" pitchFamily="34" charset="0"/>
              </a:rPr>
              <a:t> as </a:t>
            </a:r>
            <a:r>
              <a:rPr lang="pt-PT" sz="1400" dirty="0" err="1">
                <a:latin typeface="Arial" panose="020B0604020202020204" pitchFamily="34" charset="0"/>
                <a:cs typeface="Arial" panose="020B0604020202020204" pitchFamily="34" charset="0"/>
              </a:rPr>
              <a:t>masks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gloves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alcohol</a:t>
            </a:r>
            <a:r>
              <a:rPr lang="pt-PT" sz="1400" dirty="0">
                <a:latin typeface="Arial" panose="020B0604020202020204" pitchFamily="34" charset="0"/>
                <a:cs typeface="Arial" panose="020B0604020202020204" pitchFamily="34" charset="0"/>
              </a:rPr>
              <a:t> gel, to </a:t>
            </a:r>
            <a:r>
              <a:rPr lang="pt-PT" sz="1400" dirty="0" err="1">
                <a:latin typeface="Arial" panose="020B0604020202020204" pitchFamily="34" charset="0"/>
                <a:cs typeface="Arial" panose="020B0604020202020204" pitchFamily="34" charset="0"/>
              </a:rPr>
              <a:t>all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associates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always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fought</a:t>
            </a:r>
            <a:r>
              <a:rPr lang="pt-PT" sz="1400" dirty="0">
                <a:latin typeface="Arial" panose="020B0604020202020204" pitchFamily="34" charset="0"/>
                <a:cs typeface="Arial" panose="020B0604020202020204" pitchFamily="34" charset="0"/>
              </a:rPr>
              <a:t> for </a:t>
            </a:r>
            <a:r>
              <a:rPr lang="pt-PT" sz="1400" dirty="0" err="1">
                <a:latin typeface="Arial" panose="020B0604020202020204" pitchFamily="34" charset="0"/>
                <a:cs typeface="Arial" panose="020B0604020202020204" pitchFamily="34" charset="0"/>
              </a:rPr>
              <a:t>compliance</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courts </a:t>
            </a:r>
            <a:r>
              <a:rPr lang="pt-PT" sz="1400" dirty="0" err="1">
                <a:latin typeface="Arial" panose="020B0604020202020204" pitchFamily="34" charset="0"/>
                <a:cs typeface="Arial" panose="020B0604020202020204" pitchFamily="34" charset="0"/>
              </a:rPr>
              <a:t>with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all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recommendations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issued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by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Directorate</a:t>
            </a:r>
            <a:r>
              <a:rPr lang="pt-PT" sz="1400" dirty="0">
                <a:latin typeface="Arial" panose="020B0604020202020204" pitchFamily="34" charset="0"/>
                <a:cs typeface="Arial" panose="020B0604020202020204" pitchFamily="34" charset="0"/>
              </a:rPr>
              <a:t>-General for </a:t>
            </a:r>
            <a:r>
              <a:rPr lang="pt-PT" sz="1400" dirty="0" err="1">
                <a:latin typeface="Arial" panose="020B0604020202020204" pitchFamily="34" charset="0"/>
                <a:cs typeface="Arial" panose="020B0604020202020204" pitchFamily="34" charset="0"/>
              </a:rPr>
              <a:t>Health</a:t>
            </a:r>
            <a:r>
              <a:rPr lang="pt-PT" sz="1400" dirty="0">
                <a:latin typeface="Arial" panose="020B0604020202020204" pitchFamily="34" charset="0"/>
                <a:cs typeface="Arial" panose="020B0604020202020204" pitchFamily="34" charset="0"/>
              </a:rPr>
              <a:t> (DGS).</a:t>
            </a:r>
            <a:endParaRPr lang="en-MO" sz="1400" dirty="0">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B05FE7D8-6097-342C-4265-F213D3246FBF}"/>
              </a:ext>
            </a:extLst>
          </p:cNvPr>
          <p:cNvSpPr/>
          <p:nvPr/>
        </p:nvSpPr>
        <p:spPr>
          <a:xfrm>
            <a:off x="3536535" y="1943369"/>
            <a:ext cx="136187" cy="136187"/>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7" name="TextBox 16">
            <a:extLst>
              <a:ext uri="{FF2B5EF4-FFF2-40B4-BE49-F238E27FC236}">
                <a16:creationId xmlns:a16="http://schemas.microsoft.com/office/drawing/2014/main" id="{DA0D5CBE-7050-75A2-8DAB-6C5AFC436EE3}"/>
              </a:ext>
            </a:extLst>
          </p:cNvPr>
          <p:cNvSpPr txBox="1"/>
          <p:nvPr/>
        </p:nvSpPr>
        <p:spPr>
          <a:xfrm>
            <a:off x="6433173" y="1862560"/>
            <a:ext cx="2513890" cy="2462213"/>
          </a:xfrm>
          <a:prstGeom prst="rect">
            <a:avLst/>
          </a:prstGeom>
          <a:noFill/>
        </p:spPr>
        <p:txBody>
          <a:bodyPr wrap="square" rtlCol="0">
            <a:spAutoFit/>
          </a:bodyPr>
          <a:lstStyle/>
          <a:p>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SMMP </a:t>
            </a:r>
            <a:r>
              <a:rPr lang="pt-PT" sz="1400" dirty="0" err="1">
                <a:latin typeface="Arial" panose="020B0604020202020204" pitchFamily="34" charset="0"/>
                <a:cs typeface="Arial" panose="020B0604020202020204" pitchFamily="34" charset="0"/>
              </a:rPr>
              <a:t>has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thus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continued</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function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fully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without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pandemic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leading</a:t>
            </a:r>
            <a:r>
              <a:rPr lang="pt-PT" sz="1400" dirty="0">
                <a:latin typeface="Arial" panose="020B0604020202020204" pitchFamily="34" charset="0"/>
                <a:cs typeface="Arial" panose="020B0604020202020204" pitchFamily="34" charset="0"/>
              </a:rPr>
              <a:t> to a </a:t>
            </a:r>
            <a:r>
              <a:rPr lang="pt-PT" sz="1400" dirty="0" err="1">
                <a:latin typeface="Arial" panose="020B0604020202020204" pitchFamily="34" charset="0"/>
                <a:cs typeface="Arial" panose="020B0604020202020204" pitchFamily="34" charset="0"/>
              </a:rPr>
              <a:t>diminishment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responsibilities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intentions</a:t>
            </a:r>
            <a:r>
              <a:rPr lang="pt-PT" sz="1400" dirty="0">
                <a:latin typeface="Arial" panose="020B0604020202020204" pitchFamily="34" charset="0"/>
                <a:cs typeface="Arial" panose="020B0604020202020204" pitchFamily="34" charset="0"/>
              </a:rPr>
              <a:t>, holding </a:t>
            </a:r>
            <a:r>
              <a:rPr lang="pt-PT" sz="1400" dirty="0" err="1">
                <a:latin typeface="Arial" panose="020B0604020202020204" pitchFamily="34" charset="0"/>
                <a:cs typeface="Arial" panose="020B0604020202020204" pitchFamily="34" charset="0"/>
              </a:rPr>
              <a:t>its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board</a:t>
            </a:r>
            <a:r>
              <a:rPr lang="pt-PT" sz="1400" dirty="0">
                <a:latin typeface="Arial" panose="020B0604020202020204" pitchFamily="34" charset="0"/>
                <a:cs typeface="Arial" panose="020B0604020202020204" pitchFamily="34" charset="0"/>
              </a:rPr>
              <a:t> meetings </a:t>
            </a:r>
            <a:r>
              <a:rPr lang="pt-PT" sz="1400" dirty="0" err="1">
                <a:latin typeface="Arial" panose="020B0604020202020204" pitchFamily="34" charset="0"/>
                <a:cs typeface="Arial" panose="020B0604020202020204" pitchFamily="34" charset="0"/>
              </a:rPr>
              <a:t>with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customary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regularity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using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remote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communication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means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such</a:t>
            </a:r>
            <a:r>
              <a:rPr lang="pt-PT" sz="1400" dirty="0">
                <a:latin typeface="Arial" panose="020B0604020202020204" pitchFamily="34" charset="0"/>
                <a:cs typeface="Arial" panose="020B0604020202020204" pitchFamily="34" charset="0"/>
              </a:rPr>
              <a:t> as </a:t>
            </a:r>
            <a:r>
              <a:rPr lang="pt-PT" sz="1400" i="1" dirty="0">
                <a:latin typeface="Arial" panose="020B0604020202020204" pitchFamily="34" charset="0"/>
                <a:cs typeface="Arial" panose="020B0604020202020204" pitchFamily="34" charset="0"/>
              </a:rPr>
              <a:t>ZOOM</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Webex</a:t>
            </a:r>
            <a:r>
              <a:rPr lang="pt-PT" sz="1400" i="1"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platforms</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882815AC-92D3-94EB-3ACB-98A9DA22F565}"/>
              </a:ext>
            </a:extLst>
          </p:cNvPr>
          <p:cNvSpPr/>
          <p:nvPr/>
        </p:nvSpPr>
        <p:spPr>
          <a:xfrm>
            <a:off x="6309955" y="1943369"/>
            <a:ext cx="136187" cy="136187"/>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Tree>
    <p:extLst>
      <p:ext uri="{BB962C8B-B14F-4D97-AF65-F5344CB8AC3E}">
        <p14:creationId xmlns:p14="http://schemas.microsoft.com/office/powerpoint/2010/main" val="858158441"/>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Left)">
                                      <p:cBhvr>
                                        <p:cTn id="15" dur="500"/>
                                        <p:tgtEl>
                                          <p:spTgt spid="1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Left)">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downLeft)">
                                      <p:cBhvr>
                                        <p:cTn id="23" dur="500"/>
                                        <p:tgtEl>
                                          <p:spTgt spid="20"/>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strips(down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5" grpId="0"/>
      <p:bldP spid="16" grpId="0" animBg="1"/>
      <p:bldP spid="17"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13912D-761C-A92A-9CF1-219269CBB96A}"/>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A22A267-1268-6A45-F56B-E359272F90AE}"/>
              </a:ext>
            </a:extLst>
          </p:cNvPr>
          <p:cNvSpPr txBox="1"/>
          <p:nvPr/>
        </p:nvSpPr>
        <p:spPr>
          <a:xfrm>
            <a:off x="1329447" y="2901095"/>
            <a:ext cx="7278771" cy="523220"/>
          </a:xfrm>
          <a:prstGeom prst="rect">
            <a:avLst/>
          </a:prstGeom>
          <a:noFill/>
        </p:spPr>
        <p:txBody>
          <a:bodyPr wrap="square" rtlCol="0">
            <a:spAutoFit/>
          </a:bodyPr>
          <a:lstStyle/>
          <a:p>
            <a:pPr algn="just"/>
            <a:r>
              <a:rPr lang="pt-PT" sz="1400" i="1" dirty="0">
                <a:latin typeface="Arial" panose="020B0604020202020204" pitchFamily="34" charset="0"/>
                <a:cs typeface="Arial" panose="020B0604020202020204" pitchFamily="34" charset="0"/>
              </a:rPr>
              <a:t>Covid-19</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pandemic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put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us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before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inexorable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new</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world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demanded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from</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each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every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one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us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reinvention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procedures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postponement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expectations</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9715F7DD-7F37-08A4-EC53-93EC739DD2E5}"/>
              </a:ext>
            </a:extLst>
          </p:cNvPr>
          <p:cNvSpPr/>
          <p:nvPr/>
        </p:nvSpPr>
        <p:spPr>
          <a:xfrm>
            <a:off x="1206230" y="3001501"/>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7" name="TextBox 6">
            <a:extLst>
              <a:ext uri="{FF2B5EF4-FFF2-40B4-BE49-F238E27FC236}">
                <a16:creationId xmlns:a16="http://schemas.microsoft.com/office/drawing/2014/main" id="{FD3A4F48-8F5E-87ED-6E9D-4E9E4DCFF7DC}"/>
              </a:ext>
            </a:extLst>
          </p:cNvPr>
          <p:cNvSpPr txBox="1"/>
          <p:nvPr/>
        </p:nvSpPr>
        <p:spPr>
          <a:xfrm>
            <a:off x="786319" y="6383340"/>
            <a:ext cx="2999361" cy="276999"/>
          </a:xfrm>
          <a:prstGeom prst="rect">
            <a:avLst/>
          </a:prstGeom>
          <a:noFill/>
        </p:spPr>
        <p:txBody>
          <a:bodyPr wrap="square" rtlCol="0">
            <a:spAutoFit/>
          </a:bodyPr>
          <a:lstStyle/>
          <a:p>
            <a:r>
              <a:rPr lang="pt-PT" sz="1200" b="1" dirty="0">
                <a:solidFill>
                  <a:schemeClr val="bg1"/>
                </a:solidFill>
                <a:latin typeface="Arial" panose="020B0604020202020204" pitchFamily="34" charset="0"/>
                <a:cs typeface="Arial" panose="020B0604020202020204" pitchFamily="34" charset="0"/>
              </a:rPr>
              <a:t>Tbilisi – </a:t>
            </a:r>
            <a:r>
              <a:rPr lang="pt-PT" sz="1200" b="1" dirty="0" err="1">
                <a:solidFill>
                  <a:schemeClr val="bg1"/>
                </a:solidFill>
                <a:latin typeface="Arial" panose="020B0604020202020204" pitchFamily="34" charset="0"/>
                <a:cs typeface="Arial" panose="020B0604020202020204" pitchFamily="34" charset="0"/>
              </a:rPr>
              <a:t>Georgia</a:t>
            </a:r>
            <a:r>
              <a:rPr lang="en-MO" sz="1200" b="1" dirty="0">
                <a:solidFill>
                  <a:schemeClr val="bg1"/>
                </a:solidFill>
                <a:latin typeface="Arial" panose="020B0604020202020204" pitchFamily="34" charset="0"/>
                <a:cs typeface="Arial" panose="020B0604020202020204" pitchFamily="34" charset="0"/>
              </a:rPr>
              <a:t> </a:t>
            </a:r>
            <a:r>
              <a:rPr lang="en-MO" sz="1100" b="1" dirty="0">
                <a:latin typeface="Arial" panose="020B0604020202020204" pitchFamily="34" charset="0"/>
                <a:cs typeface="Arial" panose="020B0604020202020204" pitchFamily="34" charset="0"/>
              </a:rPr>
              <a:t>2022 / 09 / 25-29</a:t>
            </a:r>
          </a:p>
        </p:txBody>
      </p:sp>
      <p:sp>
        <p:nvSpPr>
          <p:cNvPr id="8" name="TextBox 7">
            <a:extLst>
              <a:ext uri="{FF2B5EF4-FFF2-40B4-BE49-F238E27FC236}">
                <a16:creationId xmlns:a16="http://schemas.microsoft.com/office/drawing/2014/main" id="{3471B59B-E42F-BD78-E2F9-AD36F79A7C5E}"/>
              </a:ext>
            </a:extLst>
          </p:cNvPr>
          <p:cNvSpPr txBox="1"/>
          <p:nvPr/>
        </p:nvSpPr>
        <p:spPr>
          <a:xfrm>
            <a:off x="0" y="1282913"/>
            <a:ext cx="466929" cy="276999"/>
          </a:xfrm>
          <a:prstGeom prst="rect">
            <a:avLst/>
          </a:prstGeom>
          <a:noFill/>
        </p:spPr>
        <p:txBody>
          <a:bodyPr wrap="square" rtlCol="0">
            <a:spAutoFit/>
          </a:bodyPr>
          <a:lstStyle/>
          <a:p>
            <a:pPr algn="r"/>
            <a:r>
              <a:rPr lang="en-MO" sz="1200" b="1" dirty="0">
                <a:solidFill>
                  <a:schemeClr val="bg1"/>
                </a:solidFill>
                <a:latin typeface="Gotham" panose="02000504050000020004" pitchFamily="2" charset="0"/>
              </a:rPr>
              <a:t>15</a:t>
            </a:r>
            <a:endParaRPr lang="en-MO" sz="1200" b="1" dirty="0">
              <a:solidFill>
                <a:srgbClr val="01B7A3"/>
              </a:solidFill>
              <a:latin typeface="Gotham" panose="02000504050000020004" pitchFamily="2" charset="0"/>
            </a:endParaRPr>
          </a:p>
        </p:txBody>
      </p:sp>
      <p:sp>
        <p:nvSpPr>
          <p:cNvPr id="9" name="TextBox 8">
            <a:extLst>
              <a:ext uri="{FF2B5EF4-FFF2-40B4-BE49-F238E27FC236}">
                <a16:creationId xmlns:a16="http://schemas.microsoft.com/office/drawing/2014/main" id="{BE365A20-D860-C89D-C350-5BBA4DCFFA50}"/>
              </a:ext>
            </a:extLst>
          </p:cNvPr>
          <p:cNvSpPr txBox="1"/>
          <p:nvPr/>
        </p:nvSpPr>
        <p:spPr>
          <a:xfrm>
            <a:off x="2395893" y="1141001"/>
            <a:ext cx="6669525" cy="523220"/>
          </a:xfrm>
          <a:prstGeom prst="rect">
            <a:avLst/>
          </a:prstGeom>
          <a:noFill/>
        </p:spPr>
        <p:txBody>
          <a:bodyPr wrap="square" rtlCol="0">
            <a:spAutoFit/>
          </a:bodyPr>
          <a:lstStyle/>
          <a:p>
            <a:r>
              <a:rPr lang="pt-PT" sz="1600" b="1" dirty="0">
                <a:solidFill>
                  <a:schemeClr val="bg1"/>
                </a:solidFill>
                <a:latin typeface="Arial" panose="020B0604020202020204" pitchFamily="34" charset="0"/>
                <a:cs typeface="Arial" panose="020B0604020202020204" pitchFamily="34" charset="0"/>
              </a:rPr>
              <a:t>IAP - </a:t>
            </a:r>
            <a:r>
              <a:rPr lang="pt-PT" sz="1600" b="1" dirty="0" err="1">
                <a:solidFill>
                  <a:schemeClr val="bg1"/>
                </a:solidFill>
                <a:latin typeface="Arial" panose="020B0604020202020204" pitchFamily="34" charset="0"/>
                <a:cs typeface="Arial" panose="020B0604020202020204" pitchFamily="34" charset="0"/>
              </a:rPr>
              <a:t>International</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Association</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of</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Prosecutors</a:t>
            </a:r>
            <a:endParaRPr lang="pt-PT" sz="1600" b="1" dirty="0">
              <a:solidFill>
                <a:schemeClr val="bg1"/>
              </a:solidFill>
              <a:latin typeface="Arial" panose="020B0604020202020204" pitchFamily="34" charset="0"/>
              <a:cs typeface="Arial" panose="020B0604020202020204" pitchFamily="34" charset="0"/>
            </a:endParaRPr>
          </a:p>
          <a:p>
            <a:r>
              <a:rPr lang="pt-PT" sz="1200" b="1" dirty="0">
                <a:solidFill>
                  <a:schemeClr val="bg1"/>
                </a:solidFill>
                <a:latin typeface="Arial" panose="020B0604020202020204" pitchFamily="34" charset="0"/>
                <a:cs typeface="Arial" panose="020B0604020202020204" pitchFamily="34" charset="0"/>
              </a:rPr>
              <a:t>27th </a:t>
            </a:r>
            <a:r>
              <a:rPr lang="pt-PT" sz="1200" b="1" dirty="0" err="1">
                <a:solidFill>
                  <a:schemeClr val="bg1"/>
                </a:solidFill>
                <a:latin typeface="Arial" panose="020B0604020202020204" pitchFamily="34" charset="0"/>
                <a:cs typeface="Arial" panose="020B0604020202020204" pitchFamily="34" charset="0"/>
              </a:rPr>
              <a:t>Annual</a:t>
            </a:r>
            <a:r>
              <a:rPr lang="pt-PT" sz="1200" b="1" dirty="0">
                <a:solidFill>
                  <a:schemeClr val="bg1"/>
                </a:solidFill>
                <a:latin typeface="Arial" panose="020B0604020202020204" pitchFamily="34" charset="0"/>
                <a:cs typeface="Arial" panose="020B0604020202020204" pitchFamily="34" charset="0"/>
              </a:rPr>
              <a:t> Conference </a:t>
            </a:r>
            <a:r>
              <a:rPr lang="pt-PT" sz="1200" b="1" dirty="0" err="1">
                <a:solidFill>
                  <a:schemeClr val="bg1"/>
                </a:solidFill>
                <a:latin typeface="Arial" panose="020B0604020202020204" pitchFamily="34" charset="0"/>
                <a:cs typeface="Arial" panose="020B0604020202020204" pitchFamily="34" charset="0"/>
              </a:rPr>
              <a:t>And</a:t>
            </a:r>
            <a:r>
              <a:rPr lang="pt-PT" sz="1200" b="1" dirty="0">
                <a:solidFill>
                  <a:schemeClr val="bg1"/>
                </a:solidFill>
                <a:latin typeface="Arial" panose="020B0604020202020204" pitchFamily="34" charset="0"/>
                <a:cs typeface="Arial" panose="020B0604020202020204" pitchFamily="34" charset="0"/>
              </a:rPr>
              <a:t> General Meeting </a:t>
            </a:r>
            <a:endParaRPr lang="en-MO"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A2D5A3E-4B52-A5DA-751F-420E16BC3CB3}"/>
              </a:ext>
            </a:extLst>
          </p:cNvPr>
          <p:cNvSpPr txBox="1"/>
          <p:nvPr/>
        </p:nvSpPr>
        <p:spPr>
          <a:xfrm>
            <a:off x="1080101" y="2435719"/>
            <a:ext cx="6669525" cy="369332"/>
          </a:xfrm>
          <a:prstGeom prst="rect">
            <a:avLst/>
          </a:prstGeom>
          <a:noFill/>
        </p:spPr>
        <p:txBody>
          <a:bodyPr wrap="square" rtlCol="0">
            <a:spAutoFit/>
          </a:bodyPr>
          <a:lstStyle/>
          <a:p>
            <a:r>
              <a:rPr lang="pt-PT" b="1" dirty="0" err="1">
                <a:solidFill>
                  <a:schemeClr val="bg1"/>
                </a:solidFill>
                <a:latin typeface="Arial" panose="020B0604020202020204" pitchFamily="34" charset="0"/>
                <a:cs typeface="Arial" panose="020B0604020202020204" pitchFamily="34" charset="0"/>
              </a:rPr>
              <a:t>Challenges</a:t>
            </a:r>
            <a:r>
              <a:rPr lang="pt-PT" b="1" dirty="0">
                <a:solidFill>
                  <a:schemeClr val="bg1"/>
                </a:solidFill>
                <a:latin typeface="Arial" panose="020B0604020202020204" pitchFamily="34" charset="0"/>
                <a:cs typeface="Arial" panose="020B0604020202020204" pitchFamily="34" charset="0"/>
              </a:rPr>
              <a:t> for </a:t>
            </a:r>
            <a:r>
              <a:rPr lang="pt-PT" b="1" dirty="0" err="1">
                <a:solidFill>
                  <a:schemeClr val="bg1"/>
                </a:solidFill>
                <a:latin typeface="Arial" panose="020B0604020202020204" pitchFamily="34" charset="0"/>
                <a:cs typeface="Arial" panose="020B0604020202020204" pitchFamily="34" charset="0"/>
              </a:rPr>
              <a:t>the</a:t>
            </a:r>
            <a:r>
              <a:rPr lang="pt-PT" b="1" dirty="0">
                <a:solidFill>
                  <a:schemeClr val="bg1"/>
                </a:solidFill>
                <a:latin typeface="Arial" panose="020B0604020202020204" pitchFamily="34" charset="0"/>
                <a:cs typeface="Arial" panose="020B0604020202020204" pitchFamily="34" charset="0"/>
              </a:rPr>
              <a:t> future </a:t>
            </a:r>
            <a:r>
              <a:rPr lang="pt-PT" b="1" dirty="0" err="1">
                <a:solidFill>
                  <a:schemeClr val="bg1"/>
                </a:solidFill>
                <a:latin typeface="Arial" panose="020B0604020202020204" pitchFamily="34" charset="0"/>
                <a:cs typeface="Arial" panose="020B0604020202020204" pitchFamily="34" charset="0"/>
              </a:rPr>
              <a:t>of</a:t>
            </a:r>
            <a:r>
              <a:rPr lang="pt-PT" b="1" dirty="0">
                <a:solidFill>
                  <a:schemeClr val="bg1"/>
                </a:solidFill>
                <a:latin typeface="Arial" panose="020B0604020202020204" pitchFamily="34" charset="0"/>
                <a:cs typeface="Arial" panose="020B0604020202020204" pitchFamily="34" charset="0"/>
              </a:rPr>
              <a:t> </a:t>
            </a:r>
            <a:r>
              <a:rPr lang="pt-PT" b="1" dirty="0" err="1">
                <a:solidFill>
                  <a:schemeClr val="bg1"/>
                </a:solidFill>
                <a:latin typeface="Arial" panose="020B0604020202020204" pitchFamily="34" charset="0"/>
                <a:cs typeface="Arial" panose="020B0604020202020204" pitchFamily="34" charset="0"/>
              </a:rPr>
              <a:t>associations</a:t>
            </a:r>
            <a:r>
              <a:rPr lang="pt-PT" b="1" dirty="0">
                <a:solidFill>
                  <a:schemeClr val="bg1"/>
                </a:solidFill>
                <a:latin typeface="Arial" panose="020B0604020202020204" pitchFamily="34" charset="0"/>
                <a:cs typeface="Arial" panose="020B0604020202020204" pitchFamily="34" charset="0"/>
              </a:rPr>
              <a:t> </a:t>
            </a:r>
            <a:r>
              <a:rPr lang="pt-PT" b="1" dirty="0" err="1">
                <a:solidFill>
                  <a:schemeClr val="bg1"/>
                </a:solidFill>
                <a:latin typeface="Arial" panose="020B0604020202020204" pitchFamily="34" charset="0"/>
                <a:cs typeface="Arial" panose="020B0604020202020204" pitchFamily="34" charset="0"/>
              </a:rPr>
              <a:t>of</a:t>
            </a:r>
            <a:r>
              <a:rPr lang="pt-PT" b="1" dirty="0">
                <a:solidFill>
                  <a:schemeClr val="bg1"/>
                </a:solidFill>
                <a:latin typeface="Arial" panose="020B0604020202020204" pitchFamily="34" charset="0"/>
                <a:cs typeface="Arial" panose="020B0604020202020204" pitchFamily="34" charset="0"/>
              </a:rPr>
              <a:t> </a:t>
            </a:r>
            <a:r>
              <a:rPr lang="pt-PT" b="1" dirty="0" err="1">
                <a:solidFill>
                  <a:schemeClr val="bg1"/>
                </a:solidFill>
                <a:latin typeface="Arial" panose="020B0604020202020204" pitchFamily="34" charset="0"/>
                <a:cs typeface="Arial" panose="020B0604020202020204" pitchFamily="34" charset="0"/>
              </a:rPr>
              <a:t>prosecutors</a:t>
            </a:r>
            <a:r>
              <a:rPr lang="pt-PT" b="1" dirty="0">
                <a:solidFill>
                  <a:schemeClr val="bg1"/>
                </a:solidFill>
                <a:latin typeface="Arial" panose="020B0604020202020204" pitchFamily="34" charset="0"/>
                <a:cs typeface="Arial" panose="020B0604020202020204" pitchFamily="34" charset="0"/>
              </a:rPr>
              <a:t>:</a:t>
            </a:r>
            <a:r>
              <a:rPr lang="en-MO" b="1" dirty="0">
                <a:solidFill>
                  <a:schemeClr val="bg1"/>
                </a:solidFill>
                <a:latin typeface="Arial" panose="020B0604020202020204" pitchFamily="34" charset="0"/>
                <a:cs typeface="Arial" panose="020B0604020202020204" pitchFamily="34" charset="0"/>
              </a:rPr>
              <a:t> </a:t>
            </a:r>
            <a:endParaRPr lang="en-MO" sz="12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B13AEA3-DE05-17C9-BE48-2C9BD481400C}"/>
              </a:ext>
            </a:extLst>
          </p:cNvPr>
          <p:cNvSpPr txBox="1"/>
          <p:nvPr/>
        </p:nvSpPr>
        <p:spPr>
          <a:xfrm>
            <a:off x="1329447" y="3509614"/>
            <a:ext cx="7278771" cy="523220"/>
          </a:xfrm>
          <a:prstGeom prst="rect">
            <a:avLst/>
          </a:prstGeom>
          <a:noFill/>
        </p:spPr>
        <p:txBody>
          <a:bodyPr wrap="square" rtlCol="0">
            <a:spAutoFit/>
          </a:bodyPr>
          <a:lstStyle/>
          <a:p>
            <a:pPr algn="just"/>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world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had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been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suspended</a:t>
            </a:r>
            <a:r>
              <a:rPr lang="pt-PT" sz="1400" dirty="0">
                <a:latin typeface="Arial" panose="020B0604020202020204" pitchFamily="34" charset="0"/>
                <a:cs typeface="Arial" panose="020B0604020202020204" pitchFamily="34" charset="0"/>
              </a:rPr>
              <a:t> for </a:t>
            </a:r>
            <a:r>
              <a:rPr lang="pt-PT" sz="1400" dirty="0" err="1">
                <a:latin typeface="Arial" panose="020B0604020202020204" pitchFamily="34" charset="0"/>
                <a:cs typeface="Arial" panose="020B0604020202020204" pitchFamily="34" charset="0"/>
              </a:rPr>
              <a:t>several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months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paralysis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reduction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activity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various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sectors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economy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culture</a:t>
            </a:r>
            <a:r>
              <a:rPr lang="pt-PT" sz="1400" dirty="0">
                <a:latin typeface="Arial" panose="020B0604020202020204" pitchFamily="34" charset="0"/>
                <a:cs typeface="Arial" panose="020B0604020202020204" pitchFamily="34" charset="0"/>
              </a:rPr>
              <a:t>, sport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also</a:t>
            </a:r>
            <a:r>
              <a:rPr lang="pt-PT" sz="1400" dirty="0">
                <a:latin typeface="Arial" panose="020B0604020202020204" pitchFamily="34" charset="0"/>
                <a:cs typeface="Arial" panose="020B0604020202020204" pitchFamily="34" charset="0"/>
              </a:rPr>
              <a:t> justice.</a:t>
            </a:r>
            <a:endParaRPr lang="en-MO" sz="1400"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395515A4-0E66-A9FA-6EB9-891877DC9818}"/>
              </a:ext>
            </a:extLst>
          </p:cNvPr>
          <p:cNvSpPr/>
          <p:nvPr/>
        </p:nvSpPr>
        <p:spPr>
          <a:xfrm>
            <a:off x="1206230" y="3610020"/>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21" name="TextBox 20">
            <a:extLst>
              <a:ext uri="{FF2B5EF4-FFF2-40B4-BE49-F238E27FC236}">
                <a16:creationId xmlns:a16="http://schemas.microsoft.com/office/drawing/2014/main" id="{1605A0CC-08C2-7C1F-1E9B-4AC0C74D9830}"/>
              </a:ext>
            </a:extLst>
          </p:cNvPr>
          <p:cNvSpPr txBox="1"/>
          <p:nvPr/>
        </p:nvSpPr>
        <p:spPr>
          <a:xfrm>
            <a:off x="1329447" y="4068715"/>
            <a:ext cx="7278771" cy="954107"/>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However, associations of prosecutors (and, in particular, the SMMP, the only representative association of Portuguese prosecutors), cannot withdraw, even in times of crisis, or especially at these times, from fully developing their activity, in defense of the interests of their members.</a:t>
            </a:r>
            <a:endParaRPr lang="en-MO" sz="1400" dirty="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4954558D-F1B6-9D63-BD47-DDD4A45AC200}"/>
              </a:ext>
            </a:extLst>
          </p:cNvPr>
          <p:cNvSpPr/>
          <p:nvPr/>
        </p:nvSpPr>
        <p:spPr>
          <a:xfrm>
            <a:off x="1206230" y="4169121"/>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23" name="TextBox 22">
            <a:extLst>
              <a:ext uri="{FF2B5EF4-FFF2-40B4-BE49-F238E27FC236}">
                <a16:creationId xmlns:a16="http://schemas.microsoft.com/office/drawing/2014/main" id="{C47371C0-706C-327C-DF1E-6E3EDBD3BDA8}"/>
              </a:ext>
            </a:extLst>
          </p:cNvPr>
          <p:cNvSpPr txBox="1"/>
          <p:nvPr/>
        </p:nvSpPr>
        <p:spPr>
          <a:xfrm>
            <a:off x="1329446" y="5075216"/>
            <a:ext cx="7278771" cy="1169551"/>
          </a:xfrm>
          <a:prstGeom prst="rect">
            <a:avLst/>
          </a:prstGeom>
          <a:noFill/>
        </p:spPr>
        <p:txBody>
          <a:bodyPr wrap="square" rtlCol="0">
            <a:spAutoFit/>
          </a:bodyPr>
          <a:lstStyle/>
          <a:p>
            <a:pPr algn="just"/>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SMMP, </a:t>
            </a:r>
            <a:r>
              <a:rPr lang="pt-PT" sz="1400" dirty="0" err="1">
                <a:latin typeface="Arial" panose="020B0604020202020204" pitchFamily="34" charset="0"/>
                <a:cs typeface="Arial" panose="020B0604020202020204" pitchFamily="34" charset="0"/>
              </a:rPr>
              <a:t>even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during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state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emergency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all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resulting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restrictions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continued</a:t>
            </a:r>
            <a:r>
              <a:rPr lang="pt-PT" sz="1400" dirty="0">
                <a:latin typeface="Arial" panose="020B0604020202020204" pitchFamily="34" charset="0"/>
                <a:cs typeface="Arial" panose="020B0604020202020204" pitchFamily="34" charset="0"/>
              </a:rPr>
              <a:t> to assume </a:t>
            </a:r>
            <a:r>
              <a:rPr lang="pt-PT" sz="1400" dirty="0" err="1">
                <a:latin typeface="Arial" panose="020B0604020202020204" pitchFamily="34" charset="0"/>
                <a:cs typeface="Arial" panose="020B0604020202020204" pitchFamily="34" charset="0"/>
              </a:rPr>
              <a:t>its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functions</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full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continuing</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meet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regularly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through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means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distance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communication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organizing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lectures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conferences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issuing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communications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opinions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striving</a:t>
            </a:r>
            <a:r>
              <a:rPr lang="pt-PT" sz="1400" dirty="0">
                <a:latin typeface="Arial" panose="020B0604020202020204" pitchFamily="34" charset="0"/>
                <a:cs typeface="Arial" panose="020B0604020202020204" pitchFamily="34" charset="0"/>
              </a:rPr>
              <a:t> for </a:t>
            </a:r>
            <a:r>
              <a:rPr lang="pt-PT" sz="1400" dirty="0" err="1">
                <a:latin typeface="Arial" panose="020B0604020202020204" pitchFamily="34" charset="0"/>
                <a:cs typeface="Arial" panose="020B0604020202020204" pitchFamily="34" charset="0"/>
              </a:rPr>
              <a:t>compliance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rules, </a:t>
            </a:r>
            <a:r>
              <a:rPr lang="pt-PT" sz="1400" dirty="0" err="1">
                <a:latin typeface="Arial" panose="020B0604020202020204" pitchFamily="34" charset="0"/>
                <a:cs typeface="Arial" panose="020B0604020202020204" pitchFamily="34" charset="0"/>
              </a:rPr>
              <a:t>always</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interests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respective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members</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EEABCFBA-A4CE-90F7-1AD2-DACB9FF42845}"/>
              </a:ext>
            </a:extLst>
          </p:cNvPr>
          <p:cNvSpPr/>
          <p:nvPr/>
        </p:nvSpPr>
        <p:spPr>
          <a:xfrm>
            <a:off x="1206229" y="5175622"/>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Tree>
    <p:extLst>
      <p:ext uri="{BB962C8B-B14F-4D97-AF65-F5344CB8AC3E}">
        <p14:creationId xmlns:p14="http://schemas.microsoft.com/office/powerpoint/2010/main" val="567852385"/>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trips(downLeft)">
                                      <p:cBhvr>
                                        <p:cTn id="18" dur="500"/>
                                        <p:tgtEl>
                                          <p:spTgt spid="14"/>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downLeft)">
                                      <p:cBhvr>
                                        <p:cTn id="21" dur="500"/>
                                        <p:tgtEl>
                                          <p:spTgt spid="12"/>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trips(downLeft)">
                                      <p:cBhvr>
                                        <p:cTn id="24" dur="500"/>
                                        <p:tgtEl>
                                          <p:spTgt spid="22"/>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downLeft)">
                                      <p:cBhvr>
                                        <p:cTn id="27" dur="500"/>
                                        <p:tgtEl>
                                          <p:spTgt spid="21"/>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strips(downLeft)">
                                      <p:cBhvr>
                                        <p:cTn id="30" dur="500"/>
                                        <p:tgtEl>
                                          <p:spTgt spid="24"/>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strips(downLeft)">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1" grpId="0"/>
      <p:bldP spid="12" grpId="0"/>
      <p:bldP spid="14" grpId="0" animBg="1"/>
      <p:bldP spid="21" grpId="0"/>
      <p:bldP spid="22" grpId="0" animBg="1"/>
      <p:bldP spid="23"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6062A0-A89A-C270-0B87-C3DA9FF27ED8}"/>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A22A267-1268-6A45-F56B-E359272F90AE}"/>
              </a:ext>
            </a:extLst>
          </p:cNvPr>
          <p:cNvSpPr txBox="1"/>
          <p:nvPr/>
        </p:nvSpPr>
        <p:spPr>
          <a:xfrm>
            <a:off x="1329447" y="2295784"/>
            <a:ext cx="7278771" cy="954107"/>
          </a:xfrm>
          <a:prstGeom prst="rect">
            <a:avLst/>
          </a:prstGeom>
          <a:noFill/>
        </p:spPr>
        <p:txBody>
          <a:bodyPr wrap="square" rtlCol="0">
            <a:spAutoFit/>
          </a:bodyPr>
          <a:lstStyle/>
          <a:p>
            <a:pPr algn="just"/>
            <a:r>
              <a:rPr lang="pt-PT" sz="1400" dirty="0">
                <a:latin typeface="Arial" panose="020B0604020202020204" pitchFamily="34" charset="0"/>
                <a:cs typeface="Arial" panose="020B0604020202020204" pitchFamily="34" charset="0"/>
              </a:rPr>
              <a:t>For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future,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great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challenge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facing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SMMP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in general,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associations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prosecutors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is</a:t>
            </a:r>
            <a:r>
              <a:rPr lang="pt-PT" sz="1400" dirty="0">
                <a:latin typeface="Arial" panose="020B0604020202020204" pitchFamily="34" charset="0"/>
                <a:cs typeface="Arial" panose="020B0604020202020204" pitchFamily="34" charset="0"/>
              </a:rPr>
              <a:t> to continue to </a:t>
            </a:r>
            <a:r>
              <a:rPr lang="pt-PT" sz="1400" dirty="0" err="1">
                <a:latin typeface="Arial" panose="020B0604020202020204" pitchFamily="34" charset="0"/>
                <a:cs typeface="Arial" panose="020B0604020202020204" pitchFamily="34" charset="0"/>
              </a:rPr>
              <a:t>perform</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functions</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order</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strengthen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presence</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society</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defense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interests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members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autonomy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independence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from</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powers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established</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9715F7DD-7F37-08A4-EC53-93EC739DD2E5}"/>
              </a:ext>
            </a:extLst>
          </p:cNvPr>
          <p:cNvSpPr/>
          <p:nvPr/>
        </p:nvSpPr>
        <p:spPr>
          <a:xfrm>
            <a:off x="1206230" y="2396190"/>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7" name="TextBox 6">
            <a:extLst>
              <a:ext uri="{FF2B5EF4-FFF2-40B4-BE49-F238E27FC236}">
                <a16:creationId xmlns:a16="http://schemas.microsoft.com/office/drawing/2014/main" id="{FD3A4F48-8F5E-87ED-6E9D-4E9E4DCFF7DC}"/>
              </a:ext>
            </a:extLst>
          </p:cNvPr>
          <p:cNvSpPr txBox="1"/>
          <p:nvPr/>
        </p:nvSpPr>
        <p:spPr>
          <a:xfrm>
            <a:off x="786319" y="6383340"/>
            <a:ext cx="2999361" cy="276999"/>
          </a:xfrm>
          <a:prstGeom prst="rect">
            <a:avLst/>
          </a:prstGeom>
          <a:noFill/>
        </p:spPr>
        <p:txBody>
          <a:bodyPr wrap="square" rtlCol="0">
            <a:spAutoFit/>
          </a:bodyPr>
          <a:lstStyle/>
          <a:p>
            <a:r>
              <a:rPr lang="pt-PT" sz="1200" b="1" dirty="0">
                <a:solidFill>
                  <a:schemeClr val="bg1"/>
                </a:solidFill>
                <a:latin typeface="Arial" panose="020B0604020202020204" pitchFamily="34" charset="0"/>
                <a:cs typeface="Arial" panose="020B0604020202020204" pitchFamily="34" charset="0"/>
              </a:rPr>
              <a:t>Tbilisi – </a:t>
            </a:r>
            <a:r>
              <a:rPr lang="pt-PT" sz="1200" b="1" dirty="0" err="1">
                <a:solidFill>
                  <a:schemeClr val="bg1"/>
                </a:solidFill>
                <a:latin typeface="Arial" panose="020B0604020202020204" pitchFamily="34" charset="0"/>
                <a:cs typeface="Arial" panose="020B0604020202020204" pitchFamily="34" charset="0"/>
              </a:rPr>
              <a:t>Georgia</a:t>
            </a:r>
            <a:r>
              <a:rPr lang="en-MO" sz="1200" b="1" dirty="0">
                <a:solidFill>
                  <a:schemeClr val="bg1"/>
                </a:solidFill>
                <a:latin typeface="Arial" panose="020B0604020202020204" pitchFamily="34" charset="0"/>
                <a:cs typeface="Arial" panose="020B0604020202020204" pitchFamily="34" charset="0"/>
              </a:rPr>
              <a:t> </a:t>
            </a:r>
            <a:r>
              <a:rPr lang="en-MO" sz="1100" b="1" dirty="0">
                <a:latin typeface="Arial" panose="020B0604020202020204" pitchFamily="34" charset="0"/>
                <a:cs typeface="Arial" panose="020B0604020202020204" pitchFamily="34" charset="0"/>
              </a:rPr>
              <a:t>2022 / 09 / 25-29</a:t>
            </a:r>
          </a:p>
        </p:txBody>
      </p:sp>
      <p:sp>
        <p:nvSpPr>
          <p:cNvPr id="8" name="TextBox 7">
            <a:extLst>
              <a:ext uri="{FF2B5EF4-FFF2-40B4-BE49-F238E27FC236}">
                <a16:creationId xmlns:a16="http://schemas.microsoft.com/office/drawing/2014/main" id="{3471B59B-E42F-BD78-E2F9-AD36F79A7C5E}"/>
              </a:ext>
            </a:extLst>
          </p:cNvPr>
          <p:cNvSpPr txBox="1"/>
          <p:nvPr/>
        </p:nvSpPr>
        <p:spPr>
          <a:xfrm>
            <a:off x="0" y="1282913"/>
            <a:ext cx="466929" cy="276999"/>
          </a:xfrm>
          <a:prstGeom prst="rect">
            <a:avLst/>
          </a:prstGeom>
          <a:noFill/>
        </p:spPr>
        <p:txBody>
          <a:bodyPr wrap="square" rtlCol="0">
            <a:spAutoFit/>
          </a:bodyPr>
          <a:lstStyle/>
          <a:p>
            <a:pPr algn="r"/>
            <a:r>
              <a:rPr lang="en-MO" sz="1200" b="1" dirty="0">
                <a:solidFill>
                  <a:schemeClr val="bg1"/>
                </a:solidFill>
                <a:latin typeface="Gotham" panose="02000504050000020004" pitchFamily="2" charset="0"/>
              </a:rPr>
              <a:t>16</a:t>
            </a:r>
            <a:endParaRPr lang="en-MO" sz="1200" b="1" dirty="0">
              <a:solidFill>
                <a:srgbClr val="01B7A3"/>
              </a:solidFill>
              <a:latin typeface="Gotham" panose="02000504050000020004" pitchFamily="2" charset="0"/>
            </a:endParaRPr>
          </a:p>
        </p:txBody>
      </p:sp>
      <p:sp>
        <p:nvSpPr>
          <p:cNvPr id="9" name="TextBox 8">
            <a:extLst>
              <a:ext uri="{FF2B5EF4-FFF2-40B4-BE49-F238E27FC236}">
                <a16:creationId xmlns:a16="http://schemas.microsoft.com/office/drawing/2014/main" id="{BE365A20-D860-C89D-C350-5BBA4DCFFA50}"/>
              </a:ext>
            </a:extLst>
          </p:cNvPr>
          <p:cNvSpPr txBox="1"/>
          <p:nvPr/>
        </p:nvSpPr>
        <p:spPr>
          <a:xfrm>
            <a:off x="2395893" y="1141001"/>
            <a:ext cx="6669525" cy="523220"/>
          </a:xfrm>
          <a:prstGeom prst="rect">
            <a:avLst/>
          </a:prstGeom>
          <a:noFill/>
        </p:spPr>
        <p:txBody>
          <a:bodyPr wrap="square" rtlCol="0">
            <a:spAutoFit/>
          </a:bodyPr>
          <a:lstStyle/>
          <a:p>
            <a:r>
              <a:rPr lang="pt-PT" sz="1600" b="1" dirty="0">
                <a:solidFill>
                  <a:schemeClr val="bg1"/>
                </a:solidFill>
                <a:latin typeface="Arial" panose="020B0604020202020204" pitchFamily="34" charset="0"/>
                <a:cs typeface="Arial" panose="020B0604020202020204" pitchFamily="34" charset="0"/>
              </a:rPr>
              <a:t>IAP - </a:t>
            </a:r>
            <a:r>
              <a:rPr lang="pt-PT" sz="1600" b="1" dirty="0" err="1">
                <a:solidFill>
                  <a:schemeClr val="bg1"/>
                </a:solidFill>
                <a:latin typeface="Arial" panose="020B0604020202020204" pitchFamily="34" charset="0"/>
                <a:cs typeface="Arial" panose="020B0604020202020204" pitchFamily="34" charset="0"/>
              </a:rPr>
              <a:t>International</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Association</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of</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Prosecutors</a:t>
            </a:r>
            <a:endParaRPr lang="pt-PT" sz="1600" b="1" dirty="0">
              <a:solidFill>
                <a:schemeClr val="bg1"/>
              </a:solidFill>
              <a:latin typeface="Arial" panose="020B0604020202020204" pitchFamily="34" charset="0"/>
              <a:cs typeface="Arial" panose="020B0604020202020204" pitchFamily="34" charset="0"/>
            </a:endParaRPr>
          </a:p>
          <a:p>
            <a:r>
              <a:rPr lang="pt-PT" sz="1200" b="1" dirty="0">
                <a:solidFill>
                  <a:schemeClr val="bg1"/>
                </a:solidFill>
                <a:latin typeface="Arial" panose="020B0604020202020204" pitchFamily="34" charset="0"/>
                <a:cs typeface="Arial" panose="020B0604020202020204" pitchFamily="34" charset="0"/>
              </a:rPr>
              <a:t>27th </a:t>
            </a:r>
            <a:r>
              <a:rPr lang="pt-PT" sz="1200" b="1" dirty="0" err="1">
                <a:solidFill>
                  <a:schemeClr val="bg1"/>
                </a:solidFill>
                <a:latin typeface="Arial" panose="020B0604020202020204" pitchFamily="34" charset="0"/>
                <a:cs typeface="Arial" panose="020B0604020202020204" pitchFamily="34" charset="0"/>
              </a:rPr>
              <a:t>Annual</a:t>
            </a:r>
            <a:r>
              <a:rPr lang="pt-PT" sz="1200" b="1" dirty="0">
                <a:solidFill>
                  <a:schemeClr val="bg1"/>
                </a:solidFill>
                <a:latin typeface="Arial" panose="020B0604020202020204" pitchFamily="34" charset="0"/>
                <a:cs typeface="Arial" panose="020B0604020202020204" pitchFamily="34" charset="0"/>
              </a:rPr>
              <a:t> Conference </a:t>
            </a:r>
            <a:r>
              <a:rPr lang="pt-PT" sz="1200" b="1" dirty="0" err="1">
                <a:solidFill>
                  <a:schemeClr val="bg1"/>
                </a:solidFill>
                <a:latin typeface="Arial" panose="020B0604020202020204" pitchFamily="34" charset="0"/>
                <a:cs typeface="Arial" panose="020B0604020202020204" pitchFamily="34" charset="0"/>
              </a:rPr>
              <a:t>And</a:t>
            </a:r>
            <a:r>
              <a:rPr lang="pt-PT" sz="1200" b="1" dirty="0">
                <a:solidFill>
                  <a:schemeClr val="bg1"/>
                </a:solidFill>
                <a:latin typeface="Arial" panose="020B0604020202020204" pitchFamily="34" charset="0"/>
                <a:cs typeface="Arial" panose="020B0604020202020204" pitchFamily="34" charset="0"/>
              </a:rPr>
              <a:t> General Meeting </a:t>
            </a:r>
            <a:endParaRPr lang="en-MO" sz="12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B13AEA3-DE05-17C9-BE48-2C9BD481400C}"/>
              </a:ext>
            </a:extLst>
          </p:cNvPr>
          <p:cNvSpPr txBox="1"/>
          <p:nvPr/>
        </p:nvSpPr>
        <p:spPr>
          <a:xfrm>
            <a:off x="1329447" y="3329303"/>
            <a:ext cx="7278771" cy="954107"/>
          </a:xfrm>
          <a:prstGeom prst="rect">
            <a:avLst/>
          </a:prstGeom>
          <a:noFill/>
        </p:spPr>
        <p:txBody>
          <a:bodyPr wrap="square" rtlCol="0">
            <a:spAutoFit/>
          </a:bodyPr>
          <a:lstStyle/>
          <a:p>
            <a:pPr algn="just"/>
            <a:r>
              <a:rPr lang="pt-PT" sz="1400" dirty="0" err="1">
                <a:latin typeface="Arial" panose="020B0604020202020204" pitchFamily="34" charset="0"/>
                <a:cs typeface="Arial" panose="020B0604020202020204" pitchFamily="34" charset="0"/>
              </a:rPr>
              <a:t>This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challenge</a:t>
            </a:r>
            <a:r>
              <a:rPr lang="pt-PT" sz="1400" dirty="0">
                <a:latin typeface="Arial" panose="020B0604020202020204" pitchFamily="34" charset="0"/>
                <a:cs typeface="Arial" panose="020B0604020202020204" pitchFamily="34" charset="0"/>
              </a:rPr>
              <a:t> can </a:t>
            </a:r>
            <a:r>
              <a:rPr lang="pt-PT" sz="1400" dirty="0" err="1">
                <a:latin typeface="Arial" panose="020B0604020202020204" pitchFamily="34" charset="0"/>
                <a:cs typeface="Arial" panose="020B0604020202020204" pitchFamily="34" charset="0"/>
              </a:rPr>
              <a:t>only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be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fully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achieved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permanent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strengthening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performance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associations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prosecutors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assuming</a:t>
            </a:r>
            <a:r>
              <a:rPr lang="pt-PT" sz="1400" dirty="0">
                <a:latin typeface="Arial" panose="020B0604020202020204" pitchFamily="34" charset="0"/>
                <a:cs typeface="Arial" panose="020B0604020202020204" pitchFamily="34" charset="0"/>
              </a:rPr>
              <a:t> a natural role in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fight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against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attacks</a:t>
            </a:r>
            <a:r>
              <a:rPr lang="pt-PT" sz="1400" dirty="0">
                <a:latin typeface="Arial" panose="020B0604020202020204" pitchFamily="34" charset="0"/>
                <a:cs typeface="Arial" panose="020B0604020202020204" pitchFamily="34" charset="0"/>
              </a:rPr>
              <a:t>, more </a:t>
            </a:r>
            <a:r>
              <a:rPr lang="pt-PT" sz="1400" dirty="0" err="1">
                <a:latin typeface="Arial" panose="020B0604020202020204" pitchFamily="34" charset="0"/>
                <a:cs typeface="Arial" panose="020B0604020202020204" pitchFamily="34" charset="0"/>
              </a:rPr>
              <a:t>or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less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veiled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addressed</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rights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magistrates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Public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Prosecutor’s</a:t>
            </a:r>
            <a:r>
              <a:rPr lang="pt-PT" sz="1400" dirty="0">
                <a:latin typeface="Arial" panose="020B0604020202020204" pitchFamily="34" charset="0"/>
                <a:cs typeface="Arial" panose="020B0604020202020204" pitchFamily="34" charset="0"/>
              </a:rPr>
              <a:t> Office.</a:t>
            </a:r>
            <a:endParaRPr lang="en-MO" sz="1400"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395515A4-0E66-A9FA-6EB9-891877DC9818}"/>
              </a:ext>
            </a:extLst>
          </p:cNvPr>
          <p:cNvSpPr/>
          <p:nvPr/>
        </p:nvSpPr>
        <p:spPr>
          <a:xfrm>
            <a:off x="1206230" y="3429709"/>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21" name="TextBox 20">
            <a:extLst>
              <a:ext uri="{FF2B5EF4-FFF2-40B4-BE49-F238E27FC236}">
                <a16:creationId xmlns:a16="http://schemas.microsoft.com/office/drawing/2014/main" id="{1605A0CC-08C2-7C1F-1E9B-4AC0C74D9830}"/>
              </a:ext>
            </a:extLst>
          </p:cNvPr>
          <p:cNvSpPr txBox="1"/>
          <p:nvPr/>
        </p:nvSpPr>
        <p:spPr>
          <a:xfrm>
            <a:off x="1329447" y="4332722"/>
            <a:ext cx="7278771" cy="954107"/>
          </a:xfrm>
          <a:prstGeom prst="rect">
            <a:avLst/>
          </a:prstGeom>
          <a:noFill/>
        </p:spPr>
        <p:txBody>
          <a:bodyPr wrap="square" rtlCol="0">
            <a:spAutoFit/>
          </a:bodyPr>
          <a:lstStyle/>
          <a:p>
            <a:pPr algn="just"/>
            <a:r>
              <a:rPr lang="pt-PT" sz="1400" dirty="0">
                <a:latin typeface="Arial" panose="020B0604020202020204" pitchFamily="34" charset="0"/>
                <a:cs typeface="Arial" panose="020B0604020202020204" pitchFamily="34" charset="0"/>
              </a:rPr>
              <a:t>For </a:t>
            </a:r>
            <a:r>
              <a:rPr lang="pt-PT" sz="1400" dirty="0" err="1">
                <a:latin typeface="Arial" panose="020B0604020202020204" pitchFamily="34" charset="0"/>
                <a:cs typeface="Arial" panose="020B0604020202020204" pitchFamily="34" charset="0"/>
              </a:rPr>
              <a:t>such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prominent</a:t>
            </a:r>
            <a:r>
              <a:rPr lang="pt-PT" sz="1400" dirty="0">
                <a:latin typeface="Arial" panose="020B0604020202020204" pitchFamily="34" charset="0"/>
                <a:cs typeface="Arial" panose="020B0604020202020204" pitchFamily="34" charset="0"/>
              </a:rPr>
              <a:t> role to </a:t>
            </a:r>
            <a:r>
              <a:rPr lang="pt-PT" sz="1400" dirty="0" err="1">
                <a:latin typeface="Arial" panose="020B0604020202020204" pitchFamily="34" charset="0"/>
                <a:cs typeface="Arial" panose="020B0604020202020204" pitchFamily="34" charset="0"/>
              </a:rPr>
              <a:t>be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effective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naturally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accepted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reality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forums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such</a:t>
            </a:r>
            <a:r>
              <a:rPr lang="pt-PT" sz="1400" dirty="0">
                <a:latin typeface="Arial" panose="020B0604020202020204" pitchFamily="34" charset="0"/>
                <a:cs typeface="Arial" panose="020B0604020202020204" pitchFamily="34" charset="0"/>
              </a:rPr>
              <a:t> as </a:t>
            </a:r>
            <a:r>
              <a:rPr lang="pt-PT" sz="1400" dirty="0" err="1">
                <a:latin typeface="Arial" panose="020B0604020202020204" pitchFamily="34" charset="0"/>
                <a:cs typeface="Arial" panose="020B0604020202020204" pitchFamily="34" charset="0"/>
              </a:rPr>
              <a:t>this</a:t>
            </a:r>
            <a:r>
              <a:rPr lang="pt-PT" sz="1400" dirty="0">
                <a:latin typeface="Arial" panose="020B0604020202020204" pitchFamily="34" charset="0"/>
                <a:cs typeface="Arial" panose="020B0604020202020204" pitchFamily="34" charset="0"/>
              </a:rPr>
              <a:t> are </a:t>
            </a:r>
            <a:r>
              <a:rPr lang="pt-PT" sz="1400" dirty="0" err="1">
                <a:latin typeface="Arial" panose="020B0604020202020204" pitchFamily="34" charset="0"/>
                <a:cs typeface="Arial" panose="020B0604020202020204" pitchFamily="34" charset="0"/>
              </a:rPr>
              <a:t>decisive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through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exchange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ideas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experiences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that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provide</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encounter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so</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many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colleagues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from</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various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quarters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such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diverse</a:t>
            </a:r>
            <a:r>
              <a:rPr lang="pt-PT" sz="1400" dirty="0">
                <a:latin typeface="Arial" panose="020B0604020202020204" pitchFamily="34" charset="0"/>
                <a:cs typeface="Arial" panose="020B0604020202020204" pitchFamily="34" charset="0"/>
              </a:rPr>
              <a:t> justice </a:t>
            </a:r>
            <a:r>
              <a:rPr lang="pt-PT" sz="1400" dirty="0" err="1">
                <a:latin typeface="Arial" panose="020B0604020202020204" pitchFamily="34" charset="0"/>
                <a:cs typeface="Arial" panose="020B0604020202020204" pitchFamily="34" charset="0"/>
              </a:rPr>
              <a:t>systems</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4954558D-F1B6-9D63-BD47-DDD4A45AC200}"/>
              </a:ext>
            </a:extLst>
          </p:cNvPr>
          <p:cNvSpPr/>
          <p:nvPr/>
        </p:nvSpPr>
        <p:spPr>
          <a:xfrm>
            <a:off x="1206230" y="4433128"/>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6" name="TextBox 5">
            <a:extLst>
              <a:ext uri="{FF2B5EF4-FFF2-40B4-BE49-F238E27FC236}">
                <a16:creationId xmlns:a16="http://schemas.microsoft.com/office/drawing/2014/main" id="{ED1CCAB6-00AE-06CF-0BF2-0C77249E57C9}"/>
              </a:ext>
            </a:extLst>
          </p:cNvPr>
          <p:cNvSpPr txBox="1"/>
          <p:nvPr/>
        </p:nvSpPr>
        <p:spPr>
          <a:xfrm>
            <a:off x="1105711" y="5375865"/>
            <a:ext cx="7447382" cy="523220"/>
          </a:xfrm>
          <a:prstGeom prst="rect">
            <a:avLst/>
          </a:prstGeom>
          <a:noFill/>
        </p:spPr>
        <p:txBody>
          <a:bodyPr wrap="square" rtlCol="0">
            <a:spAutoFit/>
          </a:bodyPr>
          <a:lstStyle/>
          <a:p>
            <a:r>
              <a:rPr lang="pt-PT" sz="1400" b="1" dirty="0" err="1">
                <a:solidFill>
                  <a:srgbClr val="01B7A3"/>
                </a:solidFill>
                <a:latin typeface="Arial" panose="020B0604020202020204" pitchFamily="34" charset="0"/>
                <a:cs typeface="Arial" panose="020B0604020202020204" pitchFamily="34" charset="0"/>
              </a:rPr>
              <a:t>Therefore</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the</a:t>
            </a:r>
            <a:r>
              <a:rPr lang="pt-PT" sz="1400" b="1" dirty="0">
                <a:solidFill>
                  <a:srgbClr val="01B7A3"/>
                </a:solidFill>
                <a:latin typeface="Arial" panose="020B0604020202020204" pitchFamily="34" charset="0"/>
                <a:cs typeface="Arial" panose="020B0604020202020204" pitchFamily="34" charset="0"/>
              </a:rPr>
              <a:t> SMMP </a:t>
            </a:r>
            <a:r>
              <a:rPr lang="pt-PT" sz="1400" b="1" dirty="0" err="1">
                <a:solidFill>
                  <a:srgbClr val="01B7A3"/>
                </a:solidFill>
                <a:latin typeface="Arial" panose="020B0604020202020204" pitchFamily="34" charset="0"/>
                <a:cs typeface="Arial" panose="020B0604020202020204" pitchFamily="34" charset="0"/>
              </a:rPr>
              <a:t>welcomes</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the</a:t>
            </a:r>
            <a:r>
              <a:rPr lang="pt-PT" sz="1400" b="1" dirty="0">
                <a:solidFill>
                  <a:srgbClr val="01B7A3"/>
                </a:solidFill>
                <a:latin typeface="Arial" panose="020B0604020202020204" pitchFamily="34" charset="0"/>
                <a:cs typeface="Arial" panose="020B0604020202020204" pitchFamily="34" charset="0"/>
              </a:rPr>
              <a:t> holding </a:t>
            </a:r>
            <a:r>
              <a:rPr lang="pt-PT" sz="1400" b="1" dirty="0" err="1">
                <a:solidFill>
                  <a:srgbClr val="01B7A3"/>
                </a:solidFill>
                <a:latin typeface="Arial" panose="020B0604020202020204" pitchFamily="34" charset="0"/>
                <a:cs typeface="Arial" panose="020B0604020202020204" pitchFamily="34" charset="0"/>
              </a:rPr>
              <a:t>of</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this</a:t>
            </a:r>
            <a:r>
              <a:rPr lang="pt-PT" sz="1400" b="1" dirty="0">
                <a:solidFill>
                  <a:srgbClr val="01B7A3"/>
                </a:solidFill>
                <a:latin typeface="Arial" panose="020B0604020202020204" pitchFamily="34" charset="0"/>
                <a:cs typeface="Arial" panose="020B0604020202020204" pitchFamily="34" charset="0"/>
              </a:rPr>
              <a:t> 27th </a:t>
            </a:r>
            <a:r>
              <a:rPr lang="pt-PT" sz="1400" b="1" dirty="0" err="1">
                <a:solidFill>
                  <a:srgbClr val="01B7A3"/>
                </a:solidFill>
                <a:latin typeface="Arial" panose="020B0604020202020204" pitchFamily="34" charset="0"/>
                <a:cs typeface="Arial" panose="020B0604020202020204" pitchFamily="34" charset="0"/>
              </a:rPr>
              <a:t>Annual</a:t>
            </a:r>
            <a:r>
              <a:rPr lang="pt-PT" sz="1400" b="1" dirty="0">
                <a:solidFill>
                  <a:srgbClr val="01B7A3"/>
                </a:solidFill>
                <a:latin typeface="Arial" panose="020B0604020202020204" pitchFamily="34" charset="0"/>
                <a:cs typeface="Arial" panose="020B0604020202020204" pitchFamily="34" charset="0"/>
              </a:rPr>
              <a:t> Conference </a:t>
            </a:r>
            <a:r>
              <a:rPr lang="pt-PT" sz="1400" b="1" dirty="0" err="1">
                <a:solidFill>
                  <a:srgbClr val="01B7A3"/>
                </a:solidFill>
                <a:latin typeface="Arial" panose="020B0604020202020204" pitchFamily="34" charset="0"/>
                <a:cs typeface="Arial" panose="020B0604020202020204" pitchFamily="34" charset="0"/>
              </a:rPr>
              <a:t>and</a:t>
            </a:r>
            <a:r>
              <a:rPr lang="pt-PT" sz="1400" b="1" dirty="0">
                <a:solidFill>
                  <a:srgbClr val="01B7A3"/>
                </a:solidFill>
                <a:latin typeface="Arial" panose="020B0604020202020204" pitchFamily="34" charset="0"/>
                <a:cs typeface="Arial" panose="020B0604020202020204" pitchFamily="34" charset="0"/>
              </a:rPr>
              <a:t> looks </a:t>
            </a:r>
            <a:r>
              <a:rPr lang="pt-PT" sz="1400" b="1" dirty="0" err="1">
                <a:solidFill>
                  <a:srgbClr val="01B7A3"/>
                </a:solidFill>
                <a:latin typeface="Arial" panose="020B0604020202020204" pitchFamily="34" charset="0"/>
                <a:cs typeface="Arial" panose="020B0604020202020204" pitchFamily="34" charset="0"/>
              </a:rPr>
              <a:t>forward</a:t>
            </a:r>
            <a:r>
              <a:rPr lang="pt-PT" sz="1400" b="1" dirty="0">
                <a:solidFill>
                  <a:srgbClr val="01B7A3"/>
                </a:solidFill>
                <a:latin typeface="Arial" panose="020B0604020202020204" pitchFamily="34" charset="0"/>
                <a:cs typeface="Arial" panose="020B0604020202020204" pitchFamily="34" charset="0"/>
              </a:rPr>
              <a:t> to </a:t>
            </a:r>
            <a:r>
              <a:rPr lang="pt-PT" sz="1400" b="1" dirty="0" err="1">
                <a:solidFill>
                  <a:srgbClr val="01B7A3"/>
                </a:solidFill>
                <a:latin typeface="Arial" panose="020B0604020202020204" pitchFamily="34" charset="0"/>
                <a:cs typeface="Arial" panose="020B0604020202020204" pitchFamily="34" charset="0"/>
              </a:rPr>
              <a:t>return</a:t>
            </a:r>
            <a:r>
              <a:rPr lang="pt-PT" sz="1400" b="1" dirty="0">
                <a:solidFill>
                  <a:srgbClr val="01B7A3"/>
                </a:solidFill>
                <a:latin typeface="Arial" panose="020B0604020202020204" pitchFamily="34" charset="0"/>
                <a:cs typeface="Arial" panose="020B0604020202020204" pitchFamily="34" charset="0"/>
              </a:rPr>
              <a:t> to </a:t>
            </a:r>
            <a:r>
              <a:rPr lang="pt-PT" sz="1400" b="1" dirty="0" err="1">
                <a:solidFill>
                  <a:srgbClr val="01B7A3"/>
                </a:solidFill>
                <a:latin typeface="Arial" panose="020B0604020202020204" pitchFamily="34" charset="0"/>
                <a:cs typeface="Arial" panose="020B0604020202020204" pitchFamily="34" charset="0"/>
              </a:rPr>
              <a:t>your</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presence</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shortly</a:t>
            </a:r>
            <a:r>
              <a:rPr lang="pt-PT" sz="1400" b="1" dirty="0">
                <a:solidFill>
                  <a:srgbClr val="01B7A3"/>
                </a:solidFill>
                <a:latin typeface="Arial" panose="020B0604020202020204" pitchFamily="34" charset="0"/>
                <a:cs typeface="Arial" panose="020B0604020202020204" pitchFamily="34" charset="0"/>
              </a:rPr>
              <a:t>.</a:t>
            </a:r>
            <a:endParaRPr lang="en-MO" sz="1400" b="1" dirty="0">
              <a:solidFill>
                <a:srgbClr val="01B7A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3254339"/>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downLeft)">
                                      <p:cBhvr>
                                        <p:cTn id="23" dur="500"/>
                                        <p:tgtEl>
                                          <p:spTgt spid="2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down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2" grpId="0"/>
      <p:bldP spid="14" grpId="0" animBg="1"/>
      <p:bldP spid="21" grpId="0"/>
      <p:bldP spid="22"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80BB5-C821-B5DF-F61B-DECBF9DD4E1F}"/>
              </a:ext>
            </a:extLst>
          </p:cNvPr>
          <p:cNvPicPr>
            <a:picLocks noChangeAspect="1"/>
          </p:cNvPicPr>
          <p:nvPr/>
        </p:nvPicPr>
        <p:blipFill>
          <a:blip r:embed="rId2"/>
          <a:stretch>
            <a:fillRect/>
          </a:stretch>
        </p:blipFill>
        <p:spPr>
          <a:xfrm>
            <a:off x="-1" y="-1"/>
            <a:ext cx="9135415" cy="6851561"/>
          </a:xfrm>
          <a:prstGeom prst="rect">
            <a:avLst/>
          </a:prstGeom>
        </p:spPr>
      </p:pic>
      <p:sp>
        <p:nvSpPr>
          <p:cNvPr id="4" name="TextBox 3">
            <a:extLst>
              <a:ext uri="{FF2B5EF4-FFF2-40B4-BE49-F238E27FC236}">
                <a16:creationId xmlns:a16="http://schemas.microsoft.com/office/drawing/2014/main" id="{A003F255-C93B-61FF-8052-7E213F295192}"/>
              </a:ext>
            </a:extLst>
          </p:cNvPr>
          <p:cNvSpPr txBox="1"/>
          <p:nvPr/>
        </p:nvSpPr>
        <p:spPr>
          <a:xfrm>
            <a:off x="2733474" y="2331694"/>
            <a:ext cx="6128424" cy="646331"/>
          </a:xfrm>
          <a:prstGeom prst="rect">
            <a:avLst/>
          </a:prstGeom>
          <a:noFill/>
        </p:spPr>
        <p:txBody>
          <a:bodyPr wrap="square" rtlCol="0">
            <a:spAutoFit/>
          </a:bodyPr>
          <a:lstStyle/>
          <a:p>
            <a:r>
              <a:rPr lang="pt-PT" sz="2000" b="1" dirty="0">
                <a:solidFill>
                  <a:schemeClr val="bg1"/>
                </a:solidFill>
                <a:latin typeface="Arial" panose="020B0604020202020204" pitchFamily="34" charset="0"/>
                <a:cs typeface="Arial" panose="020B0604020202020204" pitchFamily="34" charset="0"/>
              </a:rPr>
              <a:t>IAP - </a:t>
            </a:r>
            <a:r>
              <a:rPr lang="pt-PT" sz="2000" b="1" dirty="0" err="1">
                <a:solidFill>
                  <a:schemeClr val="bg1"/>
                </a:solidFill>
                <a:latin typeface="Arial" panose="020B0604020202020204" pitchFamily="34" charset="0"/>
                <a:cs typeface="Arial" panose="020B0604020202020204" pitchFamily="34" charset="0"/>
              </a:rPr>
              <a:t>International</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Association</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of</a:t>
            </a:r>
            <a:r>
              <a:rPr lang="pt-PT" sz="2000" b="1" dirty="0">
                <a:solidFill>
                  <a:schemeClr val="bg1"/>
                </a:solidFill>
                <a:latin typeface="Arial" panose="020B0604020202020204" pitchFamily="34" charset="0"/>
                <a:cs typeface="Arial" panose="020B0604020202020204" pitchFamily="34" charset="0"/>
              </a:rPr>
              <a:t> </a:t>
            </a:r>
            <a:r>
              <a:rPr lang="pt-PT" sz="2000" b="1" dirty="0" err="1">
                <a:solidFill>
                  <a:schemeClr val="bg1"/>
                </a:solidFill>
                <a:latin typeface="Arial" panose="020B0604020202020204" pitchFamily="34" charset="0"/>
                <a:cs typeface="Arial" panose="020B0604020202020204" pitchFamily="34" charset="0"/>
              </a:rPr>
              <a:t>Prosecutors</a:t>
            </a:r>
            <a:endParaRPr lang="pt-PT" sz="2000" b="1" dirty="0">
              <a:solidFill>
                <a:schemeClr val="bg1"/>
              </a:solidFill>
              <a:latin typeface="Arial" panose="020B0604020202020204" pitchFamily="34" charset="0"/>
              <a:cs typeface="Arial" panose="020B0604020202020204" pitchFamily="34" charset="0"/>
            </a:endParaRPr>
          </a:p>
          <a:p>
            <a:r>
              <a:rPr lang="pt-PT" sz="1600" b="1" dirty="0">
                <a:solidFill>
                  <a:schemeClr val="bg1"/>
                </a:solidFill>
                <a:latin typeface="Arial" panose="020B0604020202020204" pitchFamily="34" charset="0"/>
                <a:cs typeface="Arial" panose="020B0604020202020204" pitchFamily="34" charset="0"/>
              </a:rPr>
              <a:t>27th </a:t>
            </a:r>
            <a:r>
              <a:rPr lang="pt-PT" sz="1600" b="1" dirty="0" err="1">
                <a:solidFill>
                  <a:schemeClr val="bg1"/>
                </a:solidFill>
                <a:latin typeface="Arial" panose="020B0604020202020204" pitchFamily="34" charset="0"/>
                <a:cs typeface="Arial" panose="020B0604020202020204" pitchFamily="34" charset="0"/>
              </a:rPr>
              <a:t>Annual</a:t>
            </a:r>
            <a:r>
              <a:rPr lang="pt-PT" sz="1600" b="1" dirty="0">
                <a:solidFill>
                  <a:schemeClr val="bg1"/>
                </a:solidFill>
                <a:latin typeface="Arial" panose="020B0604020202020204" pitchFamily="34" charset="0"/>
                <a:cs typeface="Arial" panose="020B0604020202020204" pitchFamily="34" charset="0"/>
              </a:rPr>
              <a:t> Conference </a:t>
            </a:r>
            <a:r>
              <a:rPr lang="pt-PT" sz="1600" b="1" dirty="0" err="1">
                <a:solidFill>
                  <a:schemeClr val="bg1"/>
                </a:solidFill>
                <a:latin typeface="Arial" panose="020B0604020202020204" pitchFamily="34" charset="0"/>
                <a:cs typeface="Arial" panose="020B0604020202020204" pitchFamily="34" charset="0"/>
              </a:rPr>
              <a:t>And</a:t>
            </a:r>
            <a:r>
              <a:rPr lang="pt-PT" sz="1600" b="1" dirty="0">
                <a:solidFill>
                  <a:schemeClr val="bg1"/>
                </a:solidFill>
                <a:latin typeface="Arial" panose="020B0604020202020204" pitchFamily="34" charset="0"/>
                <a:cs typeface="Arial" panose="020B0604020202020204" pitchFamily="34" charset="0"/>
              </a:rPr>
              <a:t> General Meeting </a:t>
            </a:r>
            <a:endParaRPr lang="en-MO" sz="16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1886B66-CF42-4340-B31A-176BD64684F2}"/>
              </a:ext>
            </a:extLst>
          </p:cNvPr>
          <p:cNvSpPr txBox="1"/>
          <p:nvPr/>
        </p:nvSpPr>
        <p:spPr>
          <a:xfrm>
            <a:off x="2761034" y="6158399"/>
            <a:ext cx="2999361" cy="307777"/>
          </a:xfrm>
          <a:prstGeom prst="rect">
            <a:avLst/>
          </a:prstGeom>
          <a:noFill/>
        </p:spPr>
        <p:txBody>
          <a:bodyPr wrap="square" rtlCol="0">
            <a:spAutoFit/>
          </a:bodyPr>
          <a:lstStyle/>
          <a:p>
            <a:r>
              <a:rPr lang="pt-PT" sz="1400" b="1" dirty="0">
                <a:solidFill>
                  <a:schemeClr val="bg1"/>
                </a:solidFill>
                <a:latin typeface="Arial" panose="020B0604020202020204" pitchFamily="34" charset="0"/>
                <a:cs typeface="Arial" panose="020B0604020202020204" pitchFamily="34" charset="0"/>
              </a:rPr>
              <a:t>Tbilisi – </a:t>
            </a:r>
            <a:r>
              <a:rPr lang="pt-PT" sz="1400" b="1" dirty="0" err="1">
                <a:solidFill>
                  <a:schemeClr val="bg1"/>
                </a:solidFill>
                <a:latin typeface="Arial" panose="020B0604020202020204" pitchFamily="34" charset="0"/>
                <a:cs typeface="Arial" panose="020B0604020202020204" pitchFamily="34" charset="0"/>
              </a:rPr>
              <a:t>Georgia</a:t>
            </a:r>
            <a:r>
              <a:rPr lang="en-MO" sz="1400" b="1" dirty="0">
                <a:solidFill>
                  <a:schemeClr val="bg1"/>
                </a:solidFill>
                <a:latin typeface="Arial" panose="020B0604020202020204" pitchFamily="34" charset="0"/>
                <a:cs typeface="Arial" panose="020B0604020202020204" pitchFamily="34" charset="0"/>
              </a:rPr>
              <a:t> </a:t>
            </a:r>
            <a:r>
              <a:rPr lang="en-MO" sz="1200" b="1" dirty="0">
                <a:solidFill>
                  <a:srgbClr val="01B7A3"/>
                </a:solidFill>
                <a:latin typeface="Arial" panose="020B0604020202020204" pitchFamily="34" charset="0"/>
                <a:cs typeface="Arial" panose="020B0604020202020204" pitchFamily="34" charset="0"/>
              </a:rPr>
              <a:t>2022 / 09 / 25-29</a:t>
            </a:r>
          </a:p>
        </p:txBody>
      </p:sp>
      <p:sp>
        <p:nvSpPr>
          <p:cNvPr id="7" name="TextBox 6">
            <a:extLst>
              <a:ext uri="{FF2B5EF4-FFF2-40B4-BE49-F238E27FC236}">
                <a16:creationId xmlns:a16="http://schemas.microsoft.com/office/drawing/2014/main" id="{6AFB42F9-5AA9-D558-34CD-1C0874A82033}"/>
              </a:ext>
            </a:extLst>
          </p:cNvPr>
          <p:cNvSpPr txBox="1"/>
          <p:nvPr/>
        </p:nvSpPr>
        <p:spPr>
          <a:xfrm>
            <a:off x="2696183" y="2999162"/>
            <a:ext cx="6128424" cy="523220"/>
          </a:xfrm>
          <a:prstGeom prst="rect">
            <a:avLst/>
          </a:prstGeom>
          <a:noFill/>
        </p:spPr>
        <p:txBody>
          <a:bodyPr wrap="square" rtlCol="0">
            <a:spAutoFit/>
          </a:bodyPr>
          <a:lstStyle/>
          <a:p>
            <a:r>
              <a:rPr lang="pt-PT" sz="1400" i="1" dirty="0">
                <a:solidFill>
                  <a:schemeClr val="bg1"/>
                </a:solidFill>
                <a:latin typeface="Arial Narrow" panose="020B0604020202020204" pitchFamily="34" charset="0"/>
                <a:cs typeface="Arial Narrow" panose="020B0604020202020204" pitchFamily="34" charset="0"/>
              </a:rPr>
              <a:t>Global </a:t>
            </a:r>
            <a:r>
              <a:rPr lang="pt-PT" sz="1400" i="1" dirty="0" err="1">
                <a:solidFill>
                  <a:schemeClr val="bg1"/>
                </a:solidFill>
                <a:latin typeface="Arial Narrow" panose="020B0604020202020204" pitchFamily="34" charset="0"/>
                <a:cs typeface="Arial Narrow" panose="020B0604020202020204" pitchFamily="34" charset="0"/>
              </a:rPr>
              <a:t>Forum</a:t>
            </a:r>
            <a:r>
              <a:rPr lang="pt-PT" sz="1400" i="1" dirty="0">
                <a:solidFill>
                  <a:schemeClr val="bg1"/>
                </a:solidFill>
                <a:latin typeface="Arial Narrow" panose="020B0604020202020204" pitchFamily="34" charset="0"/>
                <a:cs typeface="Arial Narrow" panose="020B0604020202020204" pitchFamily="34" charset="0"/>
              </a:rPr>
              <a:t> for </a:t>
            </a:r>
            <a:r>
              <a:rPr lang="pt-PT" sz="1400" i="1" dirty="0" err="1">
                <a:solidFill>
                  <a:schemeClr val="bg1"/>
                </a:solidFill>
                <a:latin typeface="Arial Narrow" panose="020B0604020202020204" pitchFamily="34" charset="0"/>
                <a:cs typeface="Arial Narrow" panose="020B0604020202020204" pitchFamily="34" charset="0"/>
              </a:rPr>
              <a:t>Associations</a:t>
            </a:r>
            <a:r>
              <a:rPr lang="pt-PT" sz="1400" i="1" dirty="0">
                <a:solidFill>
                  <a:schemeClr val="bg1"/>
                </a:solidFill>
                <a:latin typeface="Arial Narrow" panose="020B0604020202020204" pitchFamily="34" charset="0"/>
                <a:cs typeface="Arial Narrow" panose="020B0604020202020204" pitchFamily="34" charset="0"/>
              </a:rPr>
              <a:t> </a:t>
            </a:r>
            <a:r>
              <a:rPr lang="pt-PT" sz="1400" i="1" dirty="0" err="1">
                <a:solidFill>
                  <a:schemeClr val="bg1"/>
                </a:solidFill>
                <a:latin typeface="Arial Narrow" panose="020B0604020202020204" pitchFamily="34" charset="0"/>
                <a:cs typeface="Arial Narrow" panose="020B0604020202020204" pitchFamily="34" charset="0"/>
              </a:rPr>
              <a:t>of</a:t>
            </a:r>
            <a:r>
              <a:rPr lang="pt-PT" sz="1400" i="1" dirty="0">
                <a:solidFill>
                  <a:schemeClr val="bg1"/>
                </a:solidFill>
                <a:latin typeface="Arial Narrow" panose="020B0604020202020204" pitchFamily="34" charset="0"/>
                <a:cs typeface="Arial Narrow" panose="020B0604020202020204" pitchFamily="34" charset="0"/>
              </a:rPr>
              <a:t> </a:t>
            </a:r>
            <a:r>
              <a:rPr lang="pt-PT" sz="1400" i="1" dirty="0" err="1">
                <a:solidFill>
                  <a:schemeClr val="bg1"/>
                </a:solidFill>
                <a:latin typeface="Arial Narrow" panose="020B0604020202020204" pitchFamily="34" charset="0"/>
                <a:cs typeface="Arial Narrow" panose="020B0604020202020204" pitchFamily="34" charset="0"/>
              </a:rPr>
              <a:t>Prosecutors</a:t>
            </a:r>
            <a:endParaRPr lang="en-MO" sz="1400" i="1" dirty="0">
              <a:solidFill>
                <a:schemeClr val="bg1"/>
              </a:solidFill>
              <a:latin typeface="Arial Narrow" panose="020B0604020202020204" pitchFamily="34" charset="0"/>
              <a:cs typeface="Arial Narrow" panose="020B0604020202020204" pitchFamily="34" charset="0"/>
            </a:endParaRPr>
          </a:p>
          <a:p>
            <a:r>
              <a:rPr lang="pt-PT" sz="1400" b="1" i="1" dirty="0" err="1">
                <a:solidFill>
                  <a:schemeClr val="bg1"/>
                </a:solidFill>
                <a:latin typeface="Arial Narrow" panose="020B0604020202020204" pitchFamily="34" charset="0"/>
                <a:cs typeface="Arial Narrow" panose="020B0604020202020204" pitchFamily="34" charset="0"/>
              </a:rPr>
              <a:t>Associations</a:t>
            </a:r>
            <a:r>
              <a:rPr lang="pt-PT" sz="1400" b="1" i="1" dirty="0">
                <a:solidFill>
                  <a:schemeClr val="bg1"/>
                </a:solidFill>
                <a:latin typeface="Arial Narrow" panose="020B0604020202020204" pitchFamily="34" charset="0"/>
                <a:cs typeface="Arial Narrow" panose="020B0604020202020204" pitchFamily="34" charset="0"/>
              </a:rPr>
              <a:t> </a:t>
            </a:r>
            <a:r>
              <a:rPr lang="pt-PT" sz="1400" b="1" i="1" dirty="0" err="1">
                <a:solidFill>
                  <a:schemeClr val="bg1"/>
                </a:solidFill>
                <a:latin typeface="Arial Narrow" panose="020B0604020202020204" pitchFamily="34" charset="0"/>
                <a:cs typeface="Arial Narrow" panose="020B0604020202020204" pitchFamily="34" charset="0"/>
              </a:rPr>
              <a:t>of</a:t>
            </a:r>
            <a:r>
              <a:rPr lang="pt-PT" sz="1400" b="1" i="1" dirty="0">
                <a:solidFill>
                  <a:schemeClr val="bg1"/>
                </a:solidFill>
                <a:latin typeface="Arial Narrow" panose="020B0604020202020204" pitchFamily="34" charset="0"/>
                <a:cs typeface="Arial Narrow" panose="020B0604020202020204" pitchFamily="34" charset="0"/>
              </a:rPr>
              <a:t> </a:t>
            </a:r>
            <a:r>
              <a:rPr lang="pt-PT" sz="1400" b="1" i="1" dirty="0" err="1">
                <a:solidFill>
                  <a:schemeClr val="bg1"/>
                </a:solidFill>
                <a:latin typeface="Arial Narrow" panose="020B0604020202020204" pitchFamily="34" charset="0"/>
                <a:cs typeface="Arial Narrow" panose="020B0604020202020204" pitchFamily="34" charset="0"/>
              </a:rPr>
              <a:t>Prosecutors</a:t>
            </a:r>
            <a:r>
              <a:rPr lang="pt-PT" sz="1400" b="1" i="1" dirty="0">
                <a:solidFill>
                  <a:schemeClr val="bg1"/>
                </a:solidFill>
                <a:latin typeface="Arial Narrow" panose="020B0604020202020204" pitchFamily="34" charset="0"/>
                <a:cs typeface="Arial Narrow" panose="020B0604020202020204" pitchFamily="34" charset="0"/>
              </a:rPr>
              <a:t>: </a:t>
            </a:r>
            <a:r>
              <a:rPr lang="pt-PT" sz="1400" b="1" i="1" dirty="0" err="1">
                <a:solidFill>
                  <a:schemeClr val="bg1"/>
                </a:solidFill>
                <a:latin typeface="Arial Narrow" panose="020B0604020202020204" pitchFamily="34" charset="0"/>
                <a:cs typeface="Arial Narrow" panose="020B0604020202020204" pitchFamily="34" charset="0"/>
              </a:rPr>
              <a:t>organisational</a:t>
            </a:r>
            <a:r>
              <a:rPr lang="pt-PT" sz="1400" b="1" i="1" dirty="0">
                <a:solidFill>
                  <a:schemeClr val="bg1"/>
                </a:solidFill>
                <a:latin typeface="Arial Narrow" panose="020B0604020202020204" pitchFamily="34" charset="0"/>
                <a:cs typeface="Arial Narrow" panose="020B0604020202020204" pitchFamily="34" charset="0"/>
              </a:rPr>
              <a:t> </a:t>
            </a:r>
            <a:r>
              <a:rPr lang="pt-PT" sz="1400" b="1" i="1" dirty="0" err="1">
                <a:solidFill>
                  <a:schemeClr val="bg1"/>
                </a:solidFill>
                <a:latin typeface="Arial Narrow" panose="020B0604020202020204" pitchFamily="34" charset="0"/>
                <a:cs typeface="Arial Narrow" panose="020B0604020202020204" pitchFamily="34" charset="0"/>
              </a:rPr>
              <a:t>and</a:t>
            </a:r>
            <a:r>
              <a:rPr lang="pt-PT" sz="1400" b="1" i="1" dirty="0">
                <a:solidFill>
                  <a:schemeClr val="bg1"/>
                </a:solidFill>
                <a:latin typeface="Arial Narrow" panose="020B0604020202020204" pitchFamily="34" charset="0"/>
                <a:cs typeface="Arial Narrow" panose="020B0604020202020204" pitchFamily="34" charset="0"/>
              </a:rPr>
              <a:t> Covid-</a:t>
            </a:r>
            <a:r>
              <a:rPr lang="pt-PT" sz="1400" b="1" i="1" dirty="0" err="1">
                <a:solidFill>
                  <a:schemeClr val="bg1"/>
                </a:solidFill>
                <a:latin typeface="Arial Narrow" panose="020B0604020202020204" pitchFamily="34" charset="0"/>
                <a:cs typeface="Arial Narrow" panose="020B0604020202020204" pitchFamily="34" charset="0"/>
              </a:rPr>
              <a:t>challenges</a:t>
            </a:r>
            <a:endParaRPr lang="en-MO" sz="1400" b="1" i="1" dirty="0">
              <a:solidFill>
                <a:schemeClr val="bg1"/>
              </a:solidFill>
              <a:latin typeface="Arial Narrow" panose="020B0604020202020204" pitchFamily="34" charset="0"/>
              <a:cs typeface="Arial Narrow" panose="020B0604020202020204" pitchFamily="34" charset="0"/>
            </a:endParaRPr>
          </a:p>
        </p:txBody>
      </p:sp>
      <p:sp>
        <p:nvSpPr>
          <p:cNvPr id="8" name="TextBox 7">
            <a:extLst>
              <a:ext uri="{FF2B5EF4-FFF2-40B4-BE49-F238E27FC236}">
                <a16:creationId xmlns:a16="http://schemas.microsoft.com/office/drawing/2014/main" id="{54E4EA11-E59E-3BEE-6E38-8D02EBB270C7}"/>
              </a:ext>
            </a:extLst>
          </p:cNvPr>
          <p:cNvSpPr txBox="1"/>
          <p:nvPr/>
        </p:nvSpPr>
        <p:spPr>
          <a:xfrm>
            <a:off x="3065581" y="5610008"/>
            <a:ext cx="2042199" cy="461665"/>
          </a:xfrm>
          <a:prstGeom prst="rect">
            <a:avLst/>
          </a:prstGeom>
          <a:noFill/>
        </p:spPr>
        <p:txBody>
          <a:bodyPr wrap="square" rtlCol="0">
            <a:spAutoFit/>
          </a:bodyPr>
          <a:lstStyle/>
          <a:p>
            <a:r>
              <a:rPr lang="pt-PT" sz="1400" b="1" dirty="0">
                <a:latin typeface="Arial" panose="020B0604020202020204" pitchFamily="34" charset="0"/>
                <a:cs typeface="Arial" panose="020B0604020202020204" pitchFamily="34" charset="0"/>
              </a:rPr>
              <a:t>Paulo Castro</a:t>
            </a:r>
          </a:p>
          <a:p>
            <a:r>
              <a:rPr lang="pt-PT" sz="1000" dirty="0">
                <a:latin typeface="Arial" panose="020B0604020202020204" pitchFamily="34" charset="0"/>
                <a:cs typeface="Arial" panose="020B0604020202020204" pitchFamily="34" charset="0"/>
              </a:rPr>
              <a:t> </a:t>
            </a:r>
            <a:endParaRPr lang="en-MO" sz="14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A0FEECA-8E5C-09D1-AB37-DDCB4C1C2D45}"/>
              </a:ext>
            </a:extLst>
          </p:cNvPr>
          <p:cNvSpPr txBox="1"/>
          <p:nvPr/>
        </p:nvSpPr>
        <p:spPr>
          <a:xfrm>
            <a:off x="2733474" y="4344184"/>
            <a:ext cx="6128424" cy="531614"/>
          </a:xfrm>
          <a:prstGeom prst="rect">
            <a:avLst/>
          </a:prstGeom>
          <a:noFill/>
        </p:spPr>
        <p:txBody>
          <a:bodyPr wrap="square" rtlCol="0">
            <a:spAutoFit/>
          </a:bodyPr>
          <a:lstStyle/>
          <a:p>
            <a:r>
              <a:rPr lang="pt-PT" sz="3200" b="1" dirty="0" err="1">
                <a:solidFill>
                  <a:srgbClr val="2FC0AB"/>
                </a:solidFill>
                <a:latin typeface="Arial" panose="020B0604020202020204" pitchFamily="34" charset="0"/>
                <a:cs typeface="Arial" panose="020B0604020202020204" pitchFamily="34" charset="0"/>
              </a:rPr>
              <a:t>Thank</a:t>
            </a:r>
            <a:r>
              <a:rPr lang="pt-PT" sz="3200" b="1" dirty="0">
                <a:solidFill>
                  <a:srgbClr val="2FC0AB"/>
                </a:solidFill>
                <a:latin typeface="Arial" panose="020B0604020202020204" pitchFamily="34" charset="0"/>
                <a:cs typeface="Arial" panose="020B0604020202020204" pitchFamily="34" charset="0"/>
              </a:rPr>
              <a:t> </a:t>
            </a:r>
            <a:r>
              <a:rPr lang="pt-PT" sz="3200" b="1" dirty="0" err="1">
                <a:solidFill>
                  <a:srgbClr val="2FC0AB"/>
                </a:solidFill>
                <a:latin typeface="Arial" panose="020B0604020202020204" pitchFamily="34" charset="0"/>
                <a:cs typeface="Arial" panose="020B0604020202020204" pitchFamily="34" charset="0"/>
              </a:rPr>
              <a:t>you</a:t>
            </a:r>
            <a:r>
              <a:rPr lang="pt-PT" sz="3200" b="1" dirty="0">
                <a:solidFill>
                  <a:srgbClr val="2FC0AB"/>
                </a:solidFill>
                <a:latin typeface="Arial" panose="020B0604020202020204" pitchFamily="34" charset="0"/>
                <a:cs typeface="Arial" panose="020B0604020202020204" pitchFamily="34" charset="0"/>
              </a:rPr>
              <a:t> for </a:t>
            </a:r>
            <a:r>
              <a:rPr lang="pt-PT" sz="3200" b="1" dirty="0" err="1">
                <a:solidFill>
                  <a:srgbClr val="2FC0AB"/>
                </a:solidFill>
                <a:latin typeface="Arial" panose="020B0604020202020204" pitchFamily="34" charset="0"/>
                <a:cs typeface="Arial" panose="020B0604020202020204" pitchFamily="34" charset="0"/>
              </a:rPr>
              <a:t>your</a:t>
            </a:r>
            <a:r>
              <a:rPr lang="pt-PT" sz="3200" b="1" dirty="0">
                <a:solidFill>
                  <a:srgbClr val="2FC0AB"/>
                </a:solidFill>
                <a:latin typeface="Arial" panose="020B0604020202020204" pitchFamily="34" charset="0"/>
                <a:cs typeface="Arial" panose="020B0604020202020204" pitchFamily="34" charset="0"/>
              </a:rPr>
              <a:t> </a:t>
            </a:r>
            <a:r>
              <a:rPr lang="pt-PT" sz="3200" b="1" dirty="0" err="1">
                <a:solidFill>
                  <a:srgbClr val="2FC0AB"/>
                </a:solidFill>
                <a:latin typeface="Arial" panose="020B0604020202020204" pitchFamily="34" charset="0"/>
                <a:cs typeface="Arial" panose="020B0604020202020204" pitchFamily="34" charset="0"/>
              </a:rPr>
              <a:t>attention</a:t>
            </a:r>
            <a:r>
              <a:rPr lang="en-MO" sz="3200" b="1" dirty="0">
                <a:solidFill>
                  <a:srgbClr val="2FC0AB"/>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3A61F51D-D062-3D5D-8981-BD7272843D7F}"/>
              </a:ext>
            </a:extLst>
          </p:cNvPr>
          <p:cNvSpPr txBox="1"/>
          <p:nvPr/>
        </p:nvSpPr>
        <p:spPr>
          <a:xfrm>
            <a:off x="5107780" y="5560082"/>
            <a:ext cx="3497933" cy="400110"/>
          </a:xfrm>
          <a:prstGeom prst="rect">
            <a:avLst/>
          </a:prstGeom>
          <a:noFill/>
        </p:spPr>
        <p:txBody>
          <a:bodyPr wrap="square" rtlCol="0">
            <a:spAutoFit/>
          </a:bodyPr>
          <a:lstStyle/>
          <a:p>
            <a:r>
              <a:rPr lang="pt-PT" sz="1000" b="1" dirty="0" err="1">
                <a:solidFill>
                  <a:schemeClr val="bg1"/>
                </a:solidFill>
                <a:latin typeface="Arial" panose="020B0604020202020204" pitchFamily="34" charset="0"/>
                <a:cs typeface="Arial" panose="020B0604020202020204" pitchFamily="34" charset="0"/>
              </a:rPr>
              <a:t>Public</a:t>
            </a:r>
            <a:r>
              <a:rPr lang="pt-PT" sz="1000" b="1" dirty="0">
                <a:solidFill>
                  <a:schemeClr val="bg1"/>
                </a:solidFill>
                <a:latin typeface="Arial" panose="020B0604020202020204" pitchFamily="34" charset="0"/>
                <a:cs typeface="Arial" panose="020B0604020202020204" pitchFamily="34" charset="0"/>
              </a:rPr>
              <a:t> </a:t>
            </a:r>
            <a:r>
              <a:rPr lang="pt-PT" sz="1000" b="1" dirty="0" err="1">
                <a:solidFill>
                  <a:schemeClr val="bg1"/>
                </a:solidFill>
                <a:latin typeface="Arial" panose="020B0604020202020204" pitchFamily="34" charset="0"/>
                <a:cs typeface="Arial" panose="020B0604020202020204" pitchFamily="34" charset="0"/>
              </a:rPr>
              <a:t>Prosecutor</a:t>
            </a:r>
            <a:r>
              <a:rPr lang="pt-PT" sz="1000" b="1" dirty="0">
                <a:solidFill>
                  <a:schemeClr val="bg1"/>
                </a:solidFill>
                <a:latin typeface="Arial" panose="020B0604020202020204" pitchFamily="34" charset="0"/>
                <a:cs typeface="Arial" panose="020B0604020202020204" pitchFamily="34" charset="0"/>
              </a:rPr>
              <a:t> </a:t>
            </a:r>
            <a:r>
              <a:rPr lang="pt-PT" sz="1000" b="1" dirty="0" err="1">
                <a:solidFill>
                  <a:schemeClr val="bg1"/>
                </a:solidFill>
                <a:latin typeface="Arial" panose="020B0604020202020204" pitchFamily="34" charset="0"/>
                <a:cs typeface="Arial" panose="020B0604020202020204" pitchFamily="34" charset="0"/>
              </a:rPr>
              <a:t>and</a:t>
            </a:r>
            <a:r>
              <a:rPr lang="pt-PT" sz="1000" b="1" dirty="0">
                <a:solidFill>
                  <a:schemeClr val="bg1"/>
                </a:solidFill>
                <a:latin typeface="Arial" panose="020B0604020202020204" pitchFamily="34" charset="0"/>
                <a:cs typeface="Arial" panose="020B0604020202020204" pitchFamily="34" charset="0"/>
              </a:rPr>
              <a:t> </a:t>
            </a:r>
            <a:r>
              <a:rPr lang="pt-PT" sz="1000" b="1" dirty="0" err="1">
                <a:solidFill>
                  <a:schemeClr val="bg1"/>
                </a:solidFill>
                <a:latin typeface="Arial" panose="020B0604020202020204" pitchFamily="34" charset="0"/>
                <a:cs typeface="Arial" panose="020B0604020202020204" pitchFamily="34" charset="0"/>
              </a:rPr>
              <a:t>Member</a:t>
            </a:r>
            <a:r>
              <a:rPr lang="pt-PT" sz="1000" b="1" dirty="0">
                <a:solidFill>
                  <a:schemeClr val="bg1"/>
                </a:solidFill>
                <a:latin typeface="Arial" panose="020B0604020202020204" pitchFamily="34" charset="0"/>
                <a:cs typeface="Arial" panose="020B0604020202020204" pitchFamily="34" charset="0"/>
              </a:rPr>
              <a:t> </a:t>
            </a:r>
            <a:r>
              <a:rPr lang="pt-PT" sz="1000" b="1" dirty="0" err="1">
                <a:solidFill>
                  <a:schemeClr val="bg1"/>
                </a:solidFill>
                <a:latin typeface="Arial" panose="020B0604020202020204" pitchFamily="34" charset="0"/>
                <a:cs typeface="Arial" panose="020B0604020202020204" pitchFamily="34" charset="0"/>
              </a:rPr>
              <a:t>of</a:t>
            </a:r>
            <a:r>
              <a:rPr lang="pt-PT" sz="1000" b="1" dirty="0">
                <a:solidFill>
                  <a:schemeClr val="bg1"/>
                </a:solidFill>
                <a:latin typeface="Arial" panose="020B0604020202020204" pitchFamily="34" charset="0"/>
                <a:cs typeface="Arial" panose="020B0604020202020204" pitchFamily="34" charset="0"/>
              </a:rPr>
              <a:t> </a:t>
            </a:r>
            <a:r>
              <a:rPr lang="pt-PT" sz="1000" b="1" dirty="0" err="1">
                <a:solidFill>
                  <a:schemeClr val="bg1"/>
                </a:solidFill>
                <a:latin typeface="Arial" panose="020B0604020202020204" pitchFamily="34" charset="0"/>
                <a:cs typeface="Arial" panose="020B0604020202020204" pitchFamily="34" charset="0"/>
              </a:rPr>
              <a:t>the</a:t>
            </a:r>
            <a:r>
              <a:rPr lang="pt-PT" sz="1000" b="1" dirty="0">
                <a:solidFill>
                  <a:schemeClr val="bg1"/>
                </a:solidFill>
                <a:latin typeface="Arial" panose="020B0604020202020204" pitchFamily="34" charset="0"/>
                <a:cs typeface="Arial" panose="020B0604020202020204" pitchFamily="34" charset="0"/>
              </a:rPr>
              <a:t> </a:t>
            </a:r>
            <a:r>
              <a:rPr lang="pt-PT" sz="1000" b="1" dirty="0" err="1">
                <a:solidFill>
                  <a:schemeClr val="bg1"/>
                </a:solidFill>
                <a:latin typeface="Arial" panose="020B0604020202020204" pitchFamily="34" charset="0"/>
                <a:cs typeface="Arial" panose="020B0604020202020204" pitchFamily="34" charset="0"/>
              </a:rPr>
              <a:t>Board</a:t>
            </a:r>
            <a:endParaRPr lang="pt-PT" sz="1000" b="1" dirty="0">
              <a:solidFill>
                <a:schemeClr val="bg1"/>
              </a:solidFill>
              <a:latin typeface="Arial" panose="020B0604020202020204" pitchFamily="34" charset="0"/>
              <a:cs typeface="Arial" panose="020B0604020202020204" pitchFamily="34" charset="0"/>
            </a:endParaRPr>
          </a:p>
          <a:p>
            <a:r>
              <a:rPr lang="pt-PT" sz="1000" b="1" dirty="0" err="1">
                <a:solidFill>
                  <a:schemeClr val="bg1"/>
                </a:solidFill>
                <a:latin typeface="Arial" panose="020B0604020202020204" pitchFamily="34" charset="0"/>
                <a:cs typeface="Arial" panose="020B0604020202020204" pitchFamily="34" charset="0"/>
              </a:rPr>
              <a:t>of</a:t>
            </a:r>
            <a:r>
              <a:rPr lang="pt-PT" sz="1000" b="1" dirty="0">
                <a:solidFill>
                  <a:schemeClr val="bg1"/>
                </a:solidFill>
                <a:latin typeface="Arial" panose="020B0604020202020204" pitchFamily="34" charset="0"/>
                <a:cs typeface="Arial" panose="020B0604020202020204" pitchFamily="34" charset="0"/>
              </a:rPr>
              <a:t> </a:t>
            </a:r>
            <a:r>
              <a:rPr lang="pt-PT" sz="1000" b="1" dirty="0" err="1">
                <a:solidFill>
                  <a:schemeClr val="bg1"/>
                </a:solidFill>
                <a:latin typeface="Arial" panose="020B0604020202020204" pitchFamily="34" charset="0"/>
                <a:cs typeface="Arial" panose="020B0604020202020204" pitchFamily="34" charset="0"/>
              </a:rPr>
              <a:t>the</a:t>
            </a:r>
            <a:r>
              <a:rPr lang="pt-PT" sz="1000" b="1" dirty="0">
                <a:solidFill>
                  <a:schemeClr val="bg1"/>
                </a:solidFill>
                <a:latin typeface="Arial" panose="020B0604020202020204" pitchFamily="34" charset="0"/>
                <a:cs typeface="Arial" panose="020B0604020202020204" pitchFamily="34" charset="0"/>
              </a:rPr>
              <a:t> </a:t>
            </a:r>
            <a:r>
              <a:rPr lang="pt-PT" sz="1000" b="1" dirty="0" err="1">
                <a:solidFill>
                  <a:schemeClr val="bg1"/>
                </a:solidFill>
                <a:latin typeface="Arial" panose="020B0604020202020204" pitchFamily="34" charset="0"/>
                <a:cs typeface="Arial" panose="020B0604020202020204" pitchFamily="34" charset="0"/>
              </a:rPr>
              <a:t>Union</a:t>
            </a:r>
            <a:r>
              <a:rPr lang="pt-PT" sz="1000" b="1" dirty="0">
                <a:solidFill>
                  <a:schemeClr val="bg1"/>
                </a:solidFill>
                <a:latin typeface="Arial" panose="020B0604020202020204" pitchFamily="34" charset="0"/>
                <a:cs typeface="Arial" panose="020B0604020202020204" pitchFamily="34" charset="0"/>
              </a:rPr>
              <a:t> </a:t>
            </a:r>
            <a:r>
              <a:rPr lang="pt-PT" sz="1000" b="1" dirty="0" err="1">
                <a:solidFill>
                  <a:schemeClr val="bg1"/>
                </a:solidFill>
                <a:latin typeface="Arial" panose="020B0604020202020204" pitchFamily="34" charset="0"/>
                <a:cs typeface="Arial" panose="020B0604020202020204" pitchFamily="34" charset="0"/>
              </a:rPr>
              <a:t>of</a:t>
            </a:r>
            <a:r>
              <a:rPr lang="pt-PT" sz="1000" b="1" dirty="0">
                <a:solidFill>
                  <a:schemeClr val="bg1"/>
                </a:solidFill>
                <a:latin typeface="Arial" panose="020B0604020202020204" pitchFamily="34" charset="0"/>
                <a:cs typeface="Arial" panose="020B0604020202020204" pitchFamily="34" charset="0"/>
              </a:rPr>
              <a:t> </a:t>
            </a:r>
            <a:r>
              <a:rPr lang="pt-PT" sz="1000" b="1" dirty="0" err="1">
                <a:solidFill>
                  <a:schemeClr val="bg1"/>
                </a:solidFill>
                <a:latin typeface="Arial" panose="020B0604020202020204" pitchFamily="34" charset="0"/>
                <a:cs typeface="Arial" panose="020B0604020202020204" pitchFamily="34" charset="0"/>
              </a:rPr>
              <a:t>Public</a:t>
            </a:r>
            <a:r>
              <a:rPr lang="pt-PT" sz="1000" b="1" dirty="0">
                <a:solidFill>
                  <a:schemeClr val="bg1"/>
                </a:solidFill>
                <a:latin typeface="Arial" panose="020B0604020202020204" pitchFamily="34" charset="0"/>
                <a:cs typeface="Arial" panose="020B0604020202020204" pitchFamily="34" charset="0"/>
              </a:rPr>
              <a:t> </a:t>
            </a:r>
            <a:r>
              <a:rPr lang="pt-PT" sz="1000" b="1" dirty="0" err="1">
                <a:solidFill>
                  <a:schemeClr val="bg1"/>
                </a:solidFill>
                <a:latin typeface="Arial" panose="020B0604020202020204" pitchFamily="34" charset="0"/>
                <a:cs typeface="Arial" panose="020B0604020202020204" pitchFamily="34" charset="0"/>
              </a:rPr>
              <a:t>Prosecutors</a:t>
            </a:r>
            <a:r>
              <a:rPr lang="pt-PT" sz="1000" b="1" dirty="0">
                <a:solidFill>
                  <a:schemeClr val="bg1"/>
                </a:solidFill>
                <a:latin typeface="Arial" panose="020B0604020202020204" pitchFamily="34" charset="0"/>
                <a:cs typeface="Arial" panose="020B0604020202020204" pitchFamily="34" charset="0"/>
              </a:rPr>
              <a:t> - SMMP</a:t>
            </a:r>
            <a:endParaRPr lang="en-MO"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512541"/>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DF2970-0B98-F14F-806D-EA8375D19E5A}"/>
              </a:ext>
            </a:extLst>
          </p:cNvPr>
          <p:cNvPicPr>
            <a:picLocks noChangeAspect="1"/>
          </p:cNvPicPr>
          <p:nvPr/>
        </p:nvPicPr>
        <p:blipFill>
          <a:blip r:embed="rId2"/>
          <a:stretch>
            <a:fillRect/>
          </a:stretch>
        </p:blipFill>
        <p:spPr>
          <a:xfrm>
            <a:off x="0" y="0"/>
            <a:ext cx="9144000" cy="6858000"/>
          </a:xfrm>
          <a:prstGeom prst="rect">
            <a:avLst/>
          </a:prstGeom>
        </p:spPr>
      </p:pic>
      <p:sp>
        <p:nvSpPr>
          <p:cNvPr id="8" name="TextBox 7">
            <a:extLst>
              <a:ext uri="{FF2B5EF4-FFF2-40B4-BE49-F238E27FC236}">
                <a16:creationId xmlns:a16="http://schemas.microsoft.com/office/drawing/2014/main" id="{65E40746-2819-224E-A6FA-87C2F86EDD7A}"/>
              </a:ext>
            </a:extLst>
          </p:cNvPr>
          <p:cNvSpPr txBox="1"/>
          <p:nvPr/>
        </p:nvSpPr>
        <p:spPr>
          <a:xfrm>
            <a:off x="2395893" y="1141001"/>
            <a:ext cx="6669525" cy="523220"/>
          </a:xfrm>
          <a:prstGeom prst="rect">
            <a:avLst/>
          </a:prstGeom>
          <a:noFill/>
        </p:spPr>
        <p:txBody>
          <a:bodyPr wrap="square" rtlCol="0">
            <a:spAutoFit/>
          </a:bodyPr>
          <a:lstStyle/>
          <a:p>
            <a:r>
              <a:rPr lang="pt-PT" sz="1600" b="1" dirty="0">
                <a:solidFill>
                  <a:schemeClr val="bg1"/>
                </a:solidFill>
                <a:latin typeface="Arial" panose="020B0604020202020204" pitchFamily="34" charset="0"/>
                <a:cs typeface="Arial" panose="020B0604020202020204" pitchFamily="34" charset="0"/>
              </a:rPr>
              <a:t>IAP - </a:t>
            </a:r>
            <a:r>
              <a:rPr lang="pt-PT" sz="1600" b="1" dirty="0" err="1">
                <a:solidFill>
                  <a:schemeClr val="bg1"/>
                </a:solidFill>
                <a:latin typeface="Arial" panose="020B0604020202020204" pitchFamily="34" charset="0"/>
                <a:cs typeface="Arial" panose="020B0604020202020204" pitchFamily="34" charset="0"/>
              </a:rPr>
              <a:t>International</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Association</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of</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Prosecutors</a:t>
            </a:r>
            <a:endParaRPr lang="pt-PT" sz="1600" b="1" dirty="0">
              <a:solidFill>
                <a:schemeClr val="bg1"/>
              </a:solidFill>
              <a:latin typeface="Arial" panose="020B0604020202020204" pitchFamily="34" charset="0"/>
              <a:cs typeface="Arial" panose="020B0604020202020204" pitchFamily="34" charset="0"/>
            </a:endParaRPr>
          </a:p>
          <a:p>
            <a:r>
              <a:rPr lang="pt-PT" sz="1200" b="1" dirty="0">
                <a:solidFill>
                  <a:schemeClr val="bg1"/>
                </a:solidFill>
                <a:latin typeface="Arial" panose="020B0604020202020204" pitchFamily="34" charset="0"/>
                <a:cs typeface="Arial" panose="020B0604020202020204" pitchFamily="34" charset="0"/>
              </a:rPr>
              <a:t>27th </a:t>
            </a:r>
            <a:r>
              <a:rPr lang="pt-PT" sz="1200" b="1" dirty="0" err="1">
                <a:solidFill>
                  <a:schemeClr val="bg1"/>
                </a:solidFill>
                <a:latin typeface="Arial" panose="020B0604020202020204" pitchFamily="34" charset="0"/>
                <a:cs typeface="Arial" panose="020B0604020202020204" pitchFamily="34" charset="0"/>
              </a:rPr>
              <a:t>Annual</a:t>
            </a:r>
            <a:r>
              <a:rPr lang="pt-PT" sz="1200" b="1" dirty="0">
                <a:solidFill>
                  <a:schemeClr val="bg1"/>
                </a:solidFill>
                <a:latin typeface="Arial" panose="020B0604020202020204" pitchFamily="34" charset="0"/>
                <a:cs typeface="Arial" panose="020B0604020202020204" pitchFamily="34" charset="0"/>
              </a:rPr>
              <a:t> Conference </a:t>
            </a:r>
            <a:r>
              <a:rPr lang="pt-PT" sz="1200" b="1" dirty="0" err="1">
                <a:solidFill>
                  <a:schemeClr val="bg1"/>
                </a:solidFill>
                <a:latin typeface="Arial" panose="020B0604020202020204" pitchFamily="34" charset="0"/>
                <a:cs typeface="Arial" panose="020B0604020202020204" pitchFamily="34" charset="0"/>
              </a:rPr>
              <a:t>And</a:t>
            </a:r>
            <a:r>
              <a:rPr lang="pt-PT" sz="1200" b="1" dirty="0">
                <a:solidFill>
                  <a:schemeClr val="bg1"/>
                </a:solidFill>
                <a:latin typeface="Arial" panose="020B0604020202020204" pitchFamily="34" charset="0"/>
                <a:cs typeface="Arial" panose="020B0604020202020204" pitchFamily="34" charset="0"/>
              </a:rPr>
              <a:t> General Meeting </a:t>
            </a:r>
            <a:endParaRPr lang="en-MO"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A1BE48B-81B0-F845-9B11-9998A3FE0F3C}"/>
              </a:ext>
            </a:extLst>
          </p:cNvPr>
          <p:cNvSpPr txBox="1"/>
          <p:nvPr/>
        </p:nvSpPr>
        <p:spPr>
          <a:xfrm>
            <a:off x="1329448" y="2536480"/>
            <a:ext cx="7114160" cy="2314544"/>
          </a:xfrm>
          <a:prstGeom prst="rect">
            <a:avLst/>
          </a:prstGeom>
          <a:noFill/>
        </p:spPr>
        <p:txBody>
          <a:bodyPr wrap="square" rtlCol="0">
            <a:spAutoFit/>
          </a:bodyPr>
          <a:lstStyle/>
          <a:p>
            <a:pPr algn="just">
              <a:lnSpc>
                <a:spcPct val="150000"/>
              </a:lnSpc>
            </a:pPr>
            <a:r>
              <a:rPr lang="pt-PT" sz="1400" dirty="0" err="1">
                <a:latin typeface="Arial" panose="020B0604020202020204" pitchFamily="34" charset="0"/>
                <a:cs typeface="Arial" panose="020B0604020202020204" pitchFamily="34" charset="0"/>
              </a:rPr>
              <a:t>Suddenly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without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warning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beginning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2020,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world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faced</a:t>
            </a:r>
            <a:r>
              <a:rPr lang="pt-PT" sz="1400" dirty="0">
                <a:latin typeface="Arial" panose="020B0604020202020204" pitchFamily="34" charset="0"/>
                <a:cs typeface="Arial" panose="020B0604020202020204" pitchFamily="34" charset="0"/>
              </a:rPr>
              <a:t> a </a:t>
            </a:r>
            <a:r>
              <a:rPr lang="pt-PT" sz="1400" dirty="0" err="1">
                <a:latin typeface="Arial" panose="020B0604020202020204" pitchFamily="34" charset="0"/>
                <a:cs typeface="Arial" panose="020B0604020202020204" pitchFamily="34" charset="0"/>
              </a:rPr>
              <a:t>reality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never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experienced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by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modern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generations</a:t>
            </a:r>
            <a:r>
              <a:rPr lang="pt-PT" sz="1400" dirty="0">
                <a:latin typeface="Arial" panose="020B0604020202020204" pitchFamily="34" charset="0"/>
                <a:cs typeface="Arial" panose="020B0604020202020204" pitchFamily="34" charset="0"/>
              </a:rPr>
              <a:t>. A </a:t>
            </a:r>
            <a:r>
              <a:rPr lang="pt-PT" sz="1400" dirty="0" err="1">
                <a:latin typeface="Arial" panose="020B0604020202020204" pitchFamily="34" charset="0"/>
                <a:cs typeface="Arial" panose="020B0604020202020204" pitchFamily="34" charset="0"/>
              </a:rPr>
              <a:t>virus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has</a:t>
            </a:r>
            <a:r>
              <a:rPr lang="pt-PT" sz="1400" dirty="0">
                <a:latin typeface="Arial" panose="020B0604020202020204" pitchFamily="34" charset="0"/>
                <a:cs typeface="Arial" panose="020B0604020202020204" pitchFamily="34" charset="0"/>
              </a:rPr>
              <a:t> spread </a:t>
            </a:r>
            <a:r>
              <a:rPr lang="pt-PT" sz="1400" dirty="0" err="1">
                <a:latin typeface="Arial" panose="020B0604020202020204" pitchFamily="34" charset="0"/>
                <a:cs typeface="Arial" panose="020B0604020202020204" pitchFamily="34" charset="0"/>
              </a:rPr>
              <a:t>worldwide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unparalleled</a:t>
            </a:r>
            <a:r>
              <a:rPr lang="pt-PT" sz="1400" dirty="0">
                <a:latin typeface="Arial" panose="020B0604020202020204" pitchFamily="34" charset="0"/>
                <a:cs typeface="Arial" panose="020B0604020202020204" pitchFamily="34" charset="0"/>
              </a:rPr>
              <a:t> speed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deadly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capacity</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this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century</a:t>
            </a:r>
            <a:r>
              <a:rPr lang="pt-PT" sz="1400" dirty="0">
                <a:latin typeface="Arial" panose="020B0604020202020204" pitchFamily="34" charset="0"/>
                <a:cs typeface="Arial" panose="020B0604020202020204" pitchFamily="34" charset="0"/>
              </a:rPr>
              <a:t>, forcing </a:t>
            </a:r>
            <a:r>
              <a:rPr lang="pt-PT" sz="1400" dirty="0" err="1">
                <a:latin typeface="Arial" panose="020B0604020202020204" pitchFamily="34" charset="0"/>
                <a:cs typeface="Arial" panose="020B0604020202020204" pitchFamily="34" charset="0"/>
              </a:rPr>
              <a:t>humanity</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rethink</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way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living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working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relating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closure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limitation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various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sectors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economy</a:t>
            </a:r>
            <a:r>
              <a:rPr lang="pt-PT" sz="1400" dirty="0">
                <a:latin typeface="Arial" panose="020B0604020202020204" pitchFamily="34" charset="0"/>
                <a:cs typeface="Arial" panose="020B0604020202020204" pitchFamily="34" charset="0"/>
              </a:rPr>
              <a:t>, cultural, social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sport </a:t>
            </a:r>
            <a:r>
              <a:rPr lang="pt-PT" sz="1400" dirty="0" err="1">
                <a:latin typeface="Arial" panose="020B0604020202020204" pitchFamily="34" charset="0"/>
                <a:cs typeface="Arial" panose="020B0604020202020204" pitchFamily="34" charset="0"/>
              </a:rPr>
              <a:t>activities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severe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restriction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individual </a:t>
            </a:r>
            <a:r>
              <a:rPr lang="pt-PT" sz="1400" dirty="0" err="1">
                <a:latin typeface="Arial" panose="020B0604020202020204" pitchFamily="34" charset="0"/>
                <a:cs typeface="Arial" panose="020B0604020202020204" pitchFamily="34" charset="0"/>
              </a:rPr>
              <a:t>rights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freedoms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guarantees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was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almost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immediate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consequence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spread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disease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quickly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qualified</a:t>
            </a:r>
            <a:r>
              <a:rPr lang="pt-PT" sz="1400" dirty="0">
                <a:latin typeface="Arial" panose="020B0604020202020204" pitchFamily="34" charset="0"/>
                <a:cs typeface="Arial" panose="020B0604020202020204" pitchFamily="34" charset="0"/>
              </a:rPr>
              <a:t> as a </a:t>
            </a:r>
            <a:r>
              <a:rPr lang="pt-PT" sz="1400" dirty="0" err="1">
                <a:latin typeface="Arial" panose="020B0604020202020204" pitchFamily="34" charset="0"/>
                <a:cs typeface="Arial" panose="020B0604020202020204" pitchFamily="34" charset="0"/>
              </a:rPr>
              <a:t>pandemic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by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World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Health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Organization</a:t>
            </a:r>
            <a:r>
              <a:rPr lang="pt-PT" sz="1400" dirty="0">
                <a:latin typeface="Arial" panose="020B0604020202020204" pitchFamily="34" charset="0"/>
                <a:cs typeface="Arial" panose="020B0604020202020204" pitchFamily="34" charset="0"/>
              </a:rPr>
              <a:t> (WHO).</a:t>
            </a:r>
            <a:endParaRPr lang="en-MO" sz="14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6B13994-8DD3-B74D-AF23-CBC37B98A924}"/>
              </a:ext>
            </a:extLst>
          </p:cNvPr>
          <p:cNvSpPr/>
          <p:nvPr/>
        </p:nvSpPr>
        <p:spPr>
          <a:xfrm>
            <a:off x="1206230" y="2694560"/>
            <a:ext cx="136187" cy="136187"/>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8" name="TextBox 17">
            <a:extLst>
              <a:ext uri="{FF2B5EF4-FFF2-40B4-BE49-F238E27FC236}">
                <a16:creationId xmlns:a16="http://schemas.microsoft.com/office/drawing/2014/main" id="{7759C9B8-4D79-2B46-8EC0-2474213E6ECA}"/>
              </a:ext>
            </a:extLst>
          </p:cNvPr>
          <p:cNvSpPr txBox="1"/>
          <p:nvPr/>
        </p:nvSpPr>
        <p:spPr>
          <a:xfrm>
            <a:off x="786319" y="6383340"/>
            <a:ext cx="2999361" cy="276999"/>
          </a:xfrm>
          <a:prstGeom prst="rect">
            <a:avLst/>
          </a:prstGeom>
          <a:noFill/>
        </p:spPr>
        <p:txBody>
          <a:bodyPr wrap="square" rtlCol="0">
            <a:spAutoFit/>
          </a:bodyPr>
          <a:lstStyle/>
          <a:p>
            <a:r>
              <a:rPr lang="pt-PT" sz="1200" b="1" dirty="0">
                <a:solidFill>
                  <a:schemeClr val="bg1"/>
                </a:solidFill>
                <a:latin typeface="Arial" panose="020B0604020202020204" pitchFamily="34" charset="0"/>
                <a:cs typeface="Arial" panose="020B0604020202020204" pitchFamily="34" charset="0"/>
              </a:rPr>
              <a:t>Tbilisi – </a:t>
            </a:r>
            <a:r>
              <a:rPr lang="pt-PT" sz="1200" b="1" dirty="0" err="1">
                <a:solidFill>
                  <a:schemeClr val="bg1"/>
                </a:solidFill>
                <a:latin typeface="Arial" panose="020B0604020202020204" pitchFamily="34" charset="0"/>
                <a:cs typeface="Arial" panose="020B0604020202020204" pitchFamily="34" charset="0"/>
              </a:rPr>
              <a:t>Georgia</a:t>
            </a:r>
            <a:r>
              <a:rPr lang="en-MO" sz="1200" b="1" dirty="0">
                <a:solidFill>
                  <a:schemeClr val="bg1"/>
                </a:solidFill>
                <a:latin typeface="Arial" panose="020B0604020202020204" pitchFamily="34" charset="0"/>
                <a:cs typeface="Arial" panose="020B0604020202020204" pitchFamily="34" charset="0"/>
              </a:rPr>
              <a:t> </a:t>
            </a:r>
            <a:r>
              <a:rPr lang="en-MO" sz="1100" b="1" dirty="0">
                <a:latin typeface="Arial" panose="020B0604020202020204" pitchFamily="34" charset="0"/>
                <a:cs typeface="Arial" panose="020B0604020202020204" pitchFamily="34" charset="0"/>
              </a:rPr>
              <a:t>2022 / 09 / 25-29</a:t>
            </a:r>
          </a:p>
        </p:txBody>
      </p:sp>
      <p:sp>
        <p:nvSpPr>
          <p:cNvPr id="19" name="TextBox 18">
            <a:extLst>
              <a:ext uri="{FF2B5EF4-FFF2-40B4-BE49-F238E27FC236}">
                <a16:creationId xmlns:a16="http://schemas.microsoft.com/office/drawing/2014/main" id="{1E4A3C63-4B9F-6B46-BC9A-6688CB5A248A}"/>
              </a:ext>
            </a:extLst>
          </p:cNvPr>
          <p:cNvSpPr txBox="1"/>
          <p:nvPr/>
        </p:nvSpPr>
        <p:spPr>
          <a:xfrm>
            <a:off x="170235" y="1282913"/>
            <a:ext cx="296694" cy="276999"/>
          </a:xfrm>
          <a:prstGeom prst="rect">
            <a:avLst/>
          </a:prstGeom>
          <a:noFill/>
        </p:spPr>
        <p:txBody>
          <a:bodyPr wrap="square" rtlCol="0">
            <a:spAutoFit/>
          </a:bodyPr>
          <a:lstStyle/>
          <a:p>
            <a:r>
              <a:rPr lang="en-MO" sz="1200" b="1" dirty="0">
                <a:solidFill>
                  <a:schemeClr val="bg1"/>
                </a:solidFill>
                <a:latin typeface="Gotham" panose="02000504050000020004" pitchFamily="2" charset="0"/>
              </a:rPr>
              <a:t>2</a:t>
            </a:r>
            <a:endParaRPr lang="en-MO" sz="1200" b="1" dirty="0">
              <a:solidFill>
                <a:srgbClr val="01B7A3"/>
              </a:solidFill>
              <a:latin typeface="Gotham" panose="02000504050000020004" pitchFamily="2" charset="0"/>
            </a:endParaRPr>
          </a:p>
        </p:txBody>
      </p:sp>
    </p:spTree>
    <p:extLst>
      <p:ext uri="{BB962C8B-B14F-4D97-AF65-F5344CB8AC3E}">
        <p14:creationId xmlns:p14="http://schemas.microsoft.com/office/powerpoint/2010/main" val="1945124830"/>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DF2970-0B98-F14F-806D-EA8375D19E5A}"/>
              </a:ext>
            </a:extLst>
          </p:cNvPr>
          <p:cNvPicPr>
            <a:picLocks noChangeAspect="1"/>
          </p:cNvPicPr>
          <p:nvPr/>
        </p:nvPicPr>
        <p:blipFill>
          <a:blip r:embed="rId2"/>
          <a:stretch>
            <a:fillRect/>
          </a:stretch>
        </p:blipFill>
        <p:spPr>
          <a:xfrm>
            <a:off x="0" y="0"/>
            <a:ext cx="9144000" cy="6858000"/>
          </a:xfrm>
          <a:prstGeom prst="rect">
            <a:avLst/>
          </a:prstGeom>
        </p:spPr>
      </p:pic>
      <p:sp>
        <p:nvSpPr>
          <p:cNvPr id="8" name="TextBox 7">
            <a:extLst>
              <a:ext uri="{FF2B5EF4-FFF2-40B4-BE49-F238E27FC236}">
                <a16:creationId xmlns:a16="http://schemas.microsoft.com/office/drawing/2014/main" id="{65E40746-2819-224E-A6FA-87C2F86EDD7A}"/>
              </a:ext>
            </a:extLst>
          </p:cNvPr>
          <p:cNvSpPr txBox="1"/>
          <p:nvPr/>
        </p:nvSpPr>
        <p:spPr>
          <a:xfrm>
            <a:off x="2395893" y="1141001"/>
            <a:ext cx="6669525" cy="523220"/>
          </a:xfrm>
          <a:prstGeom prst="rect">
            <a:avLst/>
          </a:prstGeom>
          <a:noFill/>
        </p:spPr>
        <p:txBody>
          <a:bodyPr wrap="square" rtlCol="0">
            <a:spAutoFit/>
          </a:bodyPr>
          <a:lstStyle/>
          <a:p>
            <a:r>
              <a:rPr lang="pt-PT" sz="1600" b="1" dirty="0">
                <a:solidFill>
                  <a:schemeClr val="bg1"/>
                </a:solidFill>
                <a:latin typeface="Arial" panose="020B0604020202020204" pitchFamily="34" charset="0"/>
                <a:cs typeface="Arial" panose="020B0604020202020204" pitchFamily="34" charset="0"/>
              </a:rPr>
              <a:t>IAP - </a:t>
            </a:r>
            <a:r>
              <a:rPr lang="pt-PT" sz="1600" b="1" dirty="0" err="1">
                <a:solidFill>
                  <a:schemeClr val="bg1"/>
                </a:solidFill>
                <a:latin typeface="Arial" panose="020B0604020202020204" pitchFamily="34" charset="0"/>
                <a:cs typeface="Arial" panose="020B0604020202020204" pitchFamily="34" charset="0"/>
              </a:rPr>
              <a:t>International</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Association</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of</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Prosecutors</a:t>
            </a:r>
            <a:endParaRPr lang="pt-PT" sz="1600" b="1" dirty="0">
              <a:solidFill>
                <a:schemeClr val="bg1"/>
              </a:solidFill>
              <a:latin typeface="Arial" panose="020B0604020202020204" pitchFamily="34" charset="0"/>
              <a:cs typeface="Arial" panose="020B0604020202020204" pitchFamily="34" charset="0"/>
            </a:endParaRPr>
          </a:p>
          <a:p>
            <a:r>
              <a:rPr lang="pt-PT" sz="1200" b="1" dirty="0">
                <a:solidFill>
                  <a:schemeClr val="bg1"/>
                </a:solidFill>
                <a:latin typeface="Arial" panose="020B0604020202020204" pitchFamily="34" charset="0"/>
                <a:cs typeface="Arial" panose="020B0604020202020204" pitchFamily="34" charset="0"/>
              </a:rPr>
              <a:t>27th </a:t>
            </a:r>
            <a:r>
              <a:rPr lang="pt-PT" sz="1200" b="1" dirty="0" err="1">
                <a:solidFill>
                  <a:schemeClr val="bg1"/>
                </a:solidFill>
                <a:latin typeface="Arial" panose="020B0604020202020204" pitchFamily="34" charset="0"/>
                <a:cs typeface="Arial" panose="020B0604020202020204" pitchFamily="34" charset="0"/>
              </a:rPr>
              <a:t>Annual</a:t>
            </a:r>
            <a:r>
              <a:rPr lang="pt-PT" sz="1200" b="1" dirty="0">
                <a:solidFill>
                  <a:schemeClr val="bg1"/>
                </a:solidFill>
                <a:latin typeface="Arial" panose="020B0604020202020204" pitchFamily="34" charset="0"/>
                <a:cs typeface="Arial" panose="020B0604020202020204" pitchFamily="34" charset="0"/>
              </a:rPr>
              <a:t> Conference </a:t>
            </a:r>
            <a:r>
              <a:rPr lang="pt-PT" sz="1200" b="1" dirty="0" err="1">
                <a:solidFill>
                  <a:schemeClr val="bg1"/>
                </a:solidFill>
                <a:latin typeface="Arial" panose="020B0604020202020204" pitchFamily="34" charset="0"/>
                <a:cs typeface="Arial" panose="020B0604020202020204" pitchFamily="34" charset="0"/>
              </a:rPr>
              <a:t>And</a:t>
            </a:r>
            <a:r>
              <a:rPr lang="pt-PT" sz="1200" b="1" dirty="0">
                <a:solidFill>
                  <a:schemeClr val="bg1"/>
                </a:solidFill>
                <a:latin typeface="Arial" panose="020B0604020202020204" pitchFamily="34" charset="0"/>
                <a:cs typeface="Arial" panose="020B0604020202020204" pitchFamily="34" charset="0"/>
              </a:rPr>
              <a:t> General Meeting </a:t>
            </a:r>
            <a:endParaRPr lang="en-MO"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A1BE48B-81B0-F845-9B11-9998A3FE0F3C}"/>
              </a:ext>
            </a:extLst>
          </p:cNvPr>
          <p:cNvSpPr txBox="1"/>
          <p:nvPr/>
        </p:nvSpPr>
        <p:spPr>
          <a:xfrm>
            <a:off x="1329448" y="2536480"/>
            <a:ext cx="7114160" cy="1668214"/>
          </a:xfrm>
          <a:prstGeom prst="rect">
            <a:avLst/>
          </a:prstGeom>
          <a:noFill/>
        </p:spPr>
        <p:txBody>
          <a:bodyPr wrap="square" rtlCol="0">
            <a:spAutoFit/>
          </a:bodyPr>
          <a:lstStyle/>
          <a:p>
            <a:pPr algn="just">
              <a:lnSpc>
                <a:spcPct val="150000"/>
              </a:lnSpc>
            </a:pPr>
            <a:r>
              <a:rPr lang="pt-PT" sz="1400" dirty="0">
                <a:latin typeface="Arial" panose="020B0604020202020204" pitchFamily="34" charset="0"/>
                <a:cs typeface="Arial" panose="020B0604020202020204" pitchFamily="34" charset="0"/>
              </a:rPr>
              <a:t>In Portugal, as in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rest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Europe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around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world</a:t>
            </a:r>
            <a:r>
              <a:rPr lang="pt-PT" sz="1400" dirty="0">
                <a:latin typeface="Arial" panose="020B0604020202020204" pitchFamily="34" charset="0"/>
                <a:cs typeface="Arial" panose="020B0604020202020204" pitchFamily="34" charset="0"/>
              </a:rPr>
              <a:t>, Covid-19 </a:t>
            </a:r>
            <a:r>
              <a:rPr lang="pt-PT" sz="1400" dirty="0" err="1">
                <a:latin typeface="Arial" panose="020B0604020202020204" pitchFamily="34" charset="0"/>
                <a:cs typeface="Arial" panose="020B0604020202020204" pitchFamily="34" charset="0"/>
              </a:rPr>
              <a:t>has</a:t>
            </a:r>
            <a:r>
              <a:rPr lang="pt-PT" sz="1400" dirty="0">
                <a:latin typeface="Arial" panose="020B0604020202020204" pitchFamily="34" charset="0"/>
                <a:cs typeface="Arial" panose="020B0604020202020204" pitchFamily="34" charset="0"/>
              </a:rPr>
              <a:t> led to </a:t>
            </a:r>
            <a:r>
              <a:rPr lang="pt-PT" sz="1400" dirty="0" err="1">
                <a:latin typeface="Arial" panose="020B0604020202020204" pitchFamily="34" charset="0"/>
                <a:cs typeface="Arial" panose="020B0604020202020204" pitchFamily="34" charset="0"/>
              </a:rPr>
              <a:t>robust</a:t>
            </a:r>
            <a:r>
              <a:rPr lang="pt-PT" sz="1400" dirty="0">
                <a:latin typeface="Arial" panose="020B0604020202020204" pitchFamily="34" charset="0"/>
                <a:cs typeface="Arial" panose="020B0604020202020204" pitchFamily="34" charset="0"/>
              </a:rPr>
              <a:t>, more </a:t>
            </a:r>
            <a:r>
              <a:rPr lang="pt-PT" sz="1400" dirty="0" err="1">
                <a:latin typeface="Arial" panose="020B0604020202020204" pitchFamily="34" charset="0"/>
                <a:cs typeface="Arial" panose="020B0604020202020204" pitchFamily="34" charset="0"/>
              </a:rPr>
              <a:t>or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less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rushed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not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always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felicitous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legislative</a:t>
            </a:r>
            <a:r>
              <a:rPr lang="pt-PT" sz="1400" dirty="0">
                <a:latin typeface="Arial" panose="020B0604020202020204" pitchFamily="34" charset="0"/>
                <a:cs typeface="Arial" panose="020B0604020202020204" pitchFamily="34" charset="0"/>
              </a:rPr>
              <a:t> responses, </a:t>
            </a:r>
            <a:r>
              <a:rPr lang="pt-PT" sz="1400" dirty="0" err="1">
                <a:latin typeface="Arial" panose="020B0604020202020204" pitchFamily="34" charset="0"/>
                <a:cs typeface="Arial" panose="020B0604020202020204" pitchFamily="34" charset="0"/>
              </a:rPr>
              <a:t>covered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by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state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emergency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declaration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situation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calamity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adoption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implementation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restrictive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measures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those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rights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freedoms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guarantees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least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questionable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doubtful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democratic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legality</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6B13994-8DD3-B74D-AF23-CBC37B98A924}"/>
              </a:ext>
            </a:extLst>
          </p:cNvPr>
          <p:cNvSpPr/>
          <p:nvPr/>
        </p:nvSpPr>
        <p:spPr>
          <a:xfrm>
            <a:off x="1206230" y="2694560"/>
            <a:ext cx="136187" cy="136187"/>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8" name="TextBox 17">
            <a:extLst>
              <a:ext uri="{FF2B5EF4-FFF2-40B4-BE49-F238E27FC236}">
                <a16:creationId xmlns:a16="http://schemas.microsoft.com/office/drawing/2014/main" id="{7759C9B8-4D79-2B46-8EC0-2474213E6ECA}"/>
              </a:ext>
            </a:extLst>
          </p:cNvPr>
          <p:cNvSpPr txBox="1"/>
          <p:nvPr/>
        </p:nvSpPr>
        <p:spPr>
          <a:xfrm>
            <a:off x="786319" y="6383340"/>
            <a:ext cx="2999361" cy="276999"/>
          </a:xfrm>
          <a:prstGeom prst="rect">
            <a:avLst/>
          </a:prstGeom>
          <a:noFill/>
        </p:spPr>
        <p:txBody>
          <a:bodyPr wrap="square" rtlCol="0">
            <a:spAutoFit/>
          </a:bodyPr>
          <a:lstStyle/>
          <a:p>
            <a:r>
              <a:rPr lang="pt-PT" sz="1200" b="1" dirty="0">
                <a:solidFill>
                  <a:schemeClr val="bg1"/>
                </a:solidFill>
                <a:latin typeface="Arial" panose="020B0604020202020204" pitchFamily="34" charset="0"/>
                <a:cs typeface="Arial" panose="020B0604020202020204" pitchFamily="34" charset="0"/>
              </a:rPr>
              <a:t>Tbilisi – </a:t>
            </a:r>
            <a:r>
              <a:rPr lang="pt-PT" sz="1200" b="1" dirty="0" err="1">
                <a:solidFill>
                  <a:schemeClr val="bg1"/>
                </a:solidFill>
                <a:latin typeface="Arial" panose="020B0604020202020204" pitchFamily="34" charset="0"/>
                <a:cs typeface="Arial" panose="020B0604020202020204" pitchFamily="34" charset="0"/>
              </a:rPr>
              <a:t>Georgia</a:t>
            </a:r>
            <a:r>
              <a:rPr lang="en-MO" sz="1200" b="1" dirty="0">
                <a:solidFill>
                  <a:schemeClr val="bg1"/>
                </a:solidFill>
                <a:latin typeface="Arial" panose="020B0604020202020204" pitchFamily="34" charset="0"/>
                <a:cs typeface="Arial" panose="020B0604020202020204" pitchFamily="34" charset="0"/>
              </a:rPr>
              <a:t> </a:t>
            </a:r>
            <a:r>
              <a:rPr lang="en-MO" sz="1100" b="1" dirty="0">
                <a:latin typeface="Arial" panose="020B0604020202020204" pitchFamily="34" charset="0"/>
                <a:cs typeface="Arial" panose="020B0604020202020204" pitchFamily="34" charset="0"/>
              </a:rPr>
              <a:t>2022 / 09 / 25-29</a:t>
            </a:r>
          </a:p>
        </p:txBody>
      </p:sp>
      <p:sp>
        <p:nvSpPr>
          <p:cNvPr id="19" name="TextBox 18">
            <a:extLst>
              <a:ext uri="{FF2B5EF4-FFF2-40B4-BE49-F238E27FC236}">
                <a16:creationId xmlns:a16="http://schemas.microsoft.com/office/drawing/2014/main" id="{1E4A3C63-4B9F-6B46-BC9A-6688CB5A248A}"/>
              </a:ext>
            </a:extLst>
          </p:cNvPr>
          <p:cNvSpPr txBox="1"/>
          <p:nvPr/>
        </p:nvSpPr>
        <p:spPr>
          <a:xfrm>
            <a:off x="170235" y="1282913"/>
            <a:ext cx="296694" cy="276999"/>
          </a:xfrm>
          <a:prstGeom prst="rect">
            <a:avLst/>
          </a:prstGeom>
          <a:noFill/>
        </p:spPr>
        <p:txBody>
          <a:bodyPr wrap="square" rtlCol="0">
            <a:spAutoFit/>
          </a:bodyPr>
          <a:lstStyle/>
          <a:p>
            <a:r>
              <a:rPr lang="en-MO" sz="1200" b="1" dirty="0">
                <a:solidFill>
                  <a:schemeClr val="bg1"/>
                </a:solidFill>
                <a:latin typeface="Gotham" panose="02000504050000020004" pitchFamily="2" charset="0"/>
              </a:rPr>
              <a:t>3</a:t>
            </a:r>
            <a:endParaRPr lang="en-MO" sz="1200" b="1" dirty="0">
              <a:solidFill>
                <a:srgbClr val="01B7A3"/>
              </a:solidFill>
              <a:latin typeface="Gotham" panose="02000504050000020004" pitchFamily="2" charset="0"/>
            </a:endParaRPr>
          </a:p>
        </p:txBody>
      </p:sp>
      <p:sp>
        <p:nvSpPr>
          <p:cNvPr id="2" name="TextBox 1">
            <a:extLst>
              <a:ext uri="{FF2B5EF4-FFF2-40B4-BE49-F238E27FC236}">
                <a16:creationId xmlns:a16="http://schemas.microsoft.com/office/drawing/2014/main" id="{D3B957BC-B10A-398E-389A-120723A7154A}"/>
              </a:ext>
            </a:extLst>
          </p:cNvPr>
          <p:cNvSpPr txBox="1"/>
          <p:nvPr/>
        </p:nvSpPr>
        <p:spPr>
          <a:xfrm>
            <a:off x="1329448" y="4415298"/>
            <a:ext cx="7114160" cy="1021883"/>
          </a:xfrm>
          <a:prstGeom prst="rect">
            <a:avLst/>
          </a:prstGeom>
          <a:noFill/>
        </p:spPr>
        <p:txBody>
          <a:bodyPr wrap="square" rtlCol="0">
            <a:spAutoFit/>
          </a:bodyPr>
          <a:lstStyle/>
          <a:p>
            <a:pPr algn="just">
              <a:lnSpc>
                <a:spcPct val="150000"/>
              </a:lnSpc>
            </a:pP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voracity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virus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increase</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mortality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associated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with</a:t>
            </a:r>
            <a:r>
              <a:rPr lang="pt-PT" sz="1400" dirty="0">
                <a:latin typeface="Arial" panose="020B0604020202020204" pitchFamily="34" charset="0"/>
                <a:cs typeface="Arial" panose="020B0604020202020204" pitchFamily="34" charset="0"/>
              </a:rPr>
              <a:t> Covid led to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approval</a:t>
            </a:r>
            <a:r>
              <a:rPr lang="pt-PT" sz="1400" dirty="0">
                <a:latin typeface="Arial" panose="020B0604020202020204" pitchFamily="34" charset="0"/>
                <a:cs typeface="Arial" panose="020B0604020202020204" pitchFamily="34" charset="0"/>
              </a:rPr>
              <a:t>, in Portugal, in </a:t>
            </a:r>
            <a:r>
              <a:rPr lang="pt-PT" sz="1400" dirty="0" err="1">
                <a:latin typeface="Arial" panose="020B0604020202020204" pitchFamily="34" charset="0"/>
                <a:cs typeface="Arial" panose="020B0604020202020204" pitchFamily="34" charset="0"/>
              </a:rPr>
              <a:t>just</a:t>
            </a:r>
            <a:r>
              <a:rPr lang="pt-PT" sz="1400" dirty="0">
                <a:latin typeface="Arial" panose="020B0604020202020204" pitchFamily="34" charset="0"/>
                <a:cs typeface="Arial" panose="020B0604020202020204" pitchFamily="34" charset="0"/>
              </a:rPr>
              <a:t> a </a:t>
            </a:r>
            <a:r>
              <a:rPr lang="pt-PT" sz="1400" dirty="0" err="1">
                <a:latin typeface="Arial" panose="020B0604020202020204" pitchFamily="34" charset="0"/>
                <a:cs typeface="Arial" panose="020B0604020202020204" pitchFamily="34" charset="0"/>
              </a:rPr>
              <a:t>few</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months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more </a:t>
            </a:r>
            <a:r>
              <a:rPr lang="pt-PT" sz="1400" dirty="0" err="1">
                <a:latin typeface="Arial" panose="020B0604020202020204" pitchFamily="34" charset="0"/>
                <a:cs typeface="Arial" panose="020B0604020202020204" pitchFamily="34" charset="0"/>
              </a:rPr>
              <a:t>than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two</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hundred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normative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acts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exceptional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temporary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nature</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FA34A86D-9C52-9450-51C1-1597C2622F0F}"/>
              </a:ext>
            </a:extLst>
          </p:cNvPr>
          <p:cNvSpPr/>
          <p:nvPr/>
        </p:nvSpPr>
        <p:spPr>
          <a:xfrm>
            <a:off x="1206230" y="4573375"/>
            <a:ext cx="136187" cy="136197"/>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Tree>
    <p:extLst>
      <p:ext uri="{BB962C8B-B14F-4D97-AF65-F5344CB8AC3E}">
        <p14:creationId xmlns:p14="http://schemas.microsoft.com/office/powerpoint/2010/main" val="3550055237"/>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downLeft)">
                                      <p:cBhvr>
                                        <p:cTn id="15" dur="500"/>
                                        <p:tgtEl>
                                          <p:spTgt spid="2"/>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DF2970-0B98-F14F-806D-EA8375D19E5A}"/>
              </a:ext>
            </a:extLst>
          </p:cNvPr>
          <p:cNvPicPr>
            <a:picLocks noChangeAspect="1"/>
          </p:cNvPicPr>
          <p:nvPr/>
        </p:nvPicPr>
        <p:blipFill>
          <a:blip r:embed="rId2"/>
          <a:stretch>
            <a:fillRect/>
          </a:stretch>
        </p:blipFill>
        <p:spPr>
          <a:xfrm>
            <a:off x="0" y="0"/>
            <a:ext cx="9144000" cy="6858000"/>
          </a:xfrm>
          <a:prstGeom prst="rect">
            <a:avLst/>
          </a:prstGeom>
        </p:spPr>
      </p:pic>
      <p:sp>
        <p:nvSpPr>
          <p:cNvPr id="8" name="TextBox 7">
            <a:extLst>
              <a:ext uri="{FF2B5EF4-FFF2-40B4-BE49-F238E27FC236}">
                <a16:creationId xmlns:a16="http://schemas.microsoft.com/office/drawing/2014/main" id="{65E40746-2819-224E-A6FA-87C2F86EDD7A}"/>
              </a:ext>
            </a:extLst>
          </p:cNvPr>
          <p:cNvSpPr txBox="1"/>
          <p:nvPr/>
        </p:nvSpPr>
        <p:spPr>
          <a:xfrm>
            <a:off x="2395893" y="1141001"/>
            <a:ext cx="6669525" cy="523220"/>
          </a:xfrm>
          <a:prstGeom prst="rect">
            <a:avLst/>
          </a:prstGeom>
          <a:noFill/>
        </p:spPr>
        <p:txBody>
          <a:bodyPr wrap="square" rtlCol="0">
            <a:spAutoFit/>
          </a:bodyPr>
          <a:lstStyle/>
          <a:p>
            <a:r>
              <a:rPr lang="pt-PT" sz="1600" b="1" dirty="0">
                <a:solidFill>
                  <a:schemeClr val="bg1"/>
                </a:solidFill>
                <a:latin typeface="Arial" panose="020B0604020202020204" pitchFamily="34" charset="0"/>
                <a:cs typeface="Arial" panose="020B0604020202020204" pitchFamily="34" charset="0"/>
              </a:rPr>
              <a:t>IAP - </a:t>
            </a:r>
            <a:r>
              <a:rPr lang="pt-PT" sz="1600" b="1" dirty="0" err="1">
                <a:solidFill>
                  <a:schemeClr val="bg1"/>
                </a:solidFill>
                <a:latin typeface="Arial" panose="020B0604020202020204" pitchFamily="34" charset="0"/>
                <a:cs typeface="Arial" panose="020B0604020202020204" pitchFamily="34" charset="0"/>
              </a:rPr>
              <a:t>International</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Association</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of</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Prosecutors</a:t>
            </a:r>
            <a:endParaRPr lang="pt-PT" sz="1600" b="1" dirty="0">
              <a:solidFill>
                <a:schemeClr val="bg1"/>
              </a:solidFill>
              <a:latin typeface="Arial" panose="020B0604020202020204" pitchFamily="34" charset="0"/>
              <a:cs typeface="Arial" panose="020B0604020202020204" pitchFamily="34" charset="0"/>
            </a:endParaRPr>
          </a:p>
          <a:p>
            <a:r>
              <a:rPr lang="pt-PT" sz="1200" b="1" dirty="0">
                <a:solidFill>
                  <a:schemeClr val="bg1"/>
                </a:solidFill>
                <a:latin typeface="Arial" panose="020B0604020202020204" pitchFamily="34" charset="0"/>
                <a:cs typeface="Arial" panose="020B0604020202020204" pitchFamily="34" charset="0"/>
              </a:rPr>
              <a:t>27th </a:t>
            </a:r>
            <a:r>
              <a:rPr lang="pt-PT" sz="1200" b="1" dirty="0" err="1">
                <a:solidFill>
                  <a:schemeClr val="bg1"/>
                </a:solidFill>
                <a:latin typeface="Arial" panose="020B0604020202020204" pitchFamily="34" charset="0"/>
                <a:cs typeface="Arial" panose="020B0604020202020204" pitchFamily="34" charset="0"/>
              </a:rPr>
              <a:t>Annual</a:t>
            </a:r>
            <a:r>
              <a:rPr lang="pt-PT" sz="1200" b="1" dirty="0">
                <a:solidFill>
                  <a:schemeClr val="bg1"/>
                </a:solidFill>
                <a:latin typeface="Arial" panose="020B0604020202020204" pitchFamily="34" charset="0"/>
                <a:cs typeface="Arial" panose="020B0604020202020204" pitchFamily="34" charset="0"/>
              </a:rPr>
              <a:t> Conference </a:t>
            </a:r>
            <a:r>
              <a:rPr lang="pt-PT" sz="1200" b="1" dirty="0" err="1">
                <a:solidFill>
                  <a:schemeClr val="bg1"/>
                </a:solidFill>
                <a:latin typeface="Arial" panose="020B0604020202020204" pitchFamily="34" charset="0"/>
                <a:cs typeface="Arial" panose="020B0604020202020204" pitchFamily="34" charset="0"/>
              </a:rPr>
              <a:t>And</a:t>
            </a:r>
            <a:r>
              <a:rPr lang="pt-PT" sz="1200" b="1" dirty="0">
                <a:solidFill>
                  <a:schemeClr val="bg1"/>
                </a:solidFill>
                <a:latin typeface="Arial" panose="020B0604020202020204" pitchFamily="34" charset="0"/>
                <a:cs typeface="Arial" panose="020B0604020202020204" pitchFamily="34" charset="0"/>
              </a:rPr>
              <a:t> General Meeting </a:t>
            </a:r>
            <a:endParaRPr lang="en-MO"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A1BE48B-81B0-F845-9B11-9998A3FE0F3C}"/>
              </a:ext>
            </a:extLst>
          </p:cNvPr>
          <p:cNvSpPr txBox="1"/>
          <p:nvPr/>
        </p:nvSpPr>
        <p:spPr>
          <a:xfrm>
            <a:off x="1329448" y="2536480"/>
            <a:ext cx="7114160" cy="1668214"/>
          </a:xfrm>
          <a:prstGeom prst="rect">
            <a:avLst/>
          </a:prstGeom>
          <a:noFill/>
        </p:spPr>
        <p:txBody>
          <a:bodyPr wrap="square" rtlCol="0">
            <a:spAutoFit/>
          </a:bodyPr>
          <a:lstStyle/>
          <a:p>
            <a:pPr algn="just">
              <a:lnSpc>
                <a:spcPct val="150000"/>
              </a:lnSpc>
            </a:pPr>
            <a:r>
              <a:rPr lang="pt-PT" sz="1400" dirty="0">
                <a:latin typeface="Arial" panose="020B0604020202020204" pitchFamily="34" charset="0"/>
                <a:cs typeface="Arial" panose="020B0604020202020204" pitchFamily="34" charset="0"/>
              </a:rPr>
              <a:t>In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context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pandemic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role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Associations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Prosecutors</a:t>
            </a:r>
            <a:r>
              <a:rPr lang="pt-PT" sz="1400" dirty="0">
                <a:latin typeface="Arial" panose="020B0604020202020204" pitchFamily="34" charset="0"/>
                <a:cs typeface="Arial" panose="020B0604020202020204" pitchFamily="34" charset="0"/>
              </a:rPr>
              <a:t> (in Portugal,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Union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Public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Prosecutors</a:t>
            </a:r>
            <a:r>
              <a:rPr lang="pt-PT" sz="1400" dirty="0">
                <a:latin typeface="Arial" panose="020B0604020202020204" pitchFamily="34" charset="0"/>
                <a:cs typeface="Arial" panose="020B0604020202020204" pitchFamily="34" charset="0"/>
              </a:rPr>
              <a:t> - SMMP) </a:t>
            </a:r>
            <a:r>
              <a:rPr lang="pt-PT" sz="1400" dirty="0" err="1">
                <a:latin typeface="Arial" panose="020B0604020202020204" pitchFamily="34" charset="0"/>
                <a:cs typeface="Arial" panose="020B0604020202020204" pitchFamily="34" charset="0"/>
              </a:rPr>
              <a:t>took</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on</a:t>
            </a:r>
            <a:r>
              <a:rPr lang="pt-PT" sz="1400" dirty="0">
                <a:latin typeface="Arial" panose="020B0604020202020204" pitchFamily="34" charset="0"/>
                <a:cs typeface="Arial" panose="020B0604020202020204" pitchFamily="34" charset="0"/>
              </a:rPr>
              <a:t> a </a:t>
            </a:r>
            <a:r>
              <a:rPr lang="pt-PT" sz="1400" dirty="0" err="1">
                <a:latin typeface="Arial" panose="020B0604020202020204" pitchFamily="34" charset="0"/>
                <a:cs typeface="Arial" panose="020B0604020202020204" pitchFamily="34" charset="0"/>
              </a:rPr>
              <a:t>decisive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irreplaceable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importance</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monitoring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implementation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measures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restricting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rights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freedoms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guarantees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monitoring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compliance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even</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exceptional</a:t>
            </a:r>
            <a:r>
              <a:rPr lang="pt-PT" sz="1400" dirty="0">
                <a:latin typeface="Arial" panose="020B0604020202020204" pitchFamily="34" charset="0"/>
                <a:cs typeface="Arial" panose="020B0604020202020204" pitchFamily="34" charset="0"/>
              </a:rPr>
              <a:t> times, </a:t>
            </a:r>
            <a:r>
              <a:rPr lang="pt-PT" sz="1400" dirty="0" err="1">
                <a:latin typeface="Arial" panose="020B0604020202020204" pitchFamily="34" charset="0"/>
                <a:cs typeface="Arial" panose="020B0604020202020204" pitchFamily="34" charset="0"/>
              </a:rPr>
              <a:t>with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rights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all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professionals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represents</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performance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duties</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6B13994-8DD3-B74D-AF23-CBC37B98A924}"/>
              </a:ext>
            </a:extLst>
          </p:cNvPr>
          <p:cNvSpPr/>
          <p:nvPr/>
        </p:nvSpPr>
        <p:spPr>
          <a:xfrm>
            <a:off x="1206230" y="2694560"/>
            <a:ext cx="136187" cy="136187"/>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8" name="TextBox 17">
            <a:extLst>
              <a:ext uri="{FF2B5EF4-FFF2-40B4-BE49-F238E27FC236}">
                <a16:creationId xmlns:a16="http://schemas.microsoft.com/office/drawing/2014/main" id="{7759C9B8-4D79-2B46-8EC0-2474213E6ECA}"/>
              </a:ext>
            </a:extLst>
          </p:cNvPr>
          <p:cNvSpPr txBox="1"/>
          <p:nvPr/>
        </p:nvSpPr>
        <p:spPr>
          <a:xfrm>
            <a:off x="786319" y="6383340"/>
            <a:ext cx="2999361" cy="276999"/>
          </a:xfrm>
          <a:prstGeom prst="rect">
            <a:avLst/>
          </a:prstGeom>
          <a:noFill/>
        </p:spPr>
        <p:txBody>
          <a:bodyPr wrap="square" rtlCol="0">
            <a:spAutoFit/>
          </a:bodyPr>
          <a:lstStyle/>
          <a:p>
            <a:r>
              <a:rPr lang="pt-PT" sz="1200" b="1" dirty="0">
                <a:solidFill>
                  <a:schemeClr val="bg1"/>
                </a:solidFill>
                <a:latin typeface="Arial" panose="020B0604020202020204" pitchFamily="34" charset="0"/>
                <a:cs typeface="Arial" panose="020B0604020202020204" pitchFamily="34" charset="0"/>
              </a:rPr>
              <a:t>Tbilisi – </a:t>
            </a:r>
            <a:r>
              <a:rPr lang="pt-PT" sz="1200" b="1" dirty="0" err="1">
                <a:solidFill>
                  <a:schemeClr val="bg1"/>
                </a:solidFill>
                <a:latin typeface="Arial" panose="020B0604020202020204" pitchFamily="34" charset="0"/>
                <a:cs typeface="Arial" panose="020B0604020202020204" pitchFamily="34" charset="0"/>
              </a:rPr>
              <a:t>Georgia</a:t>
            </a:r>
            <a:r>
              <a:rPr lang="en-MO" sz="1200" b="1" dirty="0">
                <a:solidFill>
                  <a:schemeClr val="bg1"/>
                </a:solidFill>
                <a:latin typeface="Arial" panose="020B0604020202020204" pitchFamily="34" charset="0"/>
                <a:cs typeface="Arial" panose="020B0604020202020204" pitchFamily="34" charset="0"/>
              </a:rPr>
              <a:t> </a:t>
            </a:r>
            <a:r>
              <a:rPr lang="en-MO" sz="1100" b="1" dirty="0">
                <a:latin typeface="Arial" panose="020B0604020202020204" pitchFamily="34" charset="0"/>
                <a:cs typeface="Arial" panose="020B0604020202020204" pitchFamily="34" charset="0"/>
              </a:rPr>
              <a:t>2022 / 09 / 25-29</a:t>
            </a:r>
          </a:p>
        </p:txBody>
      </p:sp>
      <p:sp>
        <p:nvSpPr>
          <p:cNvPr id="19" name="TextBox 18">
            <a:extLst>
              <a:ext uri="{FF2B5EF4-FFF2-40B4-BE49-F238E27FC236}">
                <a16:creationId xmlns:a16="http://schemas.microsoft.com/office/drawing/2014/main" id="{1E4A3C63-4B9F-6B46-BC9A-6688CB5A248A}"/>
              </a:ext>
            </a:extLst>
          </p:cNvPr>
          <p:cNvSpPr txBox="1"/>
          <p:nvPr/>
        </p:nvSpPr>
        <p:spPr>
          <a:xfrm>
            <a:off x="170235" y="1282913"/>
            <a:ext cx="296694" cy="276999"/>
          </a:xfrm>
          <a:prstGeom prst="rect">
            <a:avLst/>
          </a:prstGeom>
          <a:noFill/>
        </p:spPr>
        <p:txBody>
          <a:bodyPr wrap="square" rtlCol="0">
            <a:spAutoFit/>
          </a:bodyPr>
          <a:lstStyle/>
          <a:p>
            <a:r>
              <a:rPr lang="en-MO" sz="1200" b="1" dirty="0">
                <a:solidFill>
                  <a:schemeClr val="bg1"/>
                </a:solidFill>
                <a:latin typeface="Gotham" panose="02000504050000020004" pitchFamily="2" charset="0"/>
              </a:rPr>
              <a:t>4</a:t>
            </a:r>
            <a:endParaRPr lang="en-MO" sz="1200" b="1" dirty="0">
              <a:solidFill>
                <a:srgbClr val="01B7A3"/>
              </a:solidFill>
              <a:latin typeface="Gotham" panose="02000504050000020004" pitchFamily="2" charset="0"/>
            </a:endParaRPr>
          </a:p>
        </p:txBody>
      </p:sp>
      <p:sp>
        <p:nvSpPr>
          <p:cNvPr id="2" name="TextBox 1">
            <a:extLst>
              <a:ext uri="{FF2B5EF4-FFF2-40B4-BE49-F238E27FC236}">
                <a16:creationId xmlns:a16="http://schemas.microsoft.com/office/drawing/2014/main" id="{D3B957BC-B10A-398E-389A-120723A7154A}"/>
              </a:ext>
            </a:extLst>
          </p:cNvPr>
          <p:cNvSpPr txBox="1"/>
          <p:nvPr/>
        </p:nvSpPr>
        <p:spPr>
          <a:xfrm>
            <a:off x="1329448" y="4415298"/>
            <a:ext cx="7114160" cy="1021883"/>
          </a:xfrm>
          <a:prstGeom prst="rect">
            <a:avLst/>
          </a:prstGeom>
          <a:noFill/>
        </p:spPr>
        <p:txBody>
          <a:bodyPr wrap="square" rtlCol="0">
            <a:spAutoFit/>
          </a:bodyPr>
          <a:lstStyle/>
          <a:p>
            <a:pPr algn="just">
              <a:lnSpc>
                <a:spcPct val="150000"/>
              </a:lnSpc>
            </a:pPr>
            <a:r>
              <a:rPr lang="pt-PT" sz="1400" dirty="0">
                <a:latin typeface="Arial" panose="020B0604020202020204" pitchFamily="34" charset="0"/>
                <a:cs typeface="Arial" panose="020B0604020202020204" pitchFamily="34" charset="0"/>
              </a:rPr>
              <a:t>In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different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jurisdictions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several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measures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have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been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adopted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that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have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attracted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attention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SMMP, </a:t>
            </a:r>
            <a:r>
              <a:rPr lang="pt-PT" sz="1400" dirty="0" err="1">
                <a:latin typeface="Arial" panose="020B0604020202020204" pitchFamily="34" charset="0"/>
                <a:cs typeface="Arial" panose="020B0604020202020204" pitchFamily="34" charset="0"/>
              </a:rPr>
              <a:t>even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provoking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intervention</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defense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member's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rights</a:t>
            </a:r>
            <a:r>
              <a:rPr lang="pt-PT" sz="1400" dirty="0">
                <a:latin typeface="Arial" panose="020B0604020202020204" pitchFamily="34" charset="0"/>
                <a:cs typeface="Arial" panose="020B0604020202020204" pitchFamily="34" charset="0"/>
              </a:rPr>
              <a:t>.</a:t>
            </a:r>
            <a:r>
              <a:rPr lang="en-MO" sz="1400" dirty="0">
                <a:latin typeface="Arial" panose="020B0604020202020204" pitchFamily="34" charset="0"/>
                <a:cs typeface="Arial" panose="020B0604020202020204" pitchFamily="34" charset="0"/>
              </a:rPr>
              <a:t> </a:t>
            </a:r>
          </a:p>
        </p:txBody>
      </p:sp>
      <p:sp>
        <p:nvSpPr>
          <p:cNvPr id="4" name="Oval 3">
            <a:extLst>
              <a:ext uri="{FF2B5EF4-FFF2-40B4-BE49-F238E27FC236}">
                <a16:creationId xmlns:a16="http://schemas.microsoft.com/office/drawing/2014/main" id="{FA34A86D-9C52-9450-51C1-1597C2622F0F}"/>
              </a:ext>
            </a:extLst>
          </p:cNvPr>
          <p:cNvSpPr/>
          <p:nvPr/>
        </p:nvSpPr>
        <p:spPr>
          <a:xfrm>
            <a:off x="1206230" y="4573375"/>
            <a:ext cx="136187" cy="136197"/>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Tree>
    <p:extLst>
      <p:ext uri="{BB962C8B-B14F-4D97-AF65-F5344CB8AC3E}">
        <p14:creationId xmlns:p14="http://schemas.microsoft.com/office/powerpoint/2010/main" val="906725749"/>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downLeft)">
                                      <p:cBhvr>
                                        <p:cTn id="15" dur="500"/>
                                        <p:tgtEl>
                                          <p:spTgt spid="2"/>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DF2970-0B98-F14F-806D-EA8375D19E5A}"/>
              </a:ext>
            </a:extLst>
          </p:cNvPr>
          <p:cNvPicPr>
            <a:picLocks noChangeAspect="1"/>
          </p:cNvPicPr>
          <p:nvPr/>
        </p:nvPicPr>
        <p:blipFill>
          <a:blip r:embed="rId2"/>
          <a:stretch>
            <a:fillRect/>
          </a:stretch>
        </p:blipFill>
        <p:spPr>
          <a:xfrm>
            <a:off x="0" y="0"/>
            <a:ext cx="9144000" cy="6858000"/>
          </a:xfrm>
          <a:prstGeom prst="rect">
            <a:avLst/>
          </a:prstGeom>
        </p:spPr>
      </p:pic>
      <p:sp>
        <p:nvSpPr>
          <p:cNvPr id="8" name="TextBox 7">
            <a:extLst>
              <a:ext uri="{FF2B5EF4-FFF2-40B4-BE49-F238E27FC236}">
                <a16:creationId xmlns:a16="http://schemas.microsoft.com/office/drawing/2014/main" id="{65E40746-2819-224E-A6FA-87C2F86EDD7A}"/>
              </a:ext>
            </a:extLst>
          </p:cNvPr>
          <p:cNvSpPr txBox="1"/>
          <p:nvPr/>
        </p:nvSpPr>
        <p:spPr>
          <a:xfrm>
            <a:off x="2395893" y="1141001"/>
            <a:ext cx="6669525" cy="523220"/>
          </a:xfrm>
          <a:prstGeom prst="rect">
            <a:avLst/>
          </a:prstGeom>
          <a:noFill/>
        </p:spPr>
        <p:txBody>
          <a:bodyPr wrap="square" rtlCol="0">
            <a:spAutoFit/>
          </a:bodyPr>
          <a:lstStyle/>
          <a:p>
            <a:r>
              <a:rPr lang="pt-PT" sz="1600" b="1" dirty="0">
                <a:solidFill>
                  <a:schemeClr val="bg1"/>
                </a:solidFill>
                <a:latin typeface="Arial" panose="020B0604020202020204" pitchFamily="34" charset="0"/>
                <a:cs typeface="Arial" panose="020B0604020202020204" pitchFamily="34" charset="0"/>
              </a:rPr>
              <a:t>IAP - </a:t>
            </a:r>
            <a:r>
              <a:rPr lang="pt-PT" sz="1600" b="1" dirty="0" err="1">
                <a:solidFill>
                  <a:schemeClr val="bg1"/>
                </a:solidFill>
                <a:latin typeface="Arial" panose="020B0604020202020204" pitchFamily="34" charset="0"/>
                <a:cs typeface="Arial" panose="020B0604020202020204" pitchFamily="34" charset="0"/>
              </a:rPr>
              <a:t>International</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Association</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of</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Prosecutors</a:t>
            </a:r>
            <a:endParaRPr lang="pt-PT" sz="1600" b="1" dirty="0">
              <a:solidFill>
                <a:schemeClr val="bg1"/>
              </a:solidFill>
              <a:latin typeface="Arial" panose="020B0604020202020204" pitchFamily="34" charset="0"/>
              <a:cs typeface="Arial" panose="020B0604020202020204" pitchFamily="34" charset="0"/>
            </a:endParaRPr>
          </a:p>
          <a:p>
            <a:r>
              <a:rPr lang="pt-PT" sz="1200" b="1" dirty="0">
                <a:solidFill>
                  <a:schemeClr val="bg1"/>
                </a:solidFill>
                <a:latin typeface="Arial" panose="020B0604020202020204" pitchFamily="34" charset="0"/>
                <a:cs typeface="Arial" panose="020B0604020202020204" pitchFamily="34" charset="0"/>
              </a:rPr>
              <a:t>27th </a:t>
            </a:r>
            <a:r>
              <a:rPr lang="pt-PT" sz="1200" b="1" dirty="0" err="1">
                <a:solidFill>
                  <a:schemeClr val="bg1"/>
                </a:solidFill>
                <a:latin typeface="Arial" panose="020B0604020202020204" pitchFamily="34" charset="0"/>
                <a:cs typeface="Arial" panose="020B0604020202020204" pitchFamily="34" charset="0"/>
              </a:rPr>
              <a:t>Annual</a:t>
            </a:r>
            <a:r>
              <a:rPr lang="pt-PT" sz="1200" b="1" dirty="0">
                <a:solidFill>
                  <a:schemeClr val="bg1"/>
                </a:solidFill>
                <a:latin typeface="Arial" panose="020B0604020202020204" pitchFamily="34" charset="0"/>
                <a:cs typeface="Arial" panose="020B0604020202020204" pitchFamily="34" charset="0"/>
              </a:rPr>
              <a:t> Conference </a:t>
            </a:r>
            <a:r>
              <a:rPr lang="pt-PT" sz="1200" b="1" dirty="0" err="1">
                <a:solidFill>
                  <a:schemeClr val="bg1"/>
                </a:solidFill>
                <a:latin typeface="Arial" panose="020B0604020202020204" pitchFamily="34" charset="0"/>
                <a:cs typeface="Arial" panose="020B0604020202020204" pitchFamily="34" charset="0"/>
              </a:rPr>
              <a:t>And</a:t>
            </a:r>
            <a:r>
              <a:rPr lang="pt-PT" sz="1200" b="1" dirty="0">
                <a:solidFill>
                  <a:schemeClr val="bg1"/>
                </a:solidFill>
                <a:latin typeface="Arial" panose="020B0604020202020204" pitchFamily="34" charset="0"/>
                <a:cs typeface="Arial" panose="020B0604020202020204" pitchFamily="34" charset="0"/>
              </a:rPr>
              <a:t> General Meeting </a:t>
            </a:r>
            <a:endParaRPr lang="en-MO"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A1BE48B-81B0-F845-9B11-9998A3FE0F3C}"/>
              </a:ext>
            </a:extLst>
          </p:cNvPr>
          <p:cNvSpPr txBox="1"/>
          <p:nvPr/>
        </p:nvSpPr>
        <p:spPr>
          <a:xfrm>
            <a:off x="1329448" y="2679357"/>
            <a:ext cx="7114160" cy="1021883"/>
          </a:xfrm>
          <a:prstGeom prst="rect">
            <a:avLst/>
          </a:prstGeom>
          <a:noFill/>
        </p:spPr>
        <p:txBody>
          <a:bodyPr wrap="square" rtlCol="0">
            <a:spAutoFit/>
          </a:bodyPr>
          <a:lstStyle/>
          <a:p>
            <a:pPr algn="just">
              <a:lnSpc>
                <a:spcPct val="150000"/>
              </a:lnSpc>
            </a:pP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definition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public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interest</a:t>
            </a:r>
            <a:r>
              <a:rPr lang="pt-PT" sz="1400" dirty="0">
                <a:latin typeface="Arial" panose="020B0604020202020204" pitchFamily="34" charset="0"/>
                <a:cs typeface="Arial" panose="020B0604020202020204" pitchFamily="34" charset="0"/>
              </a:rPr>
              <a:t> must </a:t>
            </a:r>
            <a:r>
              <a:rPr lang="pt-PT" sz="1400" dirty="0" err="1">
                <a:latin typeface="Arial" panose="020B0604020202020204" pitchFamily="34" charset="0"/>
                <a:cs typeface="Arial" panose="020B0604020202020204" pitchFamily="34" charset="0"/>
              </a:rPr>
              <a:t>always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be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carried</a:t>
            </a:r>
            <a:r>
              <a:rPr lang="pt-PT" sz="1400" dirty="0">
                <a:latin typeface="Arial" panose="020B0604020202020204" pitchFamily="34" charset="0"/>
                <a:cs typeface="Arial" panose="020B0604020202020204" pitchFamily="34" charset="0"/>
              </a:rPr>
              <a:t> out </a:t>
            </a:r>
            <a:r>
              <a:rPr lang="pt-PT" sz="1400" dirty="0" err="1">
                <a:latin typeface="Arial" panose="020B0604020202020204" pitchFamily="34" charset="0"/>
                <a:cs typeface="Arial" panose="020B0604020202020204" pitchFamily="34" charset="0"/>
              </a:rPr>
              <a:t>with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respect</a:t>
            </a:r>
            <a:r>
              <a:rPr lang="pt-PT" sz="1400" dirty="0">
                <a:latin typeface="Arial" panose="020B0604020202020204" pitchFamily="34" charset="0"/>
                <a:cs typeface="Arial" panose="020B0604020202020204" pitchFamily="34" charset="0"/>
              </a:rPr>
              <a:t> for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current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constitutional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framework</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Constitution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supreme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lex</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not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possible</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talk</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about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public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health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sidelines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above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it</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6B13994-8DD3-B74D-AF23-CBC37B98A924}"/>
              </a:ext>
            </a:extLst>
          </p:cNvPr>
          <p:cNvSpPr/>
          <p:nvPr/>
        </p:nvSpPr>
        <p:spPr>
          <a:xfrm>
            <a:off x="1206230" y="2837437"/>
            <a:ext cx="136187" cy="136187"/>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8" name="TextBox 17">
            <a:extLst>
              <a:ext uri="{FF2B5EF4-FFF2-40B4-BE49-F238E27FC236}">
                <a16:creationId xmlns:a16="http://schemas.microsoft.com/office/drawing/2014/main" id="{7759C9B8-4D79-2B46-8EC0-2474213E6ECA}"/>
              </a:ext>
            </a:extLst>
          </p:cNvPr>
          <p:cNvSpPr txBox="1"/>
          <p:nvPr/>
        </p:nvSpPr>
        <p:spPr>
          <a:xfrm>
            <a:off x="786319" y="6383340"/>
            <a:ext cx="2999361" cy="276999"/>
          </a:xfrm>
          <a:prstGeom prst="rect">
            <a:avLst/>
          </a:prstGeom>
          <a:noFill/>
        </p:spPr>
        <p:txBody>
          <a:bodyPr wrap="square" rtlCol="0">
            <a:spAutoFit/>
          </a:bodyPr>
          <a:lstStyle/>
          <a:p>
            <a:r>
              <a:rPr lang="pt-PT" sz="1200" b="1" dirty="0">
                <a:solidFill>
                  <a:schemeClr val="bg1"/>
                </a:solidFill>
                <a:latin typeface="Arial" panose="020B0604020202020204" pitchFamily="34" charset="0"/>
                <a:cs typeface="Arial" panose="020B0604020202020204" pitchFamily="34" charset="0"/>
              </a:rPr>
              <a:t>Tbilisi – </a:t>
            </a:r>
            <a:r>
              <a:rPr lang="pt-PT" sz="1200" b="1" dirty="0" err="1">
                <a:solidFill>
                  <a:schemeClr val="bg1"/>
                </a:solidFill>
                <a:latin typeface="Arial" panose="020B0604020202020204" pitchFamily="34" charset="0"/>
                <a:cs typeface="Arial" panose="020B0604020202020204" pitchFamily="34" charset="0"/>
              </a:rPr>
              <a:t>Georgia</a:t>
            </a:r>
            <a:r>
              <a:rPr lang="en-MO" sz="1200" b="1" dirty="0">
                <a:solidFill>
                  <a:schemeClr val="bg1"/>
                </a:solidFill>
                <a:latin typeface="Arial" panose="020B0604020202020204" pitchFamily="34" charset="0"/>
                <a:cs typeface="Arial" panose="020B0604020202020204" pitchFamily="34" charset="0"/>
              </a:rPr>
              <a:t> </a:t>
            </a:r>
            <a:r>
              <a:rPr lang="en-MO" sz="1100" b="1" dirty="0">
                <a:latin typeface="Arial" panose="020B0604020202020204" pitchFamily="34" charset="0"/>
                <a:cs typeface="Arial" panose="020B0604020202020204" pitchFamily="34" charset="0"/>
              </a:rPr>
              <a:t>2022 / 09 / 25-29</a:t>
            </a:r>
          </a:p>
        </p:txBody>
      </p:sp>
      <p:sp>
        <p:nvSpPr>
          <p:cNvPr id="19" name="TextBox 18">
            <a:extLst>
              <a:ext uri="{FF2B5EF4-FFF2-40B4-BE49-F238E27FC236}">
                <a16:creationId xmlns:a16="http://schemas.microsoft.com/office/drawing/2014/main" id="{1E4A3C63-4B9F-6B46-BC9A-6688CB5A248A}"/>
              </a:ext>
            </a:extLst>
          </p:cNvPr>
          <p:cNvSpPr txBox="1"/>
          <p:nvPr/>
        </p:nvSpPr>
        <p:spPr>
          <a:xfrm>
            <a:off x="170235" y="1282913"/>
            <a:ext cx="296694" cy="276999"/>
          </a:xfrm>
          <a:prstGeom prst="rect">
            <a:avLst/>
          </a:prstGeom>
          <a:noFill/>
        </p:spPr>
        <p:txBody>
          <a:bodyPr wrap="square" rtlCol="0">
            <a:spAutoFit/>
          </a:bodyPr>
          <a:lstStyle/>
          <a:p>
            <a:r>
              <a:rPr lang="en-MO" sz="1200" b="1" dirty="0">
                <a:solidFill>
                  <a:schemeClr val="bg1"/>
                </a:solidFill>
                <a:latin typeface="Gotham" panose="02000504050000020004" pitchFamily="2" charset="0"/>
              </a:rPr>
              <a:t>5</a:t>
            </a:r>
            <a:endParaRPr lang="en-MO" sz="1200" b="1" dirty="0">
              <a:solidFill>
                <a:srgbClr val="01B7A3"/>
              </a:solidFill>
              <a:latin typeface="Gotham" panose="02000504050000020004" pitchFamily="2" charset="0"/>
            </a:endParaRPr>
          </a:p>
        </p:txBody>
      </p:sp>
      <p:sp>
        <p:nvSpPr>
          <p:cNvPr id="2" name="TextBox 1">
            <a:extLst>
              <a:ext uri="{FF2B5EF4-FFF2-40B4-BE49-F238E27FC236}">
                <a16:creationId xmlns:a16="http://schemas.microsoft.com/office/drawing/2014/main" id="{D3B957BC-B10A-398E-389A-120723A7154A}"/>
              </a:ext>
            </a:extLst>
          </p:cNvPr>
          <p:cNvSpPr txBox="1"/>
          <p:nvPr/>
        </p:nvSpPr>
        <p:spPr>
          <a:xfrm>
            <a:off x="1329448" y="3950950"/>
            <a:ext cx="7114160" cy="1345048"/>
          </a:xfrm>
          <a:prstGeom prst="rect">
            <a:avLst/>
          </a:prstGeom>
          <a:noFill/>
        </p:spPr>
        <p:txBody>
          <a:bodyPr wrap="square" rtlCol="0">
            <a:spAutoFit/>
          </a:bodyPr>
          <a:lstStyle/>
          <a:p>
            <a:pPr algn="just">
              <a:lnSpc>
                <a:spcPct val="150000"/>
              </a:lnSpc>
            </a:pP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declaration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state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siege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state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emergency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expressly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provided</a:t>
            </a:r>
            <a:r>
              <a:rPr lang="pt-PT" sz="1400" dirty="0">
                <a:latin typeface="Arial" panose="020B0604020202020204" pitchFamily="34" charset="0"/>
                <a:cs typeface="Arial" panose="020B0604020202020204" pitchFamily="34" charset="0"/>
              </a:rPr>
              <a:t> for in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Constitution</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situations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serious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crisis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such</a:t>
            </a:r>
            <a:r>
              <a:rPr lang="pt-PT" sz="1400" dirty="0">
                <a:latin typeface="Arial" panose="020B0604020202020204" pitchFamily="34" charset="0"/>
                <a:cs typeface="Arial" panose="020B0604020202020204" pitchFamily="34" charset="0"/>
              </a:rPr>
              <a:t> as </a:t>
            </a:r>
            <a:r>
              <a:rPr lang="pt-PT" sz="1400" dirty="0" err="1">
                <a:latin typeface="Arial" panose="020B0604020202020204" pitchFamily="34" charset="0"/>
                <a:cs typeface="Arial" panose="020B0604020202020204" pitchFamily="34" charset="0"/>
              </a:rPr>
              <a:t>that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experienced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following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i="1" dirty="0">
                <a:latin typeface="Arial" panose="020B0604020202020204" pitchFamily="34" charset="0"/>
                <a:cs typeface="Arial" panose="020B0604020202020204" pitchFamily="34" charset="0"/>
              </a:rPr>
              <a:t>Covid-19</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pandemic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One</a:t>
            </a:r>
            <a:r>
              <a:rPr lang="pt-PT" sz="1400" dirty="0">
                <a:latin typeface="Arial" panose="020B0604020202020204" pitchFamily="34" charset="0"/>
                <a:cs typeface="Arial" panose="020B0604020202020204" pitchFamily="34" charset="0"/>
              </a:rPr>
              <a:t> can </a:t>
            </a:r>
            <a:r>
              <a:rPr lang="pt-PT" sz="1400" dirty="0" err="1">
                <a:latin typeface="Arial" panose="020B0604020202020204" pitchFamily="34" charset="0"/>
                <a:cs typeface="Arial" panose="020B0604020202020204" pitchFamily="34" charset="0"/>
              </a:rPr>
              <a:t>then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speak</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 '</a:t>
            </a:r>
            <a:r>
              <a:rPr lang="pt-PT" sz="1400" dirty="0" err="1">
                <a:latin typeface="Arial" panose="020B0604020202020204" pitchFamily="34" charset="0"/>
                <a:cs typeface="Arial" panose="020B0604020202020204" pitchFamily="34" charset="0"/>
              </a:rPr>
              <a:t>constitutional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state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exception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allowing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exceptional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measures</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be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taken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towards</a:t>
            </a:r>
            <a:r>
              <a:rPr lang="pt-PT" sz="1400" dirty="0">
                <a:latin typeface="Arial" panose="020B0604020202020204" pitchFamily="34" charset="0"/>
                <a:cs typeface="Arial" panose="020B0604020202020204" pitchFamily="34" charset="0"/>
              </a:rPr>
              <a:t> a </a:t>
            </a:r>
            <a:r>
              <a:rPr lang="pt-PT" sz="1400" dirty="0" err="1">
                <a:latin typeface="Arial" panose="020B0604020202020204" pitchFamily="34" charset="0"/>
                <a:cs typeface="Arial" panose="020B0604020202020204" pitchFamily="34" charset="0"/>
              </a:rPr>
              <a:t>rapid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return</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normality</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FA34A86D-9C52-9450-51C1-1597C2622F0F}"/>
              </a:ext>
            </a:extLst>
          </p:cNvPr>
          <p:cNvSpPr/>
          <p:nvPr/>
        </p:nvSpPr>
        <p:spPr>
          <a:xfrm>
            <a:off x="1206230" y="4109027"/>
            <a:ext cx="136187" cy="136197"/>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5" name="TextBox 4">
            <a:extLst>
              <a:ext uri="{FF2B5EF4-FFF2-40B4-BE49-F238E27FC236}">
                <a16:creationId xmlns:a16="http://schemas.microsoft.com/office/drawing/2014/main" id="{B3988410-7498-C781-D176-BF4CF222CE39}"/>
              </a:ext>
            </a:extLst>
          </p:cNvPr>
          <p:cNvSpPr txBox="1"/>
          <p:nvPr/>
        </p:nvSpPr>
        <p:spPr>
          <a:xfrm>
            <a:off x="1048105" y="1933276"/>
            <a:ext cx="6669525" cy="553998"/>
          </a:xfrm>
          <a:prstGeom prst="rect">
            <a:avLst/>
          </a:prstGeom>
          <a:noFill/>
        </p:spPr>
        <p:txBody>
          <a:bodyPr wrap="square" rtlCol="0">
            <a:spAutoFit/>
          </a:bodyPr>
          <a:lstStyle/>
          <a:p>
            <a:r>
              <a:rPr lang="pt-PT" sz="1600" b="1" dirty="0" err="1">
                <a:latin typeface="Arial" panose="020B0604020202020204" pitchFamily="34" charset="0"/>
                <a:cs typeface="Arial" panose="020B0604020202020204" pitchFamily="34" charset="0"/>
              </a:rPr>
              <a:t>Decrees</a:t>
            </a:r>
            <a:r>
              <a:rPr lang="pt-PT" sz="1600" b="1" dirty="0">
                <a:latin typeface="Arial" panose="020B0604020202020204" pitchFamily="34" charset="0"/>
                <a:cs typeface="Arial" panose="020B0604020202020204" pitchFamily="34" charset="0"/>
              </a:rPr>
              <a:t> </a:t>
            </a:r>
            <a:r>
              <a:rPr lang="pt-PT" sz="1600" b="1" dirty="0" err="1">
                <a:latin typeface="Arial" panose="020B0604020202020204" pitchFamily="34" charset="0"/>
                <a:cs typeface="Arial" panose="020B0604020202020204" pitchFamily="34" charset="0"/>
              </a:rPr>
              <a:t>of</a:t>
            </a:r>
            <a:r>
              <a:rPr lang="pt-PT" sz="1600" b="1" dirty="0">
                <a:latin typeface="Arial" panose="020B0604020202020204" pitchFamily="34" charset="0"/>
                <a:cs typeface="Arial" panose="020B0604020202020204" pitchFamily="34" charset="0"/>
              </a:rPr>
              <a:t> </a:t>
            </a:r>
            <a:r>
              <a:rPr lang="pt-PT" sz="1600" b="1" dirty="0" err="1">
                <a:latin typeface="Arial" panose="020B0604020202020204" pitchFamily="34" charset="0"/>
                <a:cs typeface="Arial" panose="020B0604020202020204" pitchFamily="34" charset="0"/>
              </a:rPr>
              <a:t>declaration</a:t>
            </a:r>
            <a:r>
              <a:rPr lang="pt-PT" sz="1600" b="1" dirty="0">
                <a:latin typeface="Arial" panose="020B0604020202020204" pitchFamily="34" charset="0"/>
                <a:cs typeface="Arial" panose="020B0604020202020204" pitchFamily="34" charset="0"/>
              </a:rPr>
              <a:t> </a:t>
            </a:r>
            <a:r>
              <a:rPr lang="pt-PT" sz="1600" b="1" dirty="0" err="1">
                <a:latin typeface="Arial" panose="020B0604020202020204" pitchFamily="34" charset="0"/>
                <a:cs typeface="Arial" panose="020B0604020202020204" pitchFamily="34" charset="0"/>
              </a:rPr>
              <a:t>and</a:t>
            </a:r>
            <a:r>
              <a:rPr lang="pt-PT" sz="1600" b="1" dirty="0">
                <a:latin typeface="Arial" panose="020B0604020202020204" pitchFamily="34" charset="0"/>
                <a:cs typeface="Arial" panose="020B0604020202020204" pitchFamily="34" charset="0"/>
              </a:rPr>
              <a:t> </a:t>
            </a:r>
            <a:r>
              <a:rPr lang="pt-PT" sz="1600" b="1" dirty="0" err="1">
                <a:latin typeface="Arial" panose="020B0604020202020204" pitchFamily="34" charset="0"/>
                <a:cs typeface="Arial" panose="020B0604020202020204" pitchFamily="34" charset="0"/>
              </a:rPr>
              <a:t>execution</a:t>
            </a:r>
            <a:r>
              <a:rPr lang="pt-PT" sz="1600" b="1" dirty="0">
                <a:latin typeface="Arial" panose="020B0604020202020204" pitchFamily="34" charset="0"/>
                <a:cs typeface="Arial" panose="020B0604020202020204" pitchFamily="34" charset="0"/>
              </a:rPr>
              <a:t> </a:t>
            </a:r>
            <a:r>
              <a:rPr lang="pt-PT" sz="1600" b="1" dirty="0" err="1">
                <a:latin typeface="Arial" panose="020B0604020202020204" pitchFamily="34" charset="0"/>
                <a:cs typeface="Arial" panose="020B0604020202020204" pitchFamily="34" charset="0"/>
              </a:rPr>
              <a:t>of</a:t>
            </a:r>
            <a:r>
              <a:rPr lang="pt-PT" sz="1600" b="1" dirty="0">
                <a:latin typeface="Arial" panose="020B0604020202020204" pitchFamily="34" charset="0"/>
                <a:cs typeface="Arial" panose="020B0604020202020204" pitchFamily="34" charset="0"/>
              </a:rPr>
              <a:t> </a:t>
            </a:r>
            <a:r>
              <a:rPr lang="pt-PT" sz="1600" b="1" dirty="0" err="1">
                <a:latin typeface="Arial" panose="020B0604020202020204" pitchFamily="34" charset="0"/>
                <a:cs typeface="Arial" panose="020B0604020202020204" pitchFamily="34" charset="0"/>
              </a:rPr>
              <a:t>the</a:t>
            </a:r>
            <a:r>
              <a:rPr lang="pt-PT" sz="1600" b="1" dirty="0">
                <a:latin typeface="Arial" panose="020B0604020202020204" pitchFamily="34" charset="0"/>
                <a:cs typeface="Arial" panose="020B0604020202020204" pitchFamily="34" charset="0"/>
              </a:rPr>
              <a:t> </a:t>
            </a:r>
            <a:r>
              <a:rPr lang="pt-PT" sz="1600" b="1" dirty="0" err="1">
                <a:latin typeface="Arial" panose="020B0604020202020204" pitchFamily="34" charset="0"/>
                <a:cs typeface="Arial" panose="020B0604020202020204" pitchFamily="34" charset="0"/>
              </a:rPr>
              <a:t>state</a:t>
            </a:r>
            <a:r>
              <a:rPr lang="pt-PT" sz="1600" b="1" dirty="0">
                <a:latin typeface="Arial" panose="020B0604020202020204" pitchFamily="34" charset="0"/>
                <a:cs typeface="Arial" panose="020B0604020202020204" pitchFamily="34" charset="0"/>
              </a:rPr>
              <a:t> </a:t>
            </a:r>
            <a:r>
              <a:rPr lang="pt-PT" sz="1600" b="1" dirty="0" err="1">
                <a:latin typeface="Arial" panose="020B0604020202020204" pitchFamily="34" charset="0"/>
                <a:cs typeface="Arial" panose="020B0604020202020204" pitchFamily="34" charset="0"/>
              </a:rPr>
              <a:t>of</a:t>
            </a:r>
            <a:r>
              <a:rPr lang="pt-PT" sz="1600" b="1" dirty="0">
                <a:latin typeface="Arial" panose="020B0604020202020204" pitchFamily="34" charset="0"/>
                <a:cs typeface="Arial" panose="020B0604020202020204" pitchFamily="34" charset="0"/>
              </a:rPr>
              <a:t> </a:t>
            </a:r>
            <a:r>
              <a:rPr lang="pt-PT" sz="1600" b="1" dirty="0" err="1">
                <a:latin typeface="Arial" panose="020B0604020202020204" pitchFamily="34" charset="0"/>
                <a:cs typeface="Arial" panose="020B0604020202020204" pitchFamily="34" charset="0"/>
              </a:rPr>
              <a:t>emergency</a:t>
            </a:r>
            <a:r>
              <a:rPr lang="pt-PT" sz="1600" b="1" dirty="0">
                <a:latin typeface="Arial" panose="020B0604020202020204" pitchFamily="34" charset="0"/>
                <a:cs typeface="Arial" panose="020B0604020202020204" pitchFamily="34" charset="0"/>
              </a:rPr>
              <a:t>: </a:t>
            </a:r>
            <a:r>
              <a:rPr lang="pt-PT" sz="1400" b="1" dirty="0">
                <a:solidFill>
                  <a:schemeClr val="bg1">
                    <a:lumMod val="65000"/>
                  </a:schemeClr>
                </a:solidFill>
                <a:latin typeface="Arial" panose="020B0604020202020204" pitchFamily="34" charset="0"/>
                <a:cs typeface="Arial" panose="020B0604020202020204" pitchFamily="34" charset="0"/>
              </a:rPr>
              <a:t>Some </a:t>
            </a:r>
            <a:r>
              <a:rPr lang="pt-PT" sz="1400" b="1" dirty="0" err="1">
                <a:solidFill>
                  <a:schemeClr val="bg1">
                    <a:lumMod val="65000"/>
                  </a:schemeClr>
                </a:solidFill>
                <a:latin typeface="Arial" panose="020B0604020202020204" pitchFamily="34" charset="0"/>
                <a:cs typeface="Arial" panose="020B0604020202020204" pitchFamily="34" charset="0"/>
              </a:rPr>
              <a:t>constitutional</a:t>
            </a:r>
            <a:r>
              <a:rPr lang="pt-PT" sz="1400" b="1" dirty="0">
                <a:solidFill>
                  <a:schemeClr val="bg1">
                    <a:lumMod val="65000"/>
                  </a:schemeClr>
                </a:solidFill>
                <a:latin typeface="Arial" panose="020B0604020202020204" pitchFamily="34" charset="0"/>
                <a:cs typeface="Arial" panose="020B0604020202020204" pitchFamily="34" charset="0"/>
              </a:rPr>
              <a:t> </a:t>
            </a:r>
            <a:r>
              <a:rPr lang="pt-PT" sz="1400" b="1" dirty="0" err="1">
                <a:solidFill>
                  <a:schemeClr val="bg1">
                    <a:lumMod val="65000"/>
                  </a:schemeClr>
                </a:solidFill>
                <a:latin typeface="Arial" panose="020B0604020202020204" pitchFamily="34" charset="0"/>
                <a:cs typeface="Arial" panose="020B0604020202020204" pitchFamily="34" charset="0"/>
              </a:rPr>
              <a:t>and</a:t>
            </a:r>
            <a:r>
              <a:rPr lang="pt-PT" sz="1400" b="1" dirty="0">
                <a:solidFill>
                  <a:schemeClr val="bg1">
                    <a:lumMod val="65000"/>
                  </a:schemeClr>
                </a:solidFill>
                <a:latin typeface="Arial" panose="020B0604020202020204" pitchFamily="34" charset="0"/>
                <a:cs typeface="Arial" panose="020B0604020202020204" pitchFamily="34" charset="0"/>
              </a:rPr>
              <a:t> </a:t>
            </a:r>
            <a:r>
              <a:rPr lang="pt-PT" sz="1400" b="1" dirty="0" err="1">
                <a:solidFill>
                  <a:schemeClr val="bg1">
                    <a:lumMod val="65000"/>
                  </a:schemeClr>
                </a:solidFill>
                <a:latin typeface="Arial" panose="020B0604020202020204" pitchFamily="34" charset="0"/>
                <a:cs typeface="Arial" panose="020B0604020202020204" pitchFamily="34" charset="0"/>
              </a:rPr>
              <a:t>procedural</a:t>
            </a:r>
            <a:r>
              <a:rPr lang="pt-PT" sz="1400" b="1" dirty="0">
                <a:solidFill>
                  <a:schemeClr val="bg1">
                    <a:lumMod val="65000"/>
                  </a:schemeClr>
                </a:solidFill>
                <a:latin typeface="Arial" panose="020B0604020202020204" pitchFamily="34" charset="0"/>
                <a:cs typeface="Arial" panose="020B0604020202020204" pitchFamily="34" charset="0"/>
              </a:rPr>
              <a:t> </a:t>
            </a:r>
            <a:r>
              <a:rPr lang="pt-PT" sz="1400" b="1" dirty="0" err="1">
                <a:solidFill>
                  <a:schemeClr val="bg1">
                    <a:lumMod val="65000"/>
                  </a:schemeClr>
                </a:solidFill>
                <a:latin typeface="Arial" panose="020B0604020202020204" pitchFamily="34" charset="0"/>
                <a:cs typeface="Arial" panose="020B0604020202020204" pitchFamily="34" charset="0"/>
              </a:rPr>
              <a:t>aspects</a:t>
            </a:r>
            <a:endParaRPr lang="en-MO" sz="1400" b="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326413"/>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trips(downLeft)">
                                      <p:cBhvr>
                                        <p:cTn id="20" dur="500"/>
                                        <p:tgtEl>
                                          <p:spTgt spid="2"/>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2" grpId="0"/>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DF2970-0B98-F14F-806D-EA8375D19E5A}"/>
              </a:ext>
            </a:extLst>
          </p:cNvPr>
          <p:cNvPicPr>
            <a:picLocks noChangeAspect="1"/>
          </p:cNvPicPr>
          <p:nvPr/>
        </p:nvPicPr>
        <p:blipFill>
          <a:blip r:embed="rId2"/>
          <a:stretch>
            <a:fillRect/>
          </a:stretch>
        </p:blipFill>
        <p:spPr>
          <a:xfrm>
            <a:off x="0" y="0"/>
            <a:ext cx="9144000" cy="6858000"/>
          </a:xfrm>
          <a:prstGeom prst="rect">
            <a:avLst/>
          </a:prstGeom>
        </p:spPr>
      </p:pic>
      <p:sp>
        <p:nvSpPr>
          <p:cNvPr id="8" name="TextBox 7">
            <a:extLst>
              <a:ext uri="{FF2B5EF4-FFF2-40B4-BE49-F238E27FC236}">
                <a16:creationId xmlns:a16="http://schemas.microsoft.com/office/drawing/2014/main" id="{65E40746-2819-224E-A6FA-87C2F86EDD7A}"/>
              </a:ext>
            </a:extLst>
          </p:cNvPr>
          <p:cNvSpPr txBox="1"/>
          <p:nvPr/>
        </p:nvSpPr>
        <p:spPr>
          <a:xfrm>
            <a:off x="2395893" y="1141001"/>
            <a:ext cx="6669525" cy="523220"/>
          </a:xfrm>
          <a:prstGeom prst="rect">
            <a:avLst/>
          </a:prstGeom>
          <a:noFill/>
        </p:spPr>
        <p:txBody>
          <a:bodyPr wrap="square" rtlCol="0">
            <a:spAutoFit/>
          </a:bodyPr>
          <a:lstStyle/>
          <a:p>
            <a:r>
              <a:rPr lang="pt-PT" sz="1600" b="1" dirty="0">
                <a:solidFill>
                  <a:schemeClr val="bg1"/>
                </a:solidFill>
                <a:latin typeface="Arial" panose="020B0604020202020204" pitchFamily="34" charset="0"/>
                <a:cs typeface="Arial" panose="020B0604020202020204" pitchFamily="34" charset="0"/>
              </a:rPr>
              <a:t>IAP - </a:t>
            </a:r>
            <a:r>
              <a:rPr lang="pt-PT" sz="1600" b="1" dirty="0" err="1">
                <a:solidFill>
                  <a:schemeClr val="bg1"/>
                </a:solidFill>
                <a:latin typeface="Arial" panose="020B0604020202020204" pitchFamily="34" charset="0"/>
                <a:cs typeface="Arial" panose="020B0604020202020204" pitchFamily="34" charset="0"/>
              </a:rPr>
              <a:t>International</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Association</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of</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Prosecutors</a:t>
            </a:r>
            <a:endParaRPr lang="pt-PT" sz="1600" b="1" dirty="0">
              <a:solidFill>
                <a:schemeClr val="bg1"/>
              </a:solidFill>
              <a:latin typeface="Arial" panose="020B0604020202020204" pitchFamily="34" charset="0"/>
              <a:cs typeface="Arial" panose="020B0604020202020204" pitchFamily="34" charset="0"/>
            </a:endParaRPr>
          </a:p>
          <a:p>
            <a:r>
              <a:rPr lang="pt-PT" sz="1200" b="1" dirty="0">
                <a:solidFill>
                  <a:schemeClr val="bg1"/>
                </a:solidFill>
                <a:latin typeface="Arial" panose="020B0604020202020204" pitchFamily="34" charset="0"/>
                <a:cs typeface="Arial" panose="020B0604020202020204" pitchFamily="34" charset="0"/>
              </a:rPr>
              <a:t>27th </a:t>
            </a:r>
            <a:r>
              <a:rPr lang="pt-PT" sz="1200" b="1" dirty="0" err="1">
                <a:solidFill>
                  <a:schemeClr val="bg1"/>
                </a:solidFill>
                <a:latin typeface="Arial" panose="020B0604020202020204" pitchFamily="34" charset="0"/>
                <a:cs typeface="Arial" panose="020B0604020202020204" pitchFamily="34" charset="0"/>
              </a:rPr>
              <a:t>Annual</a:t>
            </a:r>
            <a:r>
              <a:rPr lang="pt-PT" sz="1200" b="1" dirty="0">
                <a:solidFill>
                  <a:schemeClr val="bg1"/>
                </a:solidFill>
                <a:latin typeface="Arial" panose="020B0604020202020204" pitchFamily="34" charset="0"/>
                <a:cs typeface="Arial" panose="020B0604020202020204" pitchFamily="34" charset="0"/>
              </a:rPr>
              <a:t> Conference </a:t>
            </a:r>
            <a:r>
              <a:rPr lang="pt-PT" sz="1200" b="1" dirty="0" err="1">
                <a:solidFill>
                  <a:schemeClr val="bg1"/>
                </a:solidFill>
                <a:latin typeface="Arial" panose="020B0604020202020204" pitchFamily="34" charset="0"/>
                <a:cs typeface="Arial" panose="020B0604020202020204" pitchFamily="34" charset="0"/>
              </a:rPr>
              <a:t>And</a:t>
            </a:r>
            <a:r>
              <a:rPr lang="pt-PT" sz="1200" b="1" dirty="0">
                <a:solidFill>
                  <a:schemeClr val="bg1"/>
                </a:solidFill>
                <a:latin typeface="Arial" panose="020B0604020202020204" pitchFamily="34" charset="0"/>
                <a:cs typeface="Arial" panose="020B0604020202020204" pitchFamily="34" charset="0"/>
              </a:rPr>
              <a:t> General Meeting </a:t>
            </a:r>
            <a:endParaRPr lang="en-MO"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A1BE48B-81B0-F845-9B11-9998A3FE0F3C}"/>
              </a:ext>
            </a:extLst>
          </p:cNvPr>
          <p:cNvSpPr txBox="1"/>
          <p:nvPr/>
        </p:nvSpPr>
        <p:spPr>
          <a:xfrm>
            <a:off x="1329448" y="2679357"/>
            <a:ext cx="7114160" cy="1668214"/>
          </a:xfrm>
          <a:prstGeom prst="rect">
            <a:avLst/>
          </a:prstGeom>
          <a:noFill/>
        </p:spPr>
        <p:txBody>
          <a:bodyPr wrap="square" rtlCol="0">
            <a:spAutoFit/>
          </a:bodyPr>
          <a:lstStyle/>
          <a:p>
            <a:pPr algn="just">
              <a:lnSpc>
                <a:spcPct val="150000"/>
              </a:lnSpc>
            </a:pPr>
            <a:r>
              <a:rPr lang="pt-PT" sz="1400" dirty="0" err="1">
                <a:latin typeface="Arial" panose="020B0604020202020204" pitchFamily="34" charset="0"/>
                <a:cs typeface="Arial" panose="020B0604020202020204" pitchFamily="34" charset="0"/>
              </a:rPr>
              <a:t>Suspension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rights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freedoms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guarantees</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state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emergency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framework</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necessarily</a:t>
            </a:r>
            <a:r>
              <a:rPr lang="pt-PT" sz="1400" dirty="0">
                <a:latin typeface="Arial" panose="020B0604020202020204" pitchFamily="34" charset="0"/>
                <a:cs typeface="Arial" panose="020B0604020202020204" pitchFamily="34" charset="0"/>
              </a:rPr>
              <a:t> takes </a:t>
            </a:r>
            <a:r>
              <a:rPr lang="pt-PT" sz="1400" dirty="0" err="1">
                <a:latin typeface="Arial" panose="020B0604020202020204" pitchFamily="34" charset="0"/>
                <a:cs typeface="Arial" panose="020B0604020202020204" pitchFamily="34" charset="0"/>
              </a:rPr>
              <a:t>on</a:t>
            </a:r>
            <a:r>
              <a:rPr lang="pt-PT" sz="1400" dirty="0">
                <a:latin typeface="Arial" panose="020B0604020202020204" pitchFamily="34" charset="0"/>
                <a:cs typeface="Arial" panose="020B0604020202020204" pitchFamily="34" charset="0"/>
              </a:rPr>
              <a:t> a </a:t>
            </a:r>
            <a:r>
              <a:rPr lang="pt-PT" sz="1400" dirty="0" err="1">
                <a:latin typeface="Arial" panose="020B0604020202020204" pitchFamily="34" charset="0"/>
                <a:cs typeface="Arial" panose="020B0604020202020204" pitchFamily="34" charset="0"/>
              </a:rPr>
              <a:t>partial</a:t>
            </a:r>
            <a:r>
              <a:rPr lang="pt-PT" sz="1400" dirty="0">
                <a:latin typeface="Arial" panose="020B0604020202020204" pitchFamily="34" charset="0"/>
                <a:cs typeface="Arial" panose="020B0604020202020204" pitchFamily="34" charset="0"/>
              </a:rPr>
              <a:t> scope.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presidential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decree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established</a:t>
            </a:r>
            <a:r>
              <a:rPr lang="pt-PT" sz="1400" dirty="0">
                <a:latin typeface="Arial" panose="020B0604020202020204" pitchFamily="34" charset="0"/>
                <a:cs typeface="Arial" panose="020B0604020202020204" pitchFamily="34" charset="0"/>
              </a:rPr>
              <a:t> a </a:t>
            </a:r>
            <a:r>
              <a:rPr lang="pt-PT" sz="1400" dirty="0" err="1">
                <a:latin typeface="Arial" panose="020B0604020202020204" pitchFamily="34" charset="0"/>
                <a:cs typeface="Arial" panose="020B0604020202020204" pitchFamily="34" charset="0"/>
              </a:rPr>
              <a:t>partial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suspension</a:t>
            </a:r>
            <a:r>
              <a:rPr lang="pt-PT" sz="1400" dirty="0">
                <a:latin typeface="Arial" panose="020B0604020202020204" pitchFamily="34" charset="0"/>
                <a:cs typeface="Arial" panose="020B0604020202020204" pitchFamily="34" charset="0"/>
              </a:rPr>
              <a:t> in a </a:t>
            </a:r>
            <a:r>
              <a:rPr lang="pt-PT" sz="1400" dirty="0" err="1">
                <a:latin typeface="Arial" panose="020B0604020202020204" pitchFamily="34" charset="0"/>
                <a:cs typeface="Arial" panose="020B0604020202020204" pitchFamily="34" charset="0"/>
              </a:rPr>
              <a:t>twofold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way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only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covered</a:t>
            </a:r>
            <a:r>
              <a:rPr lang="pt-PT" sz="1400" dirty="0">
                <a:latin typeface="Arial" panose="020B0604020202020204" pitchFamily="34" charset="0"/>
                <a:cs typeface="Arial" panose="020B0604020202020204" pitchFamily="34" charset="0"/>
              </a:rPr>
              <a:t> a </a:t>
            </a:r>
            <a:r>
              <a:rPr lang="pt-PT" sz="1400" dirty="0" err="1">
                <a:latin typeface="Arial" panose="020B0604020202020204" pitchFamily="34" charset="0"/>
                <a:cs typeface="Arial" panose="020B0604020202020204" pitchFamily="34" charset="0"/>
              </a:rPr>
              <a:t>very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limited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number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rights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freedoms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guarantees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only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suspended</a:t>
            </a:r>
            <a:r>
              <a:rPr lang="pt-PT" sz="1400" dirty="0">
                <a:latin typeface="Arial" panose="020B0604020202020204" pitchFamily="34" charset="0"/>
                <a:cs typeface="Arial" panose="020B0604020202020204" pitchFamily="34" charset="0"/>
              </a:rPr>
              <a:t> a </a:t>
            </a:r>
            <a:r>
              <a:rPr lang="pt-PT" sz="1400" dirty="0" err="1">
                <a:latin typeface="Arial" panose="020B0604020202020204" pitchFamily="34" charset="0"/>
                <a:cs typeface="Arial" panose="020B0604020202020204" pitchFamily="34" charset="0"/>
              </a:rPr>
              <a:t>certain</a:t>
            </a:r>
            <a:r>
              <a:rPr lang="pt-PT" sz="1400" dirty="0">
                <a:latin typeface="Arial" panose="020B0604020202020204" pitchFamily="34" charset="0"/>
                <a:cs typeface="Arial" panose="020B0604020202020204" pitchFamily="34" charset="0"/>
              </a:rPr>
              <a:t> set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powers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discretions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that</a:t>
            </a:r>
            <a:r>
              <a:rPr lang="pt-PT" sz="1400" dirty="0">
                <a:latin typeface="Arial" panose="020B0604020202020204" pitchFamily="34" charset="0"/>
                <a:cs typeface="Arial" panose="020B0604020202020204" pitchFamily="34" charset="0"/>
              </a:rPr>
              <a:t> are </a:t>
            </a:r>
            <a:r>
              <a:rPr lang="pt-PT" sz="1400" dirty="0" err="1">
                <a:latin typeface="Arial" panose="020B0604020202020204" pitchFamily="34" charset="0"/>
                <a:cs typeface="Arial" panose="020B0604020202020204" pitchFamily="34" charset="0"/>
              </a:rPr>
              <a:t>part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these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rights</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6B13994-8DD3-B74D-AF23-CBC37B98A924}"/>
              </a:ext>
            </a:extLst>
          </p:cNvPr>
          <p:cNvSpPr/>
          <p:nvPr/>
        </p:nvSpPr>
        <p:spPr>
          <a:xfrm>
            <a:off x="1206230" y="2837437"/>
            <a:ext cx="136187" cy="136187"/>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8" name="TextBox 17">
            <a:extLst>
              <a:ext uri="{FF2B5EF4-FFF2-40B4-BE49-F238E27FC236}">
                <a16:creationId xmlns:a16="http://schemas.microsoft.com/office/drawing/2014/main" id="{7759C9B8-4D79-2B46-8EC0-2474213E6ECA}"/>
              </a:ext>
            </a:extLst>
          </p:cNvPr>
          <p:cNvSpPr txBox="1"/>
          <p:nvPr/>
        </p:nvSpPr>
        <p:spPr>
          <a:xfrm>
            <a:off x="786319" y="6383340"/>
            <a:ext cx="2999361" cy="276999"/>
          </a:xfrm>
          <a:prstGeom prst="rect">
            <a:avLst/>
          </a:prstGeom>
          <a:noFill/>
        </p:spPr>
        <p:txBody>
          <a:bodyPr wrap="square" rtlCol="0">
            <a:spAutoFit/>
          </a:bodyPr>
          <a:lstStyle/>
          <a:p>
            <a:r>
              <a:rPr lang="pt-PT" sz="1200" b="1" dirty="0">
                <a:solidFill>
                  <a:schemeClr val="bg1"/>
                </a:solidFill>
                <a:latin typeface="Arial" panose="020B0604020202020204" pitchFamily="34" charset="0"/>
                <a:cs typeface="Arial" panose="020B0604020202020204" pitchFamily="34" charset="0"/>
              </a:rPr>
              <a:t>Tbilisi – </a:t>
            </a:r>
            <a:r>
              <a:rPr lang="pt-PT" sz="1200" b="1" dirty="0" err="1">
                <a:solidFill>
                  <a:schemeClr val="bg1"/>
                </a:solidFill>
                <a:latin typeface="Arial" panose="020B0604020202020204" pitchFamily="34" charset="0"/>
                <a:cs typeface="Arial" panose="020B0604020202020204" pitchFamily="34" charset="0"/>
              </a:rPr>
              <a:t>Georgia</a:t>
            </a:r>
            <a:r>
              <a:rPr lang="en-MO" sz="1200" b="1" dirty="0">
                <a:solidFill>
                  <a:schemeClr val="bg1"/>
                </a:solidFill>
                <a:latin typeface="Arial" panose="020B0604020202020204" pitchFamily="34" charset="0"/>
                <a:cs typeface="Arial" panose="020B0604020202020204" pitchFamily="34" charset="0"/>
              </a:rPr>
              <a:t> </a:t>
            </a:r>
            <a:r>
              <a:rPr lang="en-MO" sz="1100" b="1" dirty="0">
                <a:latin typeface="Arial" panose="020B0604020202020204" pitchFamily="34" charset="0"/>
                <a:cs typeface="Arial" panose="020B0604020202020204" pitchFamily="34" charset="0"/>
              </a:rPr>
              <a:t>2022 / 09 / 25-29</a:t>
            </a:r>
          </a:p>
        </p:txBody>
      </p:sp>
      <p:sp>
        <p:nvSpPr>
          <p:cNvPr id="19" name="TextBox 18">
            <a:extLst>
              <a:ext uri="{FF2B5EF4-FFF2-40B4-BE49-F238E27FC236}">
                <a16:creationId xmlns:a16="http://schemas.microsoft.com/office/drawing/2014/main" id="{1E4A3C63-4B9F-6B46-BC9A-6688CB5A248A}"/>
              </a:ext>
            </a:extLst>
          </p:cNvPr>
          <p:cNvSpPr txBox="1"/>
          <p:nvPr/>
        </p:nvSpPr>
        <p:spPr>
          <a:xfrm>
            <a:off x="170235" y="1282913"/>
            <a:ext cx="296694" cy="276999"/>
          </a:xfrm>
          <a:prstGeom prst="rect">
            <a:avLst/>
          </a:prstGeom>
          <a:noFill/>
        </p:spPr>
        <p:txBody>
          <a:bodyPr wrap="square" rtlCol="0">
            <a:spAutoFit/>
          </a:bodyPr>
          <a:lstStyle/>
          <a:p>
            <a:r>
              <a:rPr lang="en-MO" sz="1200" b="1" dirty="0">
                <a:solidFill>
                  <a:schemeClr val="bg1"/>
                </a:solidFill>
                <a:latin typeface="Gotham" panose="02000504050000020004" pitchFamily="2" charset="0"/>
              </a:rPr>
              <a:t>6</a:t>
            </a:r>
            <a:endParaRPr lang="en-MO" sz="1200" b="1" dirty="0">
              <a:solidFill>
                <a:srgbClr val="01B7A3"/>
              </a:solidFill>
              <a:latin typeface="Gotham" panose="02000504050000020004" pitchFamily="2" charset="0"/>
            </a:endParaRPr>
          </a:p>
        </p:txBody>
      </p:sp>
      <p:sp>
        <p:nvSpPr>
          <p:cNvPr id="2" name="TextBox 1">
            <a:extLst>
              <a:ext uri="{FF2B5EF4-FFF2-40B4-BE49-F238E27FC236}">
                <a16:creationId xmlns:a16="http://schemas.microsoft.com/office/drawing/2014/main" id="{D3B957BC-B10A-398E-389A-120723A7154A}"/>
              </a:ext>
            </a:extLst>
          </p:cNvPr>
          <p:cNvSpPr txBox="1"/>
          <p:nvPr/>
        </p:nvSpPr>
        <p:spPr>
          <a:xfrm>
            <a:off x="1329448" y="4472448"/>
            <a:ext cx="7114160" cy="1345048"/>
          </a:xfrm>
          <a:prstGeom prst="rect">
            <a:avLst/>
          </a:prstGeom>
          <a:noFill/>
        </p:spPr>
        <p:txBody>
          <a:bodyPr wrap="square" rtlCol="0">
            <a:spAutoFit/>
          </a:bodyPr>
          <a:lstStyle/>
          <a:p>
            <a:pPr algn="just">
              <a:lnSpc>
                <a:spcPct val="150000"/>
              </a:lnSpc>
            </a:pP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presidential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decrees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declaring</a:t>
            </a:r>
            <a:r>
              <a:rPr lang="pt-PT" sz="1400" dirty="0">
                <a:latin typeface="Arial" panose="020B0604020202020204" pitchFamily="34" charset="0"/>
                <a:cs typeface="Arial" panose="020B0604020202020204" pitchFamily="34" charset="0"/>
              </a:rPr>
              <a:t> a </a:t>
            </a:r>
            <a:r>
              <a:rPr lang="pt-PT" sz="1400" dirty="0" err="1">
                <a:latin typeface="Arial" panose="020B0604020202020204" pitchFamily="34" charset="0"/>
                <a:cs typeface="Arial" panose="020B0604020202020204" pitchFamily="34" charset="0"/>
              </a:rPr>
              <a:t>state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emergency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defined</a:t>
            </a:r>
            <a:r>
              <a:rPr lang="pt-PT" sz="1400" dirty="0">
                <a:latin typeface="Arial" panose="020B0604020202020204" pitchFamily="34" charset="0"/>
                <a:cs typeface="Arial" panose="020B0604020202020204" pitchFamily="34" charset="0"/>
              </a:rPr>
              <a:t>, for </a:t>
            </a:r>
            <a:r>
              <a:rPr lang="pt-PT" sz="1400" dirty="0" err="1">
                <a:latin typeface="Arial" panose="020B0604020202020204" pitchFamily="34" charset="0"/>
                <a:cs typeface="Arial" panose="020B0604020202020204" pitchFamily="34" charset="0"/>
              </a:rPr>
              <a:t>each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duty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possibility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suspension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maximum</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extension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that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such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suspension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could</a:t>
            </a:r>
            <a:r>
              <a:rPr lang="pt-PT" sz="1400" dirty="0">
                <a:latin typeface="Arial" panose="020B0604020202020204" pitchFamily="34" charset="0"/>
                <a:cs typeface="Arial" panose="020B0604020202020204" pitchFamily="34" charset="0"/>
              </a:rPr>
              <a:t> assume,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up</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Government</a:t>
            </a:r>
            <a:r>
              <a:rPr lang="pt-PT" sz="1400" dirty="0">
                <a:latin typeface="Arial" panose="020B0604020202020204" pitchFamily="34" charset="0"/>
                <a:cs typeface="Arial" panose="020B0604020202020204" pitchFamily="34" charset="0"/>
              </a:rPr>
              <a:t> to define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appropriate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necessary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specific</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intervention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mechanisms</a:t>
            </a:r>
            <a:r>
              <a:rPr lang="pt-PT" sz="1400" dirty="0">
                <a:latin typeface="Arial" panose="020B0604020202020204" pitchFamily="34" charset="0"/>
                <a:cs typeface="Arial" panose="020B0604020202020204" pitchFamily="34" charset="0"/>
              </a:rPr>
              <a:t>. </a:t>
            </a:r>
            <a:endParaRPr lang="en-MO" sz="1400"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FA34A86D-9C52-9450-51C1-1597C2622F0F}"/>
              </a:ext>
            </a:extLst>
          </p:cNvPr>
          <p:cNvSpPr/>
          <p:nvPr/>
        </p:nvSpPr>
        <p:spPr>
          <a:xfrm>
            <a:off x="1206230" y="4630525"/>
            <a:ext cx="136187" cy="136197"/>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Tree>
    <p:extLst>
      <p:ext uri="{BB962C8B-B14F-4D97-AF65-F5344CB8AC3E}">
        <p14:creationId xmlns:p14="http://schemas.microsoft.com/office/powerpoint/2010/main" val="3864298559"/>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DF2970-0B98-F14F-806D-EA8375D19E5A}"/>
              </a:ext>
            </a:extLst>
          </p:cNvPr>
          <p:cNvPicPr>
            <a:picLocks noChangeAspect="1"/>
          </p:cNvPicPr>
          <p:nvPr/>
        </p:nvPicPr>
        <p:blipFill>
          <a:blip r:embed="rId2"/>
          <a:stretch>
            <a:fillRect/>
          </a:stretch>
        </p:blipFill>
        <p:spPr>
          <a:xfrm>
            <a:off x="0" y="0"/>
            <a:ext cx="9144000" cy="6858000"/>
          </a:xfrm>
          <a:prstGeom prst="rect">
            <a:avLst/>
          </a:prstGeom>
        </p:spPr>
      </p:pic>
      <p:sp>
        <p:nvSpPr>
          <p:cNvPr id="8" name="TextBox 7">
            <a:extLst>
              <a:ext uri="{FF2B5EF4-FFF2-40B4-BE49-F238E27FC236}">
                <a16:creationId xmlns:a16="http://schemas.microsoft.com/office/drawing/2014/main" id="{65E40746-2819-224E-A6FA-87C2F86EDD7A}"/>
              </a:ext>
            </a:extLst>
          </p:cNvPr>
          <p:cNvSpPr txBox="1"/>
          <p:nvPr/>
        </p:nvSpPr>
        <p:spPr>
          <a:xfrm>
            <a:off x="2395893" y="1141001"/>
            <a:ext cx="6669525" cy="523220"/>
          </a:xfrm>
          <a:prstGeom prst="rect">
            <a:avLst/>
          </a:prstGeom>
          <a:noFill/>
        </p:spPr>
        <p:txBody>
          <a:bodyPr wrap="square" rtlCol="0">
            <a:spAutoFit/>
          </a:bodyPr>
          <a:lstStyle/>
          <a:p>
            <a:r>
              <a:rPr lang="pt-PT" sz="1600" b="1" dirty="0">
                <a:solidFill>
                  <a:schemeClr val="bg1"/>
                </a:solidFill>
                <a:latin typeface="Arial" panose="020B0604020202020204" pitchFamily="34" charset="0"/>
                <a:cs typeface="Arial" panose="020B0604020202020204" pitchFamily="34" charset="0"/>
              </a:rPr>
              <a:t>IAP - </a:t>
            </a:r>
            <a:r>
              <a:rPr lang="pt-PT" sz="1600" b="1" dirty="0" err="1">
                <a:solidFill>
                  <a:schemeClr val="bg1"/>
                </a:solidFill>
                <a:latin typeface="Arial" panose="020B0604020202020204" pitchFamily="34" charset="0"/>
                <a:cs typeface="Arial" panose="020B0604020202020204" pitchFamily="34" charset="0"/>
              </a:rPr>
              <a:t>International</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Association</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of</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Prosecutors</a:t>
            </a:r>
            <a:endParaRPr lang="pt-PT" sz="1600" b="1" dirty="0">
              <a:solidFill>
                <a:schemeClr val="bg1"/>
              </a:solidFill>
              <a:latin typeface="Arial" panose="020B0604020202020204" pitchFamily="34" charset="0"/>
              <a:cs typeface="Arial" panose="020B0604020202020204" pitchFamily="34" charset="0"/>
            </a:endParaRPr>
          </a:p>
          <a:p>
            <a:r>
              <a:rPr lang="pt-PT" sz="1200" b="1" dirty="0">
                <a:solidFill>
                  <a:schemeClr val="bg1"/>
                </a:solidFill>
                <a:latin typeface="Arial" panose="020B0604020202020204" pitchFamily="34" charset="0"/>
                <a:cs typeface="Arial" panose="020B0604020202020204" pitchFamily="34" charset="0"/>
              </a:rPr>
              <a:t>27th </a:t>
            </a:r>
            <a:r>
              <a:rPr lang="pt-PT" sz="1200" b="1" dirty="0" err="1">
                <a:solidFill>
                  <a:schemeClr val="bg1"/>
                </a:solidFill>
                <a:latin typeface="Arial" panose="020B0604020202020204" pitchFamily="34" charset="0"/>
                <a:cs typeface="Arial" panose="020B0604020202020204" pitchFamily="34" charset="0"/>
              </a:rPr>
              <a:t>Annual</a:t>
            </a:r>
            <a:r>
              <a:rPr lang="pt-PT" sz="1200" b="1" dirty="0">
                <a:solidFill>
                  <a:schemeClr val="bg1"/>
                </a:solidFill>
                <a:latin typeface="Arial" panose="020B0604020202020204" pitchFamily="34" charset="0"/>
                <a:cs typeface="Arial" panose="020B0604020202020204" pitchFamily="34" charset="0"/>
              </a:rPr>
              <a:t> Conference </a:t>
            </a:r>
            <a:r>
              <a:rPr lang="pt-PT" sz="1200" b="1" dirty="0" err="1">
                <a:solidFill>
                  <a:schemeClr val="bg1"/>
                </a:solidFill>
                <a:latin typeface="Arial" panose="020B0604020202020204" pitchFamily="34" charset="0"/>
                <a:cs typeface="Arial" panose="020B0604020202020204" pitchFamily="34" charset="0"/>
              </a:rPr>
              <a:t>And</a:t>
            </a:r>
            <a:r>
              <a:rPr lang="pt-PT" sz="1200" b="1" dirty="0">
                <a:solidFill>
                  <a:schemeClr val="bg1"/>
                </a:solidFill>
                <a:latin typeface="Arial" panose="020B0604020202020204" pitchFamily="34" charset="0"/>
                <a:cs typeface="Arial" panose="020B0604020202020204" pitchFamily="34" charset="0"/>
              </a:rPr>
              <a:t> General Meeting </a:t>
            </a:r>
            <a:endParaRPr lang="en-MO"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A1BE48B-81B0-F845-9B11-9998A3FE0F3C}"/>
              </a:ext>
            </a:extLst>
          </p:cNvPr>
          <p:cNvSpPr txBox="1"/>
          <p:nvPr/>
        </p:nvSpPr>
        <p:spPr>
          <a:xfrm>
            <a:off x="909537" y="2055741"/>
            <a:ext cx="2513890" cy="3936078"/>
          </a:xfrm>
          <a:prstGeom prst="rect">
            <a:avLst/>
          </a:prstGeom>
          <a:noFill/>
        </p:spPr>
        <p:txBody>
          <a:bodyPr wrap="square" rtlCol="0">
            <a:spAutoFit/>
          </a:bodyPr>
          <a:lstStyle/>
          <a:p>
            <a:pPr>
              <a:lnSpc>
                <a:spcPct val="150000"/>
              </a:lnSpc>
            </a:pP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Decrees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implementing</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state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emergency</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raised</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several</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constitutional</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doubts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primarily</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due</a:t>
            </a:r>
            <a:r>
              <a:rPr lang="pt-PT" sz="1200" dirty="0">
                <a:latin typeface="Arial" panose="020B0604020202020204" pitchFamily="34" charset="0"/>
                <a:cs typeface="Arial" panose="020B0604020202020204" pitchFamily="34" charset="0"/>
              </a:rPr>
              <a:t> to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lack</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mention</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law</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that</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empowers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Government</a:t>
            </a:r>
            <a:r>
              <a:rPr lang="pt-PT" sz="1200" dirty="0">
                <a:latin typeface="Arial" panose="020B0604020202020204" pitchFamily="34" charset="0"/>
                <a:cs typeface="Arial" panose="020B0604020202020204" pitchFamily="34" charset="0"/>
              </a:rPr>
              <a:t> to </a:t>
            </a:r>
            <a:r>
              <a:rPr lang="pt-PT" sz="1200" dirty="0" err="1">
                <a:latin typeface="Arial" panose="020B0604020202020204" pitchFamily="34" charset="0"/>
                <a:cs typeface="Arial" panose="020B0604020202020204" pitchFamily="34" charset="0"/>
              </a:rPr>
              <a:t>adopt</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measures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restricting</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rights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freedoms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and</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guarantees</a:t>
            </a:r>
            <a:r>
              <a:rPr lang="pt-PT" sz="1200" dirty="0">
                <a:latin typeface="Arial" panose="020B0604020202020204" pitchFamily="34" charset="0"/>
                <a:cs typeface="Arial" panose="020B0604020202020204" pitchFamily="34" charset="0"/>
              </a:rPr>
              <a:t>. As </a:t>
            </a:r>
            <a:r>
              <a:rPr lang="pt-PT" sz="1200" dirty="0" err="1">
                <a:latin typeface="Arial" panose="020B0604020202020204" pitchFamily="34" charset="0"/>
                <a:cs typeface="Arial" panose="020B0604020202020204" pitchFamily="34" charset="0"/>
              </a:rPr>
              <a:t>independent</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regulations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these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decrees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should</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have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taken</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form</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 </a:t>
            </a:r>
            <a:r>
              <a:rPr lang="pt-PT" sz="1200" dirty="0" err="1">
                <a:latin typeface="Arial" panose="020B0604020202020204" pitchFamily="34" charset="0"/>
                <a:cs typeface="Arial" panose="020B0604020202020204" pitchFamily="34" charset="0"/>
              </a:rPr>
              <a:t>regulatory</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decree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By</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adopting</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form</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 </a:t>
            </a:r>
            <a:r>
              <a:rPr lang="pt-PT" sz="1200" dirty="0" err="1">
                <a:latin typeface="Arial" panose="020B0604020202020204" pitchFamily="34" charset="0"/>
                <a:cs typeface="Arial" panose="020B0604020202020204" pitchFamily="34" charset="0"/>
              </a:rPr>
              <a:t>simple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decree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such</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acts</a:t>
            </a:r>
            <a:r>
              <a:rPr lang="pt-PT" sz="1200" dirty="0">
                <a:latin typeface="Arial" panose="020B0604020202020204" pitchFamily="34" charset="0"/>
                <a:cs typeface="Arial" panose="020B0604020202020204" pitchFamily="34" charset="0"/>
              </a:rPr>
              <a:t> are </a:t>
            </a:r>
            <a:r>
              <a:rPr lang="pt-PT" sz="1200" dirty="0" err="1">
                <a:latin typeface="Arial" panose="020B0604020202020204" pitchFamily="34" charset="0"/>
                <a:cs typeface="Arial" panose="020B0604020202020204" pitchFamily="34" charset="0"/>
              </a:rPr>
              <a:t>subject</a:t>
            </a:r>
            <a:r>
              <a:rPr lang="pt-PT" sz="1200" dirty="0">
                <a:latin typeface="Arial" panose="020B0604020202020204" pitchFamily="34" charset="0"/>
                <a:cs typeface="Arial" panose="020B0604020202020204" pitchFamily="34" charset="0"/>
              </a:rPr>
              <a:t> to formal </a:t>
            </a:r>
            <a:r>
              <a:rPr lang="pt-PT" sz="1200" dirty="0" err="1">
                <a:latin typeface="Arial" panose="020B0604020202020204" pitchFamily="34" charset="0"/>
                <a:cs typeface="Arial" panose="020B0604020202020204" pitchFamily="34" charset="0"/>
              </a:rPr>
              <a:t>unconstitutionality</a:t>
            </a:r>
            <a:r>
              <a:rPr lang="pt-PT" sz="1200" dirty="0">
                <a:latin typeface="Arial" panose="020B0604020202020204" pitchFamily="34" charset="0"/>
                <a:cs typeface="Arial" panose="020B0604020202020204" pitchFamily="34" charset="0"/>
              </a:rPr>
              <a:t>.</a:t>
            </a:r>
            <a:endParaRPr lang="en-MO" sz="12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6B13994-8DD3-B74D-AF23-CBC37B98A924}"/>
              </a:ext>
            </a:extLst>
          </p:cNvPr>
          <p:cNvSpPr/>
          <p:nvPr/>
        </p:nvSpPr>
        <p:spPr>
          <a:xfrm>
            <a:off x="786319" y="2213821"/>
            <a:ext cx="136187" cy="136187"/>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8" name="TextBox 17">
            <a:extLst>
              <a:ext uri="{FF2B5EF4-FFF2-40B4-BE49-F238E27FC236}">
                <a16:creationId xmlns:a16="http://schemas.microsoft.com/office/drawing/2014/main" id="{7759C9B8-4D79-2B46-8EC0-2474213E6ECA}"/>
              </a:ext>
            </a:extLst>
          </p:cNvPr>
          <p:cNvSpPr txBox="1"/>
          <p:nvPr/>
        </p:nvSpPr>
        <p:spPr>
          <a:xfrm>
            <a:off x="786319" y="6383340"/>
            <a:ext cx="2999361" cy="276999"/>
          </a:xfrm>
          <a:prstGeom prst="rect">
            <a:avLst/>
          </a:prstGeom>
          <a:noFill/>
        </p:spPr>
        <p:txBody>
          <a:bodyPr wrap="square" rtlCol="0">
            <a:spAutoFit/>
          </a:bodyPr>
          <a:lstStyle/>
          <a:p>
            <a:r>
              <a:rPr lang="pt-PT" sz="1200" b="1" dirty="0">
                <a:solidFill>
                  <a:schemeClr val="bg1"/>
                </a:solidFill>
                <a:latin typeface="Arial" panose="020B0604020202020204" pitchFamily="34" charset="0"/>
                <a:cs typeface="Arial" panose="020B0604020202020204" pitchFamily="34" charset="0"/>
              </a:rPr>
              <a:t>Tbilisi – </a:t>
            </a:r>
            <a:r>
              <a:rPr lang="pt-PT" sz="1200" b="1" dirty="0" err="1">
                <a:solidFill>
                  <a:schemeClr val="bg1"/>
                </a:solidFill>
                <a:latin typeface="Arial" panose="020B0604020202020204" pitchFamily="34" charset="0"/>
                <a:cs typeface="Arial" panose="020B0604020202020204" pitchFamily="34" charset="0"/>
              </a:rPr>
              <a:t>Georgia</a:t>
            </a:r>
            <a:r>
              <a:rPr lang="en-MO" sz="1200" b="1" dirty="0">
                <a:solidFill>
                  <a:schemeClr val="bg1"/>
                </a:solidFill>
                <a:latin typeface="Arial" panose="020B0604020202020204" pitchFamily="34" charset="0"/>
                <a:cs typeface="Arial" panose="020B0604020202020204" pitchFamily="34" charset="0"/>
              </a:rPr>
              <a:t> </a:t>
            </a:r>
            <a:r>
              <a:rPr lang="en-MO" sz="1100" b="1" dirty="0">
                <a:latin typeface="Arial" panose="020B0604020202020204" pitchFamily="34" charset="0"/>
                <a:cs typeface="Arial" panose="020B0604020202020204" pitchFamily="34" charset="0"/>
              </a:rPr>
              <a:t>2022 / 09 / 25-29</a:t>
            </a:r>
          </a:p>
        </p:txBody>
      </p:sp>
      <p:sp>
        <p:nvSpPr>
          <p:cNvPr id="19" name="TextBox 18">
            <a:extLst>
              <a:ext uri="{FF2B5EF4-FFF2-40B4-BE49-F238E27FC236}">
                <a16:creationId xmlns:a16="http://schemas.microsoft.com/office/drawing/2014/main" id="{1E4A3C63-4B9F-6B46-BC9A-6688CB5A248A}"/>
              </a:ext>
            </a:extLst>
          </p:cNvPr>
          <p:cNvSpPr txBox="1"/>
          <p:nvPr/>
        </p:nvSpPr>
        <p:spPr>
          <a:xfrm>
            <a:off x="170235" y="1282913"/>
            <a:ext cx="296694" cy="276999"/>
          </a:xfrm>
          <a:prstGeom prst="rect">
            <a:avLst/>
          </a:prstGeom>
          <a:noFill/>
        </p:spPr>
        <p:txBody>
          <a:bodyPr wrap="square" rtlCol="0">
            <a:spAutoFit/>
          </a:bodyPr>
          <a:lstStyle/>
          <a:p>
            <a:r>
              <a:rPr lang="en-MO" sz="1200" b="1" dirty="0">
                <a:solidFill>
                  <a:schemeClr val="bg1"/>
                </a:solidFill>
                <a:latin typeface="Gotham" panose="02000504050000020004" pitchFamily="2" charset="0"/>
              </a:rPr>
              <a:t>7</a:t>
            </a:r>
            <a:endParaRPr lang="en-MO" sz="1200" b="1" dirty="0">
              <a:solidFill>
                <a:srgbClr val="01B7A3"/>
              </a:solidFill>
              <a:latin typeface="Gotham" panose="02000504050000020004" pitchFamily="2" charset="0"/>
            </a:endParaRPr>
          </a:p>
        </p:txBody>
      </p:sp>
      <p:sp>
        <p:nvSpPr>
          <p:cNvPr id="5" name="TextBox 4">
            <a:extLst>
              <a:ext uri="{FF2B5EF4-FFF2-40B4-BE49-F238E27FC236}">
                <a16:creationId xmlns:a16="http://schemas.microsoft.com/office/drawing/2014/main" id="{6EB71DC8-4694-3682-FA32-8E26D810B147}"/>
              </a:ext>
            </a:extLst>
          </p:cNvPr>
          <p:cNvSpPr txBox="1"/>
          <p:nvPr/>
        </p:nvSpPr>
        <p:spPr>
          <a:xfrm>
            <a:off x="3659753" y="2055741"/>
            <a:ext cx="2513890" cy="2551083"/>
          </a:xfrm>
          <a:prstGeom prst="rect">
            <a:avLst/>
          </a:prstGeom>
          <a:noFill/>
        </p:spPr>
        <p:txBody>
          <a:bodyPr wrap="square" rtlCol="0">
            <a:spAutoFit/>
          </a:bodyPr>
          <a:lstStyle/>
          <a:p>
            <a:pPr>
              <a:lnSpc>
                <a:spcPct val="150000"/>
              </a:lnSpc>
            </a:pPr>
            <a:r>
              <a:rPr lang="pt-PT" sz="1200" dirty="0" err="1">
                <a:latin typeface="Arial" panose="020B0604020202020204" pitchFamily="34" charset="0"/>
                <a:cs typeface="Arial" panose="020B0604020202020204" pitchFamily="34" charset="0"/>
              </a:rPr>
              <a:t>Faced</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with</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these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difficulties</a:t>
            </a:r>
            <a:r>
              <a:rPr lang="pt-PT" sz="1200" dirty="0">
                <a:latin typeface="Arial" panose="020B0604020202020204" pitchFamily="34" charset="0"/>
                <a:cs typeface="Arial" panose="020B0604020202020204" pitchFamily="34" charset="0"/>
              </a:rPr>
              <a:t> in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implementation</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states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emergency</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following</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Covid-19 </a:t>
            </a:r>
            <a:r>
              <a:rPr lang="pt-PT" sz="1200" dirty="0" err="1">
                <a:latin typeface="Arial" panose="020B0604020202020204" pitchFamily="34" charset="0"/>
                <a:cs typeface="Arial" panose="020B0604020202020204" pitchFamily="34" charset="0"/>
              </a:rPr>
              <a:t>pandemic</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action</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Public</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Prosecutor's</a:t>
            </a:r>
            <a:r>
              <a:rPr lang="pt-PT" sz="1200" dirty="0">
                <a:latin typeface="Arial" panose="020B0604020202020204" pitchFamily="34" charset="0"/>
                <a:cs typeface="Arial" panose="020B0604020202020204" pitchFamily="34" charset="0"/>
              </a:rPr>
              <a:t> Office </a:t>
            </a:r>
            <a:r>
              <a:rPr lang="pt-PT" sz="1200" dirty="0" err="1">
                <a:latin typeface="Arial" panose="020B0604020202020204" pitchFamily="34" charset="0"/>
                <a:cs typeface="Arial" panose="020B0604020202020204" pitchFamily="34" charset="0"/>
              </a:rPr>
              <a:t>assumed</a:t>
            </a:r>
            <a:r>
              <a:rPr lang="pt-PT" sz="1200" dirty="0">
                <a:latin typeface="Arial" panose="020B0604020202020204" pitchFamily="34" charset="0"/>
                <a:cs typeface="Arial" panose="020B0604020202020204" pitchFamily="34" charset="0"/>
              </a:rPr>
              <a:t> a </a:t>
            </a:r>
            <a:r>
              <a:rPr lang="pt-PT" sz="1200" dirty="0" err="1">
                <a:latin typeface="Arial" panose="020B0604020202020204" pitchFamily="34" charset="0"/>
                <a:cs typeface="Arial" panose="020B0604020202020204" pitchFamily="34" charset="0"/>
              </a:rPr>
              <a:t>leading</a:t>
            </a:r>
            <a:r>
              <a:rPr lang="pt-PT" sz="1200" dirty="0">
                <a:latin typeface="Arial" panose="020B0604020202020204" pitchFamily="34" charset="0"/>
                <a:cs typeface="Arial" panose="020B0604020202020204" pitchFamily="34" charset="0"/>
              </a:rPr>
              <a:t> role in </a:t>
            </a:r>
            <a:r>
              <a:rPr lang="pt-PT" sz="1200" dirty="0" err="1">
                <a:latin typeface="Arial" panose="020B0604020202020204" pitchFamily="34" charset="0"/>
                <a:cs typeface="Arial" panose="020B0604020202020204" pitchFamily="34" charset="0"/>
              </a:rPr>
              <a:t>monitoring</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legality</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and</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constitutionality</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solutions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adopted</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and</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specific</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implementing</a:t>
            </a:r>
            <a:r>
              <a:rPr lang="pt-PT" sz="1200" dirty="0">
                <a:latin typeface="Arial" panose="020B0604020202020204" pitchFamily="34" charset="0"/>
                <a:cs typeface="Arial" panose="020B0604020202020204" pitchFamily="34" charset="0"/>
              </a:rPr>
              <a:t> rules.</a:t>
            </a:r>
            <a:endParaRPr lang="en-MO" sz="1200"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591CC99F-CBFD-8761-B4C9-48FC72F80C07}"/>
              </a:ext>
            </a:extLst>
          </p:cNvPr>
          <p:cNvSpPr/>
          <p:nvPr/>
        </p:nvSpPr>
        <p:spPr>
          <a:xfrm>
            <a:off x="3536535" y="2213821"/>
            <a:ext cx="136187" cy="136187"/>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9" name="TextBox 8">
            <a:extLst>
              <a:ext uri="{FF2B5EF4-FFF2-40B4-BE49-F238E27FC236}">
                <a16:creationId xmlns:a16="http://schemas.microsoft.com/office/drawing/2014/main" id="{6B27E51C-F128-9FC4-0ECA-312CFF4BE139}"/>
              </a:ext>
            </a:extLst>
          </p:cNvPr>
          <p:cNvSpPr txBox="1"/>
          <p:nvPr/>
        </p:nvSpPr>
        <p:spPr>
          <a:xfrm>
            <a:off x="6433173" y="2055741"/>
            <a:ext cx="2513890" cy="2274084"/>
          </a:xfrm>
          <a:prstGeom prst="rect">
            <a:avLst/>
          </a:prstGeom>
          <a:noFill/>
        </p:spPr>
        <p:txBody>
          <a:bodyPr wrap="square" rtlCol="0">
            <a:spAutoFit/>
          </a:bodyPr>
          <a:lstStyle/>
          <a:p>
            <a:pPr>
              <a:lnSpc>
                <a:spcPct val="150000"/>
              </a:lnSpc>
            </a:pP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SMMP </a:t>
            </a:r>
            <a:r>
              <a:rPr lang="pt-PT" sz="1200" dirty="0" err="1">
                <a:latin typeface="Arial" panose="020B0604020202020204" pitchFamily="34" charset="0"/>
                <a:cs typeface="Arial" panose="020B0604020202020204" pitchFamily="34" charset="0"/>
              </a:rPr>
              <a:t>guided</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its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actions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during</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pandemic</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by</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constant</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and</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increased</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attention</a:t>
            </a:r>
            <a:r>
              <a:rPr lang="pt-PT" sz="1200" dirty="0">
                <a:latin typeface="Arial" panose="020B0604020202020204" pitchFamily="34" charset="0"/>
                <a:cs typeface="Arial" panose="020B0604020202020204" pitchFamily="34" charset="0"/>
              </a:rPr>
              <a:t>, in defense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rights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its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members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with</a:t>
            </a:r>
            <a:r>
              <a:rPr lang="pt-PT" sz="1200" dirty="0">
                <a:latin typeface="Arial" panose="020B0604020202020204" pitchFamily="34" charset="0"/>
                <a:cs typeface="Arial" panose="020B0604020202020204" pitchFamily="34" charset="0"/>
              </a:rPr>
              <a:t> a </a:t>
            </a:r>
            <a:r>
              <a:rPr lang="pt-PT" sz="1200" dirty="0" err="1">
                <a:latin typeface="Arial" panose="020B0604020202020204" pitchFamily="34" charset="0"/>
                <a:cs typeface="Arial" panose="020B0604020202020204" pitchFamily="34" charset="0"/>
              </a:rPr>
              <a:t>view</a:t>
            </a:r>
            <a:r>
              <a:rPr lang="pt-PT" sz="1200" dirty="0">
                <a:latin typeface="Arial" panose="020B0604020202020204" pitchFamily="34" charset="0"/>
                <a:cs typeface="Arial" panose="020B0604020202020204" pitchFamily="34" charset="0"/>
              </a:rPr>
              <a:t> to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exercise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of</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functions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entrusted</a:t>
            </a:r>
            <a:r>
              <a:rPr lang="pt-PT" sz="1200" dirty="0">
                <a:latin typeface="Arial" panose="020B0604020202020204" pitchFamily="34" charset="0"/>
                <a:cs typeface="Arial" panose="020B0604020202020204" pitchFamily="34" charset="0"/>
              </a:rPr>
              <a:t> to </a:t>
            </a:r>
            <a:r>
              <a:rPr lang="pt-PT" sz="1200" dirty="0" err="1">
                <a:latin typeface="Arial" panose="020B0604020202020204" pitchFamily="34" charset="0"/>
                <a:cs typeface="Arial" panose="020B0604020202020204" pitchFamily="34" charset="0"/>
              </a:rPr>
              <a:t>it</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with</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respect</a:t>
            </a:r>
            <a:r>
              <a:rPr lang="pt-PT" sz="1200" dirty="0">
                <a:latin typeface="Arial" panose="020B0604020202020204" pitchFamily="34" charset="0"/>
                <a:cs typeface="Arial" panose="020B0604020202020204" pitchFamily="34" charset="0"/>
              </a:rPr>
              <a:t> for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law</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and</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the</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Constitution</a:t>
            </a:r>
            <a:r>
              <a:rPr lang="pt-PT" sz="1200" dirty="0">
                <a:latin typeface="Arial" panose="020B0604020202020204" pitchFamily="34" charset="0"/>
                <a:cs typeface="Arial" panose="020B0604020202020204" pitchFamily="34" charset="0"/>
              </a:rPr>
              <a:t>.</a:t>
            </a:r>
            <a:endParaRPr lang="en-MO" sz="1200"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B9525D1E-D099-322A-1404-C5D832F07D4F}"/>
              </a:ext>
            </a:extLst>
          </p:cNvPr>
          <p:cNvSpPr/>
          <p:nvPr/>
        </p:nvSpPr>
        <p:spPr>
          <a:xfrm>
            <a:off x="6309955" y="2213821"/>
            <a:ext cx="136187" cy="136187"/>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Tree>
    <p:extLst>
      <p:ext uri="{BB962C8B-B14F-4D97-AF65-F5344CB8AC3E}">
        <p14:creationId xmlns:p14="http://schemas.microsoft.com/office/powerpoint/2010/main" val="3191941846"/>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5" grpId="0"/>
      <p:bldP spid="6" grpId="0" animBg="1"/>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51EA13-9C47-794B-9DD3-D934CE75E654}"/>
              </a:ext>
            </a:extLst>
          </p:cNvPr>
          <p:cNvPicPr>
            <a:picLocks noChangeAspect="1"/>
          </p:cNvPicPr>
          <p:nvPr/>
        </p:nvPicPr>
        <p:blipFill>
          <a:blip r:embed="rId2"/>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756A0D5C-03EA-7E41-B027-05F3623204F1}"/>
              </a:ext>
            </a:extLst>
          </p:cNvPr>
          <p:cNvSpPr txBox="1"/>
          <p:nvPr/>
        </p:nvSpPr>
        <p:spPr>
          <a:xfrm>
            <a:off x="1105711" y="2000782"/>
            <a:ext cx="7223901" cy="369332"/>
          </a:xfrm>
          <a:prstGeom prst="rect">
            <a:avLst/>
          </a:prstGeom>
          <a:noFill/>
        </p:spPr>
        <p:txBody>
          <a:bodyPr wrap="square" rtlCol="0">
            <a:spAutoFit/>
          </a:bodyPr>
          <a:lstStyle/>
          <a:p>
            <a:r>
              <a:rPr lang="pt-PT" b="1" dirty="0">
                <a:latin typeface="Arial" panose="020B0604020202020204" pitchFamily="34" charset="0"/>
                <a:cs typeface="Arial" panose="020B0604020202020204" pitchFamily="34" charset="0"/>
              </a:rPr>
              <a:t>Scope </a:t>
            </a:r>
            <a:r>
              <a:rPr lang="pt-PT" b="1" dirty="0" err="1">
                <a:latin typeface="Arial" panose="020B0604020202020204" pitchFamily="34" charset="0"/>
                <a:cs typeface="Arial" panose="020B0604020202020204" pitchFamily="34" charset="0"/>
              </a:rPr>
              <a:t>of</a:t>
            </a:r>
            <a:r>
              <a:rPr lang="pt-PT" b="1" dirty="0">
                <a:latin typeface="Arial" panose="020B0604020202020204" pitchFamily="34" charset="0"/>
                <a:cs typeface="Arial" panose="020B0604020202020204" pitchFamily="34" charset="0"/>
              </a:rPr>
              <a:t> Criminal </a:t>
            </a:r>
            <a:r>
              <a:rPr lang="pt-PT" b="1" dirty="0" err="1">
                <a:latin typeface="Arial" panose="020B0604020202020204" pitchFamily="34" charset="0"/>
                <a:cs typeface="Arial" panose="020B0604020202020204" pitchFamily="34" charset="0"/>
              </a:rPr>
              <a:t>Proceedings</a:t>
            </a:r>
            <a:r>
              <a:rPr lang="pt-PT" b="1" dirty="0">
                <a:latin typeface="Arial" panose="020B0604020202020204" pitchFamily="34" charset="0"/>
                <a:cs typeface="Arial" panose="020B0604020202020204" pitchFamily="34" charset="0"/>
              </a:rPr>
              <a:t> </a:t>
            </a:r>
            <a:r>
              <a:rPr lang="pt-PT" b="1" dirty="0" err="1">
                <a:latin typeface="Arial" panose="020B0604020202020204" pitchFamily="34" charset="0"/>
                <a:cs typeface="Arial" panose="020B0604020202020204" pitchFamily="34" charset="0"/>
              </a:rPr>
              <a:t>and</a:t>
            </a:r>
            <a:r>
              <a:rPr lang="pt-PT" b="1" dirty="0">
                <a:latin typeface="Arial" panose="020B0604020202020204" pitchFamily="34" charset="0"/>
                <a:cs typeface="Arial" panose="020B0604020202020204" pitchFamily="34" charset="0"/>
              </a:rPr>
              <a:t> Criminal </a:t>
            </a:r>
            <a:r>
              <a:rPr lang="pt-PT" b="1" dirty="0" err="1">
                <a:latin typeface="Arial" panose="020B0604020202020204" pitchFamily="34" charset="0"/>
                <a:cs typeface="Arial" panose="020B0604020202020204" pitchFamily="34" charset="0"/>
              </a:rPr>
              <a:t>Procedure</a:t>
            </a:r>
            <a:r>
              <a:rPr lang="pt-PT" b="1" dirty="0">
                <a:latin typeface="Arial" panose="020B0604020202020204" pitchFamily="34" charset="0"/>
                <a:cs typeface="Arial" panose="020B0604020202020204" pitchFamily="34" charset="0"/>
              </a:rPr>
              <a:t>:</a:t>
            </a:r>
            <a:r>
              <a:rPr lang="en-MO" sz="1600" b="1" dirty="0">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0A1BE48B-81B0-F845-9B11-9998A3FE0F3C}"/>
              </a:ext>
            </a:extLst>
          </p:cNvPr>
          <p:cNvSpPr txBox="1"/>
          <p:nvPr/>
        </p:nvSpPr>
        <p:spPr>
          <a:xfrm>
            <a:off x="1329447" y="2392804"/>
            <a:ext cx="7278771"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interpretation of laws must lead to the realization of the Law, so that Justice can be achieved.</a:t>
            </a:r>
            <a:endParaRPr lang="en-MO" sz="14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6B13994-8DD3-B74D-AF23-CBC37B98A924}"/>
              </a:ext>
            </a:extLst>
          </p:cNvPr>
          <p:cNvSpPr/>
          <p:nvPr/>
        </p:nvSpPr>
        <p:spPr>
          <a:xfrm>
            <a:off x="1206230" y="2486588"/>
            <a:ext cx="136187" cy="136187"/>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8" name="TextBox 17">
            <a:extLst>
              <a:ext uri="{FF2B5EF4-FFF2-40B4-BE49-F238E27FC236}">
                <a16:creationId xmlns:a16="http://schemas.microsoft.com/office/drawing/2014/main" id="{7759C9B8-4D79-2B46-8EC0-2474213E6ECA}"/>
              </a:ext>
            </a:extLst>
          </p:cNvPr>
          <p:cNvSpPr txBox="1"/>
          <p:nvPr/>
        </p:nvSpPr>
        <p:spPr>
          <a:xfrm>
            <a:off x="786319" y="6383340"/>
            <a:ext cx="2999361" cy="276999"/>
          </a:xfrm>
          <a:prstGeom prst="rect">
            <a:avLst/>
          </a:prstGeom>
          <a:noFill/>
        </p:spPr>
        <p:txBody>
          <a:bodyPr wrap="square" rtlCol="0">
            <a:spAutoFit/>
          </a:bodyPr>
          <a:lstStyle/>
          <a:p>
            <a:r>
              <a:rPr lang="pt-PT" sz="1200" b="1" dirty="0">
                <a:solidFill>
                  <a:schemeClr val="bg1"/>
                </a:solidFill>
                <a:latin typeface="Arial" panose="020B0604020202020204" pitchFamily="34" charset="0"/>
                <a:cs typeface="Arial" panose="020B0604020202020204" pitchFamily="34" charset="0"/>
              </a:rPr>
              <a:t>Tbilisi – </a:t>
            </a:r>
            <a:r>
              <a:rPr lang="pt-PT" sz="1200" b="1" dirty="0" err="1">
                <a:solidFill>
                  <a:schemeClr val="bg1"/>
                </a:solidFill>
                <a:latin typeface="Arial" panose="020B0604020202020204" pitchFamily="34" charset="0"/>
                <a:cs typeface="Arial" panose="020B0604020202020204" pitchFamily="34" charset="0"/>
              </a:rPr>
              <a:t>Georgia</a:t>
            </a:r>
            <a:r>
              <a:rPr lang="en-MO" sz="1200" b="1" dirty="0">
                <a:solidFill>
                  <a:schemeClr val="bg1"/>
                </a:solidFill>
                <a:latin typeface="Arial" panose="020B0604020202020204" pitchFamily="34" charset="0"/>
                <a:cs typeface="Arial" panose="020B0604020202020204" pitchFamily="34" charset="0"/>
              </a:rPr>
              <a:t> </a:t>
            </a:r>
            <a:r>
              <a:rPr lang="en-MO" sz="1100" b="1" dirty="0">
                <a:latin typeface="Arial" panose="020B0604020202020204" pitchFamily="34" charset="0"/>
                <a:cs typeface="Arial" panose="020B0604020202020204" pitchFamily="34" charset="0"/>
              </a:rPr>
              <a:t>2022 / 09 / 25-29</a:t>
            </a:r>
          </a:p>
        </p:txBody>
      </p:sp>
      <p:sp>
        <p:nvSpPr>
          <p:cNvPr id="19" name="TextBox 18">
            <a:extLst>
              <a:ext uri="{FF2B5EF4-FFF2-40B4-BE49-F238E27FC236}">
                <a16:creationId xmlns:a16="http://schemas.microsoft.com/office/drawing/2014/main" id="{1E4A3C63-4B9F-6B46-BC9A-6688CB5A248A}"/>
              </a:ext>
            </a:extLst>
          </p:cNvPr>
          <p:cNvSpPr txBox="1"/>
          <p:nvPr/>
        </p:nvSpPr>
        <p:spPr>
          <a:xfrm>
            <a:off x="170235" y="1282913"/>
            <a:ext cx="296694" cy="276999"/>
          </a:xfrm>
          <a:prstGeom prst="rect">
            <a:avLst/>
          </a:prstGeom>
          <a:noFill/>
        </p:spPr>
        <p:txBody>
          <a:bodyPr wrap="square" rtlCol="0">
            <a:spAutoFit/>
          </a:bodyPr>
          <a:lstStyle/>
          <a:p>
            <a:r>
              <a:rPr lang="en-MO" sz="1200" b="1" dirty="0">
                <a:solidFill>
                  <a:schemeClr val="bg1"/>
                </a:solidFill>
                <a:latin typeface="Gotham" panose="02000504050000020004" pitchFamily="2" charset="0"/>
              </a:rPr>
              <a:t>8</a:t>
            </a:r>
            <a:endParaRPr lang="en-MO" sz="1200" b="1" dirty="0">
              <a:solidFill>
                <a:srgbClr val="01B7A3"/>
              </a:solidFill>
              <a:latin typeface="Gotham" panose="02000504050000020004" pitchFamily="2" charset="0"/>
            </a:endParaRPr>
          </a:p>
        </p:txBody>
      </p:sp>
      <p:sp>
        <p:nvSpPr>
          <p:cNvPr id="21" name="TextBox 20">
            <a:extLst>
              <a:ext uri="{FF2B5EF4-FFF2-40B4-BE49-F238E27FC236}">
                <a16:creationId xmlns:a16="http://schemas.microsoft.com/office/drawing/2014/main" id="{2D87E73B-6D74-E940-A0D6-BAD968F4DFF8}"/>
              </a:ext>
            </a:extLst>
          </p:cNvPr>
          <p:cNvSpPr txBox="1"/>
          <p:nvPr/>
        </p:nvSpPr>
        <p:spPr>
          <a:xfrm>
            <a:off x="1105711" y="5375865"/>
            <a:ext cx="7447382" cy="738664"/>
          </a:xfrm>
          <a:prstGeom prst="rect">
            <a:avLst/>
          </a:prstGeom>
          <a:noFill/>
        </p:spPr>
        <p:txBody>
          <a:bodyPr wrap="square" rtlCol="0">
            <a:spAutoFit/>
          </a:bodyPr>
          <a:lstStyle/>
          <a:p>
            <a:r>
              <a:rPr lang="pt-PT" sz="1400" b="1" dirty="0" err="1">
                <a:solidFill>
                  <a:srgbClr val="01B7A3"/>
                </a:solidFill>
                <a:latin typeface="Arial" panose="020B0604020202020204" pitchFamily="34" charset="0"/>
                <a:cs typeface="Arial" panose="020B0604020202020204" pitchFamily="34" charset="0"/>
              </a:rPr>
              <a:t>The</a:t>
            </a:r>
            <a:r>
              <a:rPr lang="pt-PT" sz="1400" b="1" dirty="0">
                <a:solidFill>
                  <a:srgbClr val="01B7A3"/>
                </a:solidFill>
                <a:latin typeface="Arial" panose="020B0604020202020204" pitchFamily="34" charset="0"/>
                <a:cs typeface="Arial" panose="020B0604020202020204" pitchFamily="34" charset="0"/>
              </a:rPr>
              <a:t> role </a:t>
            </a:r>
            <a:r>
              <a:rPr lang="pt-PT" sz="1400" b="1" dirty="0" err="1">
                <a:solidFill>
                  <a:srgbClr val="01B7A3"/>
                </a:solidFill>
                <a:latin typeface="Arial" panose="020B0604020202020204" pitchFamily="34" charset="0"/>
                <a:cs typeface="Arial" panose="020B0604020202020204" pitchFamily="34" charset="0"/>
              </a:rPr>
              <a:t>of</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the</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prosecutors</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and</a:t>
            </a:r>
            <a:r>
              <a:rPr lang="pt-PT" sz="1400" b="1" dirty="0">
                <a:solidFill>
                  <a:srgbClr val="01B7A3"/>
                </a:solidFill>
                <a:latin typeface="Arial" panose="020B0604020202020204" pitchFamily="34" charset="0"/>
                <a:cs typeface="Arial" panose="020B0604020202020204" pitchFamily="34" charset="0"/>
              </a:rPr>
              <a:t> SMMP </a:t>
            </a:r>
            <a:r>
              <a:rPr lang="pt-PT" sz="1400" b="1" dirty="0" err="1">
                <a:solidFill>
                  <a:srgbClr val="01B7A3"/>
                </a:solidFill>
                <a:latin typeface="Arial" panose="020B0604020202020204" pitchFamily="34" charset="0"/>
                <a:cs typeface="Arial" panose="020B0604020202020204" pitchFamily="34" charset="0"/>
              </a:rPr>
              <a:t>itself</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was</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decisive</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so</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that</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the</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adaptation</a:t>
            </a:r>
            <a:endParaRPr lang="pt-PT" sz="1400" b="1" dirty="0">
              <a:solidFill>
                <a:srgbClr val="01B7A3"/>
              </a:solidFill>
              <a:latin typeface="Arial" panose="020B0604020202020204" pitchFamily="34" charset="0"/>
              <a:cs typeface="Arial" panose="020B0604020202020204" pitchFamily="34" charset="0"/>
            </a:endParaRPr>
          </a:p>
          <a:p>
            <a:r>
              <a:rPr lang="pt-PT" sz="1400" b="1" dirty="0" err="1">
                <a:solidFill>
                  <a:srgbClr val="01B7A3"/>
                </a:solidFill>
                <a:latin typeface="Arial" panose="020B0604020202020204" pitchFamily="34" charset="0"/>
                <a:cs typeface="Arial" panose="020B0604020202020204" pitchFamily="34" charset="0"/>
              </a:rPr>
              <a:t>of</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the</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formalities</a:t>
            </a:r>
            <a:r>
              <a:rPr lang="pt-PT" sz="1400" b="1" dirty="0">
                <a:solidFill>
                  <a:srgbClr val="01B7A3"/>
                </a:solidFill>
                <a:latin typeface="Arial" panose="020B0604020202020204" pitchFamily="34" charset="0"/>
                <a:cs typeface="Arial" panose="020B0604020202020204" pitchFamily="34" charset="0"/>
              </a:rPr>
              <a:t> as a </a:t>
            </a:r>
            <a:r>
              <a:rPr lang="pt-PT" sz="1400" b="1" dirty="0" err="1">
                <a:solidFill>
                  <a:srgbClr val="01B7A3"/>
                </a:solidFill>
                <a:latin typeface="Arial" panose="020B0604020202020204" pitchFamily="34" charset="0"/>
                <a:cs typeface="Arial" panose="020B0604020202020204" pitchFamily="34" charset="0"/>
              </a:rPr>
              <a:t>result</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of</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the</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pandemic</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would</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not</a:t>
            </a:r>
            <a:r>
              <a:rPr lang="pt-PT" sz="1400" b="1" dirty="0">
                <a:solidFill>
                  <a:srgbClr val="01B7A3"/>
                </a:solidFill>
                <a:latin typeface="Arial" panose="020B0604020202020204" pitchFamily="34" charset="0"/>
                <a:cs typeface="Arial" panose="020B0604020202020204" pitchFamily="34" charset="0"/>
              </a:rPr>
              <a:t> lead, in </a:t>
            </a:r>
            <a:r>
              <a:rPr lang="pt-PT" sz="1400" b="1" dirty="0" err="1">
                <a:solidFill>
                  <a:srgbClr val="01B7A3"/>
                </a:solidFill>
                <a:latin typeface="Arial" panose="020B0604020202020204" pitchFamily="34" charset="0"/>
                <a:cs typeface="Arial" panose="020B0604020202020204" pitchFamily="34" charset="0"/>
              </a:rPr>
              <a:t>the</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courtroom</a:t>
            </a:r>
            <a:r>
              <a:rPr lang="pt-PT" sz="1400" b="1" dirty="0">
                <a:solidFill>
                  <a:srgbClr val="01B7A3"/>
                </a:solidFill>
                <a:latin typeface="Arial" panose="020B0604020202020204" pitchFamily="34" charset="0"/>
                <a:cs typeface="Arial" panose="020B0604020202020204" pitchFamily="34" charset="0"/>
              </a:rPr>
              <a:t>,</a:t>
            </a:r>
          </a:p>
          <a:p>
            <a:r>
              <a:rPr lang="pt-PT" sz="1400" b="1" dirty="0">
                <a:solidFill>
                  <a:srgbClr val="01B7A3"/>
                </a:solidFill>
                <a:latin typeface="Arial" panose="020B0604020202020204" pitchFamily="34" charset="0"/>
                <a:cs typeface="Arial" panose="020B0604020202020204" pitchFamily="34" charset="0"/>
              </a:rPr>
              <a:t>to a </a:t>
            </a:r>
            <a:r>
              <a:rPr lang="pt-PT" sz="1400" b="1" dirty="0" err="1">
                <a:solidFill>
                  <a:srgbClr val="01B7A3"/>
                </a:solidFill>
                <a:latin typeface="Arial" panose="020B0604020202020204" pitchFamily="34" charset="0"/>
                <a:cs typeface="Arial" panose="020B0604020202020204" pitchFamily="34" charset="0"/>
              </a:rPr>
              <a:t>decrease</a:t>
            </a:r>
            <a:r>
              <a:rPr lang="pt-PT" sz="1400" b="1" dirty="0">
                <a:solidFill>
                  <a:srgbClr val="01B7A3"/>
                </a:solidFill>
                <a:latin typeface="Arial" panose="020B0604020202020204" pitchFamily="34" charset="0"/>
                <a:cs typeface="Arial" panose="020B0604020202020204" pitchFamily="34" charset="0"/>
              </a:rPr>
              <a:t> in rigor in </a:t>
            </a:r>
            <a:r>
              <a:rPr lang="pt-PT" sz="1400" b="1" dirty="0" err="1">
                <a:solidFill>
                  <a:srgbClr val="01B7A3"/>
                </a:solidFill>
                <a:latin typeface="Arial" panose="020B0604020202020204" pitchFamily="34" charset="0"/>
                <a:cs typeface="Arial" panose="020B0604020202020204" pitchFamily="34" charset="0"/>
              </a:rPr>
              <a:t>the</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production</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and</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assessment</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of</a:t>
            </a:r>
            <a:r>
              <a:rPr lang="pt-PT" sz="1400" b="1" dirty="0">
                <a:solidFill>
                  <a:srgbClr val="01B7A3"/>
                </a:solidFill>
                <a:latin typeface="Arial" panose="020B0604020202020204" pitchFamily="34" charset="0"/>
                <a:cs typeface="Arial" panose="020B0604020202020204" pitchFamily="34" charset="0"/>
              </a:rPr>
              <a:t> </a:t>
            </a:r>
            <a:r>
              <a:rPr lang="pt-PT" sz="1400" b="1" dirty="0" err="1">
                <a:solidFill>
                  <a:srgbClr val="01B7A3"/>
                </a:solidFill>
                <a:latin typeface="Arial" panose="020B0604020202020204" pitchFamily="34" charset="0"/>
                <a:cs typeface="Arial" panose="020B0604020202020204" pitchFamily="34" charset="0"/>
              </a:rPr>
              <a:t>evidence</a:t>
            </a:r>
            <a:r>
              <a:rPr lang="pt-PT" sz="1400" b="1" dirty="0">
                <a:solidFill>
                  <a:srgbClr val="01B7A3"/>
                </a:solidFill>
                <a:latin typeface="Arial" panose="020B0604020202020204" pitchFamily="34" charset="0"/>
                <a:cs typeface="Arial" panose="020B0604020202020204" pitchFamily="34" charset="0"/>
              </a:rPr>
              <a:t>.</a:t>
            </a:r>
            <a:endParaRPr lang="en-MO" sz="1400" b="1" dirty="0">
              <a:solidFill>
                <a:srgbClr val="01B7A3"/>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EAC3939-EA46-4F04-C455-499561FDCCDA}"/>
              </a:ext>
            </a:extLst>
          </p:cNvPr>
          <p:cNvSpPr txBox="1"/>
          <p:nvPr/>
        </p:nvSpPr>
        <p:spPr>
          <a:xfrm>
            <a:off x="2395893" y="1141001"/>
            <a:ext cx="6669525" cy="523220"/>
          </a:xfrm>
          <a:prstGeom prst="rect">
            <a:avLst/>
          </a:prstGeom>
          <a:noFill/>
        </p:spPr>
        <p:txBody>
          <a:bodyPr wrap="square" rtlCol="0">
            <a:spAutoFit/>
          </a:bodyPr>
          <a:lstStyle/>
          <a:p>
            <a:r>
              <a:rPr lang="pt-PT" sz="1600" b="1" dirty="0">
                <a:solidFill>
                  <a:schemeClr val="bg1"/>
                </a:solidFill>
                <a:latin typeface="Arial" panose="020B0604020202020204" pitchFamily="34" charset="0"/>
                <a:cs typeface="Arial" panose="020B0604020202020204" pitchFamily="34" charset="0"/>
              </a:rPr>
              <a:t>IAP - </a:t>
            </a:r>
            <a:r>
              <a:rPr lang="pt-PT" sz="1600" b="1" dirty="0" err="1">
                <a:solidFill>
                  <a:schemeClr val="bg1"/>
                </a:solidFill>
                <a:latin typeface="Arial" panose="020B0604020202020204" pitchFamily="34" charset="0"/>
                <a:cs typeface="Arial" panose="020B0604020202020204" pitchFamily="34" charset="0"/>
              </a:rPr>
              <a:t>International</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Association</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of</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Prosecutors</a:t>
            </a:r>
            <a:endParaRPr lang="pt-PT" sz="1600" b="1" dirty="0">
              <a:solidFill>
                <a:schemeClr val="bg1"/>
              </a:solidFill>
              <a:latin typeface="Arial" panose="020B0604020202020204" pitchFamily="34" charset="0"/>
              <a:cs typeface="Arial" panose="020B0604020202020204" pitchFamily="34" charset="0"/>
            </a:endParaRPr>
          </a:p>
          <a:p>
            <a:r>
              <a:rPr lang="pt-PT" sz="1200" b="1" dirty="0">
                <a:solidFill>
                  <a:schemeClr val="bg1"/>
                </a:solidFill>
                <a:latin typeface="Arial" panose="020B0604020202020204" pitchFamily="34" charset="0"/>
                <a:cs typeface="Arial" panose="020B0604020202020204" pitchFamily="34" charset="0"/>
              </a:rPr>
              <a:t>27th </a:t>
            </a:r>
            <a:r>
              <a:rPr lang="pt-PT" sz="1200" b="1" dirty="0" err="1">
                <a:solidFill>
                  <a:schemeClr val="bg1"/>
                </a:solidFill>
                <a:latin typeface="Arial" panose="020B0604020202020204" pitchFamily="34" charset="0"/>
                <a:cs typeface="Arial" panose="020B0604020202020204" pitchFamily="34" charset="0"/>
              </a:rPr>
              <a:t>Annual</a:t>
            </a:r>
            <a:r>
              <a:rPr lang="pt-PT" sz="1200" b="1" dirty="0">
                <a:solidFill>
                  <a:schemeClr val="bg1"/>
                </a:solidFill>
                <a:latin typeface="Arial" panose="020B0604020202020204" pitchFamily="34" charset="0"/>
                <a:cs typeface="Arial" panose="020B0604020202020204" pitchFamily="34" charset="0"/>
              </a:rPr>
              <a:t> Conference </a:t>
            </a:r>
            <a:r>
              <a:rPr lang="pt-PT" sz="1200" b="1" dirty="0" err="1">
                <a:solidFill>
                  <a:schemeClr val="bg1"/>
                </a:solidFill>
                <a:latin typeface="Arial" panose="020B0604020202020204" pitchFamily="34" charset="0"/>
                <a:cs typeface="Arial" panose="020B0604020202020204" pitchFamily="34" charset="0"/>
              </a:rPr>
              <a:t>And</a:t>
            </a:r>
            <a:r>
              <a:rPr lang="pt-PT" sz="1200" b="1" dirty="0">
                <a:solidFill>
                  <a:schemeClr val="bg1"/>
                </a:solidFill>
                <a:latin typeface="Arial" panose="020B0604020202020204" pitchFamily="34" charset="0"/>
                <a:cs typeface="Arial" panose="020B0604020202020204" pitchFamily="34" charset="0"/>
              </a:rPr>
              <a:t> General Meeting </a:t>
            </a:r>
            <a:endParaRPr lang="en-MO" sz="1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5BA9A81-1BAA-C64E-69E3-18BB77D82F77}"/>
              </a:ext>
            </a:extLst>
          </p:cNvPr>
          <p:cNvSpPr txBox="1"/>
          <p:nvPr/>
        </p:nvSpPr>
        <p:spPr>
          <a:xfrm>
            <a:off x="1329447" y="2914431"/>
            <a:ext cx="7278771"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Portuguese criminal procedure is based on principles constituting the Democratic constitutional state and aims at the realization of justice in the specific case.</a:t>
            </a:r>
            <a:endParaRPr lang="en-MO" sz="1400"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3B72261D-5A5A-7951-949E-8FDD996563C7}"/>
              </a:ext>
            </a:extLst>
          </p:cNvPr>
          <p:cNvSpPr/>
          <p:nvPr/>
        </p:nvSpPr>
        <p:spPr>
          <a:xfrm>
            <a:off x="1206230" y="3008215"/>
            <a:ext cx="136187" cy="136187"/>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6" name="TextBox 5">
            <a:extLst>
              <a:ext uri="{FF2B5EF4-FFF2-40B4-BE49-F238E27FC236}">
                <a16:creationId xmlns:a16="http://schemas.microsoft.com/office/drawing/2014/main" id="{D5911A73-82F9-10CC-CD2E-31DACB5F01A2}"/>
              </a:ext>
            </a:extLst>
          </p:cNvPr>
          <p:cNvSpPr txBox="1"/>
          <p:nvPr/>
        </p:nvSpPr>
        <p:spPr>
          <a:xfrm>
            <a:off x="1329447" y="3468957"/>
            <a:ext cx="7278771"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exceptional and temporary measures approved following the </a:t>
            </a:r>
            <a:r>
              <a:rPr lang="en-US" sz="1400" i="1" dirty="0">
                <a:latin typeface="Arial" panose="020B0604020202020204" pitchFamily="34" charset="0"/>
                <a:cs typeface="Arial" panose="020B0604020202020204" pitchFamily="34" charset="0"/>
              </a:rPr>
              <a:t>Covid-19</a:t>
            </a:r>
            <a:r>
              <a:rPr lang="en-US" sz="1400" dirty="0">
                <a:latin typeface="Arial" panose="020B0604020202020204" pitchFamily="34" charset="0"/>
                <a:cs typeface="Arial" panose="020B0604020202020204" pitchFamily="34" charset="0"/>
              </a:rPr>
              <a:t> pandemic by </a:t>
            </a:r>
            <a:r>
              <a:rPr lang="en-US" sz="1400" b="1" dirty="0">
                <a:latin typeface="Arial" panose="020B0604020202020204" pitchFamily="34" charset="0"/>
                <a:cs typeface="Arial" panose="020B0604020202020204" pitchFamily="34" charset="0"/>
              </a:rPr>
              <a:t>Laws No. 1-A/2020, of 03/19</a:t>
            </a:r>
            <a:r>
              <a:rPr lang="en-US" sz="1400" dirty="0">
                <a:latin typeface="Arial" panose="020B0604020202020204" pitchFamily="34" charset="0"/>
                <a:cs typeface="Arial" panose="020B0604020202020204" pitchFamily="34" charset="0"/>
              </a:rPr>
              <a:t> and </a:t>
            </a:r>
            <a:r>
              <a:rPr lang="en-US" sz="1400" b="1" dirty="0">
                <a:latin typeface="Arial" panose="020B0604020202020204" pitchFamily="34" charset="0"/>
                <a:cs typeface="Arial" panose="020B0604020202020204" pitchFamily="34" charset="0"/>
              </a:rPr>
              <a:t>No. 4-A/2020, 04/06</a:t>
            </a:r>
            <a:r>
              <a:rPr lang="en-US" sz="1400" dirty="0">
                <a:latin typeface="Arial" panose="020B0604020202020204" pitchFamily="34" charset="0"/>
                <a:cs typeface="Arial" panose="020B0604020202020204" pitchFamily="34" charset="0"/>
              </a:rPr>
              <a:t> also covered criminal procedure, namely those contained in art. 7: </a:t>
            </a:r>
            <a:endParaRPr lang="en-MO" sz="1400"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84333DBE-ED33-1FFF-D149-5F9774B43E67}"/>
              </a:ext>
            </a:extLst>
          </p:cNvPr>
          <p:cNvSpPr/>
          <p:nvPr/>
        </p:nvSpPr>
        <p:spPr>
          <a:xfrm>
            <a:off x="1206230" y="3562741"/>
            <a:ext cx="136187" cy="136187"/>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2" name="TextBox 11">
            <a:extLst>
              <a:ext uri="{FF2B5EF4-FFF2-40B4-BE49-F238E27FC236}">
                <a16:creationId xmlns:a16="http://schemas.microsoft.com/office/drawing/2014/main" id="{9AA09A32-968A-790E-989A-21FA0F175D6E}"/>
              </a:ext>
            </a:extLst>
          </p:cNvPr>
          <p:cNvSpPr txBox="1"/>
          <p:nvPr/>
        </p:nvSpPr>
        <p:spPr>
          <a:xfrm>
            <a:off x="1785937" y="4161843"/>
            <a:ext cx="7278770" cy="1169551"/>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suspension of deadlines for the practice of judicial acts </a:t>
            </a:r>
            <a:r>
              <a:rPr lang="en-US" sz="1400" b="1" dirty="0">
                <a:latin typeface="Arial" panose="020B0604020202020204" pitchFamily="34" charset="0"/>
                <a:cs typeface="Arial" panose="020B0604020202020204" pitchFamily="34" charset="0"/>
              </a:rPr>
              <a:t>(paragraph 1);</a:t>
            </a:r>
            <a:endParaRPr lang="en-MO"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suspension and extension of the statute of limitations and expiry </a:t>
            </a:r>
            <a:r>
              <a:rPr lang="en-US" sz="1400" b="1" dirty="0">
                <a:latin typeface="Arial" panose="020B0604020202020204" pitchFamily="34" charset="0"/>
                <a:cs typeface="Arial" panose="020B0604020202020204" pitchFamily="34" charset="0"/>
              </a:rPr>
              <a:t>(paragraphs 3 and 4);</a:t>
            </a:r>
          </a:p>
          <a:p>
            <a:r>
              <a:rPr lang="en-US" sz="1400" dirty="0">
                <a:latin typeface="Arial" panose="020B0604020202020204" pitchFamily="34" charset="0"/>
                <a:cs typeface="Arial" panose="020B0604020202020204" pitchFamily="34" charset="0"/>
              </a:rPr>
              <a:t>admissibility of the practice of procedural acts by teleconference or video</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call </a:t>
            </a:r>
            <a:r>
              <a:rPr lang="en-US" sz="1400" b="1" dirty="0">
                <a:latin typeface="Arial" panose="020B0604020202020204" pitchFamily="34" charset="0"/>
                <a:cs typeface="Arial" panose="020B0604020202020204" pitchFamily="34" charset="0"/>
              </a:rPr>
              <a:t>(paragraph 5) </a:t>
            </a:r>
            <a:r>
              <a:rPr lang="en-US" sz="1400" dirty="0">
                <a:latin typeface="Arial" panose="020B0604020202020204" pitchFamily="34" charset="0"/>
                <a:cs typeface="Arial" panose="020B0604020202020204" pitchFamily="34" charset="0"/>
              </a:rPr>
              <a:t>and special provisions on the conduct of urgent</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proceedings </a:t>
            </a:r>
            <a:r>
              <a:rPr lang="en-US" sz="1400" b="1" dirty="0">
                <a:latin typeface="Arial" panose="020B0604020202020204" pitchFamily="34" charset="0"/>
                <a:cs typeface="Arial" panose="020B0604020202020204" pitchFamily="34" charset="0"/>
              </a:rPr>
              <a:t>(paragraph 7).</a:t>
            </a:r>
            <a:endParaRPr lang="en-MO" sz="1400" b="1" dirty="0">
              <a:latin typeface="Arial" panose="020B0604020202020204" pitchFamily="34" charset="0"/>
              <a:cs typeface="Arial" panose="020B0604020202020204" pitchFamily="34" charset="0"/>
            </a:endParaRPr>
          </a:p>
        </p:txBody>
      </p:sp>
      <p:sp>
        <p:nvSpPr>
          <p:cNvPr id="14" name="Pentagon 13">
            <a:extLst>
              <a:ext uri="{FF2B5EF4-FFF2-40B4-BE49-F238E27FC236}">
                <a16:creationId xmlns:a16="http://schemas.microsoft.com/office/drawing/2014/main" id="{7DF81007-E989-462A-5629-7001CE99DC63}"/>
              </a:ext>
            </a:extLst>
          </p:cNvPr>
          <p:cNvSpPr/>
          <p:nvPr/>
        </p:nvSpPr>
        <p:spPr>
          <a:xfrm>
            <a:off x="1728790" y="4288974"/>
            <a:ext cx="100013" cy="85725"/>
          </a:xfrm>
          <a:prstGeom prst="homePlat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a:p>
        </p:txBody>
      </p:sp>
      <p:sp>
        <p:nvSpPr>
          <p:cNvPr id="15" name="Pentagon 14">
            <a:extLst>
              <a:ext uri="{FF2B5EF4-FFF2-40B4-BE49-F238E27FC236}">
                <a16:creationId xmlns:a16="http://schemas.microsoft.com/office/drawing/2014/main" id="{BAC1459C-6919-F9DF-8C87-9C54BB851780}"/>
              </a:ext>
            </a:extLst>
          </p:cNvPr>
          <p:cNvSpPr/>
          <p:nvPr/>
        </p:nvSpPr>
        <p:spPr>
          <a:xfrm>
            <a:off x="1724027" y="4506962"/>
            <a:ext cx="100013" cy="85725"/>
          </a:xfrm>
          <a:prstGeom prst="homePlat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a:p>
        </p:txBody>
      </p:sp>
      <p:sp>
        <p:nvSpPr>
          <p:cNvPr id="16" name="Pentagon 15">
            <a:extLst>
              <a:ext uri="{FF2B5EF4-FFF2-40B4-BE49-F238E27FC236}">
                <a16:creationId xmlns:a16="http://schemas.microsoft.com/office/drawing/2014/main" id="{B19390DE-DDB7-224A-757C-75301C17E0C8}"/>
              </a:ext>
            </a:extLst>
          </p:cNvPr>
          <p:cNvSpPr/>
          <p:nvPr/>
        </p:nvSpPr>
        <p:spPr>
          <a:xfrm>
            <a:off x="1724026" y="4729395"/>
            <a:ext cx="100013" cy="85725"/>
          </a:xfrm>
          <a:prstGeom prst="homePlat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a:p>
        </p:txBody>
      </p:sp>
    </p:spTree>
    <p:extLst>
      <p:ext uri="{BB962C8B-B14F-4D97-AF65-F5344CB8AC3E}">
        <p14:creationId xmlns:p14="http://schemas.microsoft.com/office/powerpoint/2010/main" val="1647389785"/>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500"/>
                                        <p:tgtEl>
                                          <p:spTgt spid="6"/>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Left)">
                                      <p:cBhvr>
                                        <p:cTn id="32" dur="500"/>
                                        <p:tgtEl>
                                          <p:spTgt spid="14"/>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trips(downLeft)">
                                      <p:cBhvr>
                                        <p:cTn id="35" dur="500"/>
                                        <p:tgtEl>
                                          <p:spTgt spid="15"/>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strips(downLeft)">
                                      <p:cBhvr>
                                        <p:cTn id="38" dur="500"/>
                                        <p:tgtEl>
                                          <p:spTgt spid="1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strips(down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 grpId="0" animBg="1"/>
      <p:bldP spid="21" grpId="0"/>
      <p:bldP spid="4" grpId="0"/>
      <p:bldP spid="5" grpId="0" animBg="1"/>
      <p:bldP spid="6" grpId="0"/>
      <p:bldP spid="10" grpId="0" animBg="1"/>
      <p:bldP spid="12" grpId="0"/>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51EA13-9C47-794B-9DD3-D934CE75E654}"/>
              </a:ext>
            </a:extLst>
          </p:cNvPr>
          <p:cNvPicPr>
            <a:picLocks noChangeAspect="1"/>
          </p:cNvPicPr>
          <p:nvPr/>
        </p:nvPicPr>
        <p:blipFill>
          <a:blip r:embed="rId2"/>
          <a:stretch>
            <a:fillRect/>
          </a:stretch>
        </p:blipFill>
        <p:spPr>
          <a:xfrm>
            <a:off x="0" y="0"/>
            <a:ext cx="9144000" cy="6858000"/>
          </a:xfrm>
          <a:prstGeom prst="rect">
            <a:avLst/>
          </a:prstGeom>
        </p:spPr>
      </p:pic>
      <p:sp>
        <p:nvSpPr>
          <p:cNvPr id="11" name="TextBox 10">
            <a:extLst>
              <a:ext uri="{FF2B5EF4-FFF2-40B4-BE49-F238E27FC236}">
                <a16:creationId xmlns:a16="http://schemas.microsoft.com/office/drawing/2014/main" id="{0A1BE48B-81B0-F845-9B11-9998A3FE0F3C}"/>
              </a:ext>
            </a:extLst>
          </p:cNvPr>
          <p:cNvSpPr txBox="1"/>
          <p:nvPr/>
        </p:nvSpPr>
        <p:spPr>
          <a:xfrm>
            <a:off x="1329447" y="1967375"/>
            <a:ext cx="7278771" cy="635197"/>
          </a:xfrm>
          <a:prstGeom prst="rect">
            <a:avLst/>
          </a:prstGeom>
          <a:noFill/>
        </p:spPr>
        <p:txBody>
          <a:bodyPr wrap="square" rtlCol="0">
            <a:spAutoFit/>
          </a:bodyPr>
          <a:lstStyle/>
          <a:p>
            <a:pPr algn="just">
              <a:lnSpc>
                <a:spcPct val="150000"/>
              </a:lnSpc>
            </a:pPr>
            <a:r>
              <a:rPr lang="pt-PT" sz="1400" dirty="0" err="1">
                <a:latin typeface="Arial" panose="020B0604020202020204" pitchFamily="34" charset="0"/>
                <a:cs typeface="Arial" panose="020B0604020202020204" pitchFamily="34" charset="0"/>
              </a:rPr>
              <a:t>Particularly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significant</a:t>
            </a:r>
            <a:r>
              <a:rPr lang="pt-PT" sz="1400" dirty="0">
                <a:latin typeface="Arial" panose="020B0604020202020204" pitchFamily="34" charset="0"/>
                <a:cs typeface="Arial" panose="020B0604020202020204" pitchFamily="34" charset="0"/>
              </a:rPr>
              <a:t> in criminal </a:t>
            </a:r>
            <a:r>
              <a:rPr lang="pt-PT" sz="1400" dirty="0" err="1">
                <a:latin typeface="Arial" panose="020B0604020202020204" pitchFamily="34" charset="0"/>
                <a:cs typeface="Arial" panose="020B0604020202020204" pitchFamily="34" charset="0"/>
              </a:rPr>
              <a:t>proceedings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was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possibility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carrying</a:t>
            </a:r>
            <a:r>
              <a:rPr lang="pt-PT" sz="1400" dirty="0">
                <a:latin typeface="Arial" panose="020B0604020202020204" pitchFamily="34" charset="0"/>
                <a:cs typeface="Arial" panose="020B0604020202020204" pitchFamily="34" charset="0"/>
              </a:rPr>
              <a:t> out </a:t>
            </a:r>
            <a:r>
              <a:rPr lang="pt-PT" sz="1400" dirty="0" err="1">
                <a:latin typeface="Arial" panose="020B0604020202020204" pitchFamily="34" charset="0"/>
                <a:cs typeface="Arial" panose="020B0604020202020204" pitchFamily="34" charset="0"/>
              </a:rPr>
              <a:t>procedural</a:t>
            </a:r>
            <a:r>
              <a:rPr lang="pt-PT" sz="1400" dirty="0">
                <a:latin typeface="Arial" panose="020B0604020202020204" pitchFamily="34" charset="0"/>
                <a:cs typeface="Arial" panose="020B0604020202020204" pitchFamily="34" charset="0"/>
              </a:rPr>
              <a:t> steps </a:t>
            </a:r>
            <a:r>
              <a:rPr lang="pt-PT" sz="1400" dirty="0" err="1">
                <a:latin typeface="Arial" panose="020B0604020202020204" pitchFamily="34" charset="0"/>
                <a:cs typeface="Arial" panose="020B0604020202020204" pitchFamily="34" charset="0"/>
              </a:rPr>
              <a:t>by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teleconference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video</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call</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6B13994-8DD3-B74D-AF23-CBC37B98A924}"/>
              </a:ext>
            </a:extLst>
          </p:cNvPr>
          <p:cNvSpPr/>
          <p:nvPr/>
        </p:nvSpPr>
        <p:spPr>
          <a:xfrm>
            <a:off x="1206230" y="2132174"/>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8" name="TextBox 17">
            <a:extLst>
              <a:ext uri="{FF2B5EF4-FFF2-40B4-BE49-F238E27FC236}">
                <a16:creationId xmlns:a16="http://schemas.microsoft.com/office/drawing/2014/main" id="{7759C9B8-4D79-2B46-8EC0-2474213E6ECA}"/>
              </a:ext>
            </a:extLst>
          </p:cNvPr>
          <p:cNvSpPr txBox="1"/>
          <p:nvPr/>
        </p:nvSpPr>
        <p:spPr>
          <a:xfrm>
            <a:off x="786319" y="6383340"/>
            <a:ext cx="2999361" cy="276999"/>
          </a:xfrm>
          <a:prstGeom prst="rect">
            <a:avLst/>
          </a:prstGeom>
          <a:noFill/>
        </p:spPr>
        <p:txBody>
          <a:bodyPr wrap="square" rtlCol="0">
            <a:spAutoFit/>
          </a:bodyPr>
          <a:lstStyle/>
          <a:p>
            <a:r>
              <a:rPr lang="pt-PT" sz="1200" b="1" dirty="0">
                <a:solidFill>
                  <a:schemeClr val="bg1"/>
                </a:solidFill>
                <a:latin typeface="Arial" panose="020B0604020202020204" pitchFamily="34" charset="0"/>
                <a:cs typeface="Arial" panose="020B0604020202020204" pitchFamily="34" charset="0"/>
              </a:rPr>
              <a:t>Tbilisi – </a:t>
            </a:r>
            <a:r>
              <a:rPr lang="pt-PT" sz="1200" b="1" dirty="0" err="1">
                <a:solidFill>
                  <a:schemeClr val="bg1"/>
                </a:solidFill>
                <a:latin typeface="Arial" panose="020B0604020202020204" pitchFamily="34" charset="0"/>
                <a:cs typeface="Arial" panose="020B0604020202020204" pitchFamily="34" charset="0"/>
              </a:rPr>
              <a:t>Georgia</a:t>
            </a:r>
            <a:r>
              <a:rPr lang="en-MO" sz="1200" b="1" dirty="0">
                <a:solidFill>
                  <a:schemeClr val="bg1"/>
                </a:solidFill>
                <a:latin typeface="Arial" panose="020B0604020202020204" pitchFamily="34" charset="0"/>
                <a:cs typeface="Arial" panose="020B0604020202020204" pitchFamily="34" charset="0"/>
              </a:rPr>
              <a:t> </a:t>
            </a:r>
            <a:r>
              <a:rPr lang="en-MO" sz="1100" b="1" dirty="0">
                <a:latin typeface="Arial" panose="020B0604020202020204" pitchFamily="34" charset="0"/>
                <a:cs typeface="Arial" panose="020B0604020202020204" pitchFamily="34" charset="0"/>
              </a:rPr>
              <a:t>2022 / 09 / 25-29</a:t>
            </a:r>
          </a:p>
        </p:txBody>
      </p:sp>
      <p:sp>
        <p:nvSpPr>
          <p:cNvPr id="19" name="TextBox 18">
            <a:extLst>
              <a:ext uri="{FF2B5EF4-FFF2-40B4-BE49-F238E27FC236}">
                <a16:creationId xmlns:a16="http://schemas.microsoft.com/office/drawing/2014/main" id="{1E4A3C63-4B9F-6B46-BC9A-6688CB5A248A}"/>
              </a:ext>
            </a:extLst>
          </p:cNvPr>
          <p:cNvSpPr txBox="1"/>
          <p:nvPr/>
        </p:nvSpPr>
        <p:spPr>
          <a:xfrm>
            <a:off x="170235" y="1282913"/>
            <a:ext cx="296694" cy="276999"/>
          </a:xfrm>
          <a:prstGeom prst="rect">
            <a:avLst/>
          </a:prstGeom>
          <a:noFill/>
        </p:spPr>
        <p:txBody>
          <a:bodyPr wrap="square" rtlCol="0">
            <a:spAutoFit/>
          </a:bodyPr>
          <a:lstStyle/>
          <a:p>
            <a:r>
              <a:rPr lang="en-MO" sz="1200" b="1" dirty="0">
                <a:solidFill>
                  <a:schemeClr val="bg1"/>
                </a:solidFill>
                <a:latin typeface="Gotham" panose="02000504050000020004" pitchFamily="2" charset="0"/>
              </a:rPr>
              <a:t>9</a:t>
            </a:r>
            <a:endParaRPr lang="en-MO" sz="1200" b="1" dirty="0">
              <a:solidFill>
                <a:srgbClr val="01B7A3"/>
              </a:solidFill>
              <a:latin typeface="Gotham" panose="02000504050000020004" pitchFamily="2" charset="0"/>
            </a:endParaRPr>
          </a:p>
        </p:txBody>
      </p:sp>
      <p:sp>
        <p:nvSpPr>
          <p:cNvPr id="2" name="TextBox 1">
            <a:extLst>
              <a:ext uri="{FF2B5EF4-FFF2-40B4-BE49-F238E27FC236}">
                <a16:creationId xmlns:a16="http://schemas.microsoft.com/office/drawing/2014/main" id="{EEAC3939-EA46-4F04-C455-499561FDCCDA}"/>
              </a:ext>
            </a:extLst>
          </p:cNvPr>
          <p:cNvSpPr txBox="1"/>
          <p:nvPr/>
        </p:nvSpPr>
        <p:spPr>
          <a:xfrm>
            <a:off x="2395893" y="1141001"/>
            <a:ext cx="6669525" cy="523220"/>
          </a:xfrm>
          <a:prstGeom prst="rect">
            <a:avLst/>
          </a:prstGeom>
          <a:noFill/>
        </p:spPr>
        <p:txBody>
          <a:bodyPr wrap="square" rtlCol="0">
            <a:spAutoFit/>
          </a:bodyPr>
          <a:lstStyle/>
          <a:p>
            <a:r>
              <a:rPr lang="pt-PT" sz="1600" b="1" dirty="0">
                <a:solidFill>
                  <a:schemeClr val="bg1"/>
                </a:solidFill>
                <a:latin typeface="Arial" panose="020B0604020202020204" pitchFamily="34" charset="0"/>
                <a:cs typeface="Arial" panose="020B0604020202020204" pitchFamily="34" charset="0"/>
              </a:rPr>
              <a:t>IAP - </a:t>
            </a:r>
            <a:r>
              <a:rPr lang="pt-PT" sz="1600" b="1" dirty="0" err="1">
                <a:solidFill>
                  <a:schemeClr val="bg1"/>
                </a:solidFill>
                <a:latin typeface="Arial" panose="020B0604020202020204" pitchFamily="34" charset="0"/>
                <a:cs typeface="Arial" panose="020B0604020202020204" pitchFamily="34" charset="0"/>
              </a:rPr>
              <a:t>International</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Association</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of</a:t>
            </a:r>
            <a:r>
              <a:rPr lang="pt-PT" sz="1600" b="1" dirty="0">
                <a:solidFill>
                  <a:schemeClr val="bg1"/>
                </a:solidFill>
                <a:latin typeface="Arial" panose="020B0604020202020204" pitchFamily="34" charset="0"/>
                <a:cs typeface="Arial" panose="020B0604020202020204" pitchFamily="34" charset="0"/>
              </a:rPr>
              <a:t> </a:t>
            </a:r>
            <a:r>
              <a:rPr lang="pt-PT" sz="1600" b="1" dirty="0" err="1">
                <a:solidFill>
                  <a:schemeClr val="bg1"/>
                </a:solidFill>
                <a:latin typeface="Arial" panose="020B0604020202020204" pitchFamily="34" charset="0"/>
                <a:cs typeface="Arial" panose="020B0604020202020204" pitchFamily="34" charset="0"/>
              </a:rPr>
              <a:t>Prosecutors</a:t>
            </a:r>
            <a:endParaRPr lang="pt-PT" sz="1600" b="1" dirty="0">
              <a:solidFill>
                <a:schemeClr val="bg1"/>
              </a:solidFill>
              <a:latin typeface="Arial" panose="020B0604020202020204" pitchFamily="34" charset="0"/>
              <a:cs typeface="Arial" panose="020B0604020202020204" pitchFamily="34" charset="0"/>
            </a:endParaRPr>
          </a:p>
          <a:p>
            <a:r>
              <a:rPr lang="pt-PT" sz="1200" b="1" dirty="0">
                <a:solidFill>
                  <a:schemeClr val="bg1"/>
                </a:solidFill>
                <a:latin typeface="Arial" panose="020B0604020202020204" pitchFamily="34" charset="0"/>
                <a:cs typeface="Arial" panose="020B0604020202020204" pitchFamily="34" charset="0"/>
              </a:rPr>
              <a:t>27th </a:t>
            </a:r>
            <a:r>
              <a:rPr lang="pt-PT" sz="1200" b="1" dirty="0" err="1">
                <a:solidFill>
                  <a:schemeClr val="bg1"/>
                </a:solidFill>
                <a:latin typeface="Arial" panose="020B0604020202020204" pitchFamily="34" charset="0"/>
                <a:cs typeface="Arial" panose="020B0604020202020204" pitchFamily="34" charset="0"/>
              </a:rPr>
              <a:t>Annual</a:t>
            </a:r>
            <a:r>
              <a:rPr lang="pt-PT" sz="1200" b="1" dirty="0">
                <a:solidFill>
                  <a:schemeClr val="bg1"/>
                </a:solidFill>
                <a:latin typeface="Arial" panose="020B0604020202020204" pitchFamily="34" charset="0"/>
                <a:cs typeface="Arial" panose="020B0604020202020204" pitchFamily="34" charset="0"/>
              </a:rPr>
              <a:t> Conference </a:t>
            </a:r>
            <a:r>
              <a:rPr lang="pt-PT" sz="1200" b="1" dirty="0" err="1">
                <a:solidFill>
                  <a:schemeClr val="bg1"/>
                </a:solidFill>
                <a:latin typeface="Arial" panose="020B0604020202020204" pitchFamily="34" charset="0"/>
                <a:cs typeface="Arial" panose="020B0604020202020204" pitchFamily="34" charset="0"/>
              </a:rPr>
              <a:t>And</a:t>
            </a:r>
            <a:r>
              <a:rPr lang="pt-PT" sz="1200" b="1" dirty="0">
                <a:solidFill>
                  <a:schemeClr val="bg1"/>
                </a:solidFill>
                <a:latin typeface="Arial" panose="020B0604020202020204" pitchFamily="34" charset="0"/>
                <a:cs typeface="Arial" panose="020B0604020202020204" pitchFamily="34" charset="0"/>
              </a:rPr>
              <a:t> General Meeting </a:t>
            </a:r>
            <a:endParaRPr lang="en-MO" sz="12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8169E02-FAEB-C293-62F3-BEC64A37BC25}"/>
              </a:ext>
            </a:extLst>
          </p:cNvPr>
          <p:cNvSpPr txBox="1"/>
          <p:nvPr/>
        </p:nvSpPr>
        <p:spPr>
          <a:xfrm>
            <a:off x="1329447" y="2749687"/>
            <a:ext cx="7278771" cy="1516558"/>
          </a:xfrm>
          <a:prstGeom prst="rect">
            <a:avLst/>
          </a:prstGeom>
          <a:noFill/>
        </p:spPr>
        <p:txBody>
          <a:bodyPr wrap="square" rtlCol="0">
            <a:spAutoFit/>
          </a:bodyPr>
          <a:lstStyle/>
          <a:p>
            <a:pPr algn="just">
              <a:lnSpc>
                <a:spcPct val="150000"/>
              </a:lnSpc>
            </a:pP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suspension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deadlines for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practice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procedural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acts</a:t>
            </a:r>
            <a:r>
              <a:rPr lang="pt-PT" sz="1400" dirty="0">
                <a:latin typeface="Arial" panose="020B0604020202020204" pitchFamily="34" charset="0"/>
                <a:cs typeface="Arial" panose="020B0604020202020204" pitchFamily="34" charset="0"/>
              </a:rPr>
              <a:t> does </a:t>
            </a:r>
            <a:r>
              <a:rPr lang="pt-PT" sz="1400" dirty="0" err="1">
                <a:latin typeface="Arial" panose="020B0604020202020204" pitchFamily="34" charset="0"/>
                <a:cs typeface="Arial" panose="020B0604020202020204" pitchFamily="34" charset="0"/>
              </a:rPr>
              <a:t>not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prevent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conduct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proceedings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practice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face-to-face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non-face-to-face </a:t>
            </a:r>
            <a:r>
              <a:rPr lang="pt-PT" sz="1400" dirty="0" err="1">
                <a:latin typeface="Arial" panose="020B0604020202020204" pitchFamily="34" charset="0"/>
                <a:cs typeface="Arial" panose="020B0604020202020204" pitchFamily="34" charset="0"/>
              </a:rPr>
              <a:t>acts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when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all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parties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consider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that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were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able</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ensure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their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practice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through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computer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platforms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that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enable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them</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be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carried</a:t>
            </a:r>
            <a:r>
              <a:rPr lang="pt-PT" sz="1400" dirty="0">
                <a:latin typeface="Arial" panose="020B0604020202020204" pitchFamily="34" charset="0"/>
                <a:cs typeface="Arial" panose="020B0604020202020204" pitchFamily="34" charset="0"/>
              </a:rPr>
              <a:t> out </a:t>
            </a:r>
            <a:r>
              <a:rPr lang="pt-PT" sz="1400" dirty="0" err="1">
                <a:latin typeface="Arial" panose="020B0604020202020204" pitchFamily="34" charset="0"/>
                <a:cs typeface="Arial" panose="020B0604020202020204" pitchFamily="34" charset="0"/>
              </a:rPr>
              <a:t>electronically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through</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appropriate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means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distance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communication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such</a:t>
            </a:r>
            <a:r>
              <a:rPr lang="pt-PT" sz="1400" dirty="0">
                <a:latin typeface="Arial" panose="020B0604020202020204" pitchFamily="34" charset="0"/>
                <a:cs typeface="Arial" panose="020B0604020202020204" pitchFamily="34" charset="0"/>
              </a:rPr>
              <a:t> as </a:t>
            </a:r>
            <a:r>
              <a:rPr lang="pt-PT" sz="1400" dirty="0" err="1">
                <a:latin typeface="Arial" panose="020B0604020202020204" pitchFamily="34" charset="0"/>
                <a:cs typeface="Arial" panose="020B0604020202020204" pitchFamily="34" charset="0"/>
              </a:rPr>
              <a:t>teleconference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video</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call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or</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other</a:t>
            </a:r>
            <a:r>
              <a:rPr lang="pt-PT" sz="1400" dirty="0">
                <a:latin typeface="Arial" panose="020B0604020202020204" pitchFamily="34" charset="0"/>
                <a:cs typeface="Arial" panose="020B0604020202020204" pitchFamily="34" charset="0"/>
              </a:rPr>
              <a:t> equivalente.</a:t>
            </a:r>
            <a:endParaRPr lang="en-MO" sz="1400"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D833954D-D5D1-D148-32DA-C6381ECAADDE}"/>
              </a:ext>
            </a:extLst>
          </p:cNvPr>
          <p:cNvSpPr/>
          <p:nvPr/>
        </p:nvSpPr>
        <p:spPr>
          <a:xfrm>
            <a:off x="1206230" y="2902613"/>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
        <p:nvSpPr>
          <p:cNvPr id="17" name="TextBox 16">
            <a:extLst>
              <a:ext uri="{FF2B5EF4-FFF2-40B4-BE49-F238E27FC236}">
                <a16:creationId xmlns:a16="http://schemas.microsoft.com/office/drawing/2014/main" id="{63482742-7612-5241-674B-0EBBBDA8F2C7}"/>
              </a:ext>
            </a:extLst>
          </p:cNvPr>
          <p:cNvSpPr txBox="1"/>
          <p:nvPr/>
        </p:nvSpPr>
        <p:spPr>
          <a:xfrm>
            <a:off x="1329447" y="4445197"/>
            <a:ext cx="7278771" cy="1516558"/>
          </a:xfrm>
          <a:prstGeom prst="rect">
            <a:avLst/>
          </a:prstGeom>
          <a:noFill/>
        </p:spPr>
        <p:txBody>
          <a:bodyPr wrap="square" rtlCol="0">
            <a:spAutoFit/>
          </a:bodyPr>
          <a:lstStyle/>
          <a:p>
            <a:pPr algn="just">
              <a:lnSpc>
                <a:spcPct val="150000"/>
              </a:lnSpc>
            </a:pPr>
            <a:r>
              <a:rPr lang="pt-PT" sz="1400" dirty="0" err="1">
                <a:latin typeface="Arial" panose="020B0604020202020204" pitchFamily="34" charset="0"/>
                <a:cs typeface="Arial" panose="020B0604020202020204" pitchFamily="34" charset="0"/>
              </a:rPr>
              <a:t>This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possibility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carrying</a:t>
            </a:r>
            <a:r>
              <a:rPr lang="pt-PT" sz="1400" dirty="0">
                <a:latin typeface="Arial" panose="020B0604020202020204" pitchFamily="34" charset="0"/>
                <a:cs typeface="Arial" panose="020B0604020202020204" pitchFamily="34" charset="0"/>
              </a:rPr>
              <a:t> out </a:t>
            </a:r>
            <a:r>
              <a:rPr lang="pt-PT" sz="1400" dirty="0" err="1">
                <a:latin typeface="Arial" panose="020B0604020202020204" pitchFamily="34" charset="0"/>
                <a:cs typeface="Arial" panose="020B0604020202020204" pitchFamily="34" charset="0"/>
              </a:rPr>
              <a:t>procedural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measures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by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means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distance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communication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has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posed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questions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new</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challenges</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all</a:t>
            </a:r>
            <a:r>
              <a:rPr lang="pt-PT" sz="1400" dirty="0">
                <a:latin typeface="Arial" panose="020B0604020202020204" pitchFamily="34" charset="0"/>
                <a:cs typeface="Arial" panose="020B0604020202020204" pitchFamily="34" charset="0"/>
              </a:rPr>
              <a:t> judicial </a:t>
            </a:r>
            <a:r>
              <a:rPr lang="pt-PT" sz="1400" dirty="0" err="1">
                <a:latin typeface="Arial" panose="020B0604020202020204" pitchFamily="34" charset="0"/>
                <a:cs typeface="Arial" panose="020B0604020202020204" pitchFamily="34" charset="0"/>
              </a:rPr>
              <a:t>operators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from</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outset</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choosing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most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appropriate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means</a:t>
            </a:r>
            <a:r>
              <a:rPr lang="pt-PT" sz="1400" dirty="0">
                <a:latin typeface="Arial" panose="020B0604020202020204" pitchFamily="34" charset="0"/>
                <a:cs typeface="Arial" panose="020B0604020202020204" pitchFamily="34" charset="0"/>
              </a:rPr>
              <a:t> for </a:t>
            </a:r>
            <a:r>
              <a:rPr lang="pt-PT" sz="1400" dirty="0" err="1">
                <a:latin typeface="Arial" panose="020B0604020202020204" pitchFamily="34" charset="0"/>
                <a:cs typeface="Arial" panose="020B0604020202020204" pitchFamily="34" charset="0"/>
              </a:rPr>
              <a:t>safeguarding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dignity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acts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measures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ensuring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all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guarantees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free </a:t>
            </a:r>
            <a:r>
              <a:rPr lang="pt-PT" sz="1400" dirty="0" err="1">
                <a:latin typeface="Arial" panose="020B0604020202020204" pitchFamily="34" charset="0"/>
                <a:cs typeface="Arial" panose="020B0604020202020204" pitchFamily="34" charset="0"/>
              </a:rPr>
              <a:t>participation</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defense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those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involved</a:t>
            </a:r>
            <a:r>
              <a:rPr lang="pt-PT" sz="1400" dirty="0">
                <a:latin typeface="Arial" panose="020B0604020202020204" pitchFamily="34" charset="0"/>
                <a:cs typeface="Arial" panose="020B0604020202020204" pitchFamily="34" charset="0"/>
              </a:rPr>
              <a:t> in </a:t>
            </a:r>
            <a:r>
              <a:rPr lang="pt-PT" sz="1400" dirty="0" err="1">
                <a:latin typeface="Arial" panose="020B0604020202020204" pitchFamily="34" charset="0"/>
                <a:cs typeface="Arial" panose="020B0604020202020204" pitchFamily="34" charset="0"/>
              </a:rPr>
              <a:t>measures</a:t>
            </a:r>
            <a:r>
              <a:rPr lang="pt-PT" sz="1400" dirty="0">
                <a:latin typeface="Arial" panose="020B0604020202020204" pitchFamily="34" charset="0"/>
                <a:cs typeface="Arial" panose="020B0604020202020204" pitchFamily="34" charset="0"/>
              </a:rPr>
              <a:t>.</a:t>
            </a:r>
            <a:endParaRPr lang="en-MO" sz="1400" dirty="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5450C065-7CCC-2942-2071-00E775ADF9CF}"/>
              </a:ext>
            </a:extLst>
          </p:cNvPr>
          <p:cNvSpPr/>
          <p:nvPr/>
        </p:nvSpPr>
        <p:spPr>
          <a:xfrm>
            <a:off x="1206230" y="4598126"/>
            <a:ext cx="136187" cy="123806"/>
          </a:xfrm>
          <a:prstGeom prst="ellipse">
            <a:avLst/>
          </a:prstGeom>
          <a:solidFill>
            <a:srgbClr val="01B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O" dirty="0">
              <a:highlight>
                <a:srgbClr val="01B7A3"/>
              </a:highlight>
            </a:endParaRPr>
          </a:p>
        </p:txBody>
      </p:sp>
    </p:spTree>
    <p:extLst>
      <p:ext uri="{BB962C8B-B14F-4D97-AF65-F5344CB8AC3E}">
        <p14:creationId xmlns:p14="http://schemas.microsoft.com/office/powerpoint/2010/main" val="2582501834"/>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trips(down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trips(downLeft)">
                                      <p:cBhvr>
                                        <p:cTn id="23" dur="500"/>
                                        <p:tgtEl>
                                          <p:spTgt spid="1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trips(down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8" grpId="0"/>
      <p:bldP spid="13" grpId="0" animBg="1"/>
      <p:bldP spid="17" grpId="0"/>
      <p:bldP spid="2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8028247F0A80E48908298608AB91424" ma:contentTypeVersion="9" ma:contentTypeDescription="Criar um novo documento." ma:contentTypeScope="" ma:versionID="5fcdede629725ca87b05ec452d085898">
  <xsd:schema xmlns:xsd="http://www.w3.org/2001/XMLSchema" xmlns:xs="http://www.w3.org/2001/XMLSchema" xmlns:p="http://schemas.microsoft.com/office/2006/metadata/properties" xmlns:ns2="b256ec5a-5a94-4495-b6ef-e5e8a34123d4" targetNamespace="http://schemas.microsoft.com/office/2006/metadata/properties" ma:root="true" ma:fieldsID="178ccc177fbbd4111501911945074678" ns2:_="">
    <xsd:import namespace="b256ec5a-5a94-4495-b6ef-e5e8a34123d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56ec5a-5a94-4495-b6ef-e5e8a34123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E1B68E-0C48-4822-B6B4-B3FB0ED70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56ec5a-5a94-4495-b6ef-e5e8a34123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5D13DA-59E7-4949-9618-71C0B3629350}">
  <ds:schemaRefs>
    <ds:schemaRef ds:uri="http://schemas.microsoft.com/sharepoint/v3/contenttype/forms"/>
  </ds:schemaRefs>
</ds:datastoreItem>
</file>

<file path=customXml/itemProps3.xml><?xml version="1.0" encoding="utf-8"?>
<ds:datastoreItem xmlns:ds="http://schemas.openxmlformats.org/officeDocument/2006/customXml" ds:itemID="{699AE0CE-A9F2-4D6E-BBCE-14C5BE53167F}">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b256ec5a-5a94-4495-b6ef-e5e8a34123d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874</TotalTime>
  <Words>2448</Words>
  <Application>Microsoft Office PowerPoint</Application>
  <PresentationFormat>Overhead</PresentationFormat>
  <Paragraphs>126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Arial Narrow</vt:lpstr>
      <vt:lpstr>Calibri</vt:lpstr>
      <vt:lpstr>Calibri Light</vt:lpstr>
      <vt:lpstr>Gotham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Executive Programme Manager</cp:lastModifiedBy>
  <cp:revision>109</cp:revision>
  <dcterms:created xsi:type="dcterms:W3CDTF">2020-04-01T18:48:07Z</dcterms:created>
  <dcterms:modified xsi:type="dcterms:W3CDTF">2022-10-08T10:29:57Z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0x01010048028247F0A80E48908298608AB91424</vt:lpwstr>
  </property>
</Properties>
</file>