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7"/>
    <p:sldMasterId id="2147483791" r:id="rId8"/>
    <p:sldMasterId id="2147483797" r:id="rId9"/>
  </p:sldMasterIdLst>
  <p:notesMasterIdLst>
    <p:notesMasterId r:id="rId21"/>
  </p:notesMasterIdLst>
  <p:sldIdLst>
    <p:sldId id="1352" r:id="rId10"/>
    <p:sldId id="1349" r:id="rId11"/>
    <p:sldId id="258" r:id="rId12"/>
    <p:sldId id="1350" r:id="rId13"/>
    <p:sldId id="1348" r:id="rId14"/>
    <p:sldId id="1338" r:id="rId15"/>
    <p:sldId id="512" r:id="rId16"/>
    <p:sldId id="264" r:id="rId17"/>
    <p:sldId id="262" r:id="rId18"/>
    <p:sldId id="1353" r:id="rId19"/>
    <p:sldId id="280" r:id="rId20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2">
          <p15:clr>
            <a:srgbClr val="A4A3A4"/>
          </p15:clr>
        </p15:guide>
        <p15:guide id="2" pos="4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00A"/>
    <a:srgbClr val="4082AF"/>
    <a:srgbClr val="A52868"/>
    <a:srgbClr val="A52833"/>
    <a:srgbClr val="007033"/>
    <a:srgbClr val="A50133"/>
    <a:srgbClr val="40827D"/>
    <a:srgbClr val="D1D2D4"/>
    <a:srgbClr val="A50033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8" autoAdjust="0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>
        <p:guide orient="horz" pos="452"/>
        <p:guide pos="4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162D-D079-4F5C-8F81-590358DAF311}" type="datetimeFigureOut">
              <a:rPr lang="sv-SE" smtClean="0"/>
              <a:t>2022-09-12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16B3D-8627-4C1A-85E7-7444D149F7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2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CC are immaterial, virtual, without physical location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Applying crypto currencies (CC) on laws written for money (seizing, forfeiting, sequestration)</a:t>
            </a:r>
            <a:endParaRPr lang="sv-S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money laundering legislation (5AMLD)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Purpose: prevent the misuse of the financial system for the purpose of money laundering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Non-regulated actors; wallet providers (soft/hardware), mixers, tumblers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Wallets with built-in mixing function.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CC are immaterial, virtual, without physical location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Applying crypto currencies (CC) on laws written for money (seizing, forfeiting, sequestration)</a:t>
            </a:r>
            <a:endParaRPr lang="sv-S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money laundering legislation (5AMLD)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Purpose: prevent the misuse of the financial system for the purpose of money laundering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Non-regulated actors; wallet providers (soft/hardware), mixers, tumblers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Wallets with built-in mixing function.</a:t>
            </a:r>
          </a:p>
          <a:p>
            <a:pPr lvl="2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16B3D-8627-4C1A-85E7-7444D149F74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19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16B3D-8627-4C1A-85E7-7444D149F74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91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05AE-60B5-4E4E-A567-CA93F213B51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94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16B3D-8627-4C1A-85E7-7444D149F74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81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723600" y="717550"/>
            <a:ext cx="7705221" cy="5143635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22313" y="3881189"/>
            <a:ext cx="769252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408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22313" y="2644299"/>
            <a:ext cx="7692520" cy="3216885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0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>
                <a:solidFill>
                  <a:srgbClr val="4082A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3773487" cy="42609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809481" y="731923"/>
            <a:ext cx="3605352" cy="51292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Bildruta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8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7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3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723600" y="717550"/>
            <a:ext cx="7705221" cy="514363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3881189"/>
            <a:ext cx="769252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7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6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7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66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5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3707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85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1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983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A52868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34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A5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717551"/>
            <a:ext cx="7692520" cy="5143634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8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87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A5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22313" y="2644299"/>
            <a:ext cx="7692520" cy="3216885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0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32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3773487" cy="42609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809481" y="731923"/>
            <a:ext cx="3605352" cy="512926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Bildruta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30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68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2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5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6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9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723600" y="717550"/>
            <a:ext cx="7705221" cy="514363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3881189"/>
            <a:ext cx="769252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33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1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6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29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63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76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3707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99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983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00700A">
              <a:alpha val="80000"/>
            </a:srgbClr>
          </a:solidFill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0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007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717551"/>
            <a:ext cx="7692520" cy="5143634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8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06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007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722313" y="2644299"/>
            <a:ext cx="7692520" cy="3216885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0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7180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32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3773487" cy="4260984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809481" y="731923"/>
            <a:ext cx="3605352" cy="512926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Bildruta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6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46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72556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260984"/>
          </a:xfr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4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3707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700052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6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17550"/>
            <a:ext cx="7696983" cy="5143635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0000" y="3881189"/>
            <a:ext cx="7704000" cy="1979995"/>
          </a:xfrm>
          <a:solidFill>
            <a:srgbClr val="4082AF">
              <a:alpha val="80000"/>
            </a:srgbClr>
          </a:solidFill>
          <a:ln>
            <a:noFill/>
          </a:ln>
        </p:spPr>
        <p:txBody>
          <a:bodyPr lIns="360000" tIns="180000"/>
          <a:lstStyle>
            <a:lvl1pPr>
              <a:defRPr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10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722313" y="717550"/>
            <a:ext cx="7692520" cy="5143634"/>
          </a:xfrm>
          <a:prstGeom prst="rect">
            <a:avLst/>
          </a:prstGeom>
          <a:solidFill>
            <a:srgbClr val="408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717551"/>
            <a:ext cx="7692520" cy="5143634"/>
          </a:xfrm>
          <a:noFill/>
          <a:ln>
            <a:noFill/>
          </a:ln>
        </p:spPr>
        <p:txBody>
          <a:bodyPr lIns="360000" tIns="180000">
            <a:noAutofit/>
          </a:bodyPr>
          <a:lstStyle>
            <a:lvl1pPr>
              <a:defRPr sz="3800">
                <a:solidFill>
                  <a:schemeClr val="bg1"/>
                </a:solidFill>
                <a:latin typeface="Optima LT Std"/>
                <a:cs typeface="Optima LT Std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0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91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09612" y="1728164"/>
            <a:ext cx="7705221" cy="4174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textruta 8"/>
          <p:cNvSpPr txBox="1"/>
          <p:nvPr/>
        </p:nvSpPr>
        <p:spPr>
          <a:xfrm>
            <a:off x="8449609" y="242889"/>
            <a:ext cx="623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AF7CBA-041C-45D3-8AF0-A11DADDB9BC8}" type="slidenum">
              <a:rPr lang="sv-SE" sz="800" b="0" smtClean="0">
                <a:latin typeface="Optima LT Std"/>
                <a:cs typeface="Optima LT Std"/>
              </a:rPr>
              <a:pPr algn="l"/>
              <a:t>‹#›</a:t>
            </a:fld>
            <a:endParaRPr lang="sv-SE" sz="800" b="0" dirty="0">
              <a:latin typeface="Optima LT Std"/>
              <a:cs typeface="Optima LT Std"/>
            </a:endParaRPr>
          </a:p>
        </p:txBody>
      </p:sp>
      <p:cxnSp>
        <p:nvCxnSpPr>
          <p:cNvPr id="11" name="Rak 10"/>
          <p:cNvCxnSpPr/>
          <p:nvPr/>
        </p:nvCxnSpPr>
        <p:spPr>
          <a:xfrm flipH="1">
            <a:off x="719139" y="381343"/>
            <a:ext cx="770399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6104911"/>
            <a:ext cx="2340000" cy="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6" r:id="rId2"/>
    <p:sldLayoutId id="2147483819" r:id="rId3"/>
    <p:sldLayoutId id="2147483822" r:id="rId4"/>
    <p:sldLayoutId id="2147483825" r:id="rId5"/>
    <p:sldLayoutId id="2147483828" r:id="rId6"/>
    <p:sldLayoutId id="2147483831" r:id="rId7"/>
    <p:sldLayoutId id="2147483834" r:id="rId8"/>
    <p:sldLayoutId id="2147483812" r:id="rId9"/>
    <p:sldLayoutId id="2147483806" r:id="rId10"/>
    <p:sldLayoutId id="2147483807" r:id="rId11"/>
    <p:sldLayoutId id="2147483808" r:id="rId12"/>
    <p:sldLayoutId id="2147483809" r:id="rId13"/>
    <p:sldLayoutId id="2147483813" r:id="rId14"/>
    <p:sldLayoutId id="214748383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rgbClr val="4082AF"/>
          </a:solidFill>
          <a:latin typeface="Optima LT Std"/>
          <a:ea typeface="+mj-ea"/>
          <a:cs typeface="Optima LT Std"/>
        </a:defRPr>
      </a:lvl1pPr>
    </p:titleStyle>
    <p:bodyStyle>
      <a:lvl1pPr marL="234000" indent="-2340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91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9612" y="1728164"/>
            <a:ext cx="7705221" cy="4174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textruta 6"/>
          <p:cNvSpPr txBox="1"/>
          <p:nvPr/>
        </p:nvSpPr>
        <p:spPr>
          <a:xfrm>
            <a:off x="8449609" y="242889"/>
            <a:ext cx="623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AF7CBA-041C-45D3-8AF0-A11DADDB9BC8}" type="slidenum">
              <a:rPr lang="sv-SE" sz="800" b="0" smtClean="0">
                <a:latin typeface="Optima LT Std"/>
                <a:cs typeface="Optima LT Std"/>
              </a:rPr>
              <a:pPr algn="l"/>
              <a:t>‹#›</a:t>
            </a:fld>
            <a:endParaRPr lang="sv-SE" sz="800" b="0" dirty="0">
              <a:latin typeface="Optima LT Std"/>
              <a:cs typeface="Optima LT Std"/>
            </a:endParaRPr>
          </a:p>
        </p:txBody>
      </p:sp>
      <p:cxnSp>
        <p:nvCxnSpPr>
          <p:cNvPr id="9" name="Rak 8"/>
          <p:cNvCxnSpPr/>
          <p:nvPr/>
        </p:nvCxnSpPr>
        <p:spPr>
          <a:xfrm flipH="1">
            <a:off x="719139" y="381343"/>
            <a:ext cx="770399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6104911"/>
            <a:ext cx="2340000" cy="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17" r:id="rId2"/>
    <p:sldLayoutId id="2147483820" r:id="rId3"/>
    <p:sldLayoutId id="2147483823" r:id="rId4"/>
    <p:sldLayoutId id="2147483826" r:id="rId5"/>
    <p:sldLayoutId id="2147483829" r:id="rId6"/>
    <p:sldLayoutId id="2147483832" r:id="rId7"/>
    <p:sldLayoutId id="2147483835" r:id="rId8"/>
    <p:sldLayoutId id="2147483810" r:id="rId9"/>
    <p:sldLayoutId id="2147483793" r:id="rId10"/>
    <p:sldLayoutId id="2147483795" r:id="rId11"/>
    <p:sldLayoutId id="2147483796" r:id="rId12"/>
    <p:sldLayoutId id="2147483802" r:id="rId13"/>
    <p:sldLayoutId id="214748381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rgbClr val="A52868"/>
          </a:solidFill>
          <a:latin typeface="Optima LT Std"/>
          <a:ea typeface="+mj-ea"/>
          <a:cs typeface="Optima LT Std"/>
        </a:defRPr>
      </a:lvl1pPr>
    </p:titleStyle>
    <p:bodyStyle>
      <a:lvl1pPr marL="234000" indent="-2340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9614" y="731923"/>
            <a:ext cx="7713522" cy="91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9612" y="1728164"/>
            <a:ext cx="7705221" cy="4174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textruta 6"/>
          <p:cNvSpPr txBox="1"/>
          <p:nvPr/>
        </p:nvSpPr>
        <p:spPr>
          <a:xfrm>
            <a:off x="8449609" y="242889"/>
            <a:ext cx="623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AAF7CBA-041C-45D3-8AF0-A11DADDB9BC8}" type="slidenum">
              <a:rPr lang="sv-SE" sz="800" b="0" smtClean="0">
                <a:latin typeface="Optima LT Std"/>
                <a:cs typeface="Optima LT Std"/>
              </a:rPr>
              <a:pPr algn="l"/>
              <a:t>‹#›</a:t>
            </a:fld>
            <a:endParaRPr lang="sv-SE" sz="800" b="0" dirty="0">
              <a:latin typeface="Optima LT Std"/>
              <a:cs typeface="Optima LT Std"/>
            </a:endParaRPr>
          </a:p>
        </p:txBody>
      </p:sp>
      <p:cxnSp>
        <p:nvCxnSpPr>
          <p:cNvPr id="9" name="Rak 8"/>
          <p:cNvCxnSpPr/>
          <p:nvPr/>
        </p:nvCxnSpPr>
        <p:spPr>
          <a:xfrm flipH="1">
            <a:off x="719139" y="381343"/>
            <a:ext cx="7703996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3" y="6104911"/>
            <a:ext cx="2340000" cy="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8" r:id="rId2"/>
    <p:sldLayoutId id="2147483821" r:id="rId3"/>
    <p:sldLayoutId id="2147483824" r:id="rId4"/>
    <p:sldLayoutId id="2147483827" r:id="rId5"/>
    <p:sldLayoutId id="2147483830" r:id="rId6"/>
    <p:sldLayoutId id="2147483833" r:id="rId7"/>
    <p:sldLayoutId id="2147483836" r:id="rId8"/>
    <p:sldLayoutId id="2147483811" r:id="rId9"/>
    <p:sldLayoutId id="2147483799" r:id="rId10"/>
    <p:sldLayoutId id="2147483800" r:id="rId11"/>
    <p:sldLayoutId id="2147483801" r:id="rId12"/>
    <p:sldLayoutId id="2147483803" r:id="rId13"/>
    <p:sldLayoutId id="214748381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rgbClr val="00700A"/>
          </a:solidFill>
          <a:latin typeface="Optima LT Std"/>
          <a:ea typeface="+mj-ea"/>
          <a:cs typeface="Optima LT Std"/>
        </a:defRPr>
      </a:lvl1pPr>
    </p:titleStyle>
    <p:bodyStyle>
      <a:lvl1pPr marL="234000" indent="-2340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klagare.se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F9D9B-BB6F-4F0D-B5A4-94C46F6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i="1" dirty="0"/>
            </a:br>
            <a:r>
              <a:rPr lang="en-US" sz="3200" i="1" dirty="0"/>
              <a:t>- Tracing, seizing &amp; freezing virtual assets </a:t>
            </a:r>
            <a:br>
              <a:rPr lang="en-US" sz="6600" i="1" dirty="0"/>
            </a:br>
            <a:r>
              <a:rPr lang="en-US" sz="2000" b="0" i="1" dirty="0"/>
              <a:t>Annika Wennerström, subject matter specialist (IT-crimes), Swedish Prosecution Agency</a:t>
            </a:r>
            <a:br>
              <a:rPr lang="en-US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8047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1FBBD-FB3F-4237-91C1-DE2A90DC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Key</a:t>
            </a:r>
            <a:r>
              <a:rPr lang="sv-SE" sz="3600" dirty="0"/>
              <a:t> </a:t>
            </a:r>
            <a:r>
              <a:rPr lang="sv-SE" sz="3600" dirty="0" err="1"/>
              <a:t>success</a:t>
            </a:r>
            <a:r>
              <a:rPr lang="sv-SE" sz="3600" dirty="0"/>
              <a:t> </a:t>
            </a:r>
            <a:r>
              <a:rPr lang="sv-SE" sz="3600" dirty="0" err="1"/>
              <a:t>factors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351FC8-59E3-4C1D-A827-3701B68FE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experienced teams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cooperation</a:t>
            </a:r>
          </a:p>
          <a:p>
            <a:endParaRPr lang="en-US" sz="2400" dirty="0"/>
          </a:p>
          <a:p>
            <a:r>
              <a:rPr lang="en-US" sz="2400" dirty="0"/>
              <a:t>TIME</a:t>
            </a:r>
          </a:p>
          <a:p>
            <a:pPr lvl="1"/>
            <a:r>
              <a:rPr lang="en-US" dirty="0"/>
              <a:t>endurance and patience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865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EA8AF-6A75-4E55-9DD2-FA9A604D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4800" dirty="0"/>
              <a:t>მადლობა</a:t>
            </a:r>
            <a:r>
              <a:rPr lang="sv-SE" sz="4800" dirty="0"/>
              <a:t>, tack, </a:t>
            </a:r>
            <a:r>
              <a:rPr lang="sv-SE" sz="4800" dirty="0" err="1"/>
              <a:t>thank</a:t>
            </a:r>
            <a:r>
              <a:rPr lang="sv-SE" sz="4800" dirty="0"/>
              <a:t> </a:t>
            </a:r>
            <a:r>
              <a:rPr lang="sv-SE" sz="4800" dirty="0" err="1"/>
              <a:t>you</a:t>
            </a:r>
            <a:r>
              <a:rPr lang="sv-SE" sz="4800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05CAE8-D225-4DE1-8980-020D65663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200" dirty="0">
                <a:hlinkClick r:id="rId2"/>
              </a:rPr>
              <a:t>www.aklagare.se</a:t>
            </a:r>
            <a:endParaRPr lang="sv-SE" sz="32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8C6D59-6799-44C0-834F-C69865DF4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19" y="3070068"/>
            <a:ext cx="2774913" cy="17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B0E2C3-D7B4-4535-B669-5571F97E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4" y="533032"/>
            <a:ext cx="7713522" cy="725565"/>
          </a:xfrm>
        </p:spPr>
        <p:txBody>
          <a:bodyPr>
            <a:normAutofit fontScale="90000"/>
          </a:bodyPr>
          <a:lstStyle/>
          <a:p>
            <a:r>
              <a:rPr lang="sv-SE" sz="3200" dirty="0" err="1"/>
              <a:t>Darknet</a:t>
            </a:r>
            <a:r>
              <a:rPr lang="sv-SE" sz="3200" dirty="0"/>
              <a:t> </a:t>
            </a:r>
            <a:r>
              <a:rPr lang="sv-SE" sz="3200" dirty="0" err="1"/>
              <a:t>marketplace</a:t>
            </a:r>
            <a:r>
              <a:rPr lang="sv-SE" sz="3200" dirty="0"/>
              <a:t> Flugsvamp 2.0 </a:t>
            </a:r>
            <a:br>
              <a:rPr lang="sv-SE" sz="3200" dirty="0"/>
            </a:br>
            <a:r>
              <a:rPr lang="sv-SE" sz="3200" i="1" dirty="0"/>
              <a:t>- </a:t>
            </a:r>
            <a:r>
              <a:rPr lang="sv-SE" sz="3200" b="1" i="1" dirty="0"/>
              <a:t>April 24, 2015 – </a:t>
            </a:r>
            <a:r>
              <a:rPr lang="sv-SE" sz="3200" b="1" i="1" dirty="0" err="1"/>
              <a:t>Sept</a:t>
            </a:r>
            <a:r>
              <a:rPr lang="sv-SE" sz="3200" b="1" i="1" dirty="0"/>
              <a:t> 24, 2018 </a:t>
            </a:r>
            <a:endParaRPr lang="sv-SE" sz="3200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8DF2F8-CEE4-4C36-BE4C-0CFC92BCB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14" y="1548159"/>
            <a:ext cx="8241439" cy="3938241"/>
          </a:xfrm>
        </p:spPr>
        <p:txBody>
          <a:bodyPr>
            <a:noAutofit/>
          </a:bodyPr>
          <a:lstStyle/>
          <a:p>
            <a:r>
              <a:rPr lang="sv-SE" b="1" dirty="0" err="1"/>
              <a:t>Buyers</a:t>
            </a:r>
            <a:r>
              <a:rPr lang="sv-SE" b="1" dirty="0"/>
              <a:t>: ca. 17 000 </a:t>
            </a:r>
          </a:p>
          <a:p>
            <a:r>
              <a:rPr lang="sv-SE" b="1" dirty="0" err="1"/>
              <a:t>Vendors</a:t>
            </a:r>
            <a:r>
              <a:rPr lang="sv-SE" b="1" dirty="0"/>
              <a:t>: ca. 600	</a:t>
            </a:r>
          </a:p>
          <a:p>
            <a:r>
              <a:rPr lang="sv-SE" b="1" dirty="0" err="1"/>
              <a:t>Drug</a:t>
            </a:r>
            <a:r>
              <a:rPr lang="sv-SE" b="1" dirty="0"/>
              <a:t> </a:t>
            </a:r>
            <a:r>
              <a:rPr lang="sv-SE" b="1" dirty="0" err="1"/>
              <a:t>trades</a:t>
            </a:r>
            <a:r>
              <a:rPr lang="sv-SE" dirty="0"/>
              <a:t>: </a:t>
            </a:r>
            <a:r>
              <a:rPr lang="sv-SE" b="1" dirty="0"/>
              <a:t>311 340</a:t>
            </a:r>
          </a:p>
          <a:p>
            <a:r>
              <a:rPr lang="sv-SE" b="1" dirty="0" err="1"/>
              <a:t>Turnover</a:t>
            </a:r>
            <a:r>
              <a:rPr lang="sv-SE" b="1" dirty="0"/>
              <a:t>: 49 319 </a:t>
            </a:r>
            <a:r>
              <a:rPr lang="sv-SE" b="1" dirty="0" err="1"/>
              <a:t>bitcoin</a:t>
            </a:r>
            <a:r>
              <a:rPr lang="sv-SE" b="1" dirty="0"/>
              <a:t> (BTC). </a:t>
            </a:r>
            <a:endParaRPr lang="sv-SE" b="1" i="1" dirty="0"/>
          </a:p>
          <a:p>
            <a:pPr marL="0" indent="0">
              <a:buNone/>
            </a:pPr>
            <a:r>
              <a:rPr lang="sv-SE" sz="2000" i="1" dirty="0"/>
              <a:t>(</a:t>
            </a:r>
            <a:r>
              <a:rPr lang="sv-SE" sz="2000" i="1" dirty="0" err="1"/>
              <a:t>Value</a:t>
            </a:r>
            <a:r>
              <a:rPr lang="sv-SE" sz="2000" i="1" dirty="0"/>
              <a:t> on the date </a:t>
            </a:r>
            <a:r>
              <a:rPr lang="sv-SE" sz="2000" i="1" dirty="0" err="1"/>
              <a:t>of</a:t>
            </a:r>
            <a:r>
              <a:rPr lang="sv-SE" sz="2000" i="1" dirty="0"/>
              <a:t> </a:t>
            </a:r>
            <a:r>
              <a:rPr lang="sv-SE" sz="2000" i="1" dirty="0" err="1"/>
              <a:t>transaction</a:t>
            </a:r>
            <a:r>
              <a:rPr lang="sv-SE" sz="2000" i="1" dirty="0"/>
              <a:t>: ca 40 million USD)</a:t>
            </a:r>
          </a:p>
          <a:p>
            <a:pPr marL="0" indent="0">
              <a:buNone/>
            </a:pPr>
            <a:endParaRPr lang="sv-SE" sz="2000" i="1" dirty="0"/>
          </a:p>
          <a:p>
            <a:r>
              <a:rPr lang="sv-SE" b="1" dirty="0"/>
              <a:t>Profit </a:t>
            </a:r>
            <a:r>
              <a:rPr lang="sv-SE" b="1" dirty="0" err="1"/>
              <a:t>admin</a:t>
            </a:r>
            <a:r>
              <a:rPr lang="sv-SE" b="1" dirty="0"/>
              <a:t>: 1 479 BTC (3 % </a:t>
            </a:r>
            <a:r>
              <a:rPr lang="sv-SE" b="1" dirty="0" err="1"/>
              <a:t>commission</a:t>
            </a:r>
            <a:r>
              <a:rPr lang="sv-SE" b="1" dirty="0"/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i="1" dirty="0">
                <a:ea typeface="+mn-ea"/>
                <a:cs typeface="+mn-cs"/>
              </a:rPr>
              <a:t>(</a:t>
            </a:r>
            <a:r>
              <a:rPr lang="sv-SE" sz="2000" i="1" dirty="0" err="1"/>
              <a:t>Value</a:t>
            </a:r>
            <a:r>
              <a:rPr lang="sv-SE" sz="2000" i="1" dirty="0"/>
              <a:t>, date </a:t>
            </a:r>
            <a:r>
              <a:rPr lang="sv-SE" sz="2000" i="1" dirty="0" err="1"/>
              <a:t>of</a:t>
            </a:r>
            <a:r>
              <a:rPr lang="sv-SE" sz="2000" i="1" dirty="0"/>
              <a:t> </a:t>
            </a:r>
            <a:r>
              <a:rPr lang="sv-SE" sz="2000" i="1" dirty="0" err="1"/>
              <a:t>transaction</a:t>
            </a:r>
            <a:r>
              <a:rPr lang="sv-SE" sz="2000" i="1" dirty="0"/>
              <a:t>: </a:t>
            </a:r>
            <a:r>
              <a:rPr lang="sv-SE" sz="2000" i="1" dirty="0">
                <a:ea typeface="+mn-ea"/>
                <a:cs typeface="+mn-cs"/>
              </a:rPr>
              <a:t>11 </a:t>
            </a:r>
            <a:r>
              <a:rPr lang="sv-SE" sz="2000" i="1" dirty="0"/>
              <a:t>million USD</a:t>
            </a:r>
            <a:r>
              <a:rPr lang="sv-SE" sz="2000" i="1" dirty="0">
                <a:ea typeface="+mn-ea"/>
                <a:cs typeface="+mn-cs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i="1" dirty="0">
                <a:ea typeface="+mn-ea"/>
                <a:cs typeface="+mn-cs"/>
              </a:rPr>
              <a:t>(</a:t>
            </a:r>
            <a:r>
              <a:rPr lang="sv-SE" sz="2000" i="1" dirty="0" err="1">
                <a:ea typeface="+mn-ea"/>
                <a:cs typeface="+mn-cs"/>
              </a:rPr>
              <a:t>Value</a:t>
            </a:r>
            <a:r>
              <a:rPr lang="sv-SE" sz="2000" i="1" dirty="0">
                <a:cs typeface="+mn-cs"/>
              </a:rPr>
              <a:t>, date </a:t>
            </a:r>
            <a:r>
              <a:rPr lang="sv-SE" sz="2000" i="1" dirty="0" err="1">
                <a:cs typeface="+mn-cs"/>
              </a:rPr>
              <a:t>of</a:t>
            </a:r>
            <a:r>
              <a:rPr lang="sv-SE" sz="2000" i="1" dirty="0">
                <a:cs typeface="+mn-cs"/>
              </a:rPr>
              <a:t> </a:t>
            </a:r>
            <a:r>
              <a:rPr lang="sv-SE" sz="2000" i="1" dirty="0" err="1">
                <a:cs typeface="+mn-cs"/>
              </a:rPr>
              <a:t>indictment</a:t>
            </a:r>
            <a:r>
              <a:rPr lang="sv-SE" sz="2000" i="1" dirty="0">
                <a:cs typeface="+mn-cs"/>
              </a:rPr>
              <a:t>: </a:t>
            </a:r>
            <a:r>
              <a:rPr lang="sv-SE" sz="2000" i="1" dirty="0">
                <a:ea typeface="+mn-ea"/>
                <a:cs typeface="+mn-cs"/>
              </a:rPr>
              <a:t>133 </a:t>
            </a:r>
            <a:r>
              <a:rPr lang="sv-SE" sz="2000" i="1" dirty="0"/>
              <a:t>million USD</a:t>
            </a:r>
            <a:r>
              <a:rPr lang="sv-SE" sz="2000" i="1" dirty="0">
                <a:ea typeface="+mn-ea"/>
                <a:cs typeface="+mn-cs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i="1" dirty="0"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sv-SE" b="1" dirty="0" err="1"/>
              <a:t>Seizures</a:t>
            </a:r>
            <a:r>
              <a:rPr lang="sv-SE" b="1" dirty="0"/>
              <a:t>: 72,8 BTC + 43.235 EUR  (cash)</a:t>
            </a:r>
          </a:p>
          <a:p>
            <a:pPr>
              <a:spcBef>
                <a:spcPts val="0"/>
              </a:spcBef>
            </a:pPr>
            <a:r>
              <a:rPr lang="sv-SE" b="1" dirty="0" err="1"/>
              <a:t>Preservations</a:t>
            </a:r>
            <a:r>
              <a:rPr lang="sv-SE" b="1" dirty="0"/>
              <a:t> (</a:t>
            </a:r>
            <a:r>
              <a:rPr lang="sv-SE" b="1" dirty="0" err="1"/>
              <a:t>Binance</a:t>
            </a:r>
            <a:r>
              <a:rPr lang="sv-SE" b="1" dirty="0"/>
              <a:t>): 209 BTC, 171 </a:t>
            </a:r>
            <a:r>
              <a:rPr lang="sv-SE" b="1" dirty="0" err="1"/>
              <a:t>Monero</a:t>
            </a:r>
            <a:r>
              <a:rPr lang="sv-SE" b="1" dirty="0"/>
              <a:t> (XMR)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i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FC6B4AE-C60F-4076-98D6-4871EAE8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45"/>
          <a:stretch/>
        </p:blipFill>
        <p:spPr>
          <a:xfrm>
            <a:off x="6628385" y="1626649"/>
            <a:ext cx="1794751" cy="15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7D0AD-D610-489F-95E9-CF10EC5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Legal </a:t>
            </a:r>
            <a:r>
              <a:rPr lang="sv-SE" sz="3600" dirty="0" err="1"/>
              <a:t>challenges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4AD748-665C-4DEA-A82D-0D6A4789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525876"/>
          </a:xfrm>
        </p:spPr>
        <p:txBody>
          <a:bodyPr>
            <a:noAutofit/>
          </a:bodyPr>
          <a:lstStyle/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 currencies are digital information; immaterial and virtual.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Laws for seizing, forfeiting, sequestration written for (fiat) money (USD, SEK, Euro etc).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Regulations in money laundering legislation: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 Laundering (AML) </a:t>
            </a:r>
          </a:p>
          <a:p>
            <a:pPr lvl="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 Your Customer (KYC).</a:t>
            </a:r>
          </a:p>
          <a:p>
            <a:pPr lvl="1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5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7D0AD-D610-489F-95E9-CF10EC5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Practical challenges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4AD748-665C-4DEA-A82D-0D6A4789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700824" cy="4525876"/>
          </a:xfrm>
        </p:spPr>
        <p:txBody>
          <a:bodyPr>
            <a:no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 and expertise within prosecution and law enforcement 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gencies.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tracing of transactions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the money trail.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of evidence in courts.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2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368"/>
            <a:ext cx="9144000" cy="54279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FC307697-AED4-4CC5-AC73-74EB77960EC2}"/>
              </a:ext>
            </a:extLst>
          </p:cNvPr>
          <p:cNvSpPr/>
          <p:nvPr/>
        </p:nvSpPr>
        <p:spPr>
          <a:xfrm>
            <a:off x="1733797" y="2280062"/>
            <a:ext cx="368135" cy="451263"/>
          </a:xfrm>
          <a:prstGeom prst="downArrow">
            <a:avLst>
              <a:gd name="adj1" fmla="val 384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0383350-51B2-4938-A2E0-74AE0D8DC49C}"/>
              </a:ext>
            </a:extLst>
          </p:cNvPr>
          <p:cNvSpPr txBox="1"/>
          <p:nvPr/>
        </p:nvSpPr>
        <p:spPr>
          <a:xfrm>
            <a:off x="899592" y="1711842"/>
            <a:ext cx="150336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/>
              <a:t>Mixer service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FFE359-48DF-4441-8852-E285F429775C}"/>
              </a:ext>
            </a:extLst>
          </p:cNvPr>
          <p:cNvSpPr txBox="1"/>
          <p:nvPr/>
        </p:nvSpPr>
        <p:spPr>
          <a:xfrm>
            <a:off x="8079667" y="5529756"/>
            <a:ext cx="106433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 err="1"/>
              <a:t>Suspects</a:t>
            </a:r>
            <a:r>
              <a:rPr lang="sv-SE" b="1" dirty="0"/>
              <a:t> bank </a:t>
            </a:r>
            <a:r>
              <a:rPr lang="sv-SE" b="1" dirty="0" err="1"/>
              <a:t>account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59FB46-192E-4274-AF97-90E310547534}"/>
              </a:ext>
            </a:extLst>
          </p:cNvPr>
          <p:cNvSpPr txBox="1"/>
          <p:nvPr/>
        </p:nvSpPr>
        <p:spPr>
          <a:xfrm>
            <a:off x="125425" y="5529756"/>
            <a:ext cx="122491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Flugsvamp 2.0 market </a:t>
            </a:r>
            <a:r>
              <a:rPr lang="sv-SE" sz="1600" b="1" dirty="0" err="1"/>
              <a:t>place</a:t>
            </a:r>
            <a:endParaRPr lang="sv-SE" sz="1600" b="1" dirty="0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181F326C-9780-442E-B466-FB1567507E80}"/>
              </a:ext>
            </a:extLst>
          </p:cNvPr>
          <p:cNvSpPr/>
          <p:nvPr/>
        </p:nvSpPr>
        <p:spPr>
          <a:xfrm rot="10800000">
            <a:off x="75348" y="4786106"/>
            <a:ext cx="368135" cy="451263"/>
          </a:xfrm>
          <a:prstGeom prst="downArrow">
            <a:avLst>
              <a:gd name="adj1" fmla="val 384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AF589D8-5913-4594-A246-EF9C64CF6B80}"/>
              </a:ext>
            </a:extLst>
          </p:cNvPr>
          <p:cNvSpPr txBox="1">
            <a:spLocks/>
          </p:cNvSpPr>
          <p:nvPr/>
        </p:nvSpPr>
        <p:spPr>
          <a:xfrm>
            <a:off x="709614" y="497247"/>
            <a:ext cx="7713522" cy="725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4082AF"/>
                </a:solidFill>
                <a:latin typeface="Optima LT Std"/>
                <a:ea typeface="+mj-ea"/>
                <a:cs typeface="Optima LT Std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Tracing transactions</a:t>
            </a:r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03BD5E0E-3231-499F-BCB1-A3EFB4F2AE72}"/>
              </a:ext>
            </a:extLst>
          </p:cNvPr>
          <p:cNvSpPr/>
          <p:nvPr/>
        </p:nvSpPr>
        <p:spPr>
          <a:xfrm rot="10800000">
            <a:off x="8775864" y="3883230"/>
            <a:ext cx="368135" cy="1502260"/>
          </a:xfrm>
          <a:prstGeom prst="downArrow">
            <a:avLst>
              <a:gd name="adj1" fmla="val 384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45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resultat för toad mario cr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" name="Picture 2" descr="I:\NOA\OP Kinopio\Press\Bilder och film för åtalsfilm\Rättshjälper och EIO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8" b="10289"/>
          <a:stretch/>
        </p:blipFill>
        <p:spPr bwMode="auto">
          <a:xfrm>
            <a:off x="229763" y="1403663"/>
            <a:ext cx="8684474" cy="47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33BE117-E96E-468C-A68A-217782E5C5F1}"/>
              </a:ext>
            </a:extLst>
          </p:cNvPr>
          <p:cNvSpPr/>
          <p:nvPr/>
        </p:nvSpPr>
        <p:spPr>
          <a:xfrm>
            <a:off x="307975" y="4913965"/>
            <a:ext cx="1686978" cy="121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8A55428-9E73-4043-80CF-FCA3421D23A5}"/>
              </a:ext>
            </a:extLst>
          </p:cNvPr>
          <p:cNvSpPr txBox="1">
            <a:spLocks/>
          </p:cNvSpPr>
          <p:nvPr/>
        </p:nvSpPr>
        <p:spPr>
          <a:xfrm>
            <a:off x="709614" y="731923"/>
            <a:ext cx="7713522" cy="7255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rgbClr val="4082AF"/>
                </a:solidFill>
                <a:latin typeface="Optima LT Std"/>
                <a:ea typeface="+mj-ea"/>
                <a:cs typeface="Optima LT Std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International cooperation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75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7D0AD-D610-489F-95E9-CF10EC5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courts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4AD748-665C-4DEA-A82D-0D6A4789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2" y="1600201"/>
            <a:ext cx="7997482" cy="45258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previous knowledge can be assumed in court.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Police staff can testify and/or assist the prosecutor.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Charts, glossaries, step-by-step presentations.</a:t>
            </a:r>
          </a:p>
          <a:p>
            <a:pPr>
              <a:lnSpc>
                <a:spcPct val="115000"/>
              </a:lnSpc>
            </a:pPr>
            <a:endParaRPr lang="sv-S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7D0AD-D610-489F-95E9-CF10EC5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Securing</a:t>
            </a:r>
            <a:r>
              <a:rPr lang="sv-SE" sz="3600" dirty="0"/>
              <a:t> </a:t>
            </a:r>
            <a:r>
              <a:rPr lang="sv-SE" sz="3600" dirty="0" err="1"/>
              <a:t>crypto</a:t>
            </a:r>
            <a:r>
              <a:rPr lang="sv-SE" sz="3600" dirty="0"/>
              <a:t> </a:t>
            </a:r>
            <a:r>
              <a:rPr lang="sv-SE" sz="3600" dirty="0" err="1"/>
              <a:t>currency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4AD748-665C-4DEA-A82D-0D6A4789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561" y="1658678"/>
            <a:ext cx="7910817" cy="418436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sv-SE" sz="24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Criminal</a:t>
            </a:r>
            <a:r>
              <a:rPr lang="sv-SE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24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wallets</a:t>
            </a:r>
            <a:endParaRPr lang="sv-SE" sz="24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 transaction from a criminal wallet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(hardware/software)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 police wallet.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Custodial wallets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(third party)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Jurisdiction</a:t>
            </a:r>
            <a:endParaRPr lang="sv-S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Freezing order / seizure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sv-S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sv-S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F8FE5-13EB-475A-9B57-0C33A973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Conclusions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650DE6-B35D-413C-803D-6ACC7C6DD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from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crypto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market is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suspects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Crypto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assets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retreived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confiscated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criminal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profit.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698428988"/>
      </p:ext>
    </p:extLst>
  </p:cSld>
  <p:clrMapOvr>
    <a:masterClrMapping/>
  </p:clrMapOvr>
</p:sld>
</file>

<file path=ppt/theme/theme1.xml><?xml version="1.0" encoding="utf-8"?>
<a:theme xmlns:a="http://schemas.openxmlformats.org/drawingml/2006/main" name="Mall blå dek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ll 4-3_Åklagare_svens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ll grön dek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M_TopicCategoryTaxHTField0 xmlns="26e54315-fe59-4620-ad67-1feabc42d4dd">
      <Terms xmlns="http://schemas.microsoft.com/office/infopath/2007/PartnerControls"/>
    </AM_TopicCategoryTaxHTField0>
    <AM_Summary xmlns="26e54315-fe59-4620-ad67-1feabc42d4dd" xsi:nil="true"/>
    <AM_ValidFromDate xmlns="26e54315-fe59-4620-ad67-1feabc42d4dd">2021-03-11T23:00:00+00:00</AM_ValidFromDate>
    <AM_DocumentTypeTaxHTField0 xmlns="26e54315-fe59-4620-ad67-1feabc42d4dd">
      <Terms xmlns="http://schemas.microsoft.com/office/infopath/2007/PartnerControls"/>
    </AM_DocumentTypeTaxHTField0>
    <AM_DecisionDate xmlns="26e54315-fe59-4620-ad67-1feabc42d4dd">2021-03-11T23:00:00+00:00</AM_DecisionDate>
    <AM_InformationOwner xmlns="26e54315-fe59-4620-ad67-1feabc42d4dd">
      <UserInfo>
        <DisplayName>Simonsson Robin</DisplayName>
        <AccountId>25</AccountId>
        <AccountType/>
      </UserInfo>
    </AM_InformationOwner>
    <AM_Introduction xmlns="26e54315-fe59-4620-ad67-1feabc42d4dd" xsi:nil="true"/>
    <b1fc45c35ac44e0ea2d32780e888a4b1 xmlns="26e54315-fe59-4620-ad67-1feabc42d4dd">
      <Terms xmlns="http://schemas.microsoft.com/office/infopath/2007/PartnerControls"/>
    </b1fc45c35ac44e0ea2d32780e888a4b1>
    <AM_ProsecutorAreaTaxHTField0 xmlns="26e54315-fe59-4620-ad67-1feabc42d4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Kommunikationsavdelningen</TermName>
          <TermId xmlns="http://schemas.microsoft.com/office/infopath/2007/PartnerControls">2fc12665-19db-4eb2-bbaf-b0dae63acab1</TermId>
        </TermInfo>
      </Terms>
    </AM_ProsecutorAreaTaxHTField0>
    <TaxCatchAll xmlns="26e54315-fe59-4620-ad67-1feabc42d4dd">
      <Value>559</Value>
      <Value>741</Value>
    </TaxCatchAll>
    <_dlc_DocId xmlns="cace0a4a-e599-454f-aa0f-0f87eb0e492a">AMDOK-18-13608</_dlc_DocId>
    <_dlc_DocIdUrl xmlns="cace0a4a-e599-454f-aa0f-0f87eb0e492a">
      <Url>https://am/Verksamheten/_layouts/15/DocIdRedir.aspx?ID=AMDOK-18-13608</Url>
      <Description>AMDOK-18-13608</Description>
    </_dlc_DocIdUrl>
    <_dlc_DocIdPersistId xmlns="cace0a4a-e599-454f-aa0f-0f87eb0e492a">false</_dlc_DocIdPersis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M-dokument" ma:contentTypeID="0x01010096F6DEBD96434CC3A269604461833FFC0031E92FF38FB9BC4283130C1261676E41" ma:contentTypeVersion="49" ma:contentTypeDescription="Skapa ett nytt dokument." ma:contentTypeScope="" ma:versionID="d69b40752679a6c1eea67fa3e86bfcf4">
  <xsd:schema xmlns:xsd="http://www.w3.org/2001/XMLSchema" xmlns:xs="http://www.w3.org/2001/XMLSchema" xmlns:p="http://schemas.microsoft.com/office/2006/metadata/properties" xmlns:ns2="26e54315-fe59-4620-ad67-1feabc42d4dd" xmlns:ns3="cace0a4a-e599-454f-aa0f-0f87eb0e492a" targetNamespace="http://schemas.microsoft.com/office/2006/metadata/properties" ma:root="true" ma:fieldsID="2a3dda2eac2a49641a6bcdd3fd947a9c" ns2:_="" ns3:_="">
    <xsd:import namespace="26e54315-fe59-4620-ad67-1feabc42d4dd"/>
    <xsd:import namespace="cace0a4a-e599-454f-aa0f-0f87eb0e492a"/>
    <xsd:element name="properties">
      <xsd:complexType>
        <xsd:sequence>
          <xsd:element name="documentManagement">
            <xsd:complexType>
              <xsd:all>
                <xsd:element ref="ns2:AM_InformationOwner" minOccurs="0"/>
                <xsd:element ref="ns2:AM_Introduction" minOccurs="0"/>
                <xsd:element ref="ns2:AM_Summary" minOccurs="0"/>
                <xsd:element ref="ns2:AM_DecisionDate" minOccurs="0"/>
                <xsd:element ref="ns2:AM_ValidFromDate" minOccurs="0"/>
                <xsd:element ref="ns2:TaxCatchAll" minOccurs="0"/>
                <xsd:element ref="ns2:TaxCatchAllLabel" minOccurs="0"/>
                <xsd:element ref="ns2:AM_TopicCategoryTaxHTField0" minOccurs="0"/>
                <xsd:element ref="ns2:b1fc45c35ac44e0ea2d32780e888a4b1" minOccurs="0"/>
                <xsd:element ref="ns2:AM_DocumentTypeTaxHTField0" minOccurs="0"/>
                <xsd:element ref="ns2:AM_ProsecutorAreaTaxHTField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54315-fe59-4620-ad67-1feabc42d4dd" elementFormDefault="qualified">
    <xsd:import namespace="http://schemas.microsoft.com/office/2006/documentManagement/types"/>
    <xsd:import namespace="http://schemas.microsoft.com/office/infopath/2007/PartnerControls"/>
    <xsd:element name="AM_InformationOwner" ma:index="2" nillable="true" ma:displayName="Ansvarig" ma:hidden="true" ma:internalName="AM_Information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M_Introduction" ma:index="4" nillable="true" ma:displayName="Beskrivning" ma:internalName="AM_Introduction" ma:readOnly="false">
      <xsd:simpleType>
        <xsd:restriction base="dms:Note"/>
      </xsd:simpleType>
    </xsd:element>
    <xsd:element name="AM_Summary" ma:index="5" nillable="true" ma:displayName="Sammanfattning" ma:description="" ma:internalName="AM_Summary">
      <xsd:simpleType>
        <xsd:restriction base="dms:Unknown"/>
      </xsd:simpleType>
    </xsd:element>
    <xsd:element name="AM_DecisionDate" ma:index="6" nillable="true" ma:displayName="Beslutsdatum" ma:default="[today]" ma:format="DateOnly" ma:indexed="true" ma:internalName="AM_DecisionDate">
      <xsd:simpleType>
        <xsd:restriction base="dms:DateTime"/>
      </xsd:simpleType>
    </xsd:element>
    <xsd:element name="AM_ValidFromDate" ma:index="7" nillable="true" ma:displayName="Gäller från" ma:default="[today]" ma:format="DateOnly" ma:indexed="true" ma:internalName="AM_ValidFromDate">
      <xsd:simpleType>
        <xsd:restriction base="dms:DateTime"/>
      </xsd:simpleType>
    </xsd:element>
    <xsd:element name="TaxCatchAll" ma:index="11" nillable="true" ma:displayName="Global taxonomikolumn" ma:description="" ma:hidden="true" ma:list="{16180cdc-f7b9-4095-933b-cf72d7092301}" ma:internalName="TaxCatchAll" ma:readOnly="false" ma:showField="CatchAllData" ma:web="b6230912-6fc9-41d3-832a-4d382819e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Global taxonomikolumn1" ma:description="" ma:hidden="true" ma:list="{16180cdc-f7b9-4095-933b-cf72d7092301}" ma:internalName="TaxCatchAllLabel" ma:readOnly="true" ma:showField="CatchAllDataLabel" ma:web="b6230912-6fc9-41d3-832a-4d382819e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M_TopicCategoryTaxHTField0" ma:index="14" nillable="true" ma:taxonomy="true" ma:internalName="AM_TopicCategoryTaxHTField0" ma:taxonomyFieldName="AM_TopicCategory" ma:displayName="Ämneskategori" ma:indexed="true" ma:fieldId="{331fae56-66eb-446f-be0a-6fbd1cb62e01}" ma:sspId="c860bdba-560e-4f43-9c32-9a9609a8ab81" ma:termSetId="374a30c4-789d-40cc-8eec-c6beefe69f3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1fc45c35ac44e0ea2d32780e888a4b1" ma:index="19" nillable="true" ma:taxonomy="true" ma:internalName="b1fc45c35ac44e0ea2d32780e888a4b1" ma:taxonomyFieldName="AM_TopicCategoryMulti" ma:displayName="Ämneskategori flerval" ma:default="" ma:fieldId="{b1fc45c3-5ac4-4e0e-a2d3-2780e888a4b1}" ma:taxonomyMulti="true" ma:sspId="c860bdba-560e-4f43-9c32-9a9609a8ab81" ma:termSetId="374a30c4-789d-40cc-8eec-c6beefe69f3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M_DocumentTypeTaxHTField0" ma:index="20" nillable="true" ma:taxonomy="true" ma:internalName="AM_DocumentTypeTaxHTField0" ma:taxonomyFieldName="AM_DocumentType" ma:displayName="Dokumenttyp" ma:indexed="true" ma:fieldId="{89e16844-d4de-41c5-800f-aa5b059ca917}" ma:sspId="c860bdba-560e-4f43-9c32-9a9609a8ab81" ma:termSetId="a7d7577d-14b3-4812-82a6-ec32661832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M_ProsecutorAreaTaxHTField0" ma:index="21" nillable="true" ma:taxonomy="true" ma:internalName="AM_ProsecutorAreaTaxHTField0" ma:taxonomyFieldName="AM_ProsecutorArea" ma:displayName="Organisation" ma:indexed="true" ma:default="" ma:fieldId="{64fa48a3-2ae1-4691-bb4b-70cd41fdc939}" ma:sspId="c860bdba-560e-4f43-9c32-9a9609a8ab81" ma:termSetId="562fe7b8-117b-41e9-b038-1596ffc2fb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e0a4a-e599-454f-aa0f-0f87eb0e492a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2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c860bdba-560e-4f43-9c32-9a9609a8ab81" ContentTypeId="0x01010096F6DEBD96434CC3A269604461833FFC" PreviousValue="false"/>
</file>

<file path=customXml/item6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D6A4EE2-A2BC-4B0B-AA81-BDD522785559}">
  <ds:schemaRefs>
    <ds:schemaRef ds:uri="http://schemas.microsoft.com/office/2006/metadata/properties"/>
    <ds:schemaRef ds:uri="http://schemas.microsoft.com/office/infopath/2007/PartnerControls"/>
    <ds:schemaRef ds:uri="26e54315-fe59-4620-ad67-1feabc42d4dd"/>
    <ds:schemaRef ds:uri="cace0a4a-e599-454f-aa0f-0f87eb0e492a"/>
  </ds:schemaRefs>
</ds:datastoreItem>
</file>

<file path=customXml/itemProps2.xml><?xml version="1.0" encoding="utf-8"?>
<ds:datastoreItem xmlns:ds="http://schemas.openxmlformats.org/officeDocument/2006/customXml" ds:itemID="{87183B7C-94C4-428E-9991-18FB1F092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60FA9B-861C-49D6-8FD4-DA42D6B86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e54315-fe59-4620-ad67-1feabc42d4dd"/>
    <ds:schemaRef ds:uri="cace0a4a-e599-454f-aa0f-0f87eb0e4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F51505-2C21-4800-A80D-677B95E59E2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4069807-BB9B-486D-97AA-ACC46371E2F9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9C6AC624-4595-40B2-B5BD-209F227DF3F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Standard - Åklagare_engelsk</Template>
  <TotalTime>223</TotalTime>
  <Words>478</Words>
  <Application>Microsoft Office PowerPoint</Application>
  <PresentationFormat>Bildspel på skärmen (4:3)</PresentationFormat>
  <Paragraphs>84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Optima LT Std</vt:lpstr>
      <vt:lpstr>Mall blå dekor</vt:lpstr>
      <vt:lpstr>Mall 4-3_Åklagare_svensk</vt:lpstr>
      <vt:lpstr>Mall grön dekor</vt:lpstr>
      <vt:lpstr> - Tracing, seizing &amp; freezing virtual assets  Annika Wennerström, subject matter specialist (IT-crimes), Swedish Prosecution Agency </vt:lpstr>
      <vt:lpstr>Darknet marketplace Flugsvamp 2.0  - April 24, 2015 – Sept 24, 2018 </vt:lpstr>
      <vt:lpstr>Legal challenges</vt:lpstr>
      <vt:lpstr>Practical challenges</vt:lpstr>
      <vt:lpstr>PowerPoint-presentation</vt:lpstr>
      <vt:lpstr>PowerPoint-presentation</vt:lpstr>
      <vt:lpstr>The courts</vt:lpstr>
      <vt:lpstr>Securing crypto currency</vt:lpstr>
      <vt:lpstr>Conclusions</vt:lpstr>
      <vt:lpstr>Key success factors</vt:lpstr>
      <vt:lpstr>მადლობა, tack, thank you </vt:lpstr>
    </vt:vector>
  </TitlesOfParts>
  <Company>Åklagarmyndigheten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- Tracing, seizing &amp; freezing virtual assets   Annika Wennerström, senior prosecutor, Swedish Prosecution Agency </dc:title>
  <dc:creator>Wennerström Annika</dc:creator>
  <cp:lastModifiedBy>Wennerström Annika</cp:lastModifiedBy>
  <cp:revision>19</cp:revision>
  <cp:lastPrinted>2012-04-04T14:51:29Z</cp:lastPrinted>
  <dcterms:created xsi:type="dcterms:W3CDTF">2022-09-05T12:23:52Z</dcterms:created>
  <dcterms:modified xsi:type="dcterms:W3CDTF">2022-09-12T11:52:59Z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AMDOK-18-5570</vt:lpwstr>
  </property>
  <property fmtid="{D5CDD505-2E9C-101B-9397-08002B2CF9AE}" pid="3" name="_dlc_DocIdItemGuid">
    <vt:lpwstr>e1b5c790-2803-4b9b-917e-c5d1f6d1ab4a</vt:lpwstr>
  </property>
  <property fmtid="{D5CDD505-2E9C-101B-9397-08002B2CF9AE}" pid="4" name="_dlc_DocIdUrl">
    <vt:lpwstr>https://am/Verksamheten/_layouts/15/DocIdRedir.aspx?ID=AMDOK-18-5570, AMDOK-18-5570</vt:lpwstr>
  </property>
  <property fmtid="{D5CDD505-2E9C-101B-9397-08002B2CF9AE}" pid="5" name="AM_Beskrivning">
    <vt:lpwstr/>
  </property>
  <property fmtid="{D5CDD505-2E9C-101B-9397-08002B2CF9AE}" pid="6" name="b39c9dec5a30409fbec91c9cbf5125fc">
    <vt:lpwstr>Profilering|355343bb-2ccb-46fc-8780-f33cff3a91be</vt:lpwstr>
  </property>
  <property fmtid="{D5CDD505-2E9C-101B-9397-08002B2CF9AE}" pid="7" name="Löpnummer">
    <vt:lpwstr/>
  </property>
  <property fmtid="{D5CDD505-2E9C-101B-9397-08002B2CF9AE}" pid="8" name="AM_Sammanfattning">
    <vt:lpwstr/>
  </property>
  <property fmtid="{D5CDD505-2E9C-101B-9397-08002B2CF9AE}" pid="9" name="AM_Tillhorighet">
    <vt:lpwstr/>
  </property>
  <property fmtid="{D5CDD505-2E9C-101B-9397-08002B2CF9AE}" pid="10" name="AM_GallerFran">
    <vt:lpwstr>2014-09-26T00:00:00Z</vt:lpwstr>
  </property>
  <property fmtid="{D5CDD505-2E9C-101B-9397-08002B2CF9AE}" pid="11" name="AM_Beslutsdatum">
    <vt:lpwstr>2014-09-26T00:00:00Z</vt:lpwstr>
  </property>
  <property fmtid="{D5CDD505-2E9C-101B-9397-08002B2CF9AE}" pid="12" name="AM_ParentPageTitle">
    <vt:lpwstr/>
  </property>
  <property fmtid="{D5CDD505-2E9C-101B-9397-08002B2CF9AE}" pid="13" name="Redakt_x00f6_rgrupp">
    <vt:lpwstr>305;#Profilering|355343bb-2ccb-46fc-8780-f33cff3a91be</vt:lpwstr>
  </property>
  <property fmtid="{D5CDD505-2E9C-101B-9397-08002B2CF9AE}" pid="14" name="Redaktörgrupp">
    <vt:lpwstr>305</vt:lpwstr>
  </property>
  <property fmtid="{D5CDD505-2E9C-101B-9397-08002B2CF9AE}" pid="15" name="AM_Dokumenttyp">
    <vt:lpwstr/>
  </property>
  <property fmtid="{D5CDD505-2E9C-101B-9397-08002B2CF9AE}" pid="16" name="AM_TopicCategory">
    <vt:lpwstr/>
  </property>
  <property fmtid="{D5CDD505-2E9C-101B-9397-08002B2CF9AE}" pid="17" name="oc611b9a867742ca8f802659cb367e811">
    <vt:lpwstr/>
  </property>
  <property fmtid="{D5CDD505-2E9C-101B-9397-08002B2CF9AE}" pid="18" name="ContentTypeId">
    <vt:lpwstr>0x01010096F6DEBD96434CC3A269604461833FFC0031E92FF38FB9BC4283130C1261676E41</vt:lpwstr>
  </property>
  <property fmtid="{D5CDD505-2E9C-101B-9397-08002B2CF9AE}" pid="19" name="AM_DocumentType">
    <vt:lpwstr/>
  </property>
  <property fmtid="{D5CDD505-2E9C-101B-9397-08002B2CF9AE}" pid="20" name="AM_DocumentStatus">
    <vt:lpwstr>559;#Aktuell|c0654992-1652-4210-9a49-4187be3527c1</vt:lpwstr>
  </property>
  <property fmtid="{D5CDD505-2E9C-101B-9397-08002B2CF9AE}" pid="21" name="AM_InformationOwner">
    <vt:lpwstr/>
  </property>
  <property fmtid="{D5CDD505-2E9C-101B-9397-08002B2CF9AE}" pid="22" name="URL">
    <vt:lpwstr/>
  </property>
  <property fmtid="{D5CDD505-2E9C-101B-9397-08002B2CF9AE}" pid="23" name="m160ab4b76dc4f15811ab7f3f6ba938f">
    <vt:lpwstr>Aktuell|c0654992-1652-4210-9a49-4187be3527c1</vt:lpwstr>
  </property>
  <property fmtid="{D5CDD505-2E9C-101B-9397-08002B2CF9AE}" pid="24" name="xd_Signature">
    <vt:bool>false</vt:bool>
  </property>
  <property fmtid="{D5CDD505-2E9C-101B-9397-08002B2CF9AE}" pid="25" name="xd_ProgID">
    <vt:lpwstr/>
  </property>
  <property fmtid="{D5CDD505-2E9C-101B-9397-08002B2CF9AE}" pid="26" name="AM_DecisionDate">
    <vt:filetime>2015-01-15T23:00:00Z</vt:filetime>
  </property>
  <property fmtid="{D5CDD505-2E9C-101B-9397-08002B2CF9AE}" pid="27" name="AM_Summary">
    <vt:lpwstr/>
  </property>
  <property fmtid="{D5CDD505-2E9C-101B-9397-08002B2CF9AE}" pid="28" name="TemplateUrl">
    <vt:lpwstr/>
  </property>
  <property fmtid="{D5CDD505-2E9C-101B-9397-08002B2CF9AE}" pid="29" name="AM_Introduction">
    <vt:lpwstr/>
  </property>
  <property fmtid="{D5CDD505-2E9C-101B-9397-08002B2CF9AE}" pid="30" name="d99f4c07e5a6432d90d60a1ac02696e2">
    <vt:lpwstr/>
  </property>
  <property fmtid="{D5CDD505-2E9C-101B-9397-08002B2CF9AE}" pid="31" name="IconOverlay">
    <vt:lpwstr>|potx|lockoverlay.png</vt:lpwstr>
  </property>
  <property fmtid="{D5CDD505-2E9C-101B-9397-08002B2CF9AE}" pid="32" name="AM_ValidFromDate">
    <vt:filetime>2015-01-15T23:00:00Z</vt:filetime>
  </property>
  <property fmtid="{D5CDD505-2E9C-101B-9397-08002B2CF9AE}" pid="33" name="oc611b9a867742ca8f802659cb367e81">
    <vt:lpwstr/>
  </property>
  <property fmtid="{D5CDD505-2E9C-101B-9397-08002B2CF9AE}" pid="34" name="d99f4c07e5a6432d90d60a1ac02696e20">
    <vt:lpwstr/>
  </property>
  <property fmtid="{D5CDD505-2E9C-101B-9397-08002B2CF9AE}" pid="35" name="AM_DocumentTypeTaxHTField0">
    <vt:lpwstr/>
  </property>
  <property fmtid="{D5CDD505-2E9C-101B-9397-08002B2CF9AE}" pid="36" name="AM_TopicCategoryMulti">
    <vt:lpwstr/>
  </property>
  <property fmtid="{D5CDD505-2E9C-101B-9397-08002B2CF9AE}" pid="37" name="ecm_ItemDeleteBlockHolders">
    <vt:lpwstr>ecm_InPlaceRecordLock</vt:lpwstr>
  </property>
  <property fmtid="{D5CDD505-2E9C-101B-9397-08002B2CF9AE}" pid="38" name="_vti_ItemHoldRecordStatus">
    <vt:i4>273</vt:i4>
  </property>
  <property fmtid="{D5CDD505-2E9C-101B-9397-08002B2CF9AE}" pid="39" name="ecm_RecordRestrictions">
    <vt:lpwstr>BlockDelete, BlockEdit</vt:lpwstr>
  </property>
  <property fmtid="{D5CDD505-2E9C-101B-9397-08002B2CF9AE}" pid="40" name="ecm_ItemLockHolders">
    <vt:lpwstr>ecm_InPlaceRecordLock</vt:lpwstr>
  </property>
  <property fmtid="{D5CDD505-2E9C-101B-9397-08002B2CF9AE}" pid="41" name="AM_ProsecutorArea">
    <vt:lpwstr>741;#Kommunikationsavdelningen|2fc12665-19db-4eb2-bbaf-b0dae63acab1</vt:lpwstr>
  </property>
  <property fmtid="{D5CDD505-2E9C-101B-9397-08002B2CF9AE}" pid="42" name="AM_PublicCriminalLaw">
    <vt:lpwstr/>
  </property>
  <property fmtid="{D5CDD505-2E9C-101B-9397-08002B2CF9AE}" pid="43" name="AM_Status">
    <vt:lpwstr/>
  </property>
  <property fmtid="{D5CDD505-2E9C-101B-9397-08002B2CF9AE}" pid="44" name="AM_PublicCriminalLawTaxHTField0">
    <vt:lpwstr/>
  </property>
  <property fmtid="{D5CDD505-2E9C-101B-9397-08002B2CF9AE}" pid="45" name="AM_SanctionsTaxHTField0">
    <vt:lpwstr/>
  </property>
  <property fmtid="{D5CDD505-2E9C-101B-9397-08002B2CF9AE}" pid="46" name="AM_CrimeType">
    <vt:lpwstr/>
  </property>
  <property fmtid="{D5CDD505-2E9C-101B-9397-08002B2CF9AE}" pid="47" name="AM_Keywords">
    <vt:lpwstr/>
  </property>
  <property fmtid="{D5CDD505-2E9C-101B-9397-08002B2CF9AE}" pid="48" name="AM_Sanctions">
    <vt:lpwstr/>
  </property>
  <property fmtid="{D5CDD505-2E9C-101B-9397-08002B2CF9AE}" pid="49" name="AM_KeywordsTaxHTField0">
    <vt:lpwstr/>
  </property>
  <property fmtid="{D5CDD505-2E9C-101B-9397-08002B2CF9AE}" pid="50" name="AM_CrimeTypeTaxHTField0">
    <vt:lpwstr/>
  </property>
  <property fmtid="{D5CDD505-2E9C-101B-9397-08002B2CF9AE}" pid="51" name="AM_CoerciveMeassureTaxHTField0">
    <vt:lpwstr/>
  </property>
  <property fmtid="{D5CDD505-2E9C-101B-9397-08002B2CF9AE}" pid="52" name="AM_StatusTaxHTField0">
    <vt:lpwstr/>
  </property>
  <property fmtid="{D5CDD505-2E9C-101B-9397-08002B2CF9AE}" pid="53" name="AM_CoerciveMeassure">
    <vt:lpwstr/>
  </property>
  <property fmtid="{D5CDD505-2E9C-101B-9397-08002B2CF9AE}" pid="54" name="TaxCatchAll">
    <vt:lpwstr>559;#;#305;#;#741;#</vt:lpwstr>
  </property>
  <property fmtid="{D5CDD505-2E9C-101B-9397-08002B2CF9AE}" pid="55" name="ncd0af371a604f508707c80ee5024e30">
    <vt:lpwstr/>
  </property>
  <property fmtid="{D5CDD505-2E9C-101B-9397-08002B2CF9AE}" pid="56" name="Webbdel ämnessida">
    <vt:lpwstr/>
  </property>
  <property fmtid="{D5CDD505-2E9C-101B-9397-08002B2CF9AE}" pid="57" name="Ämnessida">
    <vt:lpwstr/>
  </property>
  <property fmtid="{D5CDD505-2E9C-101B-9397-08002B2CF9AE}" pid="58" name="i243a6aebee0490fa7dd6349da502da1">
    <vt:lpwstr/>
  </property>
  <property fmtid="{D5CDD505-2E9C-101B-9397-08002B2CF9AE}" pid="59" name="_vti_ItemDeclaredRecord">
    <vt:filetime>2021-03-12T09:14:39Z</vt:filetime>
  </property>
</Properties>
</file>