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65" r:id="rId2"/>
    <p:sldId id="346" r:id="rId3"/>
    <p:sldId id="394" r:id="rId4"/>
    <p:sldId id="391" r:id="rId5"/>
    <p:sldId id="360" r:id="rId6"/>
    <p:sldId id="363" r:id="rId7"/>
    <p:sldId id="364" r:id="rId8"/>
    <p:sldId id="367" r:id="rId9"/>
    <p:sldId id="396" r:id="rId10"/>
    <p:sldId id="370" r:id="rId11"/>
    <p:sldId id="379" r:id="rId12"/>
    <p:sldId id="380" r:id="rId13"/>
    <p:sldId id="382" r:id="rId14"/>
    <p:sldId id="371" r:id="rId15"/>
    <p:sldId id="372" r:id="rId16"/>
    <p:sldId id="373" r:id="rId17"/>
    <p:sldId id="376" r:id="rId18"/>
    <p:sldId id="378" r:id="rId19"/>
    <p:sldId id="384" r:id="rId20"/>
    <p:sldId id="385" r:id="rId21"/>
    <p:sldId id="386" r:id="rId22"/>
    <p:sldId id="387" r:id="rId23"/>
    <p:sldId id="395" r:id="rId24"/>
    <p:sldId id="389" r:id="rId25"/>
    <p:sldId id="392" r:id="rId26"/>
    <p:sldId id="393" r:id="rId27"/>
    <p:sldId id="388" r:id="rId28"/>
  </p:sldIdLst>
  <p:sldSz cx="12188825" cy="6858000"/>
  <p:notesSz cx="6985000" cy="92837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C95AE70-7BD3-4470-BD4E-A19525DEE49A}">
          <p14:sldIdLst>
            <p14:sldId id="265"/>
            <p14:sldId id="346"/>
            <p14:sldId id="394"/>
            <p14:sldId id="391"/>
            <p14:sldId id="360"/>
            <p14:sldId id="363"/>
            <p14:sldId id="364"/>
            <p14:sldId id="367"/>
            <p14:sldId id="396"/>
            <p14:sldId id="370"/>
            <p14:sldId id="379"/>
            <p14:sldId id="380"/>
            <p14:sldId id="382"/>
            <p14:sldId id="371"/>
            <p14:sldId id="372"/>
            <p14:sldId id="373"/>
            <p14:sldId id="376"/>
            <p14:sldId id="378"/>
            <p14:sldId id="384"/>
            <p14:sldId id="385"/>
            <p14:sldId id="386"/>
            <p14:sldId id="387"/>
            <p14:sldId id="395"/>
            <p14:sldId id="389"/>
            <p14:sldId id="392"/>
            <p14:sldId id="393"/>
            <p14:sldId id="388"/>
          </p14:sldIdLst>
        </p14:section>
      </p14:sectionLst>
    </p:ex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28" autoAdjust="0"/>
    <p:restoredTop sz="93792" autoAdjust="0"/>
  </p:normalViewPr>
  <p:slideViewPr>
    <p:cSldViewPr showGuides="1">
      <p:cViewPr varScale="1">
        <p:scale>
          <a:sx n="63" d="100"/>
          <a:sy n="63" d="100"/>
        </p:scale>
        <p:origin x="64" y="132"/>
      </p:cViewPr>
      <p:guideLst>
        <p:guide pos="3839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50" d="100"/>
          <a:sy n="50" d="100"/>
        </p:scale>
        <p:origin x="2688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5797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5797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59088EAF-6ECA-4616-85EF-35AA19C641F3}" type="datetimeFigureOut">
              <a:rPr lang="en-US"/>
              <a:t>9/28/2022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5796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0" y="8817904"/>
            <a:ext cx="3026833" cy="465796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D9F912AB-2776-42F2-A957-313FC7EFEDB9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20657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3ABD2D7A-D230-4F91-BD59-0A39C2703BA8}" type="datetimeFigureOut">
              <a:rPr lang="en-US"/>
              <a:t>9/28/2022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F93199CD-3E1B-4AE6-990F-76F925F5EA9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6579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301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521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734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4" y="1828800"/>
            <a:ext cx="8229600" cy="2895600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6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213" y="4800600"/>
            <a:ext cx="8229600" cy="12192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499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9/28/2022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009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2412" y="381001"/>
            <a:ext cx="1524001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2412" y="381001"/>
            <a:ext cx="7391399" cy="5638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9/28/2022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903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9/28/2022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825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9614" y="2514600"/>
            <a:ext cx="8692399" cy="281940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8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3" y="5410200"/>
            <a:ext cx="8687333" cy="6096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9/28/2022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181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4781" y="1905001"/>
            <a:ext cx="4419599" cy="4114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9183" y="1905001"/>
            <a:ext cx="4419600" cy="4114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9/28/2022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534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1" y="1905000"/>
            <a:ext cx="4416552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1" y="2743201"/>
            <a:ext cx="4416552" cy="3276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861" y="1905000"/>
            <a:ext cx="4416552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861" y="2743201"/>
            <a:ext cx="4416552" cy="3276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9/28/2022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841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9/28/2022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663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9/28/2022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754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604" y="1905000"/>
            <a:ext cx="3596607" cy="2667000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3600" b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213" y="4648200"/>
            <a:ext cx="3581399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1414" y="685800"/>
            <a:ext cx="6400800" cy="533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9/28/2022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498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604" y="1905000"/>
            <a:ext cx="3596607" cy="26670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600" b="0" i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213" y="4648200"/>
            <a:ext cx="3581399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4951414" y="685800"/>
            <a:ext cx="6400799" cy="5334000"/>
          </a:xfrm>
          <a:solidFill>
            <a:schemeClr val="bg2"/>
          </a:solidFill>
          <a:ln w="76200">
            <a:solidFill>
              <a:schemeClr val="tx1"/>
            </a:solidFill>
            <a:miter lim="800000"/>
          </a:ln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9/28/2022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917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4999"/>
            <a:ext cx="9134391" cy="4114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400800"/>
            <a:ext cx="655319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6422" y="6400800"/>
            <a:ext cx="144938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41C87-7AD9-4845-A077-840E4A0F3F06}" type="datetimeFigureOut">
              <a:rPr lang="en-US" smtClean="0"/>
              <a:pPr/>
              <a:t>9/28/2022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28211" y="6400800"/>
            <a:ext cx="838201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13F82-EE5E-44EE-A61D-E31C6657F2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0599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231775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2625" indent="-21907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57250" indent="-17462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30288" indent="-17303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38074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5544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72821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39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9.jpeg"/><Relationship Id="rId7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mailto:Eun.Young.Choi2@usdoj.gov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03212" y="533400"/>
            <a:ext cx="11582400" cy="3581400"/>
          </a:xfrm>
        </p:spPr>
        <p:txBody>
          <a:bodyPr>
            <a:normAutofit/>
          </a:bodyPr>
          <a:lstStyle/>
          <a:p>
            <a:pPr algn="ctr"/>
            <a:br>
              <a:rPr lang="en-US" sz="4800" dirty="0">
                <a:cs typeface="Times New Roman" panose="02020603050405020304" pitchFamily="18" charset="0"/>
              </a:rPr>
            </a:br>
            <a:r>
              <a:rPr lang="en-US" sz="4800" b="1" dirty="0">
                <a:cs typeface="Times New Roman" panose="02020603050405020304" pitchFamily="18" charset="0"/>
              </a:rPr>
              <a:t>Tracing, Seizing, and Freezing </a:t>
            </a:r>
            <a:br>
              <a:rPr lang="en-US" sz="4800" b="1" dirty="0">
                <a:cs typeface="Times New Roman" panose="02020603050405020304" pitchFamily="18" charset="0"/>
              </a:rPr>
            </a:br>
            <a:r>
              <a:rPr lang="en-US" sz="4800" b="1" dirty="0">
                <a:cs typeface="Times New Roman" panose="02020603050405020304" pitchFamily="18" charset="0"/>
              </a:rPr>
              <a:t>Virtual Assets</a:t>
            </a:r>
            <a:br>
              <a:rPr lang="en-US" sz="4800" b="1" dirty="0">
                <a:cs typeface="Times New Roman" panose="02020603050405020304" pitchFamily="18" charset="0"/>
              </a:rPr>
            </a:br>
            <a:br>
              <a:rPr lang="en-US" sz="2700" dirty="0">
                <a:cs typeface="Times New Roman" panose="02020603050405020304" pitchFamily="18" charset="0"/>
              </a:rPr>
            </a:br>
            <a:r>
              <a:rPr lang="en-US" sz="2700" dirty="0">
                <a:cs typeface="Times New Roman" panose="02020603050405020304" pitchFamily="18" charset="0"/>
              </a:rPr>
              <a:t>International Association of Prosecutors</a:t>
            </a:r>
            <a:br>
              <a:rPr lang="en-US" sz="4800" dirty="0">
                <a:cs typeface="Times New Roman" panose="02020603050405020304" pitchFamily="18" charset="0"/>
              </a:rPr>
            </a:br>
            <a:endParaRPr lang="en-US" sz="4800" dirty="0">
              <a:cs typeface="Times New Roman" panose="02020603050405020304" pitchFamily="18" charset="0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065212" y="4495800"/>
            <a:ext cx="8305799" cy="1752600"/>
          </a:xfrm>
        </p:spPr>
        <p:txBody>
          <a:bodyPr>
            <a:normAutofit lnSpcReduction="10000"/>
          </a:bodyPr>
          <a:lstStyle/>
          <a:p>
            <a:br>
              <a:rPr lang="it-IT" dirty="0"/>
            </a:br>
            <a:r>
              <a:rPr lang="it-IT" sz="2800" b="1" dirty="0"/>
              <a:t>eun young choi</a:t>
            </a:r>
          </a:p>
          <a:p>
            <a:endParaRPr lang="it-IT" dirty="0"/>
          </a:p>
          <a:p>
            <a:r>
              <a:rPr lang="it-IT" dirty="0"/>
              <a:t>Director</a:t>
            </a:r>
          </a:p>
          <a:p>
            <a:r>
              <a:rPr lang="it-IT" dirty="0"/>
              <a:t>national cryptocurrency enforcement team</a:t>
            </a:r>
          </a:p>
          <a:p>
            <a:r>
              <a:rPr lang="it-IT" dirty="0"/>
              <a:t>U.S. Department of justice</a:t>
            </a:r>
          </a:p>
          <a:p>
            <a:endParaRPr lang="it-IT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A790E70-84E5-FEDD-6EB7-6982B9F4C8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412" y="3505200"/>
            <a:ext cx="31242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92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96B79-4086-47B1-AE23-7D9536557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609600"/>
          </a:xfrm>
        </p:spPr>
        <p:txBody>
          <a:bodyPr/>
          <a:lstStyle/>
          <a:p>
            <a:pPr algn="ctr"/>
            <a:r>
              <a:rPr lang="en-US" b="1" dirty="0"/>
              <a:t>Volume of Helix Transactions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080FE2-6B14-4388-B611-A7D184AF0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443" y="1193180"/>
            <a:ext cx="10255361" cy="4064621"/>
          </a:xfrm>
        </p:spPr>
        <p:txBody>
          <a:bodyPr>
            <a:normAutofit/>
          </a:bodyPr>
          <a:lstStyle/>
          <a:p>
            <a:r>
              <a:rPr lang="en-US" sz="2800" dirty="0"/>
              <a:t>More than 354,468 bitcoins between June 2014 and December 2017 (when site shut down by admin)</a:t>
            </a:r>
          </a:p>
          <a:p>
            <a:r>
              <a:rPr lang="en-US" sz="2800" dirty="0"/>
              <a:t>Valued at $311,145,854 at time of transaction</a:t>
            </a:r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15" name="Picture 2" descr="C:\Users\cgknb\Desktop\Anb Chart Icons\Helix.png">
            <a:extLst>
              <a:ext uri="{FF2B5EF4-FFF2-40B4-BE49-F238E27FC236}">
                <a16:creationId xmlns:a16="http://schemas.microsoft.com/office/drawing/2014/main" id="{818CE2E0-944C-556D-164C-E9C689EC7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239" y="4112029"/>
            <a:ext cx="1867266" cy="789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cgknb\Desktop\Anb Chart Icons\Badguy.jpg">
            <a:extLst>
              <a:ext uri="{FF2B5EF4-FFF2-40B4-BE49-F238E27FC236}">
                <a16:creationId xmlns:a16="http://schemas.microsoft.com/office/drawing/2014/main" id="{E480371B-A464-51B4-C25A-EED076B4C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519" y="2812212"/>
            <a:ext cx="1005995" cy="142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C:\Users\cgknb\Desktop\Anb Chart Icons\BTC.png">
            <a:extLst>
              <a:ext uri="{FF2B5EF4-FFF2-40B4-BE49-F238E27FC236}">
                <a16:creationId xmlns:a16="http://schemas.microsoft.com/office/drawing/2014/main" id="{7158B2D4-F391-5C49-7271-898DDDD36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819" y="4186019"/>
            <a:ext cx="648696" cy="64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663B74A-D7FF-97E7-E189-EFD68B934D6F}"/>
              </a:ext>
            </a:extLst>
          </p:cNvPr>
          <p:cNvCxnSpPr>
            <a:stCxn id="16" idx="3"/>
            <a:endCxn id="17" idx="1"/>
          </p:cNvCxnSpPr>
          <p:nvPr/>
        </p:nvCxnSpPr>
        <p:spPr>
          <a:xfrm>
            <a:off x="3008514" y="3526025"/>
            <a:ext cx="1248305" cy="98090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2D2A8F4-1909-3EEB-99F2-A7F5E1DA06F8}"/>
              </a:ext>
            </a:extLst>
          </p:cNvPr>
          <p:cNvCxnSpPr>
            <a:stCxn id="17" idx="3"/>
            <a:endCxn id="15" idx="1"/>
          </p:cNvCxnSpPr>
          <p:nvPr/>
        </p:nvCxnSpPr>
        <p:spPr>
          <a:xfrm>
            <a:off x="4905515" y="4506926"/>
            <a:ext cx="122272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2658915-AFD5-F717-2805-4560ABD39C23}"/>
              </a:ext>
            </a:extLst>
          </p:cNvPr>
          <p:cNvSpPr txBox="1"/>
          <p:nvPr/>
        </p:nvSpPr>
        <p:spPr>
          <a:xfrm>
            <a:off x="518134" y="4277661"/>
            <a:ext cx="295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Top Senders of bitcoin include known criminal marketplaces</a:t>
            </a:r>
          </a:p>
        </p:txBody>
      </p:sp>
      <p:pic>
        <p:nvPicPr>
          <p:cNvPr id="22" name="Picture 5" descr="C:\Users\cgknb\Desktop\Anb Chart Icons\person.jpg">
            <a:extLst>
              <a:ext uri="{FF2B5EF4-FFF2-40B4-BE49-F238E27FC236}">
                <a16:creationId xmlns:a16="http://schemas.microsoft.com/office/drawing/2014/main" id="{CFC8D56D-6E86-F62A-CC73-67390E20B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519" y="5080828"/>
            <a:ext cx="876869" cy="8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134A046-58E8-9F7E-BF75-8CF1403B0F00}"/>
              </a:ext>
            </a:extLst>
          </p:cNvPr>
          <p:cNvCxnSpPr>
            <a:stCxn id="22" idx="3"/>
            <a:endCxn id="17" idx="1"/>
          </p:cNvCxnSpPr>
          <p:nvPr/>
        </p:nvCxnSpPr>
        <p:spPr>
          <a:xfrm flipV="1">
            <a:off x="2879388" y="4506926"/>
            <a:ext cx="1377431" cy="10144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435488F-F9E9-2DCF-3148-6042F1A7371A}"/>
              </a:ext>
            </a:extLst>
          </p:cNvPr>
          <p:cNvSpPr txBox="1"/>
          <p:nvPr/>
        </p:nvSpPr>
        <p:spPr>
          <a:xfrm>
            <a:off x="1446212" y="6096000"/>
            <a:ext cx="2514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Unknown customers</a:t>
            </a:r>
          </a:p>
        </p:txBody>
      </p:sp>
      <p:pic>
        <p:nvPicPr>
          <p:cNvPr id="25" name="Picture 6" descr="C:\Users\cgknb\Desktop\Anb Chart Icons\person.jpg">
            <a:extLst>
              <a:ext uri="{FF2B5EF4-FFF2-40B4-BE49-F238E27FC236}">
                <a16:creationId xmlns:a16="http://schemas.microsoft.com/office/drawing/2014/main" id="{1A231E76-FFC3-8F9D-4A3E-770736EF6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9917" y="3769143"/>
            <a:ext cx="1053695" cy="1058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076385C-AA5A-CE54-A37C-9F0A4CEA7DD9}"/>
              </a:ext>
            </a:extLst>
          </p:cNvPr>
          <p:cNvCxnSpPr>
            <a:stCxn id="15" idx="3"/>
          </p:cNvCxnSpPr>
          <p:nvPr/>
        </p:nvCxnSpPr>
        <p:spPr>
          <a:xfrm flipV="1">
            <a:off x="7995505" y="4506925"/>
            <a:ext cx="2090604" cy="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5D01A86-6814-7EED-9BCB-FB96B4828FBD}"/>
              </a:ext>
            </a:extLst>
          </p:cNvPr>
          <p:cNvSpPr txBox="1"/>
          <p:nvPr/>
        </p:nvSpPr>
        <p:spPr>
          <a:xfrm>
            <a:off x="9847811" y="4875633"/>
            <a:ext cx="15905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End Recipient </a:t>
            </a:r>
          </a:p>
        </p:txBody>
      </p:sp>
      <p:pic>
        <p:nvPicPr>
          <p:cNvPr id="28" name="Picture 7" descr="C:\Users\cgknb\Desktop\Anb Chart Icons\BTC.png">
            <a:extLst>
              <a:ext uri="{FF2B5EF4-FFF2-40B4-BE49-F238E27FC236}">
                <a16:creationId xmlns:a16="http://schemas.microsoft.com/office/drawing/2014/main" id="{B63F150F-827B-3D17-240E-2C227C946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8553" y="5623230"/>
            <a:ext cx="684508" cy="677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090E595-E975-B700-02D3-FE1BA2A1CEEB}"/>
              </a:ext>
            </a:extLst>
          </p:cNvPr>
          <p:cNvCxnSpPr/>
          <p:nvPr/>
        </p:nvCxnSpPr>
        <p:spPr>
          <a:xfrm>
            <a:off x="7995505" y="4887884"/>
            <a:ext cx="655273" cy="77585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EDB7A03-EFFA-1BBD-03FF-7204278C5CEA}"/>
              </a:ext>
            </a:extLst>
          </p:cNvPr>
          <p:cNvSpPr txBox="1"/>
          <p:nvPr/>
        </p:nvSpPr>
        <p:spPr>
          <a:xfrm>
            <a:off x="8323141" y="6323111"/>
            <a:ext cx="24194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Transaction Fees</a:t>
            </a:r>
          </a:p>
        </p:txBody>
      </p:sp>
      <p:pic>
        <p:nvPicPr>
          <p:cNvPr id="31" name="Picture 2" descr="C:\Users\cgknb\Desktop\Anb Chart Icons\Helix.png">
            <a:extLst>
              <a:ext uri="{FF2B5EF4-FFF2-40B4-BE49-F238E27FC236}">
                <a16:creationId xmlns:a16="http://schemas.microsoft.com/office/drawing/2014/main" id="{BA688250-618B-89E7-7893-6E236662D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239" y="4098088"/>
            <a:ext cx="1867266" cy="789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cgknb\Desktop\Anb Chart Icons\Badguy.jpg">
            <a:extLst>
              <a:ext uri="{FF2B5EF4-FFF2-40B4-BE49-F238E27FC236}">
                <a16:creationId xmlns:a16="http://schemas.microsoft.com/office/drawing/2014/main" id="{97D12766-41EF-89EE-6DB4-606020FF6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519" y="2798271"/>
            <a:ext cx="1005995" cy="142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DE275D2D-C0B3-9861-9CC1-4F699329A698}"/>
              </a:ext>
            </a:extLst>
          </p:cNvPr>
          <p:cNvSpPr txBox="1"/>
          <p:nvPr/>
        </p:nvSpPr>
        <p:spPr>
          <a:xfrm>
            <a:off x="3656012" y="5029200"/>
            <a:ext cx="1867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356,000 BTC</a:t>
            </a:r>
          </a:p>
        </p:txBody>
      </p:sp>
      <p:pic>
        <p:nvPicPr>
          <p:cNvPr id="35" name="Picture 5" descr="C:\Users\cgknb\Desktop\Anb Chart Icons\person.jpg">
            <a:extLst>
              <a:ext uri="{FF2B5EF4-FFF2-40B4-BE49-F238E27FC236}">
                <a16:creationId xmlns:a16="http://schemas.microsoft.com/office/drawing/2014/main" id="{74C9E965-E819-A429-06CF-EE06588B7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519" y="5066887"/>
            <a:ext cx="876869" cy="8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766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96B79-4086-47B1-AE23-7D9536557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609600"/>
          </a:xfrm>
        </p:spPr>
        <p:txBody>
          <a:bodyPr/>
          <a:lstStyle/>
          <a:p>
            <a:pPr algn="ctr"/>
            <a:r>
              <a:rPr lang="en-US" b="1" dirty="0"/>
              <a:t>“</a:t>
            </a:r>
            <a:r>
              <a:rPr lang="en-US" b="1" dirty="0" err="1"/>
              <a:t>gramsearch</a:t>
            </a:r>
            <a:r>
              <a:rPr lang="en-US" b="1" dirty="0"/>
              <a:t>”</a:t>
            </a:r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6A78035-6E34-D961-9376-CB5B13B977C2}"/>
              </a:ext>
            </a:extLst>
          </p:cNvPr>
          <p:cNvSpPr/>
          <p:nvPr/>
        </p:nvSpPr>
        <p:spPr>
          <a:xfrm>
            <a:off x="3400927" y="2530642"/>
            <a:ext cx="1173162" cy="325128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2" descr="C:\Users\cgknb\Desktop\Anb Chart Icons\BTC.png">
            <a:extLst>
              <a:ext uri="{FF2B5EF4-FFF2-40B4-BE49-F238E27FC236}">
                <a16:creationId xmlns:a16="http://schemas.microsoft.com/office/drawing/2014/main" id="{BAE3B739-C5A3-7A2C-24CF-64B8FB4FF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40" y="3499566"/>
            <a:ext cx="855803" cy="846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B7EA8711-716D-277E-00CC-134D603CDD75}"/>
              </a:ext>
            </a:extLst>
          </p:cNvPr>
          <p:cNvSpPr txBox="1"/>
          <p:nvPr/>
        </p:nvSpPr>
        <p:spPr>
          <a:xfrm>
            <a:off x="150812" y="4346289"/>
            <a:ext cx="18301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“</a:t>
            </a:r>
            <a:r>
              <a:rPr lang="en-US" sz="1600" dirty="0" err="1"/>
              <a:t>gramsearch</a:t>
            </a:r>
            <a:r>
              <a:rPr lang="en-US" sz="1600" dirty="0"/>
              <a:t>” bitcoin addresses from seized market </a:t>
            </a:r>
          </a:p>
        </p:txBody>
      </p:sp>
      <p:pic>
        <p:nvPicPr>
          <p:cNvPr id="38" name="Picture 3">
            <a:extLst>
              <a:ext uri="{FF2B5EF4-FFF2-40B4-BE49-F238E27FC236}">
                <a16:creationId xmlns:a16="http://schemas.microsoft.com/office/drawing/2014/main" id="{8A920D93-F3C4-AFEC-857B-429ADA7AF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434" y="2651841"/>
            <a:ext cx="85407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4">
            <a:extLst>
              <a:ext uri="{FF2B5EF4-FFF2-40B4-BE49-F238E27FC236}">
                <a16:creationId xmlns:a16="http://schemas.microsoft.com/office/drawing/2014/main" id="{DDDD0D16-5B62-879D-E8B8-3C0D13EDF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435" y="3679729"/>
            <a:ext cx="85407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5">
            <a:extLst>
              <a:ext uri="{FF2B5EF4-FFF2-40B4-BE49-F238E27FC236}">
                <a16:creationId xmlns:a16="http://schemas.microsoft.com/office/drawing/2014/main" id="{E2FCC953-15BD-B384-7AF5-E7AC8EC3E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470" y="4710815"/>
            <a:ext cx="85407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D8D1C731-D7E0-37A7-4B17-F673CE78C29B}"/>
              </a:ext>
            </a:extLst>
          </p:cNvPr>
          <p:cNvCxnSpPr/>
          <p:nvPr/>
        </p:nvCxnSpPr>
        <p:spPr>
          <a:xfrm flipV="1">
            <a:off x="1663643" y="3244516"/>
            <a:ext cx="1624989" cy="36896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3DF28A76-99C7-ABAC-760F-0C4D64AAC96A}"/>
              </a:ext>
            </a:extLst>
          </p:cNvPr>
          <p:cNvCxnSpPr>
            <a:endCxn id="33" idx="1"/>
          </p:cNvCxnSpPr>
          <p:nvPr/>
        </p:nvCxnSpPr>
        <p:spPr>
          <a:xfrm>
            <a:off x="1663643" y="4022558"/>
            <a:ext cx="1737284" cy="13372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BEB614B0-260D-B5B9-DD1B-A8D77A15E588}"/>
              </a:ext>
            </a:extLst>
          </p:cNvPr>
          <p:cNvCxnSpPr/>
          <p:nvPr/>
        </p:nvCxnSpPr>
        <p:spPr>
          <a:xfrm>
            <a:off x="1663643" y="4255169"/>
            <a:ext cx="1737284" cy="7379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7">
            <a:extLst>
              <a:ext uri="{FF2B5EF4-FFF2-40B4-BE49-F238E27FC236}">
                <a16:creationId xmlns:a16="http://schemas.microsoft.com/office/drawing/2014/main" id="{64A7B4C4-0492-CD34-6F76-D0C188EFF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195" y="2973907"/>
            <a:ext cx="3606717" cy="1279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752AC3F3-363E-455B-8385-E5973D5E40FB}"/>
              </a:ext>
            </a:extLst>
          </p:cNvPr>
          <p:cNvCxnSpPr/>
          <p:nvPr/>
        </p:nvCxnSpPr>
        <p:spPr>
          <a:xfrm>
            <a:off x="4574089" y="5029200"/>
            <a:ext cx="312210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D35AA223-9C55-0383-C443-9CFBFD40842F}"/>
              </a:ext>
            </a:extLst>
          </p:cNvPr>
          <p:cNvSpPr txBox="1"/>
          <p:nvPr/>
        </p:nvSpPr>
        <p:spPr>
          <a:xfrm>
            <a:off x="3198812" y="2057400"/>
            <a:ext cx="1957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Bitcoin Clusters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0FE82BC-0AEF-D583-35F1-C53E67953D59}"/>
              </a:ext>
            </a:extLst>
          </p:cNvPr>
          <p:cNvSpPr txBox="1"/>
          <p:nvPr/>
        </p:nvSpPr>
        <p:spPr>
          <a:xfrm>
            <a:off x="4876800" y="3505200"/>
            <a:ext cx="25346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Bitcoin sent from clusters to Online Payment Processor and Helix at about the same time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16FF977-088F-F18C-F3DA-C971894CDA11}"/>
              </a:ext>
            </a:extLst>
          </p:cNvPr>
          <p:cNvSpPr txBox="1"/>
          <p:nvPr/>
        </p:nvSpPr>
        <p:spPr>
          <a:xfrm>
            <a:off x="9498674" y="5048071"/>
            <a:ext cx="2539338" cy="1200329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Online payment processor that facilitates the purchase of goods using bitcoin. 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3542E695-FB88-B122-9D58-9948FD3FB7B8}"/>
              </a:ext>
            </a:extLst>
          </p:cNvPr>
          <p:cNvCxnSpPr/>
          <p:nvPr/>
        </p:nvCxnSpPr>
        <p:spPr>
          <a:xfrm>
            <a:off x="4572506" y="3429000"/>
            <a:ext cx="312210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ECAFE6B9-36FD-32CB-DA24-F30C649E3DA0}"/>
              </a:ext>
            </a:extLst>
          </p:cNvPr>
          <p:cNvSpPr/>
          <p:nvPr/>
        </p:nvSpPr>
        <p:spPr>
          <a:xfrm>
            <a:off x="7666068" y="4497806"/>
            <a:ext cx="1676400" cy="990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Online Payment Processor</a:t>
            </a:r>
          </a:p>
        </p:txBody>
      </p:sp>
    </p:spTree>
    <p:extLst>
      <p:ext uri="{BB962C8B-B14F-4D97-AF65-F5344CB8AC3E}">
        <p14:creationId xmlns:p14="http://schemas.microsoft.com/office/powerpoint/2010/main" val="190680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96B79-4086-47B1-AE23-7D9536557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1" y="381000"/>
            <a:ext cx="9144001" cy="609600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Online Payment Processor Transactions</a:t>
            </a:r>
            <a:endParaRPr lang="en-US" dirty="0"/>
          </a:p>
        </p:txBody>
      </p:sp>
      <p:pic>
        <p:nvPicPr>
          <p:cNvPr id="16" name="Picture 5" descr="C:\Users\cgknb\Desktop\Anb Chart Icons\HD gift card.png">
            <a:extLst>
              <a:ext uri="{FF2B5EF4-FFF2-40B4-BE49-F238E27FC236}">
                <a16:creationId xmlns:a16="http://schemas.microsoft.com/office/drawing/2014/main" id="{B6F39C5B-5C65-5501-95EE-649702EF8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0797" y="1838646"/>
            <a:ext cx="884741" cy="884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:\Users\cgknb\Desktop\Anb Chart Icons\Lowes Gift Card.png">
            <a:extLst>
              <a:ext uri="{FF2B5EF4-FFF2-40B4-BE49-F238E27FC236}">
                <a16:creationId xmlns:a16="http://schemas.microsoft.com/office/drawing/2014/main" id="{7C7154E9-6117-4B47-F04A-B98775DE5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734" y="3086898"/>
            <a:ext cx="902869" cy="557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B5E8A5D-A5D1-5BDD-2FAD-54320EF4DF4B}"/>
              </a:ext>
            </a:extLst>
          </p:cNvPr>
          <p:cNvCxnSpPr>
            <a:cxnSpLocks/>
          </p:cNvCxnSpPr>
          <p:nvPr/>
        </p:nvCxnSpPr>
        <p:spPr>
          <a:xfrm>
            <a:off x="3926329" y="2697068"/>
            <a:ext cx="153770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625F936-CD0E-980D-7BF2-8471B05E40A1}"/>
              </a:ext>
            </a:extLst>
          </p:cNvPr>
          <p:cNvCxnSpPr/>
          <p:nvPr/>
        </p:nvCxnSpPr>
        <p:spPr>
          <a:xfrm flipV="1">
            <a:off x="7058398" y="2438384"/>
            <a:ext cx="2223336" cy="44333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112F004-6DB1-4C78-4963-3E0ACB793560}"/>
              </a:ext>
            </a:extLst>
          </p:cNvPr>
          <p:cNvCxnSpPr>
            <a:endCxn id="17" idx="1"/>
          </p:cNvCxnSpPr>
          <p:nvPr/>
        </p:nvCxnSpPr>
        <p:spPr>
          <a:xfrm>
            <a:off x="7058398" y="3006709"/>
            <a:ext cx="2223336" cy="35873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349C468-B978-2B8E-13B6-28A0306F89E2}"/>
              </a:ext>
            </a:extLst>
          </p:cNvPr>
          <p:cNvSpPr txBox="1"/>
          <p:nvPr/>
        </p:nvSpPr>
        <p:spPr>
          <a:xfrm>
            <a:off x="372097" y="3365442"/>
            <a:ext cx="24304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Bitcoin clusters linked to “</a:t>
            </a:r>
            <a:r>
              <a:rPr lang="en-US" sz="2000" dirty="0" err="1"/>
              <a:t>gramsearch</a:t>
            </a:r>
            <a:r>
              <a:rPr lang="en-US" sz="2000" dirty="0"/>
              <a:t>” and Helix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819C7DD-792D-A4C2-398B-11F1F2A3D41B}"/>
              </a:ext>
            </a:extLst>
          </p:cNvPr>
          <p:cNvSpPr txBox="1"/>
          <p:nvPr/>
        </p:nvSpPr>
        <p:spPr>
          <a:xfrm>
            <a:off x="3068005" y="3314896"/>
            <a:ext cx="211199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Bitcoin transactions processed by Online Payment Processor</a:t>
            </a:r>
          </a:p>
        </p:txBody>
      </p:sp>
      <p:pic>
        <p:nvPicPr>
          <p:cNvPr id="26" name="Picture 8" descr="C:\Users\cgknb\Desktop\Anb Chart Icons\Larry.png">
            <a:extLst>
              <a:ext uri="{FF2B5EF4-FFF2-40B4-BE49-F238E27FC236}">
                <a16:creationId xmlns:a16="http://schemas.microsoft.com/office/drawing/2014/main" id="{A84637DB-CDF8-8F35-7203-86246371C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033" y="3880831"/>
            <a:ext cx="1041038" cy="1009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F03EAFC-56AC-301E-6347-2AA48DA255A7}"/>
              </a:ext>
            </a:extLst>
          </p:cNvPr>
          <p:cNvCxnSpPr/>
          <p:nvPr/>
        </p:nvCxnSpPr>
        <p:spPr>
          <a:xfrm>
            <a:off x="6620248" y="3157948"/>
            <a:ext cx="0" cy="6186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C6C3CCCD-3A25-AB20-678B-991A5D3AB84A}"/>
              </a:ext>
            </a:extLst>
          </p:cNvPr>
          <p:cNvSpPr txBox="1"/>
          <p:nvPr/>
        </p:nvSpPr>
        <p:spPr>
          <a:xfrm>
            <a:off x="10333539" y="2510135"/>
            <a:ext cx="16282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$100,000 total value gift cards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BD9C23D-8803-CE33-D8E9-0AF9BC00263C}"/>
              </a:ext>
            </a:extLst>
          </p:cNvPr>
          <p:cNvCxnSpPr>
            <a:cxnSpLocks/>
          </p:cNvCxnSpPr>
          <p:nvPr/>
        </p:nvCxnSpPr>
        <p:spPr>
          <a:xfrm>
            <a:off x="1305298" y="2740647"/>
            <a:ext cx="159802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">
            <a:extLst>
              <a:ext uri="{FF2B5EF4-FFF2-40B4-BE49-F238E27FC236}">
                <a16:creationId xmlns:a16="http://schemas.microsoft.com/office/drawing/2014/main" id="{E607B9A2-3242-F864-DD5C-A1D237938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92" y="2323745"/>
            <a:ext cx="85407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F644E314-3D4C-FC58-BF49-5121D49FDED2}"/>
              </a:ext>
            </a:extLst>
          </p:cNvPr>
          <p:cNvSpPr/>
          <p:nvPr/>
        </p:nvSpPr>
        <p:spPr>
          <a:xfrm>
            <a:off x="2903326" y="2218241"/>
            <a:ext cx="1676400" cy="990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Online Payment Processor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C5C4EF04-8D8C-2D4C-7B29-576032C34A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4032" y="1555343"/>
            <a:ext cx="2365527" cy="1835369"/>
          </a:xfrm>
          <a:prstGeom prst="rect">
            <a:avLst/>
          </a:prstGeom>
        </p:spPr>
      </p:pic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4DF15F93-928B-2DA8-5ACF-7E24D2DADF23}"/>
              </a:ext>
            </a:extLst>
          </p:cNvPr>
          <p:cNvSpPr/>
          <p:nvPr/>
        </p:nvSpPr>
        <p:spPr>
          <a:xfrm>
            <a:off x="6627812" y="3886200"/>
            <a:ext cx="1676400" cy="990600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Email Address for </a:t>
            </a:r>
          </a:p>
          <a:p>
            <a:pPr algn="ctr"/>
            <a:r>
              <a:rPr lang="en-US" b="1" dirty="0"/>
              <a:t>Larry Harmon</a:t>
            </a:r>
          </a:p>
        </p:txBody>
      </p:sp>
    </p:spTree>
    <p:extLst>
      <p:ext uri="{BB962C8B-B14F-4D97-AF65-F5344CB8AC3E}">
        <p14:creationId xmlns:p14="http://schemas.microsoft.com/office/powerpoint/2010/main" val="191540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96B79-4086-47B1-AE23-7D9536557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609600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Virtual Currency Exchanges</a:t>
            </a:r>
            <a:endParaRPr lang="en-US" dirty="0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7207ACBD-8FFC-1AD6-3718-0110E9642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24" y="3543754"/>
            <a:ext cx="3444153" cy="122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34AE2EC-CE38-DD75-85FE-55F330165E72}"/>
              </a:ext>
            </a:extLst>
          </p:cNvPr>
          <p:cNvCxnSpPr/>
          <p:nvPr/>
        </p:nvCxnSpPr>
        <p:spPr>
          <a:xfrm flipV="1">
            <a:off x="3879462" y="3048000"/>
            <a:ext cx="1529150" cy="55345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281F2A2-5B16-A194-499D-7F070F3C7AEE}"/>
              </a:ext>
            </a:extLst>
          </p:cNvPr>
          <p:cNvCxnSpPr/>
          <p:nvPr/>
        </p:nvCxnSpPr>
        <p:spPr>
          <a:xfrm>
            <a:off x="3879462" y="4515852"/>
            <a:ext cx="1444929" cy="71788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C06A981E-AB67-6B35-7AC5-7727B2F4CB50}"/>
              </a:ext>
            </a:extLst>
          </p:cNvPr>
          <p:cNvSpPr txBox="1"/>
          <p:nvPr/>
        </p:nvSpPr>
        <p:spPr>
          <a:xfrm>
            <a:off x="760413" y="5012054"/>
            <a:ext cx="411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Bitcoin clusters linked to Helix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964401C-47A3-000F-BEA7-9F0FF9B6C70F}"/>
              </a:ext>
            </a:extLst>
          </p:cNvPr>
          <p:cNvSpPr txBox="1"/>
          <p:nvPr/>
        </p:nvSpPr>
        <p:spPr>
          <a:xfrm>
            <a:off x="4570412" y="1143000"/>
            <a:ext cx="27071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80% of bitcoin funding VCE-2 sourced from clusters linked to Helix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6CDE933-8EEA-13E2-6F98-A0558028E895}"/>
              </a:ext>
            </a:extLst>
          </p:cNvPr>
          <p:cNvSpPr txBox="1"/>
          <p:nvPr/>
        </p:nvSpPr>
        <p:spPr>
          <a:xfrm>
            <a:off x="4570412" y="5766137"/>
            <a:ext cx="3886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25% of bitcoin funding VCE-3 sourced from clusters linked to Helix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ED13929-9EC1-613B-364B-830F24CD8A8E}"/>
              </a:ext>
            </a:extLst>
          </p:cNvPr>
          <p:cNvCxnSpPr/>
          <p:nvPr/>
        </p:nvCxnSpPr>
        <p:spPr>
          <a:xfrm flipH="1" flipV="1">
            <a:off x="7054440" y="2882146"/>
            <a:ext cx="1957137" cy="79959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F8E5265-923B-1E9D-815F-996C8D325970}"/>
              </a:ext>
            </a:extLst>
          </p:cNvPr>
          <p:cNvCxnSpPr/>
          <p:nvPr/>
        </p:nvCxnSpPr>
        <p:spPr>
          <a:xfrm flipH="1">
            <a:off x="7073580" y="4471578"/>
            <a:ext cx="1957137" cy="66173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F73B67F2-0E27-D10D-9566-F3607D74BA32}"/>
              </a:ext>
            </a:extLst>
          </p:cNvPr>
          <p:cNvSpPr txBox="1"/>
          <p:nvPr/>
        </p:nvSpPr>
        <p:spPr>
          <a:xfrm>
            <a:off x="8709051" y="2438400"/>
            <a:ext cx="3100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Accounts owned by </a:t>
            </a:r>
          </a:p>
          <a:p>
            <a:r>
              <a:rPr lang="en-US" sz="2000" dirty="0"/>
              <a:t>Larry D. Harmon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4961787E-1AD5-C0E9-863A-484E42A9E99E}"/>
              </a:ext>
            </a:extLst>
          </p:cNvPr>
          <p:cNvSpPr/>
          <p:nvPr/>
        </p:nvSpPr>
        <p:spPr>
          <a:xfrm>
            <a:off x="5408612" y="2362200"/>
            <a:ext cx="1676400" cy="990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Virtual Currency Exchange-2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09C9047-AEEF-669E-B570-ED5927CDD96D}"/>
              </a:ext>
            </a:extLst>
          </p:cNvPr>
          <p:cNvSpPr/>
          <p:nvPr/>
        </p:nvSpPr>
        <p:spPr>
          <a:xfrm>
            <a:off x="5397180" y="4572000"/>
            <a:ext cx="1676400" cy="990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Virtual Currency Exchange-3</a:t>
            </a:r>
          </a:p>
        </p:txBody>
      </p:sp>
      <p:pic>
        <p:nvPicPr>
          <p:cNvPr id="21" name="Picture 5" descr="C:\Users\cgknb\Desktop\Anb Chart Icons\Larry.png">
            <a:extLst>
              <a:ext uri="{FF2B5EF4-FFF2-40B4-BE49-F238E27FC236}">
                <a16:creationId xmlns:a16="http://schemas.microsoft.com/office/drawing/2014/main" id="{0D9448B5-C8C1-F283-CD1C-06921052F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984" y="3206175"/>
            <a:ext cx="1752852" cy="170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162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96B79-4086-47B1-AE23-7D9536557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609600"/>
          </a:xfrm>
        </p:spPr>
        <p:txBody>
          <a:bodyPr/>
          <a:lstStyle/>
          <a:p>
            <a:pPr algn="ctr"/>
            <a:r>
              <a:rPr lang="en-US" b="1" dirty="0"/>
              <a:t>Search of Email Address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EBE13C-99E2-C98B-F56F-75592C569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4787" y="992892"/>
            <a:ext cx="9496425" cy="562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82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96B79-4086-47B1-AE23-7D9536557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609600"/>
          </a:xfrm>
        </p:spPr>
        <p:txBody>
          <a:bodyPr/>
          <a:lstStyle/>
          <a:p>
            <a:pPr algn="ctr"/>
            <a:r>
              <a:rPr lang="en-US" b="1" dirty="0"/>
              <a:t>Picture of Laptop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CF2708-6F44-AE10-41CF-4A5F41A14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78229"/>
            <a:ext cx="12188825" cy="390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66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96B79-4086-47B1-AE23-7D9536557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609600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Harmon Profiting from Helix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49208D-2D76-9163-2CB9-5D27209A4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775" y="1047750"/>
            <a:ext cx="10963275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82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96B79-4086-47B1-AE23-7D9536557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609600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Harmon Profiting from Helix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F892F8-5F80-9210-00CF-5A30C9250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212" y="1023675"/>
            <a:ext cx="8624887" cy="54533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E7B7DC-6870-00B7-90BF-F794AD0532B7}"/>
              </a:ext>
            </a:extLst>
          </p:cNvPr>
          <p:cNvSpPr txBox="1"/>
          <p:nvPr/>
        </p:nvSpPr>
        <p:spPr>
          <a:xfrm>
            <a:off x="9147174" y="1828800"/>
            <a:ext cx="2890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$56,939,610</a:t>
            </a:r>
          </a:p>
        </p:txBody>
      </p:sp>
    </p:spTree>
    <p:extLst>
      <p:ext uri="{BB962C8B-B14F-4D97-AF65-F5344CB8AC3E}">
        <p14:creationId xmlns:p14="http://schemas.microsoft.com/office/powerpoint/2010/main" val="142377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96B79-4086-47B1-AE23-7D9536557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609600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Flow of Funds</a:t>
            </a:r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99EFB81-2918-6B59-6756-9CDD078F8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901221"/>
            <a:ext cx="2092576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91372D-D847-F48D-C903-A17FB33DEE56}"/>
              </a:ext>
            </a:extLst>
          </p:cNvPr>
          <p:cNvSpPr txBox="1"/>
          <p:nvPr/>
        </p:nvSpPr>
        <p:spPr>
          <a:xfrm>
            <a:off x="376990" y="4132156"/>
            <a:ext cx="1762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Bitcoin Clusters linked to Helix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1D66FB-70C1-4B68-1289-7F5462812673}"/>
              </a:ext>
            </a:extLst>
          </p:cNvPr>
          <p:cNvSpPr txBox="1"/>
          <p:nvPr/>
        </p:nvSpPr>
        <p:spPr>
          <a:xfrm>
            <a:off x="7171889" y="3173295"/>
            <a:ext cx="918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Cash from sales of bitcoin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3EE09E-0187-539E-DCCB-75B5F553F2D7}"/>
              </a:ext>
            </a:extLst>
          </p:cNvPr>
          <p:cNvSpPr/>
          <p:nvPr/>
        </p:nvSpPr>
        <p:spPr>
          <a:xfrm>
            <a:off x="4684295" y="2185931"/>
            <a:ext cx="1949116" cy="149074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1" descr="C:\Users\cgknb\Desktop\Anb Chart Icons\person.jpg">
            <a:extLst>
              <a:ext uri="{FF2B5EF4-FFF2-40B4-BE49-F238E27FC236}">
                <a16:creationId xmlns:a16="http://schemas.microsoft.com/office/drawing/2014/main" id="{6FDDC97B-A62B-1EED-BC9D-111768459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259" y="4107574"/>
            <a:ext cx="917279" cy="92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id="{7FE788E7-9207-DB5E-ECE2-D2DA4A48F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7824" y="2516567"/>
            <a:ext cx="2081335" cy="454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3" descr="C:\Users\cgknb\Desktop\Anb Chart Icons\UBS.png">
            <a:extLst>
              <a:ext uri="{FF2B5EF4-FFF2-40B4-BE49-F238E27FC236}">
                <a16:creationId xmlns:a16="http://schemas.microsoft.com/office/drawing/2014/main" id="{F640860D-7853-57C8-F2B1-58FCBF591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7979" y="2970605"/>
            <a:ext cx="1201026" cy="89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4" descr="C:\Users\cgknb\Desktop\Anb Chart Icons\PNC.png">
            <a:extLst>
              <a:ext uri="{FF2B5EF4-FFF2-40B4-BE49-F238E27FC236}">
                <a16:creationId xmlns:a16="http://schemas.microsoft.com/office/drawing/2014/main" id="{FEEB3362-9D96-3C0F-7F27-AB4BABC5F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8623" y="3551829"/>
            <a:ext cx="958331" cy="958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5F64B42-6974-DD06-8F63-4E168819EEF6}"/>
              </a:ext>
            </a:extLst>
          </p:cNvPr>
          <p:cNvCxnSpPr>
            <a:stCxn id="4" idx="3"/>
          </p:cNvCxnSpPr>
          <p:nvPr/>
        </p:nvCxnSpPr>
        <p:spPr>
          <a:xfrm flipV="1">
            <a:off x="2243389" y="2743671"/>
            <a:ext cx="2440906" cy="7306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291E0DF-3677-DE62-564B-32078801A47F}"/>
              </a:ext>
            </a:extLst>
          </p:cNvPr>
          <p:cNvCxnSpPr>
            <a:stCxn id="4" idx="3"/>
            <a:endCxn id="13" idx="1"/>
          </p:cNvCxnSpPr>
          <p:nvPr/>
        </p:nvCxnSpPr>
        <p:spPr>
          <a:xfrm>
            <a:off x="2243389" y="3474309"/>
            <a:ext cx="3046870" cy="109407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D669DF5-CF25-931C-E1EB-B9FF68B9E64D}"/>
              </a:ext>
            </a:extLst>
          </p:cNvPr>
          <p:cNvCxnSpPr>
            <a:stCxn id="13" idx="3"/>
          </p:cNvCxnSpPr>
          <p:nvPr/>
        </p:nvCxnSpPr>
        <p:spPr>
          <a:xfrm flipV="1">
            <a:off x="6207538" y="3474309"/>
            <a:ext cx="2932827" cy="109407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04138C3-279D-6A6C-E334-5DE9266E64D1}"/>
              </a:ext>
            </a:extLst>
          </p:cNvPr>
          <p:cNvCxnSpPr/>
          <p:nvPr/>
        </p:nvCxnSpPr>
        <p:spPr>
          <a:xfrm>
            <a:off x="6633411" y="2723537"/>
            <a:ext cx="2614863" cy="1776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C8727F01-9576-5485-942D-E6C66507B50B}"/>
              </a:ext>
            </a:extLst>
          </p:cNvPr>
          <p:cNvSpPr/>
          <p:nvPr/>
        </p:nvSpPr>
        <p:spPr>
          <a:xfrm>
            <a:off x="9437708" y="2275403"/>
            <a:ext cx="2433450" cy="25229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16">
            <a:extLst>
              <a:ext uri="{FF2B5EF4-FFF2-40B4-BE49-F238E27FC236}">
                <a16:creationId xmlns:a16="http://schemas.microsoft.com/office/drawing/2014/main" id="{0330D38D-AB47-6686-6906-B4B3EAA0F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517" y="3817831"/>
            <a:ext cx="835025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17">
            <a:extLst>
              <a:ext uri="{FF2B5EF4-FFF2-40B4-BE49-F238E27FC236}">
                <a16:creationId xmlns:a16="http://schemas.microsoft.com/office/drawing/2014/main" id="{E3FCA494-0D5A-271C-4520-76A0589B4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889" y="2480340"/>
            <a:ext cx="835025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18">
            <a:extLst>
              <a:ext uri="{FF2B5EF4-FFF2-40B4-BE49-F238E27FC236}">
                <a16:creationId xmlns:a16="http://schemas.microsoft.com/office/drawing/2014/main" id="{0E03C96B-C244-FCA1-63FE-D98DBAB0D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715" y="2794665"/>
            <a:ext cx="50006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19">
            <a:extLst>
              <a:ext uri="{FF2B5EF4-FFF2-40B4-BE49-F238E27FC236}">
                <a16:creationId xmlns:a16="http://schemas.microsoft.com/office/drawing/2014/main" id="{B2635558-0748-6FC0-765B-ABF3A2E1B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715" y="3774491"/>
            <a:ext cx="50006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7BA1E27-20E0-D4BC-FC5B-C2DA2E278988}"/>
              </a:ext>
            </a:extLst>
          </p:cNvPr>
          <p:cNvSpPr txBox="1"/>
          <p:nvPr/>
        </p:nvSpPr>
        <p:spPr>
          <a:xfrm>
            <a:off x="2834189" y="3413329"/>
            <a:ext cx="12593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Bitcoin sent to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96E6CC7-2C6B-07A7-C24F-4CAD5A73A320}"/>
              </a:ext>
            </a:extLst>
          </p:cNvPr>
          <p:cNvSpPr txBox="1"/>
          <p:nvPr/>
        </p:nvSpPr>
        <p:spPr>
          <a:xfrm>
            <a:off x="4684295" y="1742611"/>
            <a:ext cx="1906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Exchange accounts held by Harmon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31DD024-FB43-2547-BA70-624A68B1AFEE}"/>
              </a:ext>
            </a:extLst>
          </p:cNvPr>
          <p:cNvSpPr txBox="1"/>
          <p:nvPr/>
        </p:nvSpPr>
        <p:spPr>
          <a:xfrm>
            <a:off x="5201398" y="3645909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Peer-to-peer sales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E14E9C8E-B3B0-DB6E-A361-877F215A7EB9}"/>
              </a:ext>
            </a:extLst>
          </p:cNvPr>
          <p:cNvSpPr/>
          <p:nvPr/>
        </p:nvSpPr>
        <p:spPr>
          <a:xfrm>
            <a:off x="4799012" y="2438400"/>
            <a:ext cx="1676400" cy="990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VCEs</a:t>
            </a:r>
          </a:p>
        </p:txBody>
      </p:sp>
    </p:spTree>
    <p:extLst>
      <p:ext uri="{BB962C8B-B14F-4D97-AF65-F5344CB8AC3E}">
        <p14:creationId xmlns:p14="http://schemas.microsoft.com/office/powerpoint/2010/main" val="298711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96B79-4086-47B1-AE23-7D9536557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609600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Flow of Funds</a:t>
            </a:r>
            <a:endParaRPr lang="en-US" dirty="0"/>
          </a:p>
        </p:txBody>
      </p:sp>
      <p:pic>
        <p:nvPicPr>
          <p:cNvPr id="29" name="Picture 3" descr="C:\Users\cgknb\Desktop\Anb Chart Icons\Model S.png">
            <a:extLst>
              <a:ext uri="{FF2B5EF4-FFF2-40B4-BE49-F238E27FC236}">
                <a16:creationId xmlns:a16="http://schemas.microsoft.com/office/drawing/2014/main" id="{51A25A85-4F56-00F6-6D00-21FEF51C1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447" y="1743026"/>
            <a:ext cx="1894514" cy="1037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" descr="C:\Users\cgknb\Desktop\Anb Chart Icons\Model 3.png">
            <a:extLst>
              <a:ext uri="{FF2B5EF4-FFF2-40B4-BE49-F238E27FC236}">
                <a16:creationId xmlns:a16="http://schemas.microsoft.com/office/drawing/2014/main" id="{841A7980-B33D-FC3A-A3DF-A24025F51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745" y="4516528"/>
            <a:ext cx="2528559" cy="1420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C:\Users\cgknb\Desktop\Anb Chart Icons\Model X.png">
            <a:extLst>
              <a:ext uri="{FF2B5EF4-FFF2-40B4-BE49-F238E27FC236}">
                <a16:creationId xmlns:a16="http://schemas.microsoft.com/office/drawing/2014/main" id="{47DE4052-B4DD-CBB3-00F0-A62E70327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374" y="1892655"/>
            <a:ext cx="2068916" cy="641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7" descr="C:\Users\cgknb\Desktop\Anb Chart Icons\3853 Yellow Creek Road.jpg">
            <a:extLst>
              <a:ext uri="{FF2B5EF4-FFF2-40B4-BE49-F238E27FC236}">
                <a16:creationId xmlns:a16="http://schemas.microsoft.com/office/drawing/2014/main" id="{595E0CBE-B2FB-BB5D-D473-C75F625E0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840" y="1219200"/>
            <a:ext cx="3609630" cy="2710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5822FE78-BC5A-DA45-A952-6B4329B5CCF1}"/>
              </a:ext>
            </a:extLst>
          </p:cNvPr>
          <p:cNvSpPr txBox="1"/>
          <p:nvPr/>
        </p:nvSpPr>
        <p:spPr>
          <a:xfrm>
            <a:off x="1214840" y="4038600"/>
            <a:ext cx="3717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Primary Residence in Akron, Ohio  </a:t>
            </a:r>
          </a:p>
          <a:p>
            <a:pPr algn="ctr"/>
            <a:r>
              <a:rPr lang="en-US" sz="1200" dirty="0"/>
              <a:t>$4,023/month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35A846D-2C04-7224-D8EF-6DE35FED102B}"/>
              </a:ext>
            </a:extLst>
          </p:cNvPr>
          <p:cNvSpPr txBox="1"/>
          <p:nvPr/>
        </p:nvSpPr>
        <p:spPr>
          <a:xfrm>
            <a:off x="6229003" y="2920538"/>
            <a:ext cx="3912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Tesla Model S and Model X</a:t>
            </a:r>
          </a:p>
          <a:p>
            <a:pPr algn="ctr"/>
            <a:r>
              <a:rPr lang="en-US" sz="1200" dirty="0"/>
              <a:t>Leased $2,107/month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979DCDE-1416-1947-6D33-5476A40C0F01}"/>
              </a:ext>
            </a:extLst>
          </p:cNvPr>
          <p:cNvSpPr txBox="1"/>
          <p:nvPr/>
        </p:nvSpPr>
        <p:spPr>
          <a:xfrm>
            <a:off x="1941771" y="6096000"/>
            <a:ext cx="2155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Tesla Model 3</a:t>
            </a:r>
          </a:p>
          <a:p>
            <a:pPr algn="ctr"/>
            <a:r>
              <a:rPr lang="en-US" sz="1200" dirty="0"/>
              <a:t>$55,000 purchase</a:t>
            </a:r>
          </a:p>
        </p:txBody>
      </p:sp>
      <p:pic>
        <p:nvPicPr>
          <p:cNvPr id="36" name="Picture 3" descr="C:\Users\cgknb\Desktop\Anb Chart Icons\Maiden Lane.png">
            <a:extLst>
              <a:ext uri="{FF2B5EF4-FFF2-40B4-BE49-F238E27FC236}">
                <a16:creationId xmlns:a16="http://schemas.microsoft.com/office/drawing/2014/main" id="{5D2275A1-8D74-9D42-8BFA-65B2A2698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117571"/>
            <a:ext cx="2286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A372B70F-00A0-4D7E-5640-3F4A9DAA582F}"/>
              </a:ext>
            </a:extLst>
          </p:cNvPr>
          <p:cNvSpPr txBox="1"/>
          <p:nvPr/>
        </p:nvSpPr>
        <p:spPr>
          <a:xfrm>
            <a:off x="7239000" y="5769033"/>
            <a:ext cx="2414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Maiden Lane Lofts</a:t>
            </a:r>
          </a:p>
          <a:p>
            <a:pPr algn="ctr"/>
            <a:r>
              <a:rPr lang="en-US" sz="1200" dirty="0"/>
              <a:t>$1500/month</a:t>
            </a:r>
          </a:p>
        </p:txBody>
      </p:sp>
    </p:spTree>
    <p:extLst>
      <p:ext uri="{BB962C8B-B14F-4D97-AF65-F5344CB8AC3E}">
        <p14:creationId xmlns:p14="http://schemas.microsoft.com/office/powerpoint/2010/main" val="170535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96B79-4086-47B1-AE23-7D9536557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2" y="533400"/>
            <a:ext cx="9753599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Why is Tracing, Seizing, and Freezing </a:t>
            </a:r>
            <a:br>
              <a:rPr lang="en-US" b="1" dirty="0"/>
            </a:br>
            <a:r>
              <a:rPr lang="en-US" b="1" dirty="0"/>
              <a:t>Virtual Assets Important?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080FE2-6B14-4388-B611-A7D184AF0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812" y="1295400"/>
            <a:ext cx="10896599" cy="5181600"/>
          </a:xfrm>
        </p:spPr>
        <p:txBody>
          <a:bodyPr>
            <a:normAutofit/>
          </a:bodyPr>
          <a:lstStyle/>
          <a:p>
            <a:r>
              <a:rPr lang="en-US" sz="2800" b="1" dirty="0"/>
              <a:t>Disruption – </a:t>
            </a:r>
            <a:r>
              <a:rPr lang="en-US" sz="2800" dirty="0"/>
              <a:t>Deprive criminals of their ill-gotten gains</a:t>
            </a:r>
          </a:p>
          <a:p>
            <a:pPr lvl="1"/>
            <a:r>
              <a:rPr lang="en-US" sz="2400" dirty="0"/>
              <a:t>Especially where arrest is not possible </a:t>
            </a:r>
          </a:p>
          <a:p>
            <a:r>
              <a:rPr lang="en-US" sz="2800" b="1" dirty="0"/>
              <a:t>Make Victims Whole – </a:t>
            </a:r>
            <a:r>
              <a:rPr lang="en-US" sz="2800" dirty="0"/>
              <a:t>Return stolen funds to victims of crime</a:t>
            </a:r>
          </a:p>
          <a:p>
            <a:r>
              <a:rPr lang="en-US" sz="2800" b="1" dirty="0"/>
              <a:t>Actor Attribution – </a:t>
            </a:r>
            <a:r>
              <a:rPr lang="en-US" sz="2800" dirty="0"/>
              <a:t>Key evidence to identify the true identity of the criminals involved</a:t>
            </a:r>
          </a:p>
          <a:p>
            <a:pPr marL="0" indent="0">
              <a:buNone/>
            </a:pPr>
            <a:endParaRPr lang="en-US" sz="2400" b="1" dirty="0"/>
          </a:p>
          <a:p>
            <a:endParaRPr lang="en-US" sz="2800" b="1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3701C9D7-691A-49B2-A47A-0D3C2F47D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612" y="4267200"/>
            <a:ext cx="4622800" cy="2136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077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96B79-4086-47B1-AE23-7D9536557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609600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Charges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03FE48E-CE44-19B2-4AAF-F240EFC9EC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612" y="1143000"/>
            <a:ext cx="11201399" cy="5334000"/>
          </a:xfrm>
        </p:spPr>
        <p:txBody>
          <a:bodyPr>
            <a:normAutofit/>
          </a:bodyPr>
          <a:lstStyle/>
          <a:p>
            <a:r>
              <a:rPr lang="en-US" sz="2800" dirty="0"/>
              <a:t>Indictment against Larry Harmon:</a:t>
            </a:r>
          </a:p>
          <a:p>
            <a:pPr lvl="1"/>
            <a:r>
              <a:rPr lang="en-US" sz="2800" dirty="0"/>
              <a:t>Count 1:  Conspiracy to Launder Monetary Instruments (18 U.S.C. § 1956(h))</a:t>
            </a:r>
          </a:p>
          <a:p>
            <a:pPr lvl="2"/>
            <a:r>
              <a:rPr lang="en-US" sz="2800" dirty="0"/>
              <a:t>Max 20 years</a:t>
            </a:r>
          </a:p>
          <a:p>
            <a:pPr lvl="1"/>
            <a:r>
              <a:rPr lang="en-US" sz="2800" dirty="0"/>
              <a:t>Count 2:  Operating an Unlicensed Money Transmitting Business (18 U.S.C. § 1960)</a:t>
            </a:r>
          </a:p>
          <a:p>
            <a:pPr lvl="2"/>
            <a:r>
              <a:rPr lang="en-US" sz="2800" dirty="0"/>
              <a:t>Max 5 years</a:t>
            </a:r>
          </a:p>
          <a:p>
            <a:pPr lvl="1"/>
            <a:r>
              <a:rPr lang="en-US" sz="2800" dirty="0"/>
              <a:t>Forfeiture Allegation on Counts 1 and 2:  Government will seek forfeiture of “any property, real or personal, involved in the offense, and any property traceable thereto.”  </a:t>
            </a:r>
          </a:p>
        </p:txBody>
      </p:sp>
    </p:spTree>
    <p:extLst>
      <p:ext uri="{BB962C8B-B14F-4D97-AF65-F5344CB8AC3E}">
        <p14:creationId xmlns:p14="http://schemas.microsoft.com/office/powerpoint/2010/main" val="353670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96B79-4086-47B1-AE23-7D9536557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609600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Search Warrants and Arrest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03FE48E-CE44-19B2-4AAF-F240EFC9EC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612" y="1143000"/>
            <a:ext cx="11201399" cy="5334000"/>
          </a:xfrm>
        </p:spPr>
        <p:txBody>
          <a:bodyPr>
            <a:normAutofit/>
          </a:bodyPr>
          <a:lstStyle/>
          <a:p>
            <a:r>
              <a:rPr lang="en-US" sz="2800" dirty="0"/>
              <a:t>Search of Apartment in Belize (via MLAT request)</a:t>
            </a:r>
          </a:p>
          <a:p>
            <a:r>
              <a:rPr lang="en-US" sz="2800" dirty="0"/>
              <a:t>Arrest of Harmon and searches at home and business offices in Akron, Ohio (Feb. 6, 2020)</a:t>
            </a:r>
          </a:p>
          <a:p>
            <a:pPr lvl="1"/>
            <a:r>
              <a:rPr lang="en-US" sz="2400" dirty="0"/>
              <a:t>Arrest at 2</a:t>
            </a:r>
            <a:r>
              <a:rPr lang="en-US" sz="2400" baseline="30000" dirty="0"/>
              <a:t>nd</a:t>
            </a:r>
            <a:r>
              <a:rPr lang="en-US" sz="2400" dirty="0"/>
              <a:t> Floor of office building – recovered </a:t>
            </a:r>
            <a:r>
              <a:rPr lang="en-US" sz="2400" dirty="0" err="1"/>
              <a:t>Trezor</a:t>
            </a:r>
            <a:r>
              <a:rPr lang="en-US" sz="2400" dirty="0"/>
              <a:t> cryptocurrency storage device magnetically attached underneath a table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2BC298-3176-83E2-0B49-BDB7ABF8F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812" y="3711751"/>
            <a:ext cx="3490912" cy="27652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154B2AB-1B0D-0BE6-63C1-B78EDCA82597}"/>
              </a:ext>
            </a:extLst>
          </p:cNvPr>
          <p:cNvSpPr txBox="1"/>
          <p:nvPr/>
        </p:nvSpPr>
        <p:spPr>
          <a:xfrm>
            <a:off x="5161119" y="3810000"/>
            <a:ext cx="649589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+mj-lt"/>
              </a:rPr>
              <a:t>Law enforcement seized </a:t>
            </a:r>
            <a:r>
              <a:rPr lang="en-US" sz="2400" b="0" i="0" u="none" strike="noStrike" baseline="0" dirty="0">
                <a:latin typeface="+mj-lt"/>
              </a:rPr>
              <a:t>4,168.9815353 Bitcoin seized from </a:t>
            </a:r>
            <a:r>
              <a:rPr lang="en-US" sz="2400" b="0" i="0" u="none" strike="noStrike" baseline="0" dirty="0" err="1">
                <a:latin typeface="+mj-lt"/>
              </a:rPr>
              <a:t>Trezor</a:t>
            </a:r>
            <a:r>
              <a:rPr lang="en-US" sz="2400" dirty="0">
                <a:latin typeface="+mj-lt"/>
              </a:rPr>
              <a:t> (~$ 42M USD at time)</a:t>
            </a:r>
            <a:endParaRPr lang="en-US" sz="2400" b="0" i="0" u="none" strike="noStrike" baseline="0" dirty="0">
              <a:latin typeface="+mj-lt"/>
            </a:endParaRPr>
          </a:p>
          <a:p>
            <a:endParaRPr lang="en-US" sz="2400" dirty="0">
              <a:latin typeface="+mj-lt"/>
            </a:endParaRPr>
          </a:p>
          <a:p>
            <a:r>
              <a:rPr lang="en-US" sz="2400" b="0" i="0" u="none" strike="noStrike" baseline="0" dirty="0">
                <a:latin typeface="+mj-lt"/>
              </a:rPr>
              <a:t>712.6 Bitcoin from </a:t>
            </a:r>
            <a:r>
              <a:rPr lang="en-US" sz="2400" b="0" i="0" u="none" strike="noStrike" baseline="0" dirty="0" err="1">
                <a:latin typeface="+mj-lt"/>
              </a:rPr>
              <a:t>Trezor</a:t>
            </a:r>
            <a:r>
              <a:rPr lang="en-US" sz="2400" b="0" i="0" u="none" strike="noStrike" baseline="0" dirty="0">
                <a:latin typeface="+mj-lt"/>
              </a:rPr>
              <a:t> was transferred out of </a:t>
            </a:r>
            <a:r>
              <a:rPr lang="en-US" sz="2400" b="0" i="0" u="none" strike="noStrike" baseline="0" dirty="0" err="1">
                <a:latin typeface="+mj-lt"/>
              </a:rPr>
              <a:t>Trezor</a:t>
            </a:r>
            <a:r>
              <a:rPr lang="en-US" sz="2400" b="0" i="0" u="none" strike="noStrike" baseline="0" dirty="0">
                <a:latin typeface="+mj-lt"/>
              </a:rPr>
              <a:t> hidden wallets </a:t>
            </a:r>
            <a:r>
              <a:rPr lang="en-US" sz="2400" b="0" i="0" u="sng" strike="noStrike" baseline="0" dirty="0">
                <a:latin typeface="+mj-lt"/>
              </a:rPr>
              <a:t>after</a:t>
            </a:r>
            <a:r>
              <a:rPr lang="en-US" sz="2400" b="0" i="0" strike="noStrike" baseline="0" dirty="0">
                <a:latin typeface="+mj-lt"/>
              </a:rPr>
              <a:t> arrest and detention of Defendant</a:t>
            </a:r>
            <a:endParaRPr lang="en-US" sz="2400" b="0" i="0" u="none" strike="noStrike" baseline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5723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96B79-4086-47B1-AE23-7D9536557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609600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Missing Bitcoin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0F23A3C-2D7B-4E75-4990-A8EC6ACD5F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1066800"/>
            <a:ext cx="10820399" cy="5181599"/>
          </a:xfrm>
        </p:spPr>
        <p:txBody>
          <a:bodyPr/>
          <a:lstStyle/>
          <a:p>
            <a:endParaRPr lang="en-US" sz="2800" dirty="0"/>
          </a:p>
          <a:p>
            <a:r>
              <a:rPr lang="en-US" sz="3200" dirty="0"/>
              <a:t>16 Wallets with ~4,877 BTC traceable to Helix</a:t>
            </a:r>
          </a:p>
          <a:p>
            <a:pPr lvl="1"/>
            <a:r>
              <a:rPr lang="en-US" sz="3200" dirty="0"/>
              <a:t>Feb. 6, 2020 – Apr. 18, 2020 – </a:t>
            </a:r>
          </a:p>
          <a:p>
            <a:pPr lvl="2"/>
            <a:r>
              <a:rPr lang="en-US" sz="3000" dirty="0"/>
              <a:t>No movement</a:t>
            </a:r>
          </a:p>
          <a:p>
            <a:pPr lvl="1"/>
            <a:r>
              <a:rPr lang="en-US" sz="3200" dirty="0"/>
              <a:t>Apr. 19, 2020 – Apr. 24, 2020 – </a:t>
            </a:r>
          </a:p>
          <a:p>
            <a:pPr lvl="2"/>
            <a:r>
              <a:rPr lang="en-US" sz="3200" dirty="0"/>
              <a:t>8 BTC transactions into new wallets </a:t>
            </a:r>
          </a:p>
          <a:p>
            <a:pPr lvl="3"/>
            <a:r>
              <a:rPr lang="en-US" sz="3200" dirty="0"/>
              <a:t>712.6003 BTC total (~$5,397,083.98 at time)</a:t>
            </a:r>
          </a:p>
          <a:p>
            <a:pPr lvl="2"/>
            <a:r>
              <a:rPr lang="en-US" sz="3200" dirty="0"/>
              <a:t>Moved through use of mixers</a:t>
            </a:r>
          </a:p>
          <a:p>
            <a:pPr marL="463550" lvl="2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74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96B79-4086-47B1-AE23-7D9536557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609600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Missing Bitcoin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0F23A3C-2D7B-4E75-4990-A8EC6ACD5F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1066800"/>
            <a:ext cx="10820399" cy="5181599"/>
          </a:xfrm>
        </p:spPr>
        <p:txBody>
          <a:bodyPr/>
          <a:lstStyle/>
          <a:p>
            <a:pPr marL="463550" lvl="2" indent="0">
              <a:buNone/>
            </a:pP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9AFAC0-ADA1-8B7E-3A3D-4808A8F19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8731" y="1818413"/>
            <a:ext cx="6731360" cy="322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83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96B79-4086-47B1-AE23-7D9536557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609600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Gary Harmon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855D1BB-01A1-7AC4-7E91-B31D79D993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952" y="1219200"/>
            <a:ext cx="3203945" cy="4257874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837086-2524-48B4-FA9A-5102DAF788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4612" y="1219200"/>
            <a:ext cx="3203946" cy="42414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53EC010-A376-846D-0EDA-F427AAC9B6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472" y="1143000"/>
            <a:ext cx="4113340" cy="544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86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96B79-4086-47B1-AE23-7D9536557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609600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Status of Cases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03FE48E-CE44-19B2-4AAF-F240EFC9EC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612" y="1143000"/>
            <a:ext cx="11201399" cy="5334000"/>
          </a:xfrm>
        </p:spPr>
        <p:txBody>
          <a:bodyPr>
            <a:normAutofit/>
          </a:bodyPr>
          <a:lstStyle/>
          <a:p>
            <a:r>
              <a:rPr lang="en-US" sz="2800" b="1" dirty="0"/>
              <a:t>United States v. Larry Harmon </a:t>
            </a:r>
          </a:p>
          <a:p>
            <a:pPr lvl="1"/>
            <a:r>
              <a:rPr lang="en-US" sz="2400" dirty="0"/>
              <a:t>Pleaded guilty to Count 1:  Conspiracy to Launder Monetary Instruments </a:t>
            </a:r>
          </a:p>
          <a:p>
            <a:pPr lvl="1"/>
            <a:r>
              <a:rPr lang="en-US" sz="2400" dirty="0"/>
              <a:t>Awaiting Sentencing</a:t>
            </a:r>
          </a:p>
          <a:p>
            <a:r>
              <a:rPr lang="en-US" sz="2800" b="1" dirty="0"/>
              <a:t>United States v. Gary Harmon</a:t>
            </a:r>
          </a:p>
          <a:p>
            <a:pPr lvl="1"/>
            <a:r>
              <a:rPr lang="en-US" sz="2400" dirty="0"/>
              <a:t>Charged with eight counts of Money Laundering, (18 U.S.C. § 1956(a)(1)(B)(i); Obstruction of an Official Proceeding (18 U.S.C. § 1512(c)(2)); Removal of Property to Prevent Seizure (18 U.S.C. § 2232(a))</a:t>
            </a:r>
          </a:p>
          <a:p>
            <a:pPr lvl="1"/>
            <a:r>
              <a:rPr lang="en-US" sz="2400" dirty="0"/>
              <a:t>Pending trial early 2023</a:t>
            </a:r>
          </a:p>
          <a:p>
            <a:pPr lvl="1"/>
            <a:endParaRPr lang="en-US" sz="2000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63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96B79-4086-47B1-AE23-7D9536557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2" y="381000"/>
            <a:ext cx="9753599" cy="685800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Additional Resources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0A758C-0739-5EC5-71FA-7C37A547B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8611" y="1019175"/>
            <a:ext cx="4393337" cy="5638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D724BB-4826-110D-5C7E-767FCCF39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1167" y="990600"/>
            <a:ext cx="4457025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37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96B79-4086-47B1-AE23-7D9536557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609600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Questions?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D0682EC-31B3-7EB3-778A-9FC6B40D10FB}"/>
              </a:ext>
            </a:extLst>
          </p:cNvPr>
          <p:cNvSpPr txBox="1">
            <a:spLocks/>
          </p:cNvSpPr>
          <p:nvPr/>
        </p:nvSpPr>
        <p:spPr>
          <a:xfrm>
            <a:off x="455612" y="4572000"/>
            <a:ext cx="11201399" cy="19050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en-US" sz="2800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b="1" dirty="0"/>
              <a:t>Eun Young Choi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b="1" dirty="0">
                <a:hlinkClick r:id="rId2"/>
              </a:rPr>
              <a:t>Eun.Young.Choi2@usdoj.gov</a:t>
            </a:r>
            <a:endParaRPr lang="en-US" sz="2800" b="1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Director, National Cryptocurrency Enforcement Team (NCET)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U.S. Department of Justice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2400" b="1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1A1820-1044-CEBE-B3C5-D25845C454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2608" y="990600"/>
            <a:ext cx="5334000" cy="338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76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96B79-4086-47B1-AE23-7D9536557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2" y="381000"/>
            <a:ext cx="9753599" cy="685800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Crypto Challenges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080FE2-6B14-4388-B611-A7D184AF0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812" y="1295400"/>
            <a:ext cx="10896599" cy="5181600"/>
          </a:xfrm>
        </p:spPr>
        <p:txBody>
          <a:bodyPr>
            <a:normAutofit/>
          </a:bodyPr>
          <a:lstStyle/>
          <a:p>
            <a:r>
              <a:rPr lang="en-US" sz="2800" b="1" dirty="0"/>
              <a:t>Immutable / Irreversible </a:t>
            </a:r>
          </a:p>
          <a:p>
            <a:r>
              <a:rPr lang="en-US" sz="2800" b="1" dirty="0"/>
              <a:t>Cross-border nature </a:t>
            </a:r>
          </a:p>
          <a:p>
            <a:r>
              <a:rPr lang="en-US" sz="2800" b="1" dirty="0"/>
              <a:t>Anonymity / Pseudonymity</a:t>
            </a:r>
          </a:p>
          <a:p>
            <a:pPr lvl="1"/>
            <a:r>
              <a:rPr lang="en-US" sz="2400" b="1" dirty="0"/>
              <a:t>Anti-Money Laundering (AML) / Know-Your-Customer (KYC) Policies</a:t>
            </a:r>
          </a:p>
          <a:p>
            <a:pPr lvl="1"/>
            <a:r>
              <a:rPr lang="en-US" sz="2400" b="1" dirty="0"/>
              <a:t>Anonymity Enhanced Cryptocurrencies (obscured blockchains)</a:t>
            </a:r>
          </a:p>
          <a:p>
            <a:pPr lvl="1"/>
            <a:r>
              <a:rPr lang="en-US" sz="2400" b="1" dirty="0"/>
              <a:t>Obfuscation Methods</a:t>
            </a:r>
          </a:p>
          <a:p>
            <a:pPr lvl="2"/>
            <a:r>
              <a:rPr lang="en-US" sz="2200" b="1" dirty="0"/>
              <a:t>Mixers/Tumblers</a:t>
            </a:r>
          </a:p>
          <a:p>
            <a:pPr lvl="2"/>
            <a:r>
              <a:rPr lang="en-US" sz="2200" b="1" dirty="0"/>
              <a:t>Chain Hopping</a:t>
            </a:r>
          </a:p>
          <a:p>
            <a:pPr lvl="2"/>
            <a:r>
              <a:rPr lang="en-US" sz="2200" b="1" dirty="0"/>
              <a:t>Off-Chain Transactions</a:t>
            </a:r>
          </a:p>
          <a:p>
            <a:r>
              <a:rPr lang="en-US" sz="2800" b="1" dirty="0"/>
              <a:t>Opportunities to Seize (Hosted v. </a:t>
            </a:r>
            <a:r>
              <a:rPr lang="en-US" sz="2800" b="1" dirty="0" err="1"/>
              <a:t>Unhosted</a:t>
            </a:r>
            <a:r>
              <a:rPr lang="en-US" sz="2800" b="1" dirty="0"/>
              <a:t> Wallets)</a:t>
            </a:r>
          </a:p>
          <a:p>
            <a:endParaRPr lang="en-US" sz="2400" b="1" dirty="0"/>
          </a:p>
          <a:p>
            <a:pPr marL="0" indent="0">
              <a:buNone/>
            </a:pP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52547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96B79-4086-47B1-AE23-7D9536557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2" y="381000"/>
            <a:ext cx="9753599" cy="685800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Key Principles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080FE2-6B14-4388-B611-A7D184AF0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812" y="1295400"/>
            <a:ext cx="10896599" cy="5181600"/>
          </a:xfrm>
        </p:spPr>
        <p:txBody>
          <a:bodyPr>
            <a:normAutofit/>
          </a:bodyPr>
          <a:lstStyle/>
          <a:p>
            <a:r>
              <a:rPr lang="en-US" sz="2800" b="1" dirty="0"/>
              <a:t>Move quickly, but be patient</a:t>
            </a:r>
          </a:p>
          <a:p>
            <a:r>
              <a:rPr lang="en-US" sz="2800" b="1" dirty="0"/>
              <a:t>International cooperation to meet a cross-border challenge</a:t>
            </a:r>
            <a:endParaRPr lang="en-US" sz="2400" dirty="0"/>
          </a:p>
          <a:p>
            <a:pPr lvl="1"/>
            <a:r>
              <a:rPr lang="en-US" sz="2400" b="1" dirty="0"/>
              <a:t>FATF Standards </a:t>
            </a:r>
            <a:r>
              <a:rPr lang="en-US" sz="2400" dirty="0"/>
              <a:t>– AML/KYC Policies </a:t>
            </a:r>
          </a:p>
          <a:p>
            <a:pPr lvl="1"/>
            <a:r>
              <a:rPr lang="en-US" sz="2400" b="1" dirty="0"/>
              <a:t>Preservation of Evidence </a:t>
            </a:r>
            <a:r>
              <a:rPr lang="en-US" sz="2400" dirty="0"/>
              <a:t>(24-7 Network / Budapest Convention)</a:t>
            </a:r>
          </a:p>
          <a:p>
            <a:pPr lvl="1"/>
            <a:r>
              <a:rPr lang="en-US" sz="2400" b="1" dirty="0"/>
              <a:t>Mutual Legal Assistance Treaties</a:t>
            </a:r>
          </a:p>
          <a:p>
            <a:pPr lvl="2"/>
            <a:r>
              <a:rPr lang="en-US" sz="2400" dirty="0"/>
              <a:t>Gather Evidence</a:t>
            </a:r>
          </a:p>
          <a:p>
            <a:pPr lvl="2"/>
            <a:r>
              <a:rPr lang="en-US" sz="2400" dirty="0"/>
              <a:t>Execute Searches</a:t>
            </a:r>
          </a:p>
          <a:p>
            <a:pPr lvl="1"/>
            <a:r>
              <a:rPr lang="en-US" sz="2600" b="1" dirty="0"/>
              <a:t>Arrest and Extradition</a:t>
            </a:r>
          </a:p>
          <a:p>
            <a:r>
              <a:rPr lang="en-US" sz="2800" b="1" dirty="0"/>
              <a:t>Capacity Building – at home and abroad</a:t>
            </a:r>
          </a:p>
          <a:p>
            <a:endParaRPr lang="en-US" sz="2400" b="1" dirty="0"/>
          </a:p>
          <a:p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10152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96B79-4086-47B1-AE23-7D9536557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609600"/>
          </a:xfrm>
        </p:spPr>
        <p:txBody>
          <a:bodyPr/>
          <a:lstStyle/>
          <a:p>
            <a:pPr algn="ctr"/>
            <a:r>
              <a:rPr lang="en-US" b="1" dirty="0"/>
              <a:t>Case Study: Grams and Helix</a:t>
            </a:r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E018351-4B10-03FD-9842-1F06693B7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012" y="1362845"/>
            <a:ext cx="5456018" cy="2294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4047C4F1-E2C2-DC3A-4BC7-909B2FF47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899" y="4191000"/>
            <a:ext cx="5700713" cy="202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870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96B79-4086-47B1-AE23-7D9536557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609600"/>
          </a:xfrm>
        </p:spPr>
        <p:txBody>
          <a:bodyPr/>
          <a:lstStyle/>
          <a:p>
            <a:pPr algn="ctr"/>
            <a:r>
              <a:rPr lang="en-US" b="1" dirty="0"/>
              <a:t>Grams and Helix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FD52A3-C309-E8AF-E728-AA1881DA0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149" y="0"/>
            <a:ext cx="915045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5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96B79-4086-47B1-AE23-7D9536557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609600"/>
          </a:xfrm>
        </p:spPr>
        <p:txBody>
          <a:bodyPr/>
          <a:lstStyle/>
          <a:p>
            <a:pPr algn="ctr"/>
            <a:r>
              <a:rPr lang="en-US" b="1" dirty="0"/>
              <a:t>Grams and Helix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2ADFFB-B4C2-3367-9212-8B900137A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3912" y="357187"/>
            <a:ext cx="8001000" cy="614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84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96B79-4086-47B1-AE23-7D9536557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3" y="152400"/>
            <a:ext cx="9144001" cy="609600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How Helix Worked</a:t>
            </a:r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1B9CD69-1C6C-36AA-DEA7-0681759DD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38" y="1469983"/>
            <a:ext cx="3070689" cy="2921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F5E27B-C2AB-139E-235C-E330BAA08C2C}"/>
              </a:ext>
            </a:extLst>
          </p:cNvPr>
          <p:cNvSpPr txBox="1"/>
          <p:nvPr/>
        </p:nvSpPr>
        <p:spPr>
          <a:xfrm>
            <a:off x="346275" y="824680"/>
            <a:ext cx="34602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User enters Bitcoin address  where clean coins are to be sent</a:t>
            </a:r>
          </a:p>
          <a:p>
            <a:endParaRPr lang="en-US" dirty="0"/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0A414A60-EF16-DE4B-B2DE-BA6F4D28C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179" y="1454230"/>
            <a:ext cx="3328737" cy="3034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EF42530-2A8B-9242-32BC-1351AF313FF6}"/>
              </a:ext>
            </a:extLst>
          </p:cNvPr>
          <p:cNvSpPr txBox="1"/>
          <p:nvPr/>
        </p:nvSpPr>
        <p:spPr>
          <a:xfrm>
            <a:off x="4259179" y="855276"/>
            <a:ext cx="29116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User Deposits “dirty” coins to Helix</a:t>
            </a:r>
          </a:p>
        </p:txBody>
      </p:sp>
      <p:sp>
        <p:nvSpPr>
          <p:cNvPr id="11" name="Right Arrow 8">
            <a:extLst>
              <a:ext uri="{FF2B5EF4-FFF2-40B4-BE49-F238E27FC236}">
                <a16:creationId xmlns:a16="http://schemas.microsoft.com/office/drawing/2014/main" id="{7E946D6E-CEF3-DEF0-05AD-44EA24159E99}"/>
              </a:ext>
            </a:extLst>
          </p:cNvPr>
          <p:cNvSpPr/>
          <p:nvPr/>
        </p:nvSpPr>
        <p:spPr>
          <a:xfrm>
            <a:off x="3705724" y="2897891"/>
            <a:ext cx="304800" cy="3119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30AC4952-2D6C-EC04-8C64-D8CCE0DDF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4877" y="1454231"/>
            <a:ext cx="2652841" cy="3029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FF65357-995C-414B-DFFD-FA96BF0623BC}"/>
              </a:ext>
            </a:extLst>
          </p:cNvPr>
          <p:cNvSpPr txBox="1"/>
          <p:nvPr/>
        </p:nvSpPr>
        <p:spPr>
          <a:xfrm>
            <a:off x="8226640" y="824680"/>
            <a:ext cx="2494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Helix charges User a 2.5% fee</a:t>
            </a:r>
          </a:p>
        </p:txBody>
      </p:sp>
      <p:sp>
        <p:nvSpPr>
          <p:cNvPr id="15" name="Right Arrow 11">
            <a:extLst>
              <a:ext uri="{FF2B5EF4-FFF2-40B4-BE49-F238E27FC236}">
                <a16:creationId xmlns:a16="http://schemas.microsoft.com/office/drawing/2014/main" id="{82D3F731-31EF-7329-990F-B3A70019FB7D}"/>
              </a:ext>
            </a:extLst>
          </p:cNvPr>
          <p:cNvSpPr/>
          <p:nvPr/>
        </p:nvSpPr>
        <p:spPr>
          <a:xfrm>
            <a:off x="7665167" y="2953313"/>
            <a:ext cx="278764" cy="2946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7">
            <a:extLst>
              <a:ext uri="{FF2B5EF4-FFF2-40B4-BE49-F238E27FC236}">
                <a16:creationId xmlns:a16="http://schemas.microsoft.com/office/drawing/2014/main" id="{B5CAEE1E-860C-4014-F403-745D9CFCD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128" y="5378925"/>
            <a:ext cx="4812072" cy="1165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Down Arrow 12">
            <a:extLst>
              <a:ext uri="{FF2B5EF4-FFF2-40B4-BE49-F238E27FC236}">
                <a16:creationId xmlns:a16="http://schemas.microsoft.com/office/drawing/2014/main" id="{7E58AE4C-41C9-39F8-2A80-76A1490E9E2C}"/>
              </a:ext>
            </a:extLst>
          </p:cNvPr>
          <p:cNvSpPr/>
          <p:nvPr/>
        </p:nvSpPr>
        <p:spPr>
          <a:xfrm>
            <a:off x="9231654" y="4510980"/>
            <a:ext cx="389021" cy="2775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376ADE-3BFB-B666-A869-EF90A71FC562}"/>
              </a:ext>
            </a:extLst>
          </p:cNvPr>
          <p:cNvSpPr txBox="1"/>
          <p:nvPr/>
        </p:nvSpPr>
        <p:spPr>
          <a:xfrm>
            <a:off x="7408869" y="4727949"/>
            <a:ext cx="4034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“Clean” bitcoin deposited into user’s wallet, minus ~2.5% fee</a:t>
            </a:r>
          </a:p>
        </p:txBody>
      </p:sp>
    </p:spTree>
    <p:extLst>
      <p:ext uri="{BB962C8B-B14F-4D97-AF65-F5344CB8AC3E}">
        <p14:creationId xmlns:p14="http://schemas.microsoft.com/office/powerpoint/2010/main" val="194136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96B79-4086-47B1-AE23-7D9536557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609600"/>
          </a:xfrm>
        </p:spPr>
        <p:txBody>
          <a:bodyPr/>
          <a:lstStyle/>
          <a:p>
            <a:pPr algn="ctr"/>
            <a:r>
              <a:rPr lang="en-US" b="1" dirty="0"/>
              <a:t>Blockchain Analytics</a:t>
            </a:r>
            <a:endParaRPr lang="en-US" dirty="0"/>
          </a:p>
        </p:txBody>
      </p:sp>
      <p:pic>
        <p:nvPicPr>
          <p:cNvPr id="33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15C2257F-57DF-FC00-4752-E857E1A711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612" y="1219200"/>
            <a:ext cx="89408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36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Digital Blue Tunnel 16x9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2895261.potx" id="{4CBF9558-C12D-4F51-9AA3-9D0796951DBC}" vid="{FFC159E6-A134-46E7-B1A0-C306E39FC295}"/>
    </a:ext>
  </a:extLst>
</a:theme>
</file>

<file path=ppt/theme/theme2.xml><?xml version="1.0" encoding="utf-8"?>
<a:theme xmlns:a="http://schemas.openxmlformats.org/drawingml/2006/main" name="Office Theme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Business digital blue tunnel presentation (widescreen)</Template>
  <TotalTime>9309</TotalTime>
  <Words>847</Words>
  <Application>Microsoft Office PowerPoint</Application>
  <PresentationFormat>Custom</PresentationFormat>
  <Paragraphs>134</Paragraphs>
  <Slides>27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Arial</vt:lpstr>
      <vt:lpstr>Corbel</vt:lpstr>
      <vt:lpstr>Digital Blue Tunnel 16x9</vt:lpstr>
      <vt:lpstr> Tracing, Seizing, and Freezing  Virtual Assets  International Association of Prosecutors </vt:lpstr>
      <vt:lpstr>Why is Tracing, Seizing, and Freezing  Virtual Assets Important?</vt:lpstr>
      <vt:lpstr>Crypto Challenges</vt:lpstr>
      <vt:lpstr>Key Principles</vt:lpstr>
      <vt:lpstr>Case Study: Grams and Helix</vt:lpstr>
      <vt:lpstr>Grams and Helix</vt:lpstr>
      <vt:lpstr>Grams and Helix</vt:lpstr>
      <vt:lpstr>How Helix Worked</vt:lpstr>
      <vt:lpstr>Blockchain Analytics</vt:lpstr>
      <vt:lpstr>Volume of Helix Transactions</vt:lpstr>
      <vt:lpstr>“gramsearch”</vt:lpstr>
      <vt:lpstr>Online Payment Processor Transactions</vt:lpstr>
      <vt:lpstr>Virtual Currency Exchanges</vt:lpstr>
      <vt:lpstr>Search of Email Address</vt:lpstr>
      <vt:lpstr>Picture of Laptop</vt:lpstr>
      <vt:lpstr>Harmon Profiting from Helix</vt:lpstr>
      <vt:lpstr>Harmon Profiting from Helix</vt:lpstr>
      <vt:lpstr>Flow of Funds</vt:lpstr>
      <vt:lpstr>Flow of Funds</vt:lpstr>
      <vt:lpstr>Charges</vt:lpstr>
      <vt:lpstr>Search Warrants and Arrest</vt:lpstr>
      <vt:lpstr>Missing Bitcoin</vt:lpstr>
      <vt:lpstr>Missing Bitcoin</vt:lpstr>
      <vt:lpstr>Gary Harmon</vt:lpstr>
      <vt:lpstr>Status of Cases</vt:lpstr>
      <vt:lpstr>Additional Resources</vt:lpstr>
      <vt:lpstr>Questions?</vt:lpstr>
    </vt:vector>
  </TitlesOfParts>
  <Company>US Attorneys Office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2703(d) Orders</dc:title>
  <dc:creator>Choi, Eun Young (USANYS)</dc:creator>
  <cp:lastModifiedBy>Choi, Eun Young</cp:lastModifiedBy>
  <cp:revision>61</cp:revision>
  <cp:lastPrinted>2022-09-28T10:21:53Z</cp:lastPrinted>
  <dcterms:created xsi:type="dcterms:W3CDTF">2018-11-26T11:50:51Z</dcterms:created>
  <dcterms:modified xsi:type="dcterms:W3CDTF">2022-09-28T10:36:44Z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