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797675" cy="9928225"/>
  <p:defaultTextStyle>
    <a:defPPr>
      <a:defRPr lang="en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54D"/>
    <a:srgbClr val="192A30"/>
    <a:srgbClr val="587482"/>
    <a:srgbClr val="031A25"/>
    <a:srgbClr val="D8E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7"/>
    <p:restoredTop sz="94740"/>
  </p:normalViewPr>
  <p:slideViewPr>
    <p:cSldViewPr snapToGrid="0">
      <p:cViewPr>
        <p:scale>
          <a:sx n="100" d="100"/>
          <a:sy n="100" d="100"/>
        </p:scale>
        <p:origin x="112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C962B-17CF-4DA2-BB99-A4A5D9907E22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F22AD-F780-4607-99E2-0E9C86EAB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52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C0D00-E9A7-6459-F828-F5C818128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12E06-735E-66BC-EF06-296C62E8C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B4AEE-D0E1-0979-0260-593D85AE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8AEC-81C2-4C96-98EF-9E8329D1D2D0}" type="datetime1">
              <a:rPr lang="LID4096" smtClean="0"/>
              <a:t>09/13/2022</a:t>
            </a:fld>
            <a:endParaRPr lang="en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89089-2C87-2296-1627-44DEAC59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BB469-218B-AEC6-2118-F3C590E4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322901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616D-D619-62EE-C0F1-3DCCD463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ACA8D-8214-9329-08F9-075B9C756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6D006-F1EB-32C8-171E-1CFE1BE7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77BF-8DF1-4362-93A1-76C60AD25BA7}" type="datetime1">
              <a:rPr lang="LID4096" smtClean="0"/>
              <a:t>09/13/2022</a:t>
            </a:fld>
            <a:endParaRPr lang="en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E25DC-5A30-B6E1-3A9F-7A04D471C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4057F-B408-42F3-F1F8-9D05EBF12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287470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A1231C-A38C-16D7-F456-E9F0A0D3E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003F2-8683-5FE9-0D45-0F687B5D9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DE193-D97D-5FBF-DE3D-AD795DAD6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C860F-B613-4F2B-B757-D02B6EC48500}" type="datetime1">
              <a:rPr lang="LID4096" smtClean="0"/>
              <a:t>09/13/2022</a:t>
            </a:fld>
            <a:endParaRPr lang="en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F9D7D-58C8-07C9-571B-2B8F5FA8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7FE25-2CC7-AB20-4669-2637A213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412347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5BC1-025D-CBA0-849F-1CE18F59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2A7D-B164-511F-7297-AEB474B3D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BB23-42F1-F035-08F4-7A1B817C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63CB-E810-49EF-A403-F6A4B8FAD91D}" type="datetime1">
              <a:rPr lang="LID4096" smtClean="0"/>
              <a:t>09/13/2022</a:t>
            </a:fld>
            <a:endParaRPr lang="en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A47DE-33DA-DBD9-6056-47E56E69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511F6-52ED-104E-63B4-2951E4D5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185190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4E0C-1DEC-A119-3191-91EDC1D2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AA139-4955-486D-EC64-093D0469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4B54B-C2E1-0D37-9E3A-9EAC8EB83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8ACA-26E3-42FE-96B3-E81EFC017C17}" type="datetime1">
              <a:rPr lang="LID4096" smtClean="0"/>
              <a:t>09/13/2022</a:t>
            </a:fld>
            <a:endParaRPr lang="en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1B6F-2976-C4B8-3909-720C6C2B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0BB28-FF80-FB6C-E9AA-7E98C613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8487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7BBA-3C93-3F18-435C-41C970EE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89471-A658-180D-9E9E-DAF0231F5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20954-4103-0EFA-DB68-56400B8FF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88DBD-FBD0-C202-D3D5-AC690A16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D2D2-B458-499C-8ED1-455AD4ECB946}" type="datetime1">
              <a:rPr lang="LID4096" smtClean="0"/>
              <a:t>09/13/2022</a:t>
            </a:fld>
            <a:endParaRPr lang="en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ADB66-5FD6-52B2-B3FE-88EBCBF4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CB0C3-F003-CF7E-B922-6C312B47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405217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F58E7-83C9-B522-25D0-5546BD5C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15B10-09C5-6676-83F8-C566D1723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6084B-DEE1-2810-918D-09EBA34F2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891C63-21A3-3845-147C-15C5D5371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3A958-EDEC-2926-DE13-AB81E1977C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5BAA9-1D39-7719-AC96-EE2A79C5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DB4F-7886-45D5-9737-D9EF25523C10}" type="datetime1">
              <a:rPr lang="LID4096" smtClean="0"/>
              <a:t>09/13/2022</a:t>
            </a:fld>
            <a:endParaRPr lang="en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D7B72-164F-B8A9-3621-46489FF4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15FD1F-DB3A-A016-23CC-E295AFEA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325779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41DB9-F10C-F678-7CA4-2B4A2369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E00C9-7A0F-55ED-8B3E-DCA08E49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4917-6819-4B16-A731-EB2F3616C1DC}" type="datetime1">
              <a:rPr lang="LID4096" smtClean="0"/>
              <a:t>09/13/2022</a:t>
            </a:fld>
            <a:endParaRPr lang="en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0F7CA-29A8-9BF5-C93E-394CFF9C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C6A7E-86C1-347C-54C7-A643E574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90223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4493AA-4218-53D5-8F8F-CBDBBDA4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4F38-5150-4DDD-83C0-2500C6F9DE23}" type="datetime1">
              <a:rPr lang="LID4096" smtClean="0"/>
              <a:t>09/13/2022</a:t>
            </a:fld>
            <a:endParaRPr lang="en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B80BE-B112-BF7F-1D59-955CECAF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15D85-0B02-B51E-1D86-A03F205A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182328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B4772-2DFF-923F-E9C3-442A4F77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FFAD-5B7E-CAC5-EAFB-DFF866401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1137D-D637-13F8-2D65-99B16D00E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0AFFE-7AA4-CF6F-5FC7-826D50A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1529-1BB0-4A6A-8F5E-C3BAA5FF3D3E}" type="datetime1">
              <a:rPr lang="LID4096" smtClean="0"/>
              <a:t>09/13/2022</a:t>
            </a:fld>
            <a:endParaRPr lang="en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EC44D-89B8-F196-79A9-8750C382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82B13-5751-D876-B897-62EA94F1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75187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D0D11-A3B7-44CF-4A18-0AE8DF6F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A58CA-E3A9-2F0A-B162-5C57B9786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3D9FC-FF3D-890A-5984-20624783F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AF0B4-1494-B654-BFC9-1FC372C6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6CE-367E-465E-A5F9-070EA8525BE1}" type="datetime1">
              <a:rPr lang="LID4096" smtClean="0"/>
              <a:t>09/13/2022</a:t>
            </a:fld>
            <a:endParaRPr lang="en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536B1-853E-935D-283F-176E4796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32AAA-B22D-69AE-2E9B-A0F2CAC7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141267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6B1DF-D2A1-0782-BBF8-59070E4B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84781-DCC8-8DEF-1F76-9EA5756DD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73F25-C2DD-C1D2-D7C9-63829EB9E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266C0-3CC4-498F-9927-568C22618AE6}" type="datetime1">
              <a:rPr lang="LID4096" smtClean="0"/>
              <a:t>09/13/2022</a:t>
            </a:fld>
            <a:endParaRPr lang="en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A8B7-D8F5-1E6A-FF16-91BC93CFF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653C9-C580-65AD-1C39-9BEED8244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8F41-B323-F544-BB19-D45E3C1FCBBF}" type="slidenum">
              <a:rPr lang="en-BH" smtClean="0"/>
              <a:t>‹#›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169551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26970CC6-1259-A414-F378-A461F06FE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5" t="3769" r="3718" b="8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435EE-DC49-116C-84EA-98B373C0A803}"/>
              </a:ext>
            </a:extLst>
          </p:cNvPr>
          <p:cNvSpPr txBox="1"/>
          <p:nvPr/>
        </p:nvSpPr>
        <p:spPr>
          <a:xfrm>
            <a:off x="6442158" y="2491971"/>
            <a:ext cx="5419241" cy="217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 of the Public Prosecution in the Kingdom of Bahrain in the Face of the COVID-19 Pandemic</a:t>
            </a:r>
            <a:r>
              <a:rPr lang="en-BH" sz="3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BH" sz="3000" b="1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A2C4D-C213-FE7A-A3AB-77448D2E2AD6}"/>
              </a:ext>
            </a:extLst>
          </p:cNvPr>
          <p:cNvSpPr txBox="1"/>
          <p:nvPr/>
        </p:nvSpPr>
        <p:spPr>
          <a:xfrm>
            <a:off x="6442157" y="4667246"/>
            <a:ext cx="5419241" cy="33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500" dirty="0">
                <a:solidFill>
                  <a:srgbClr val="D8EAF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500" dirty="0">
                <a:solidFill>
                  <a:srgbClr val="D8EAF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Transformation and Remote Investigation and Trial</a:t>
            </a:r>
            <a:r>
              <a:rPr lang="en-US" sz="1500" dirty="0">
                <a:solidFill>
                  <a:srgbClr val="D8EAF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BH" sz="1500" dirty="0">
              <a:solidFill>
                <a:srgbClr val="D8EAF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65C35-E932-198E-B520-E4B1F520D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743" y="825903"/>
            <a:ext cx="1666068" cy="16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5581F11-50F7-8892-BF13-EFE14FB9E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72" r="57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95FB5D-925D-6BD5-BB5A-B5617BC5D435}"/>
              </a:ext>
            </a:extLst>
          </p:cNvPr>
          <p:cNvSpPr/>
          <p:nvPr/>
        </p:nvSpPr>
        <p:spPr>
          <a:xfrm>
            <a:off x="482337" y="276822"/>
            <a:ext cx="11227323" cy="915576"/>
          </a:xfrm>
          <a:prstGeom prst="rect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CF5EBD-3F3E-EF24-3549-FFBCE582A886}"/>
              </a:ext>
            </a:extLst>
          </p:cNvPr>
          <p:cNvSpPr txBox="1"/>
          <p:nvPr/>
        </p:nvSpPr>
        <p:spPr>
          <a:xfrm>
            <a:off x="482338" y="462197"/>
            <a:ext cx="11227323" cy="549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Justice and the COVID-19 Pandemic - Challenge and Impacts</a:t>
            </a:r>
            <a:endParaRPr lang="en-BH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691FF-59FC-D1DE-CD58-AF6C09EB13D2}"/>
              </a:ext>
            </a:extLst>
          </p:cNvPr>
          <p:cNvSpPr txBox="1"/>
          <p:nvPr/>
        </p:nvSpPr>
        <p:spPr>
          <a:xfrm>
            <a:off x="1009549" y="4306702"/>
            <a:ext cx="2055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latin typeface="Arial" panose="020B0604020202020204" pitchFamily="34" charset="0"/>
                <a:cs typeface="+mj-cs"/>
              </a:rPr>
              <a:t>A public health crisis</a:t>
            </a:r>
            <a:r>
              <a:rPr lang="ar-BH" dirty="0">
                <a:latin typeface="Arial" panose="020B0604020202020204" pitchFamily="34" charset="0"/>
                <a:cs typeface="+mj-cs"/>
              </a:rPr>
              <a:t>.</a:t>
            </a:r>
            <a:endParaRPr lang="en-BH" dirty="0">
              <a:latin typeface="Arial" panose="020B0604020202020204" pitchFamily="34" charset="0"/>
              <a:cs typeface="+mj-cs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F0C367CF-4370-5635-10E7-DA381AD11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609" y="2707070"/>
            <a:ext cx="1363258" cy="1366860"/>
          </a:xfrm>
          <a:prstGeom prst="ellipse">
            <a:avLst/>
          </a:prstGeom>
          <a:solidFill>
            <a:srgbClr val="3345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57A0D43D-22E1-4D7F-8963-C3075FD84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30" y="2707070"/>
            <a:ext cx="1365063" cy="1366860"/>
          </a:xfrm>
          <a:prstGeom prst="ellipse">
            <a:avLst/>
          </a:prstGeom>
          <a:solidFill>
            <a:srgbClr val="3345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7D1F6B18-9CF6-5938-D24E-4730936C1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867" y="2707070"/>
            <a:ext cx="1365063" cy="1366860"/>
          </a:xfrm>
          <a:prstGeom prst="ellipse">
            <a:avLst/>
          </a:prstGeom>
          <a:solidFill>
            <a:srgbClr val="3345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E90D095D-503A-6889-928F-AA7630A98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9992" y="2707070"/>
            <a:ext cx="1363258" cy="1366860"/>
          </a:xfrm>
          <a:prstGeom prst="ellipse">
            <a:avLst/>
          </a:prstGeom>
          <a:solidFill>
            <a:srgbClr val="3345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3A8F44-D0E9-FF99-C8E7-B0B86C5369D0}"/>
              </a:ext>
            </a:extLst>
          </p:cNvPr>
          <p:cNvSpPr txBox="1"/>
          <p:nvPr/>
        </p:nvSpPr>
        <p:spPr>
          <a:xfrm>
            <a:off x="3761613" y="4306702"/>
            <a:ext cx="2055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latin typeface="Arial" panose="020B0604020202020204" pitchFamily="34" charset="0"/>
              </a:rPr>
              <a:t>Restrictions on the movement of people</a:t>
            </a:r>
            <a:r>
              <a:rPr lang="ar-BH" dirty="0">
                <a:latin typeface="Arial" panose="020B0604020202020204" pitchFamily="34" charset="0"/>
              </a:rPr>
              <a:t>.</a:t>
            </a:r>
            <a:endParaRPr lang="en-BH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E07B9D-8EA1-73E0-EEA2-22C1DDEA91E9}"/>
              </a:ext>
            </a:extLst>
          </p:cNvPr>
          <p:cNvSpPr txBox="1"/>
          <p:nvPr/>
        </p:nvSpPr>
        <p:spPr>
          <a:xfrm>
            <a:off x="6512773" y="4306702"/>
            <a:ext cx="2055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latin typeface="Arial" panose="020B0604020202020204" pitchFamily="34" charset="0"/>
                <a:cs typeface="+mj-cs"/>
              </a:rPr>
              <a:t>Disruption of work and production</a:t>
            </a:r>
            <a:r>
              <a:rPr lang="ar-BH" dirty="0">
                <a:latin typeface="Arial" panose="020B0604020202020204" pitchFamily="34" charset="0"/>
                <a:cs typeface="+mj-cs"/>
              </a:rPr>
              <a:t>.</a:t>
            </a:r>
            <a:endParaRPr lang="en-BH" dirty="0">
              <a:latin typeface="Arial" panose="020B0604020202020204" pitchFamily="34" charset="0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E3739C-9B05-AB17-E527-E49A1D85940D}"/>
              </a:ext>
            </a:extLst>
          </p:cNvPr>
          <p:cNvSpPr txBox="1"/>
          <p:nvPr/>
        </p:nvSpPr>
        <p:spPr>
          <a:xfrm>
            <a:off x="9263933" y="4306702"/>
            <a:ext cx="2055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latin typeface="Arial" panose="020B0604020202020204" pitchFamily="34" charset="0"/>
                <a:cs typeface="+mj-cs"/>
              </a:rPr>
              <a:t>Significant close-down of service facilities</a:t>
            </a:r>
            <a:r>
              <a:rPr lang="ar-BH" dirty="0">
                <a:latin typeface="Arial" panose="020B0604020202020204" pitchFamily="34" charset="0"/>
                <a:cs typeface="+mj-cs"/>
              </a:rPr>
              <a:t>.</a:t>
            </a:r>
            <a:endParaRPr lang="en-BH" dirty="0">
              <a:latin typeface="Arial" panose="020B0604020202020204" pitchFamily="34" charset="0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1AB8852-9C16-5C58-3B9A-7A02DAFE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00" y="3083662"/>
            <a:ext cx="613675" cy="613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2E4238-A822-F210-1C64-B6E614D67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680" y="3061718"/>
            <a:ext cx="657562" cy="657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13D121-304F-905B-A57F-0C0E5C5C4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346" y="2998597"/>
            <a:ext cx="775368" cy="7753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89AD40-16CB-CFC9-97F7-766983CDF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7326" y="3041986"/>
            <a:ext cx="688590" cy="68859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2B5D18-0193-764C-DFC6-B45650F33DF0}"/>
              </a:ext>
            </a:extLst>
          </p:cNvPr>
          <p:cNvCxnSpPr>
            <a:cxnSpLocks/>
          </p:cNvCxnSpPr>
          <p:nvPr/>
        </p:nvCxnSpPr>
        <p:spPr>
          <a:xfrm>
            <a:off x="2961365" y="3390500"/>
            <a:ext cx="892496" cy="0"/>
          </a:xfrm>
          <a:prstGeom prst="line">
            <a:avLst/>
          </a:prstGeom>
          <a:ln>
            <a:solidFill>
              <a:srgbClr val="334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D3B51F1-E1C2-13FF-43C2-44247D584425}"/>
              </a:ext>
            </a:extLst>
          </p:cNvPr>
          <p:cNvCxnSpPr>
            <a:cxnSpLocks/>
          </p:cNvCxnSpPr>
          <p:nvPr/>
        </p:nvCxnSpPr>
        <p:spPr>
          <a:xfrm>
            <a:off x="5714191" y="3390500"/>
            <a:ext cx="892496" cy="0"/>
          </a:xfrm>
          <a:prstGeom prst="line">
            <a:avLst/>
          </a:prstGeom>
          <a:ln>
            <a:solidFill>
              <a:srgbClr val="334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1E66F2-B3A3-4963-245A-EB15959D791F}"/>
              </a:ext>
            </a:extLst>
          </p:cNvPr>
          <p:cNvCxnSpPr>
            <a:cxnSpLocks/>
          </p:cNvCxnSpPr>
          <p:nvPr/>
        </p:nvCxnSpPr>
        <p:spPr>
          <a:xfrm>
            <a:off x="8476641" y="3390500"/>
            <a:ext cx="892496" cy="0"/>
          </a:xfrm>
          <a:prstGeom prst="line">
            <a:avLst/>
          </a:prstGeom>
          <a:ln>
            <a:solidFill>
              <a:srgbClr val="334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3C01EB-F259-4160-A300-86BC28BE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4"/>
            <a:ext cx="2743200" cy="365125"/>
          </a:xfrm>
        </p:spPr>
        <p:txBody>
          <a:bodyPr/>
          <a:lstStyle/>
          <a:p>
            <a:pPr algn="l"/>
            <a:fld id="{1BDB8F41-B323-F544-BB19-D45E3C1FCBBF}" type="slidenum">
              <a:rPr lang="en-BH" sz="1600" b="1" smtClean="0">
                <a:solidFill>
                  <a:srgbClr val="3345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l"/>
              <a:t>2</a:t>
            </a:fld>
            <a:endParaRPr lang="en-BH" sz="1600" b="1" dirty="0">
              <a:solidFill>
                <a:srgbClr val="3345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4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93FF4D-9261-F1C7-86DE-1C5BB51C1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72" r="57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880B95-B291-8B07-4E37-E5E7ED485FE4}"/>
              </a:ext>
            </a:extLst>
          </p:cNvPr>
          <p:cNvSpPr/>
          <p:nvPr/>
        </p:nvSpPr>
        <p:spPr>
          <a:xfrm>
            <a:off x="482337" y="276822"/>
            <a:ext cx="11227323" cy="915576"/>
          </a:xfrm>
          <a:prstGeom prst="rect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88B27-DA6B-71E4-256B-CD91C523EB1E}"/>
              </a:ext>
            </a:extLst>
          </p:cNvPr>
          <p:cNvSpPr txBox="1"/>
          <p:nvPr/>
        </p:nvSpPr>
        <p:spPr>
          <a:xfrm>
            <a:off x="482338" y="462197"/>
            <a:ext cx="11227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Justice and the Challenges of the Pandemic</a:t>
            </a:r>
            <a:endParaRPr lang="en-BH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ABCB25-2534-641C-AEB0-D56964B90996}"/>
              </a:ext>
            </a:extLst>
          </p:cNvPr>
          <p:cNvCxnSpPr>
            <a:cxnSpLocks/>
          </p:cNvCxnSpPr>
          <p:nvPr/>
        </p:nvCxnSpPr>
        <p:spPr>
          <a:xfrm>
            <a:off x="6096000" y="2162287"/>
            <a:ext cx="0" cy="3915784"/>
          </a:xfrm>
          <a:prstGeom prst="line">
            <a:avLst/>
          </a:prstGeom>
          <a:ln>
            <a:solidFill>
              <a:srgbClr val="334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C5B6E9-E6E6-0BDF-0905-37D58D1025C3}"/>
              </a:ext>
            </a:extLst>
          </p:cNvPr>
          <p:cNvSpPr txBox="1"/>
          <p:nvPr/>
        </p:nvSpPr>
        <p:spPr>
          <a:xfrm>
            <a:off x="706879" y="3259989"/>
            <a:ext cx="4682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Low"/>
            <a:r>
              <a:rPr lang="en-US" sz="2000" dirty="0">
                <a:latin typeface="Arial" panose="020B0604020202020204" pitchFamily="34" charset="0"/>
              </a:rPr>
              <a:t>Continuation of the justice system despite the catastrophic conditions of the pandemic - guarantee of stability and social security</a:t>
            </a:r>
            <a:r>
              <a:rPr lang="ar-BH" sz="2000" dirty="0">
                <a:latin typeface="Arial" panose="020B0604020202020204" pitchFamily="34" charset="0"/>
              </a:rPr>
              <a:t>.</a:t>
            </a:r>
            <a:endParaRPr lang="en-BH" sz="2000" dirty="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E6910-BBA5-4737-6F01-1A4A8DBA46AA}"/>
              </a:ext>
            </a:extLst>
          </p:cNvPr>
          <p:cNvSpPr txBox="1"/>
          <p:nvPr/>
        </p:nvSpPr>
        <p:spPr>
          <a:xfrm>
            <a:off x="6802879" y="3259989"/>
            <a:ext cx="4682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Low"/>
            <a:r>
              <a:rPr lang="en-US" sz="2000" dirty="0">
                <a:latin typeface="Arial" panose="020B0604020202020204" pitchFamily="34" charset="0"/>
              </a:rPr>
              <a:t>The necessity of finding means to overcome the circumstances and remove barriers imposed by the pandemic – “prosecutors concern”.</a:t>
            </a:r>
            <a:endParaRPr lang="en-BH" sz="2000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34719-3108-46AC-9C9B-FB60B508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4"/>
            <a:ext cx="2743200" cy="365125"/>
          </a:xfrm>
        </p:spPr>
        <p:txBody>
          <a:bodyPr/>
          <a:lstStyle/>
          <a:p>
            <a:pPr algn="l"/>
            <a:fld id="{1BDB8F41-B323-F544-BB19-D45E3C1FCBBF}" type="slidenum">
              <a:rPr lang="en-BH" sz="1600" b="1" smtClean="0">
                <a:solidFill>
                  <a:srgbClr val="3345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l"/>
              <a:t>3</a:t>
            </a:fld>
            <a:endParaRPr lang="en-BH" sz="1600" b="1" dirty="0">
              <a:solidFill>
                <a:srgbClr val="3345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5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FAC61-F3F2-C651-DFD8-124BC01F1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72" r="57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071CFD-DBF4-D756-5FB3-968A431963E7}"/>
              </a:ext>
            </a:extLst>
          </p:cNvPr>
          <p:cNvSpPr/>
          <p:nvPr/>
        </p:nvSpPr>
        <p:spPr>
          <a:xfrm>
            <a:off x="482337" y="276821"/>
            <a:ext cx="11227323" cy="1326067"/>
          </a:xfrm>
          <a:prstGeom prst="rect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0F86DC-4448-60A0-6E81-CE41642D19CB}"/>
              </a:ext>
            </a:extLst>
          </p:cNvPr>
          <p:cNvSpPr txBox="1"/>
          <p:nvPr/>
        </p:nvSpPr>
        <p:spPr>
          <a:xfrm>
            <a:off x="928743" y="462197"/>
            <a:ext cx="10334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The Public Prosecution of the Kingdom of Bahrain’s Plan to Work in  the Pandemic Conditions</a:t>
            </a:r>
            <a:endParaRPr lang="en-BH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E0608CC-6811-94D8-1261-6FF4A899C9AB}"/>
              </a:ext>
            </a:extLst>
          </p:cNvPr>
          <p:cNvSpPr/>
          <p:nvPr/>
        </p:nvSpPr>
        <p:spPr>
          <a:xfrm>
            <a:off x="5036368" y="1826122"/>
            <a:ext cx="2119260" cy="2119260"/>
          </a:xfrm>
          <a:prstGeom prst="ellipse">
            <a:avLst/>
          </a:prstGeom>
          <a:solidFill>
            <a:srgbClr val="33454D"/>
          </a:solidFill>
          <a:ln w="12700">
            <a:solidFill>
              <a:srgbClr val="33454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9D85E8-83FC-5E9D-CE6D-6AF80818EA02}"/>
              </a:ext>
            </a:extLst>
          </p:cNvPr>
          <p:cNvSpPr/>
          <p:nvPr/>
        </p:nvSpPr>
        <p:spPr>
          <a:xfrm>
            <a:off x="5188768" y="1978523"/>
            <a:ext cx="1814460" cy="1814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97D49-E5EE-7C58-2C13-506BC5686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281" y="2284329"/>
            <a:ext cx="1369434" cy="12028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B07C80-9E04-E6C3-0B33-0779A8DD82C9}"/>
              </a:ext>
            </a:extLst>
          </p:cNvPr>
          <p:cNvCxnSpPr>
            <a:cxnSpLocks/>
          </p:cNvCxnSpPr>
          <p:nvPr/>
        </p:nvCxnSpPr>
        <p:spPr>
          <a:xfrm>
            <a:off x="7155628" y="2885753"/>
            <a:ext cx="675939" cy="0"/>
          </a:xfrm>
          <a:prstGeom prst="line">
            <a:avLst/>
          </a:prstGeom>
          <a:ln w="12700">
            <a:solidFill>
              <a:srgbClr val="3345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CD53FB7-5016-B3E9-8844-56608ECC4250}"/>
              </a:ext>
            </a:extLst>
          </p:cNvPr>
          <p:cNvSpPr/>
          <p:nvPr/>
        </p:nvSpPr>
        <p:spPr>
          <a:xfrm>
            <a:off x="7794068" y="2814408"/>
            <a:ext cx="142687" cy="142687"/>
          </a:xfrm>
          <a:prstGeom prst="ellipse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6BF9E2-A3F8-4869-E370-2B645C4DF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318" y="1952652"/>
            <a:ext cx="663434" cy="6634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E4AF5D-6964-A944-7F9C-4F5B0DC1292E}"/>
              </a:ext>
            </a:extLst>
          </p:cNvPr>
          <p:cNvSpPr txBox="1"/>
          <p:nvPr/>
        </p:nvSpPr>
        <p:spPr>
          <a:xfrm>
            <a:off x="8062859" y="2675438"/>
            <a:ext cx="3646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Low"/>
            <a:r>
              <a:rPr lang="en-US" dirty="0">
                <a:latin typeface="Arial" panose="020B0604020202020204" pitchFamily="34" charset="0"/>
              </a:rPr>
              <a:t>Digital transformation and the increase of effective and rapid communication channels to deal with the parties</a:t>
            </a:r>
            <a:r>
              <a:rPr lang="ar-BH" dirty="0">
                <a:latin typeface="Arial" panose="020B0604020202020204" pitchFamily="34" charset="0"/>
              </a:rPr>
              <a:t>.</a:t>
            </a:r>
            <a:endParaRPr lang="en-BH" dirty="0"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36ABF5-A272-7660-C97F-483E9A3DCB64}"/>
              </a:ext>
            </a:extLst>
          </p:cNvPr>
          <p:cNvSpPr txBox="1"/>
          <p:nvPr/>
        </p:nvSpPr>
        <p:spPr>
          <a:xfrm>
            <a:off x="482337" y="2675438"/>
            <a:ext cx="364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Low"/>
            <a:r>
              <a:rPr lang="en-US" dirty="0">
                <a:latin typeface="Arial" panose="020B0604020202020204" pitchFamily="34" charset="0"/>
              </a:rPr>
              <a:t>Expansion of the use of the procedural powers legally granted to the Public Prosecution to enable it to carry out its duties in a normal manner</a:t>
            </a:r>
            <a:r>
              <a:rPr lang="ar-BH" dirty="0">
                <a:latin typeface="Arial" panose="020B0604020202020204" pitchFamily="34" charset="0"/>
              </a:rPr>
              <a:t>.</a:t>
            </a:r>
            <a:endParaRPr lang="en-BH" dirty="0"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0EF50DE-DE09-DDD0-35C4-8DFD61652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726" y="2030135"/>
            <a:ext cx="508468" cy="50846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54E58E-C7A8-602E-4543-444DEF260E74}"/>
              </a:ext>
            </a:extLst>
          </p:cNvPr>
          <p:cNvCxnSpPr>
            <a:cxnSpLocks/>
          </p:cNvCxnSpPr>
          <p:nvPr/>
        </p:nvCxnSpPr>
        <p:spPr>
          <a:xfrm flipH="1">
            <a:off x="4360429" y="2885753"/>
            <a:ext cx="675939" cy="0"/>
          </a:xfrm>
          <a:prstGeom prst="line">
            <a:avLst/>
          </a:prstGeom>
          <a:ln w="12700">
            <a:solidFill>
              <a:srgbClr val="3345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3A429ABE-D481-0F66-D68E-C659115F122A}"/>
              </a:ext>
            </a:extLst>
          </p:cNvPr>
          <p:cNvSpPr/>
          <p:nvPr/>
        </p:nvSpPr>
        <p:spPr>
          <a:xfrm flipH="1">
            <a:off x="4255241" y="2814408"/>
            <a:ext cx="142687" cy="142687"/>
          </a:xfrm>
          <a:prstGeom prst="ellipse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91AB46-E55E-381B-A1D9-959CF24D089C}"/>
              </a:ext>
            </a:extLst>
          </p:cNvPr>
          <p:cNvCxnSpPr>
            <a:cxnSpLocks/>
          </p:cNvCxnSpPr>
          <p:nvPr/>
        </p:nvCxnSpPr>
        <p:spPr>
          <a:xfrm rot="5400000">
            <a:off x="5758027" y="4285743"/>
            <a:ext cx="675939" cy="0"/>
          </a:xfrm>
          <a:prstGeom prst="line">
            <a:avLst/>
          </a:prstGeom>
          <a:ln w="12700">
            <a:solidFill>
              <a:srgbClr val="3345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B56D909-CF62-DE71-D4AB-2A9CAEB9FC7B}"/>
              </a:ext>
            </a:extLst>
          </p:cNvPr>
          <p:cNvSpPr/>
          <p:nvPr/>
        </p:nvSpPr>
        <p:spPr>
          <a:xfrm rot="5400000">
            <a:off x="6024654" y="4586213"/>
            <a:ext cx="142687" cy="142687"/>
          </a:xfrm>
          <a:prstGeom prst="ellipse">
            <a:avLst/>
          </a:prstGeom>
          <a:solidFill>
            <a:srgbClr val="33454D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2B0529-B73B-50DE-F0BC-00C1ABB421E3}"/>
              </a:ext>
            </a:extLst>
          </p:cNvPr>
          <p:cNvSpPr txBox="1"/>
          <p:nvPr/>
        </p:nvSpPr>
        <p:spPr>
          <a:xfrm>
            <a:off x="4011251" y="5611819"/>
            <a:ext cx="4169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Low"/>
            <a:r>
              <a:rPr lang="en-US" dirty="0">
                <a:latin typeface="Arial" panose="020B0604020202020204" pitchFamily="34" charset="0"/>
              </a:rPr>
              <a:t>Continuation of developing capacities and training by holding workshops, seminars and training courses</a:t>
            </a:r>
            <a:r>
              <a:rPr lang="ar-BH" dirty="0">
                <a:latin typeface="Arial" panose="020B0604020202020204" pitchFamily="34" charset="0"/>
              </a:rPr>
              <a:t>.</a:t>
            </a:r>
            <a:endParaRPr lang="en-BH" dirty="0">
              <a:latin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A6A6349-D1A9-4442-7623-9B6D6C8D4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133" y="5009573"/>
            <a:ext cx="501725" cy="5017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25648-8C1C-4826-BA5C-A250887C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0" y="6485195"/>
            <a:ext cx="2743200" cy="365125"/>
          </a:xfrm>
        </p:spPr>
        <p:txBody>
          <a:bodyPr/>
          <a:lstStyle/>
          <a:p>
            <a:pPr algn="l"/>
            <a:fld id="{1BDB8F41-B323-F544-BB19-D45E3C1FCBBF}" type="slidenum">
              <a:rPr lang="en-BH" sz="1600" b="1" smtClean="0">
                <a:solidFill>
                  <a:srgbClr val="3345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l"/>
              <a:t>4</a:t>
            </a:fld>
            <a:endParaRPr lang="en-BH" sz="1600" b="1" dirty="0">
              <a:solidFill>
                <a:srgbClr val="3345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5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65CF8A-D697-2A85-7BFF-9AEBB2289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72" r="57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037398-E299-62D0-F998-13CF8804489E}"/>
              </a:ext>
            </a:extLst>
          </p:cNvPr>
          <p:cNvSpPr/>
          <p:nvPr/>
        </p:nvSpPr>
        <p:spPr>
          <a:xfrm>
            <a:off x="482337" y="276821"/>
            <a:ext cx="11227323" cy="1326067"/>
          </a:xfrm>
          <a:prstGeom prst="rect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34E7F-3C18-292C-28CE-41EB54AE610B}"/>
              </a:ext>
            </a:extLst>
          </p:cNvPr>
          <p:cNvSpPr txBox="1"/>
          <p:nvPr/>
        </p:nvSpPr>
        <p:spPr>
          <a:xfrm>
            <a:off x="928743" y="462197"/>
            <a:ext cx="10334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Implementation of the Public Prosecution Plan in the Kingdom of Bahrain</a:t>
            </a:r>
            <a:endParaRPr lang="en-BH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8057A0-E2A0-2E91-09AE-897D93F55A98}"/>
              </a:ext>
            </a:extLst>
          </p:cNvPr>
          <p:cNvSpPr/>
          <p:nvPr/>
        </p:nvSpPr>
        <p:spPr>
          <a:xfrm>
            <a:off x="482337" y="2019271"/>
            <a:ext cx="3468488" cy="1652883"/>
          </a:xfrm>
          <a:prstGeom prst="roundRect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6BC9AD-C495-F670-3791-0EAE5E8C6E97}"/>
              </a:ext>
            </a:extLst>
          </p:cNvPr>
          <p:cNvSpPr/>
          <p:nvPr/>
        </p:nvSpPr>
        <p:spPr>
          <a:xfrm>
            <a:off x="467589" y="3283923"/>
            <a:ext cx="3485003" cy="3203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06C1D-5E56-863E-1306-3F590A09502B}"/>
              </a:ext>
            </a:extLst>
          </p:cNvPr>
          <p:cNvSpPr txBox="1"/>
          <p:nvPr/>
        </p:nvSpPr>
        <p:spPr>
          <a:xfrm>
            <a:off x="622863" y="2154992"/>
            <a:ext cx="3174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Investigation and Trial</a:t>
            </a:r>
            <a:r>
              <a:rPr lang="ar-BH" sz="2000" b="1" dirty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endParaRPr lang="en-BH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D05751-A09A-8322-0B2F-B2DB67399A05}"/>
              </a:ext>
            </a:extLst>
          </p:cNvPr>
          <p:cNvSpPr txBox="1"/>
          <p:nvPr/>
        </p:nvSpPr>
        <p:spPr>
          <a:xfrm>
            <a:off x="622661" y="3482345"/>
            <a:ext cx="31748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Low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</a:rPr>
              <a:t>Conduct investigations, trials, and review detention orders (remotely) using audio and visual electronic means</a:t>
            </a:r>
            <a:r>
              <a:rPr lang="ar-BH" sz="1600" dirty="0">
                <a:latin typeface="Arial" panose="020B0604020202020204" pitchFamily="34" charset="0"/>
              </a:rPr>
              <a:t>.</a:t>
            </a:r>
            <a:endParaRPr lang="en-BH" sz="1600" dirty="0">
              <a:latin typeface="Arial" panose="020B0604020202020204" pitchFamily="34" charset="0"/>
            </a:endParaRPr>
          </a:p>
          <a:p>
            <a:pPr marL="342900" lvl="0" indent="-342900" algn="justLow">
              <a:buFont typeface="+mj-lt"/>
              <a:buAutoNum type="alphaLcPeriod"/>
            </a:pPr>
            <a:endParaRPr lang="en-US" sz="1600" dirty="0">
              <a:latin typeface="Arial" panose="020B0604020202020204" pitchFamily="34" charset="0"/>
            </a:endParaRPr>
          </a:p>
          <a:p>
            <a:pPr marL="342900" lvl="0" indent="-342900" algn="justLow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</a:rPr>
              <a:t>Provide legal guarantees for the accused when measures are taken remotely</a:t>
            </a:r>
            <a:r>
              <a:rPr lang="ar-BH" sz="1600" dirty="0">
                <a:latin typeface="Arial" panose="020B0604020202020204" pitchFamily="34" charset="0"/>
              </a:rPr>
              <a:t>.</a:t>
            </a:r>
            <a:endParaRPr lang="en-BH" sz="1600" dirty="0">
              <a:latin typeface="Arial" panose="020B060402020202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C708C30-A393-3A54-0D8D-9D00A6D6FEC3}"/>
              </a:ext>
            </a:extLst>
          </p:cNvPr>
          <p:cNvSpPr/>
          <p:nvPr/>
        </p:nvSpPr>
        <p:spPr>
          <a:xfrm>
            <a:off x="4359508" y="2019271"/>
            <a:ext cx="3468488" cy="1652883"/>
          </a:xfrm>
          <a:prstGeom prst="roundRect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18A942-F530-458D-B9F5-54320F28B369}"/>
              </a:ext>
            </a:extLst>
          </p:cNvPr>
          <p:cNvSpPr/>
          <p:nvPr/>
        </p:nvSpPr>
        <p:spPr>
          <a:xfrm>
            <a:off x="4344760" y="3283923"/>
            <a:ext cx="3485003" cy="3203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444F2D-9208-E6C0-0A93-54EFC077D3F6}"/>
              </a:ext>
            </a:extLst>
          </p:cNvPr>
          <p:cNvSpPr txBox="1"/>
          <p:nvPr/>
        </p:nvSpPr>
        <p:spPr>
          <a:xfrm>
            <a:off x="4500034" y="2154992"/>
            <a:ext cx="31744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Communication with the Concerned Parties in a Criminal Case</a:t>
            </a:r>
            <a:r>
              <a:rPr lang="ar-BH" sz="2000" b="1" dirty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endParaRPr lang="en-BH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A2EDE6-B597-E843-A146-4BB3A45056FA}"/>
              </a:ext>
            </a:extLst>
          </p:cNvPr>
          <p:cNvSpPr txBox="1"/>
          <p:nvPr/>
        </p:nvSpPr>
        <p:spPr>
          <a:xfrm>
            <a:off x="4499832" y="3482345"/>
            <a:ext cx="30000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</a:rPr>
              <a:t>Rely on the website of the Public Prosecution to receive and execute the requests of the parties to a case</a:t>
            </a:r>
            <a:r>
              <a:rPr lang="ar-BH" sz="1600" dirty="0">
                <a:latin typeface="Arial" panose="020B0604020202020204" pitchFamily="34" charset="0"/>
              </a:rPr>
              <a:t>.</a:t>
            </a:r>
            <a:endParaRPr lang="en-BH" sz="1600" dirty="0">
              <a:latin typeface="Arial" panose="020B0604020202020204" pitchFamily="34" charset="0"/>
            </a:endParaRPr>
          </a:p>
          <a:p>
            <a:pPr marL="457200" lvl="0" indent="-457200">
              <a:buFont typeface="+mj-lt"/>
              <a:buAutoNum type="alphaLcPeriod"/>
            </a:pPr>
            <a:endParaRPr lang="en-US" sz="1600" dirty="0">
              <a:latin typeface="Arial" panose="020B0604020202020204" pitchFamily="34" charset="0"/>
            </a:endParaRPr>
          </a:p>
          <a:p>
            <a:pPr marL="457200" lvl="0" indent="-45720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</a:rPr>
              <a:t>Increase communication channels including the social networking application (WhatsApp)</a:t>
            </a:r>
            <a:r>
              <a:rPr lang="ar-BH" sz="1600" dirty="0">
                <a:latin typeface="Arial" panose="020B0604020202020204" pitchFamily="34" charset="0"/>
              </a:rPr>
              <a:t>.</a:t>
            </a:r>
            <a:endParaRPr lang="en-BH" sz="1600" dirty="0">
              <a:latin typeface="Arial" panose="020B060402020202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4BB3DA8-BE38-4962-F0B5-7A756C12EBE8}"/>
              </a:ext>
            </a:extLst>
          </p:cNvPr>
          <p:cNvSpPr/>
          <p:nvPr/>
        </p:nvSpPr>
        <p:spPr>
          <a:xfrm>
            <a:off x="8238447" y="2019271"/>
            <a:ext cx="3468488" cy="1652883"/>
          </a:xfrm>
          <a:prstGeom prst="roundRect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DDD340-7942-B3DE-85AE-39950F8CDEC4}"/>
              </a:ext>
            </a:extLst>
          </p:cNvPr>
          <p:cNvSpPr/>
          <p:nvPr/>
        </p:nvSpPr>
        <p:spPr>
          <a:xfrm>
            <a:off x="8223699" y="3283923"/>
            <a:ext cx="3485003" cy="3203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660EAC-A9A1-A16E-112F-5B5E1225730F}"/>
              </a:ext>
            </a:extLst>
          </p:cNvPr>
          <p:cNvSpPr txBox="1"/>
          <p:nvPr/>
        </p:nvSpPr>
        <p:spPr>
          <a:xfrm>
            <a:off x="8378973" y="2154992"/>
            <a:ext cx="31744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Training and Capacity Development</a:t>
            </a:r>
            <a:r>
              <a:rPr lang="ar-BH" sz="2000" b="1" dirty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r>
              <a:rPr lang="en-BH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BH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BBAF39-0BA0-F59C-8CBF-75D8F0B5903F}"/>
              </a:ext>
            </a:extLst>
          </p:cNvPr>
          <p:cNvSpPr txBox="1"/>
          <p:nvPr/>
        </p:nvSpPr>
        <p:spPr>
          <a:xfrm>
            <a:off x="8378771" y="3482345"/>
            <a:ext cx="3174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Continuation of holding events and participate in them via Video conferencing</a:t>
            </a:r>
            <a:r>
              <a:rPr lang="ar-BH" sz="1600" b="1" dirty="0">
                <a:latin typeface="Arial" panose="020B0604020202020204" pitchFamily="34" charset="0"/>
              </a:rPr>
              <a:t>.</a:t>
            </a:r>
            <a:endParaRPr lang="en-BH" sz="1600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E7197-C85B-44D2-AF32-ED589F69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7428"/>
            <a:ext cx="2743200" cy="365125"/>
          </a:xfrm>
        </p:spPr>
        <p:txBody>
          <a:bodyPr/>
          <a:lstStyle/>
          <a:p>
            <a:pPr algn="l"/>
            <a:fld id="{1BDB8F41-B323-F544-BB19-D45E3C1FCBBF}" type="slidenum">
              <a:rPr lang="en-BH" sz="1600" b="1" smtClean="0">
                <a:solidFill>
                  <a:srgbClr val="3345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l"/>
              <a:t>5</a:t>
            </a:fld>
            <a:endParaRPr lang="en-BH" sz="1600" b="1" dirty="0">
              <a:solidFill>
                <a:srgbClr val="3345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4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A188D4-43D3-B584-6176-29B24E386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72" r="57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5AEAFC-C443-9BC7-E490-94816EF645B0}"/>
              </a:ext>
            </a:extLst>
          </p:cNvPr>
          <p:cNvSpPr/>
          <p:nvPr/>
        </p:nvSpPr>
        <p:spPr>
          <a:xfrm>
            <a:off x="482337" y="276821"/>
            <a:ext cx="11227323" cy="1326067"/>
          </a:xfrm>
          <a:prstGeom prst="rect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670B9-6004-CEDC-FA48-414C2F27E0BC}"/>
              </a:ext>
            </a:extLst>
          </p:cNvPr>
          <p:cNvSpPr txBox="1"/>
          <p:nvPr/>
        </p:nvSpPr>
        <p:spPr>
          <a:xfrm>
            <a:off x="928743" y="462197"/>
            <a:ext cx="10334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Role of the Public Prosecution in the Efforts to Control and Limit the Spread of the Pandemic</a:t>
            </a:r>
            <a:endParaRPr lang="en-BH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07AAFB-82D9-60C7-7788-5A299E133E2E}"/>
              </a:ext>
            </a:extLst>
          </p:cNvPr>
          <p:cNvSpPr/>
          <p:nvPr/>
        </p:nvSpPr>
        <p:spPr>
          <a:xfrm>
            <a:off x="1577590" y="2492076"/>
            <a:ext cx="1266094" cy="1266094"/>
          </a:xfrm>
          <a:prstGeom prst="ellipse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9E32AE-F9DF-7682-B034-A55AF19CA0C8}"/>
              </a:ext>
            </a:extLst>
          </p:cNvPr>
          <p:cNvSpPr/>
          <p:nvPr/>
        </p:nvSpPr>
        <p:spPr>
          <a:xfrm>
            <a:off x="5462951" y="2492076"/>
            <a:ext cx="1266094" cy="1266094"/>
          </a:xfrm>
          <a:prstGeom prst="ellipse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D32966-3C6B-D74B-7350-DD61DEEFDB24}"/>
              </a:ext>
            </a:extLst>
          </p:cNvPr>
          <p:cNvSpPr/>
          <p:nvPr/>
        </p:nvSpPr>
        <p:spPr>
          <a:xfrm>
            <a:off x="9348316" y="2492076"/>
            <a:ext cx="1266094" cy="1266094"/>
          </a:xfrm>
          <a:prstGeom prst="ellipse">
            <a:avLst/>
          </a:prstGeom>
          <a:solidFill>
            <a:srgbClr val="334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A0C213-A3C0-AE6A-28F2-FF3FACDDB34F}"/>
              </a:ext>
            </a:extLst>
          </p:cNvPr>
          <p:cNvCxnSpPr/>
          <p:nvPr/>
        </p:nvCxnSpPr>
        <p:spPr>
          <a:xfrm>
            <a:off x="3245616" y="3125123"/>
            <a:ext cx="1817077" cy="0"/>
          </a:xfrm>
          <a:prstGeom prst="line">
            <a:avLst/>
          </a:prstGeom>
          <a:ln>
            <a:solidFill>
              <a:srgbClr val="334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0B5116-3EA9-3BD4-0C95-5A2F2865BDF4}"/>
              </a:ext>
            </a:extLst>
          </p:cNvPr>
          <p:cNvCxnSpPr/>
          <p:nvPr/>
        </p:nvCxnSpPr>
        <p:spPr>
          <a:xfrm>
            <a:off x="7134329" y="3125123"/>
            <a:ext cx="1817077" cy="0"/>
          </a:xfrm>
          <a:prstGeom prst="line">
            <a:avLst/>
          </a:prstGeom>
          <a:ln>
            <a:solidFill>
              <a:srgbClr val="334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619A07A-0228-29F9-C011-83580C53F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43" y="2760728"/>
            <a:ext cx="728787" cy="728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FB03D5-2513-C871-283E-863E1CB0F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04" y="2760729"/>
            <a:ext cx="728787" cy="728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3AE92-8CF7-C893-31DE-8F3E4FE9C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0014" y="2873774"/>
            <a:ext cx="502697" cy="5026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5DA017-5BD4-D982-E817-14FB948B3EBA}"/>
              </a:ext>
            </a:extLst>
          </p:cNvPr>
          <p:cNvSpPr txBox="1"/>
          <p:nvPr/>
        </p:nvSpPr>
        <p:spPr>
          <a:xfrm>
            <a:off x="556009" y="4030500"/>
            <a:ext cx="3147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dirty="0">
                <a:latin typeface="Arial" panose="020B0604020202020204" pitchFamily="34" charset="0"/>
              </a:rPr>
              <a:t>Use of electronic means in the case management and communication with the parties</a:t>
            </a:r>
            <a:r>
              <a:rPr lang="ar-BH" dirty="0">
                <a:latin typeface="Arial" panose="020B0604020202020204" pitchFamily="34" charset="0"/>
              </a:rPr>
              <a:t>.</a:t>
            </a:r>
            <a:endParaRPr lang="en-BH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471389-42E7-D764-3289-7A4D592F8041}"/>
              </a:ext>
            </a:extLst>
          </p:cNvPr>
          <p:cNvSpPr txBox="1"/>
          <p:nvPr/>
        </p:nvSpPr>
        <p:spPr>
          <a:xfrm>
            <a:off x="4441370" y="4026823"/>
            <a:ext cx="32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Low"/>
            <a:r>
              <a:rPr lang="en-US" dirty="0">
                <a:latin typeface="Arial" panose="020B0604020202020204" pitchFamily="34" charset="0"/>
              </a:rPr>
              <a:t>Orders to impose compliance with the precautionary health measures at the Public Prosecution offices</a:t>
            </a:r>
            <a:r>
              <a:rPr lang="ar-BH" dirty="0">
                <a:latin typeface="Arial" panose="020B0604020202020204" pitchFamily="34" charset="0"/>
              </a:rPr>
              <a:t>.</a:t>
            </a:r>
            <a:endParaRPr lang="en-BH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F383AF-7356-46F4-B757-4EF60BE3ED9A}"/>
              </a:ext>
            </a:extLst>
          </p:cNvPr>
          <p:cNvSpPr txBox="1"/>
          <p:nvPr/>
        </p:nvSpPr>
        <p:spPr>
          <a:xfrm>
            <a:off x="8394533" y="4024920"/>
            <a:ext cx="3079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Low"/>
            <a:r>
              <a:rPr lang="en-US" dirty="0">
                <a:latin typeface="Arial" panose="020B0604020202020204" pitchFamily="34" charset="0"/>
              </a:rPr>
              <a:t>Expansion of the application of the Penal Code and alternative measures</a:t>
            </a:r>
            <a:r>
              <a:rPr lang="ar-BH" dirty="0">
                <a:latin typeface="Arial" panose="020B0604020202020204" pitchFamily="34" charset="0"/>
              </a:rPr>
              <a:t>.</a:t>
            </a:r>
            <a:endParaRPr lang="en-BH" dirty="0">
              <a:latin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EFAD89-EC2C-4210-8AC2-F294B89A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algn="l"/>
            <a:fld id="{1BDB8F41-B323-F544-BB19-D45E3C1FCBBF}" type="slidenum">
              <a:rPr lang="en-BH" sz="1600" b="1" smtClean="0">
                <a:solidFill>
                  <a:srgbClr val="3345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l"/>
              <a:t>6</a:t>
            </a:fld>
            <a:endParaRPr lang="en-BH" sz="1600" b="1" dirty="0">
              <a:solidFill>
                <a:srgbClr val="3345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31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350</Words>
  <Application>Microsoft Office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Faisal Kaladari</dc:creator>
  <cp:lastModifiedBy>Mohammed M. AlSheer</cp:lastModifiedBy>
  <cp:revision>16</cp:revision>
  <cp:lastPrinted>2022-09-13T05:57:45Z</cp:lastPrinted>
  <dcterms:created xsi:type="dcterms:W3CDTF">2022-09-11T11:19:35Z</dcterms:created>
  <dcterms:modified xsi:type="dcterms:W3CDTF">2022-09-13T08:08:40Z</dcterms:modified>
</cp:coreProperties>
</file>