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6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8" r:id="rId4"/>
    <p:sldId id="277" r:id="rId5"/>
    <p:sldId id="278" r:id="rId6"/>
    <p:sldId id="284" r:id="rId7"/>
    <p:sldId id="279" r:id="rId8"/>
    <p:sldId id="280" r:id="rId9"/>
    <p:sldId id="285" r:id="rId10"/>
    <p:sldId id="286" r:id="rId11"/>
    <p:sldId id="287" r:id="rId12"/>
    <p:sldId id="288" r:id="rId13"/>
    <p:sldId id="289" r:id="rId14"/>
    <p:sldId id="290" r:id="rId15"/>
    <p:sldId id="281" r:id="rId16"/>
    <p:sldId id="282" r:id="rId17"/>
    <p:sldId id="276" r:id="rId18"/>
  </p:sldIdLst>
  <p:sldSz cx="9144000" cy="6858000" type="screen4x3"/>
  <p:notesSz cx="6743700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7123"/>
  </p:normalViewPr>
  <p:slideViewPr>
    <p:cSldViewPr>
      <p:cViewPr varScale="1">
        <p:scale>
          <a:sx n="107" d="100"/>
          <a:sy n="107" d="100"/>
        </p:scale>
        <p:origin x="612" y="150"/>
      </p:cViewPr>
      <p:guideLst>
        <p:guide orient="horz" pos="2155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12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9870" y="0"/>
            <a:ext cx="2922270" cy="493712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5BA60E39-4F1D-40D3-9FD2-57E810BEF6F1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22270" cy="493712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9870" y="9378824"/>
            <a:ext cx="2922270" cy="493712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4AA9E06F-C312-4BEE-840E-B9CBE65FDF9D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247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12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9870" y="0"/>
            <a:ext cx="2922270" cy="493712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1990A644-6EC6-4D28-803B-1BF4014E6DFE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0328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4371" y="4690270"/>
            <a:ext cx="5394960" cy="4443412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2270" cy="493712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9870" y="9378824"/>
            <a:ext cx="2922270" cy="493712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51E781F7-4017-4A83-BC03-BBD14248DF87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8257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 lang="ko-KR"/>
            </a:pPr>
            <a:fld id="{E3F7A1D8-5A3A-444B-B9F6-EE88513BF345}" type="slidenum">
              <a:rPr lang="en-US" altLang="ko-KR"/>
              <a:pPr>
                <a:defRPr lang="ko-KR"/>
              </a:pPr>
              <a:t>1</a:t>
            </a:fld>
            <a:endParaRPr lang="en-US" alt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0">
              <a:defRPr lang="ko-KR" altLang="en-US"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4526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1E781F7-4017-4A83-BC03-BBD14248DF87}" type="slidenum">
              <a:rPr lang="en-US" altLang="en-US"/>
              <a:pPr lvl="0">
                <a:defRPr lang="ko-KR" altLang="en-US"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11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검찰 배경 copy"/>
          <p:cNvPicPr>
            <a:picLocks noChangeAspect="1" noChangeArrowheads="1"/>
          </p:cNvPicPr>
          <p:nvPr userDrawn="1"/>
        </p:nvPicPr>
        <p:blipFill rotWithShape="1">
          <a:blip r:embed="rId2"/>
          <a:srcRect/>
          <a:stretch>
            <a:fillRect/>
          </a:stretch>
        </p:blipFill>
        <p:spPr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테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90CC4C1F-D18E-45B8-99E6-005FB46A58A9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DDDB4D01-8F0F-495D-AA7E-88170B8A1D59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 name="1_Office 테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elight3671@spo.go.k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3320" y="800708"/>
            <a:ext cx="9144000" cy="2952328"/>
            <a:chOff x="0" y="527"/>
            <a:chExt cx="5760" cy="897"/>
          </a:xfrm>
        </p:grpSpPr>
        <p:pic>
          <p:nvPicPr>
            <p:cNvPr id="3079" name="Picture 3" descr="표지바1"/>
            <p:cNvPicPr>
              <a:picLocks noChangeAspect="1" noChangeArrowheads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0" y="527"/>
              <a:ext cx="5760" cy="897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3080" name="AutoShape 4"/>
            <p:cNvSpPr>
              <a:spLocks noChangeArrowheads="1"/>
            </p:cNvSpPr>
            <p:nvPr/>
          </p:nvSpPr>
          <p:spPr>
            <a:xfrm>
              <a:off x="24" y="625"/>
              <a:ext cx="5702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399FF">
                    <a:alpha val="60000"/>
                  </a:srgbClr>
                </a:gs>
                <a:gs pos="100000">
                  <a:srgbClr val="1847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wrap="none" anchor="ctr"/>
            <a:lstStyle/>
            <a:p>
              <a:pPr algn="ctr" latinLnBrk="1">
                <a:lnSpc>
                  <a:spcPct val="110000"/>
                </a:lnSpc>
                <a:defRPr lang="ko-KR" altLang="en-US"/>
              </a:pPr>
              <a:endParaRPr lang="ko-KR" altLang="en-US" sz="1800">
                <a:latin typeface="HY견고딕"/>
                <a:ea typeface="HY견고딕"/>
                <a:cs typeface="+mn-cs"/>
              </a:endParaRPr>
            </a:p>
          </p:txBody>
        </p:sp>
        <p:sp>
          <p:nvSpPr>
            <p:cNvPr id="3081" name="Rectangle 5"/>
            <p:cNvSpPr>
              <a:spLocks noChangeArrowheads="1"/>
            </p:cNvSpPr>
            <p:nvPr/>
          </p:nvSpPr>
          <p:spPr>
            <a:xfrm>
              <a:off x="0" y="1343"/>
              <a:ext cx="5760" cy="8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6699FF">
                    <a:alpha val="0"/>
                  </a:srgbClr>
                </a:gs>
              </a:gsLst>
              <a:lin ang="5400000" scaled="1"/>
            </a:gradFill>
            <a:ln w="9525" algn="ctr">
              <a:noFill/>
              <a:miter/>
            </a:ln>
          </p:spPr>
          <p:txBody>
            <a:bodyPr wrap="none" anchor="ctr"/>
            <a:lstStyle/>
            <a:p>
              <a:pPr algn="ctr" latinLnBrk="1">
                <a:lnSpc>
                  <a:spcPct val="110000"/>
                </a:lnSpc>
                <a:defRPr lang="ko-KR" altLang="en-US"/>
              </a:pPr>
              <a:endParaRPr lang="ko-KR" altLang="en-US" sz="1800">
                <a:latin typeface="HY견고딕"/>
                <a:ea typeface="HY견고딕"/>
                <a:cs typeface="+mn-cs"/>
              </a:endParaRPr>
            </a:p>
          </p:txBody>
        </p:sp>
      </p:grpSp>
      <p:sp>
        <p:nvSpPr>
          <p:cNvPr id="86022" name="Text Box 6"/>
          <p:cNvSpPr txBox="1">
            <a:spLocks noChangeArrowheads="1"/>
          </p:cNvSpPr>
          <p:nvPr/>
        </p:nvSpPr>
        <p:spPr>
          <a:xfrm>
            <a:off x="2483768" y="3790930"/>
            <a:ext cx="6444716" cy="175432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wrap="square">
            <a:spAutoFit/>
          </a:bodyPr>
          <a:lstStyle/>
          <a:p>
            <a:pPr algn="r" latinLnBrk="1">
              <a:spcBef>
                <a:spcPct val="50000"/>
              </a:spcBef>
              <a:defRPr lang="ko-KR"/>
            </a:pPr>
            <a:r>
              <a:rPr lang="en-US" altLang="ko-KR" sz="2400" dirty="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/>
                <a:ea typeface="HY견고딕"/>
                <a:cs typeface="+mn-cs"/>
              </a:rPr>
              <a:t>TAIHYUNG KIM</a:t>
            </a:r>
          </a:p>
          <a:p>
            <a:pPr algn="r" latinLnBrk="1">
              <a:spcBef>
                <a:spcPct val="50000"/>
              </a:spcBef>
              <a:defRPr lang="ko-KR"/>
            </a:pPr>
            <a:r>
              <a:rPr lang="en-US" altLang="ko-KR" sz="2400" dirty="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/>
                <a:ea typeface="HY견고딕"/>
              </a:rPr>
              <a:t>Director for the International Criminal Investigation Department of Incheon District </a:t>
            </a:r>
            <a:r>
              <a:rPr lang="en-US" altLang="ko-KR" sz="2400" dirty="0" err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/>
                <a:ea typeface="HY견고딕"/>
              </a:rPr>
              <a:t>Prosecutors’Office</a:t>
            </a:r>
            <a:endParaRPr lang="en-US" altLang="ko-KR" sz="2400" dirty="0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/>
              <a:ea typeface="HY견고딕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39552" y="1396991"/>
            <a:ext cx="79216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Distribution of Competences between Investigators and Prosecutors in</a:t>
            </a:r>
            <a:r>
              <a:rPr lang="ko-KR" alt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ko-KR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Republic of Korea</a:t>
            </a:r>
            <a:endParaRPr lang="ko-KR" altLang="en-US" sz="3600" b="1" dirty="0">
              <a:solidFill>
                <a:schemeClr val="accent1">
                  <a:lumMod val="20000"/>
                  <a:lumOff val="80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모서리가 둥근 직사각형 5"/>
          <p:cNvSpPr/>
          <p:nvPr/>
        </p:nvSpPr>
        <p:spPr>
          <a:xfrm>
            <a:off x="138745" y="1864756"/>
            <a:ext cx="8141667" cy="66414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3 REMIDIES FOR PUBLIC PROSECUTORS</a:t>
            </a:r>
            <a:endParaRPr lang="ko-KR" alt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8745" y="2916641"/>
            <a:ext cx="8866509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3000" b="1" dirty="0"/>
              <a:t>Request for further investigation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3000" b="1" dirty="0"/>
              <a:t>Request for Correction measures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3000" b="1" dirty="0"/>
              <a:t>Request for reinvestigation</a:t>
            </a:r>
          </a:p>
        </p:txBody>
      </p:sp>
    </p:spTree>
    <p:extLst>
      <p:ext uri="{BB962C8B-B14F-4D97-AF65-F5344CB8AC3E}">
        <p14:creationId xmlns:p14="http://schemas.microsoft.com/office/powerpoint/2010/main" val="11828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-1" y="-171280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모서리가 둥근 직사각형 4"/>
          <p:cNvSpPr/>
          <p:nvPr/>
        </p:nvSpPr>
        <p:spPr>
          <a:xfrm>
            <a:off x="153281" y="1463238"/>
            <a:ext cx="6990855" cy="66961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FURTHER INVESTIGATION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8745" y="2451985"/>
            <a:ext cx="8866509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dirty="0"/>
              <a:t>In case that a prosecutor determines that further investigation is necessary to prosecute the transferred case or maintain the prosecution, or request a warrant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i="1" dirty="0"/>
              <a:t>In principle</a:t>
            </a:r>
            <a:r>
              <a:rPr lang="en-US" altLang="ko-KR" sz="2400" b="1" dirty="0"/>
              <a:t>, prosecutors do not conduct further investigations with regard to the transferred case</a:t>
            </a:r>
          </a:p>
        </p:txBody>
      </p:sp>
    </p:spTree>
    <p:extLst>
      <p:ext uri="{BB962C8B-B14F-4D97-AF65-F5344CB8AC3E}">
        <p14:creationId xmlns:p14="http://schemas.microsoft.com/office/powerpoint/2010/main" val="1739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3696" y="-207404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모서리가 둥근 직사각형 4"/>
          <p:cNvSpPr/>
          <p:nvPr/>
        </p:nvSpPr>
        <p:spPr>
          <a:xfrm>
            <a:off x="142689" y="1614724"/>
            <a:ext cx="6990855" cy="59014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CORRECTIVE MEASURES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8745" y="2451985"/>
            <a:ext cx="8866509" cy="29294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dirty="0"/>
              <a:t>If any breach of statues or regulations, violation of human rights or significant abuse of investigative authority is discovered in the cases being under investigation by the NP.</a:t>
            </a:r>
          </a:p>
        </p:txBody>
      </p:sp>
    </p:spTree>
    <p:extLst>
      <p:ext uri="{BB962C8B-B14F-4D97-AF65-F5344CB8AC3E}">
        <p14:creationId xmlns:p14="http://schemas.microsoft.com/office/powerpoint/2010/main" val="322806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모서리가 둥근 직사각형 4"/>
          <p:cNvSpPr/>
          <p:nvPr/>
        </p:nvSpPr>
        <p:spPr>
          <a:xfrm>
            <a:off x="138745" y="1434746"/>
            <a:ext cx="6990855" cy="59009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REQUEST FOR REINVESTIGATION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8745" y="2168860"/>
            <a:ext cx="8866509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dirty="0"/>
              <a:t>In case that the prosecutors decides that it is unlawful or unjust for the police officer not to transfer the case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dirty="0"/>
              <a:t>The request shall be supported by </a:t>
            </a:r>
            <a:r>
              <a:rPr lang="en-US" altLang="ko-KR" sz="2400" b="1" u="sng" dirty="0"/>
              <a:t>explicit unlawfulness or injustice</a:t>
            </a:r>
            <a:endParaRPr lang="en-US" altLang="ko-KR" sz="2400" b="1" dirty="0"/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dirty="0"/>
              <a:t>The request shall be made </a:t>
            </a:r>
            <a:r>
              <a:rPr lang="en-US" altLang="ko-KR" sz="2400" b="1" u="sng" dirty="0"/>
              <a:t>within 90 days</a:t>
            </a:r>
            <a:r>
              <a:rPr lang="en-US" altLang="ko-KR" sz="2400" b="1" dirty="0"/>
              <a:t> from the date of acceptance of the relevant documents and evidences</a:t>
            </a:r>
          </a:p>
        </p:txBody>
      </p:sp>
    </p:spTree>
    <p:extLst>
      <p:ext uri="{BB962C8B-B14F-4D97-AF65-F5344CB8AC3E}">
        <p14:creationId xmlns:p14="http://schemas.microsoft.com/office/powerpoint/2010/main" val="388717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모서리가 둥근 직사각형 4"/>
          <p:cNvSpPr/>
          <p:nvPr/>
        </p:nvSpPr>
        <p:spPr>
          <a:xfrm>
            <a:off x="122461" y="1124744"/>
            <a:ext cx="6845523" cy="98320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LEGAL RESTRICTIONS ON PROSECUTOR’S INVESTIGATIONS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8745" y="2318819"/>
            <a:ext cx="8866509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dirty="0">
                <a:solidFill>
                  <a:schemeClr val="tx1"/>
                </a:solidFill>
              </a:rPr>
              <a:t>The prosecutors are only allowed to commence investigations on </a:t>
            </a:r>
            <a:r>
              <a:rPr lang="en-US" altLang="ko-KR" sz="2400" b="1" dirty="0"/>
              <a:t>significant crimes such as </a:t>
            </a:r>
            <a:r>
              <a:rPr lang="en-US" altLang="ko-KR" sz="2400" b="1" u="sng" dirty="0"/>
              <a:t>corruption, financial crimes, crimes involving public officials, election crimes in the defense industries, natural and man-made disasters, and crimes committed by police officers</a:t>
            </a:r>
            <a:r>
              <a:rPr lang="en-US" altLang="ko-KR" sz="2400" b="1" dirty="0"/>
              <a:t> and crimes directly related to crimes transferred by police officers</a:t>
            </a:r>
            <a:endParaRPr lang="en-US" altLang="ko-K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18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81768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모서리가 둥근 직사각형 4"/>
          <p:cNvSpPr/>
          <p:nvPr/>
        </p:nvSpPr>
        <p:spPr>
          <a:xfrm>
            <a:off x="101424" y="1286214"/>
            <a:ext cx="6198768" cy="666621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ADDITIONAL AMENDMENTS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8745" y="2451985"/>
            <a:ext cx="8866509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dirty="0"/>
              <a:t>The new Act which went into effect on September 10, 2022 precludes the prosecutors from commencing investigations into </a:t>
            </a:r>
            <a:r>
              <a:rPr lang="en-US" altLang="ko-KR" sz="2400" b="1" u="sng" dirty="0"/>
              <a:t>crimes involving public officials, election crimes in the defense industries, natural and man-made disasters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dirty="0">
                <a:solidFill>
                  <a:schemeClr val="tx1"/>
                </a:solidFill>
              </a:rPr>
              <a:t>Only the NP can investigate those cases!</a:t>
            </a:r>
          </a:p>
        </p:txBody>
      </p:sp>
      <p:sp>
        <p:nvSpPr>
          <p:cNvPr id="7" name="오른쪽 화살표 6"/>
          <p:cNvSpPr/>
          <p:nvPr/>
        </p:nvSpPr>
        <p:spPr>
          <a:xfrm>
            <a:off x="575556" y="5337212"/>
            <a:ext cx="792088" cy="412624"/>
          </a:xfrm>
          <a:prstGeom prst="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68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-36512" y="2889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7" name="제목 1"/>
          <p:cNvSpPr txBox="1"/>
          <p:nvPr/>
        </p:nvSpPr>
        <p:spPr>
          <a:xfrm>
            <a:off x="856426" y="506422"/>
            <a:ext cx="11335574" cy="432048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lvl="0" latinLnBrk="1">
              <a:spcBef>
                <a:spcPct val="0"/>
              </a:spcBef>
              <a:defRPr lang="ko-KR"/>
            </a:pPr>
            <a:r>
              <a:rPr lang="ko-KR" altLang="en-US" sz="4000" b="0" i="0" u="none" kern="1200" spc="0">
                <a:solidFill>
                  <a:srgbClr val="0068BF"/>
                </a:solidFill>
                <a:uLnTx/>
                <a:uFillTx/>
                <a:latin typeface="HY울릉도B"/>
                <a:ea typeface="HY울릉도B"/>
                <a:cs typeface="+mj-cs"/>
              </a:rPr>
              <a:t> </a:t>
            </a:r>
            <a:endParaRPr lang="ko-KR" altLang="en-US" sz="4000" b="0" i="0" u="none" kern="1200" spc="0">
              <a:solidFill>
                <a:srgbClr val="0068BF"/>
              </a:solidFill>
              <a:latin typeface="HY울릉도B"/>
              <a:ea typeface="HY울릉도B"/>
              <a:cs typeface="+mj-cs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281328" y="137927"/>
            <a:ext cx="726887" cy="461665"/>
            <a:chOff x="93787" y="125016"/>
            <a:chExt cx="726887" cy="461665"/>
          </a:xfrm>
        </p:grpSpPr>
        <p:sp>
          <p:nvSpPr>
            <p:cNvPr id="32" name="TextBox 31"/>
            <p:cNvSpPr txBox="1"/>
            <p:nvPr/>
          </p:nvSpPr>
          <p:spPr>
            <a:xfrm>
              <a:off x="93787" y="125016"/>
              <a:ext cx="184731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>
                <a:defRPr lang="ko-KR" altLang="en-US"/>
              </a:pPr>
              <a:endParaRPr lang="ko-KR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+mj-ea"/>
                <a:ea typeface="+mj-ea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635943" y="145207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-342900">
                <a:defRPr lang="ko-KR"/>
              </a:pPr>
              <a:endParaRPr lang="da-DK" altLang="ko-KR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+mj-ea"/>
              </a:endParaRPr>
            </a:p>
          </p:txBody>
        </p:sp>
      </p:grpSp>
      <p:sp>
        <p:nvSpPr>
          <p:cNvPr id="34" name="직사각형 33"/>
          <p:cNvSpPr/>
          <p:nvPr/>
        </p:nvSpPr>
        <p:spPr>
          <a:xfrm>
            <a:off x="1799692" y="3014417"/>
            <a:ext cx="6084676" cy="1061829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lvl="0">
              <a:defRPr lang="ko-KR" altLang="en-US"/>
            </a:pPr>
            <a:r>
              <a:rPr lang="en-US" altLang="ko-KR" sz="6300" b="1" dirty="0">
                <a:latin typeface="+mn-ea"/>
              </a:rPr>
              <a:t>THANK YOU</a:t>
            </a:r>
            <a:endParaRPr lang="ko-KR" altLang="en-US" sz="7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563888" y="4952379"/>
            <a:ext cx="5076564" cy="1200329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lvl="0" algn="r">
              <a:defRPr lang="ko-KR" altLang="en-US"/>
            </a:pPr>
            <a:r>
              <a:rPr lang="en-US" altLang="ko-KR" sz="2400" b="1" dirty="0">
                <a:latin typeface="+mn-ea"/>
              </a:rPr>
              <a:t>TAIHYUNG KIM</a:t>
            </a:r>
          </a:p>
          <a:p>
            <a:pPr lvl="0" algn="r">
              <a:defRPr lang="ko-KR" altLang="en-US"/>
            </a:pPr>
            <a:r>
              <a:rPr lang="en-US" altLang="ko-KR" sz="2400" b="1" dirty="0">
                <a:latin typeface="+mn-ea"/>
                <a:hlinkClick r:id="rId3"/>
              </a:rPr>
              <a:t>delight3671@spo.go.kr</a:t>
            </a:r>
            <a:endParaRPr lang="en-US" altLang="ko-KR" sz="2400" b="1" dirty="0">
              <a:latin typeface="+mn-ea"/>
            </a:endParaRPr>
          </a:p>
          <a:p>
            <a:pPr lvl="0" algn="r">
              <a:defRPr lang="ko-KR" altLang="en-US"/>
            </a:pPr>
            <a:r>
              <a:rPr lang="en-US" altLang="ko-KR" sz="2400" b="1" dirty="0">
                <a:latin typeface="+mn-ea"/>
              </a:rPr>
              <a:t>+82-32-860-4905</a:t>
            </a:r>
          </a:p>
        </p:txBody>
      </p:sp>
    </p:spTree>
  </p:cSld>
  <p:clrMapOvr>
    <a:masterClrMapping/>
  </p:clrMapOvr>
  <p:transition spd="med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56" name="직사각형 155"/>
          <p:cNvSpPr/>
          <p:nvPr/>
        </p:nvSpPr>
        <p:spPr>
          <a:xfrm>
            <a:off x="97979" y="756494"/>
            <a:ext cx="269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ko-KR" b="1">
                <a:latin typeface="+mn-ea"/>
              </a:rPr>
              <a:t> </a:t>
            </a:r>
            <a:endParaRPr lang="ko-KR" altLang="en-US" b="1">
              <a:latin typeface="+mn-ea"/>
            </a:endParaRPr>
          </a:p>
        </p:txBody>
      </p:sp>
      <p:sp>
        <p:nvSpPr>
          <p:cNvPr id="89" name="WordArt 31"/>
          <p:cNvSpPr>
            <a:spLocks noChangeArrowheads="1" noChangeShapeType="1"/>
          </p:cNvSpPr>
          <p:nvPr/>
        </p:nvSpPr>
        <p:spPr>
          <a:xfrm>
            <a:off x="4771412" y="4976882"/>
            <a:ext cx="715963" cy="270556"/>
          </a:xfrm>
          <a:prstGeom prst="rect">
            <a:avLst/>
          </a:prstGeom>
        </p:spPr>
        <p:txBody>
          <a:bodyPr wrap="none"/>
          <a:lstStyle/>
          <a:p>
            <a:pPr lvl="0">
              <a:defRPr lang="ko-KR" altLang="en-US"/>
            </a:pPr>
            <a:endParaRPr lang="ko-KR" altLang="en-US" sz="2000" kern="0">
              <a:ln w="3175">
                <a:solidFill>
                  <a:srgbClr val="FFFF99"/>
                </a:solidFill>
                <a:round/>
              </a:ln>
              <a:solidFill>
                <a:srgbClr val="008000"/>
              </a:solidFill>
              <a:effectLst>
                <a:outerShdw dist="35921" dir="2700000" algn="ctr" rotWithShape="0">
                  <a:srgbClr val="000066"/>
                </a:outerShdw>
              </a:effectLst>
              <a:latin typeface="휴먼둥근헤드라인"/>
              <a:ea typeface="휴먼둥근헤드라인"/>
            </a:endParaRPr>
          </a:p>
        </p:txBody>
      </p:sp>
      <p:sp>
        <p:nvSpPr>
          <p:cNvPr id="152" name="WordArt 25"/>
          <p:cNvSpPr>
            <a:spLocks noChangeArrowheads="1" noChangeShapeType="1"/>
          </p:cNvSpPr>
          <p:nvPr/>
        </p:nvSpPr>
        <p:spPr>
          <a:xfrm>
            <a:off x="6557621" y="3705311"/>
            <a:ext cx="701051" cy="252572"/>
          </a:xfrm>
          <a:prstGeom prst="rect">
            <a:avLst/>
          </a:prstGeom>
        </p:spPr>
        <p:txBody>
          <a:bodyPr wrap="none"/>
          <a:lstStyle/>
          <a:p>
            <a:pPr lvl="0">
              <a:defRPr lang="ko-KR" altLang="en-US"/>
            </a:pPr>
            <a:endParaRPr lang="ko-KR" altLang="en-US" sz="2400" kern="0">
              <a:ln w="9525">
                <a:solidFill>
                  <a:schemeClr val="bg1"/>
                </a:solidFill>
                <a:round/>
              </a:ln>
              <a:solidFill>
                <a:srgbClr val="992607"/>
              </a:solidFill>
              <a:effectLst>
                <a:outerShdw dist="35921" dir="2700000" algn="ctr" rotWithShape="0">
                  <a:srgbClr val="868686"/>
                </a:outerShdw>
              </a:effectLst>
              <a:latin typeface="휴먼둥근헤드라인"/>
              <a:ea typeface="휴먼둥근헤드라인"/>
            </a:endParaRPr>
          </a:p>
        </p:txBody>
      </p:sp>
      <p:sp>
        <p:nvSpPr>
          <p:cNvPr id="159" name="WordArt 31"/>
          <p:cNvSpPr>
            <a:spLocks noChangeArrowheads="1" noChangeShapeType="1"/>
          </p:cNvSpPr>
          <p:nvPr/>
        </p:nvSpPr>
        <p:spPr>
          <a:xfrm>
            <a:off x="4555388" y="4856067"/>
            <a:ext cx="715963" cy="270556"/>
          </a:xfrm>
          <a:prstGeom prst="rect">
            <a:avLst/>
          </a:prstGeom>
        </p:spPr>
        <p:txBody>
          <a:bodyPr wrap="none"/>
          <a:lstStyle/>
          <a:p>
            <a:pPr lvl="0">
              <a:defRPr lang="ko-KR" altLang="en-US"/>
            </a:pPr>
            <a:endParaRPr lang="ko-KR" altLang="en-US" sz="2000" kern="0">
              <a:ln w="3175">
                <a:solidFill>
                  <a:srgbClr val="FFFF99"/>
                </a:solidFill>
                <a:round/>
              </a:ln>
              <a:solidFill>
                <a:srgbClr val="008000"/>
              </a:solidFill>
              <a:effectLst>
                <a:outerShdw dist="35921" dir="2700000" algn="ctr" rotWithShape="0">
                  <a:srgbClr val="000066"/>
                </a:outerShdw>
              </a:effectLst>
              <a:latin typeface="휴먼둥근헤드라인"/>
              <a:ea typeface="휴먼둥근헤드라인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133" y="2757554"/>
            <a:ext cx="8866509" cy="24006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en-US" altLang="ko-KR" sz="3000" b="1" dirty="0">
                <a:solidFill>
                  <a:schemeClr val="tx1"/>
                </a:solidFill>
              </a:rPr>
              <a:t>ROK </a:t>
            </a:r>
            <a:r>
              <a:rPr lang="en-US" altLang="ko-KR" sz="3000" b="1" dirty="0"/>
              <a:t>has a single unified prosecution system.</a:t>
            </a:r>
          </a:p>
          <a:p>
            <a:pPr lvl="0">
              <a:defRPr lang="ko-KR" altLang="en-US"/>
            </a:pPr>
            <a:endParaRPr lang="en-US" altLang="ko-KR" sz="3000" b="1" dirty="0">
              <a:solidFill>
                <a:schemeClr val="tx1"/>
              </a:solidFill>
            </a:endParaRPr>
          </a:p>
          <a:p>
            <a:pPr lvl="0">
              <a:defRPr lang="ko-KR" altLang="en-US"/>
            </a:pPr>
            <a:r>
              <a:rPr lang="en-US" altLang="ko-KR" sz="3000" b="1" dirty="0"/>
              <a:t>- </a:t>
            </a:r>
            <a:r>
              <a:rPr lang="en-US" altLang="ko-KR" sz="3000" b="1" u="sng" dirty="0"/>
              <a:t>Only</a:t>
            </a:r>
            <a:r>
              <a:rPr lang="en-US" altLang="ko-KR" sz="3000" b="1" dirty="0"/>
              <a:t> federal prosecutors</a:t>
            </a:r>
          </a:p>
          <a:p>
            <a:pPr lvl="0">
              <a:defRPr lang="ko-KR" altLang="en-US"/>
            </a:pPr>
            <a:endParaRPr lang="en-US" altLang="ko-KR" sz="3000" b="1" dirty="0">
              <a:solidFill>
                <a:schemeClr val="tx1"/>
              </a:solidFill>
            </a:endParaRPr>
          </a:p>
          <a:p>
            <a:pPr lvl="0">
              <a:defRPr lang="ko-KR" altLang="en-US"/>
            </a:pPr>
            <a:r>
              <a:rPr lang="en-US" altLang="ko-KR" sz="3000" b="1" dirty="0"/>
              <a:t>- </a:t>
            </a:r>
            <a:r>
              <a:rPr lang="en-US" altLang="ko-KR" sz="3000" b="1" i="1" dirty="0"/>
              <a:t>No</a:t>
            </a:r>
            <a:r>
              <a:rPr lang="en-US" altLang="ko-KR" sz="3000" b="1" dirty="0"/>
              <a:t> state prosecutors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  <p:grpSp>
        <p:nvGrpSpPr>
          <p:cNvPr id="55" name="그룹 54"/>
          <p:cNvGrpSpPr/>
          <p:nvPr/>
        </p:nvGrpSpPr>
        <p:grpSpPr>
          <a:xfrm>
            <a:off x="80880" y="1532600"/>
            <a:ext cx="7157247" cy="1126444"/>
            <a:chOff x="539551" y="764703"/>
            <a:chExt cx="2438464" cy="1126444"/>
          </a:xfrm>
        </p:grpSpPr>
        <p:sp>
          <p:nvSpPr>
            <p:cNvPr id="56" name="모서리가 둥근 직사각형 55"/>
            <p:cNvSpPr/>
            <p:nvPr/>
          </p:nvSpPr>
          <p:spPr>
            <a:xfrm>
              <a:off x="539551" y="764703"/>
              <a:ext cx="2438464" cy="669353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 lang="ko-KR"/>
              </a:pPr>
              <a:endParaRPr lang="ko-KR" altLang="en-US"/>
            </a:p>
          </p:txBody>
        </p:sp>
        <p:sp>
          <p:nvSpPr>
            <p:cNvPr id="57" name="TextBox 111"/>
            <p:cNvSpPr txBox="1">
              <a:spLocks noChangeArrowheads="1"/>
            </p:cNvSpPr>
            <p:nvPr/>
          </p:nvSpPr>
          <p:spPr>
            <a:xfrm>
              <a:off x="649111" y="813929"/>
              <a:ext cx="2247650" cy="107721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>
              <a:spAutoFit/>
            </a:bodyPr>
            <a:lstStyle/>
            <a:p>
              <a:pPr algn="ctr">
                <a:defRPr lang="ko-KR" altLang="en-US"/>
              </a:pPr>
              <a:r>
                <a:rPr lang="en-US" altLang="ko-KR" sz="3200" b="1" dirty="0">
                  <a:solidFill>
                    <a:schemeClr val="bg1"/>
                  </a:solidFill>
                  <a:latin typeface="+mn-ea"/>
                  <a:cs typeface="Arial"/>
                </a:rPr>
                <a:t>PROSECUTION SYSTEM OF ROK OF ROK</a:t>
              </a:r>
              <a:endParaRPr lang="ko-KR" altLang="en-US" sz="3200" b="1" dirty="0">
                <a:solidFill>
                  <a:schemeClr val="bg1"/>
                </a:solidFill>
                <a:latin typeface="+mn-ea"/>
                <a:cs typeface="Arial"/>
              </a:endParaRP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Box 111"/>
          <p:cNvSpPr txBox="1">
            <a:spLocks noChangeArrowheads="1"/>
          </p:cNvSpPr>
          <p:nvPr/>
        </p:nvSpPr>
        <p:spPr>
          <a:xfrm>
            <a:off x="347582" y="1335440"/>
            <a:ext cx="5049971" cy="83099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/>
              </a:rPr>
              <a:t>PROSECUTION SYSTEM OF ROK</a:t>
            </a:r>
            <a:endParaRPr lang="ko-KR" altLang="en-US" sz="2400" b="1" dirty="0">
              <a:solidFill>
                <a:schemeClr val="bg1"/>
              </a:solidFill>
              <a:latin typeface="+mn-ea"/>
              <a:cs typeface="Arial"/>
            </a:endParaRPr>
          </a:p>
        </p:txBody>
      </p:sp>
      <p:sp>
        <p:nvSpPr>
          <p:cNvPr id="6" name="TextBox 111"/>
          <p:cNvSpPr txBox="1">
            <a:spLocks noChangeArrowheads="1"/>
          </p:cNvSpPr>
          <p:nvPr/>
        </p:nvSpPr>
        <p:spPr>
          <a:xfrm>
            <a:off x="499982" y="1487840"/>
            <a:ext cx="5049971" cy="83099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/>
              </a:rPr>
              <a:t>PROSECUTION SYSTEM OF ROK</a:t>
            </a:r>
            <a:endParaRPr lang="ko-KR" altLang="en-US" sz="2400" b="1" dirty="0">
              <a:solidFill>
                <a:schemeClr val="bg1"/>
              </a:solidFill>
              <a:latin typeface="+mn-ea"/>
              <a:cs typeface="Arial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01424" y="1286214"/>
            <a:ext cx="6702823" cy="666621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CATEGORIES OF INVESTIGATORS</a:t>
            </a:r>
            <a:endParaRPr lang="ko-KR" altLang="en-US" sz="3200" b="1" dirty="0"/>
          </a:p>
        </p:txBody>
      </p:sp>
      <p:sp>
        <p:nvSpPr>
          <p:cNvPr id="8" name="내용 개체 틀 7"/>
          <p:cNvSpPr txBox="1">
            <a:spLocks noGrp="1"/>
          </p:cNvSpPr>
          <p:nvPr>
            <p:ph idx="1"/>
          </p:nvPr>
        </p:nvSpPr>
        <p:spPr>
          <a:xfrm>
            <a:off x="102818" y="2440882"/>
            <a:ext cx="8229600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 lang="ko-KR" altLang="en-US"/>
            </a:pPr>
            <a:r>
              <a:rPr lang="en-US" altLang="ko-KR" sz="3000" b="1" dirty="0"/>
              <a:t>LAW ENFORCEMENT OFFICERS FOR PROSECUTORS’ OFFICES</a:t>
            </a:r>
          </a:p>
          <a:p>
            <a:pPr>
              <a:lnSpc>
                <a:spcPct val="150000"/>
              </a:lnSpc>
              <a:defRPr lang="ko-KR" altLang="en-US"/>
            </a:pPr>
            <a:r>
              <a:rPr lang="en-US" altLang="ko-KR" sz="3000" b="1" dirty="0">
                <a:solidFill>
                  <a:schemeClr val="tx1"/>
                </a:solidFill>
              </a:rPr>
              <a:t>SPECIAL JUDICIAL POLICE OFFICERS</a:t>
            </a:r>
          </a:p>
          <a:p>
            <a:pPr>
              <a:lnSpc>
                <a:spcPct val="150000"/>
              </a:lnSpc>
              <a:defRPr lang="ko-KR" altLang="en-US"/>
            </a:pPr>
            <a:r>
              <a:rPr lang="en-US" altLang="ko-KR" sz="3000" b="1" dirty="0"/>
              <a:t>NATIONAL POLICE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2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Box 111"/>
          <p:cNvSpPr txBox="1">
            <a:spLocks noChangeArrowheads="1"/>
          </p:cNvSpPr>
          <p:nvPr/>
        </p:nvSpPr>
        <p:spPr>
          <a:xfrm>
            <a:off x="347582" y="1335440"/>
            <a:ext cx="5049971" cy="83099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/>
              </a:rPr>
              <a:t>PROSECUTION SYSTEM OF ROK</a:t>
            </a:r>
            <a:endParaRPr lang="ko-KR" altLang="en-US" sz="2400" b="1" dirty="0">
              <a:solidFill>
                <a:schemeClr val="bg1"/>
              </a:solidFill>
              <a:latin typeface="+mn-ea"/>
              <a:cs typeface="Arial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1425" y="1286214"/>
            <a:ext cx="6306780" cy="98811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INVESTIGATORS FOR PROSECUTORS’ OFFICES</a:t>
            </a:r>
            <a:endParaRPr lang="ko-KR" alt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1425" y="3263016"/>
            <a:ext cx="8866509" cy="24929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defRPr lang="ko-KR" altLang="en-US"/>
            </a:pPr>
            <a:r>
              <a:rPr lang="en-US" altLang="ko-KR" sz="2600" b="1" dirty="0"/>
              <a:t>As of August this year, Incheon District Prosecutors’ Office has </a:t>
            </a:r>
            <a:r>
              <a:rPr lang="en-US" altLang="ko-KR" sz="2600" b="1" u="sng" dirty="0"/>
              <a:t>54 prosecutors</a:t>
            </a:r>
            <a:r>
              <a:rPr lang="en-US" altLang="ko-KR" sz="2600" b="1" dirty="0"/>
              <a:t> and </a:t>
            </a:r>
            <a:r>
              <a:rPr lang="en-US" altLang="ko-KR" sz="2600" b="1" u="sng" dirty="0"/>
              <a:t>298 investigators</a:t>
            </a:r>
            <a:r>
              <a:rPr lang="en-US" altLang="ko-KR" sz="2600" b="1" dirty="0"/>
              <a:t>.</a:t>
            </a:r>
          </a:p>
          <a:p>
            <a:pPr lvl="0">
              <a:lnSpc>
                <a:spcPct val="200000"/>
              </a:lnSpc>
              <a:defRPr lang="ko-KR" altLang="en-US"/>
            </a:pPr>
            <a:r>
              <a:rPr lang="en-US" altLang="ko-KR" sz="2400" b="1" dirty="0">
                <a:solidFill>
                  <a:schemeClr val="tx1"/>
                </a:solidFill>
              </a:rPr>
              <a:t> * Incheon is the third largest city in ROK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0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모서리가 둥근 직사각형 4"/>
          <p:cNvSpPr/>
          <p:nvPr/>
        </p:nvSpPr>
        <p:spPr>
          <a:xfrm>
            <a:off x="71500" y="1943006"/>
            <a:ext cx="7452828" cy="59461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A PROSECUTOR’S WORK SPACE</a:t>
            </a:r>
            <a:endParaRPr lang="ko-KR" altLang="en-US" sz="3200" b="1" dirty="0"/>
          </a:p>
        </p:txBody>
      </p:sp>
      <p:sp>
        <p:nvSpPr>
          <p:cNvPr id="10" name="타원 9"/>
          <p:cNvSpPr/>
          <p:nvPr/>
        </p:nvSpPr>
        <p:spPr>
          <a:xfrm>
            <a:off x="2699792" y="3117155"/>
            <a:ext cx="3672408" cy="13634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PROSECUTOR</a:t>
            </a:r>
            <a:endParaRPr lang="ko-KR" altLang="en-US" sz="2000" b="1" dirty="0"/>
          </a:p>
        </p:txBody>
      </p:sp>
      <p:sp>
        <p:nvSpPr>
          <p:cNvPr id="11" name="타원 10"/>
          <p:cNvSpPr/>
          <p:nvPr/>
        </p:nvSpPr>
        <p:spPr>
          <a:xfrm>
            <a:off x="5292080" y="4941168"/>
            <a:ext cx="3276364" cy="129614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ADMINISTRATIVE </a:t>
            </a:r>
          </a:p>
          <a:p>
            <a:pPr algn="ctr"/>
            <a:r>
              <a:rPr lang="en-US" altLang="ko-KR" sz="2000" b="1" dirty="0"/>
              <a:t>OFFICER</a:t>
            </a:r>
            <a:endParaRPr lang="ko-KR" altLang="en-US" sz="2000" b="1" dirty="0"/>
          </a:p>
        </p:txBody>
      </p:sp>
      <p:sp>
        <p:nvSpPr>
          <p:cNvPr id="12" name="타원 11"/>
          <p:cNvSpPr/>
          <p:nvPr/>
        </p:nvSpPr>
        <p:spPr>
          <a:xfrm>
            <a:off x="611560" y="4941168"/>
            <a:ext cx="3348372" cy="13681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INVESTIGATOR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8618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모서리가 둥근 직사각형 4"/>
          <p:cNvSpPr/>
          <p:nvPr/>
        </p:nvSpPr>
        <p:spPr>
          <a:xfrm>
            <a:off x="138744" y="1786645"/>
            <a:ext cx="7673615" cy="66534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SPECIAL JUDICIAL POLICE OFFICERS(1)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9431" y="2843632"/>
            <a:ext cx="8866509" cy="35548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 lang="ko-KR" altLang="en-US"/>
            </a:pPr>
            <a:r>
              <a:rPr lang="en-US" altLang="ko-KR" sz="3000" b="1" dirty="0"/>
              <a:t>Special judicial police officers</a:t>
            </a:r>
            <a:r>
              <a:rPr lang="ko-KR" altLang="en-US" sz="3000" b="1" dirty="0"/>
              <a:t> </a:t>
            </a:r>
            <a:r>
              <a:rPr lang="en-US" altLang="ko-KR" sz="3000" b="1" dirty="0"/>
              <a:t>belongs to</a:t>
            </a:r>
          </a:p>
          <a:p>
            <a:pPr marL="342900" lvl="0" indent="-342900">
              <a:lnSpc>
                <a:spcPct val="150000"/>
              </a:lnSpc>
              <a:buFontTx/>
              <a:buChar char="-"/>
              <a:defRPr lang="ko-KR" altLang="en-US"/>
            </a:pPr>
            <a:r>
              <a:rPr lang="en-US" altLang="ko-KR" sz="3000" b="1" dirty="0"/>
              <a:t>Ministry of Food and Drug Safety,</a:t>
            </a:r>
          </a:p>
          <a:p>
            <a:pPr marL="342900" lvl="0" indent="-342900">
              <a:lnSpc>
                <a:spcPct val="150000"/>
              </a:lnSpc>
              <a:buFontTx/>
              <a:buChar char="-"/>
              <a:defRPr lang="ko-KR" altLang="en-US"/>
            </a:pPr>
            <a:r>
              <a:rPr lang="en-US" altLang="ko-KR" sz="3000" b="1" dirty="0"/>
              <a:t>Correctional Institutions,</a:t>
            </a:r>
          </a:p>
          <a:p>
            <a:pPr marL="342900" lvl="0" indent="-342900">
              <a:lnSpc>
                <a:spcPct val="150000"/>
              </a:lnSpc>
              <a:buFontTx/>
              <a:buChar char="-"/>
              <a:defRPr lang="ko-KR" altLang="en-US"/>
            </a:pPr>
            <a:r>
              <a:rPr lang="en-US" altLang="ko-KR" sz="3000" b="1" dirty="0"/>
              <a:t>Customs,</a:t>
            </a:r>
          </a:p>
          <a:p>
            <a:pPr marL="342900" lvl="0" indent="-342900">
              <a:lnSpc>
                <a:spcPct val="150000"/>
              </a:lnSpc>
              <a:buFontTx/>
              <a:buChar char="-"/>
              <a:defRPr lang="ko-KR" altLang="en-US"/>
            </a:pPr>
            <a:r>
              <a:rPr lang="en-US" altLang="ko-KR" sz="3000" b="1" dirty="0"/>
              <a:t>Local Governments, etc.</a:t>
            </a:r>
          </a:p>
        </p:txBody>
      </p:sp>
    </p:spTree>
    <p:extLst>
      <p:ext uri="{BB962C8B-B14F-4D97-AF65-F5344CB8AC3E}">
        <p14:creationId xmlns:p14="http://schemas.microsoft.com/office/powerpoint/2010/main" val="305493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TextBox 5"/>
          <p:cNvSpPr txBox="1"/>
          <p:nvPr/>
        </p:nvSpPr>
        <p:spPr>
          <a:xfrm>
            <a:off x="138745" y="2599258"/>
            <a:ext cx="8866509" cy="29777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500" b="1" dirty="0"/>
              <a:t>Shall perform any and all investigations under the direction of a prosecutor.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500" b="1" dirty="0">
                <a:solidFill>
                  <a:schemeClr val="tx1"/>
                </a:solidFill>
              </a:rPr>
              <a:t>Shall transfer all cases investigated to a prosecutor.</a:t>
            </a:r>
          </a:p>
          <a:p>
            <a:pPr lvl="0">
              <a:lnSpc>
                <a:spcPct val="150000"/>
              </a:lnSpc>
              <a:defRPr lang="ko-KR" altLang="en-US"/>
            </a:pPr>
            <a:r>
              <a:rPr lang="en-US" altLang="ko-KR" sz="2500" b="1" dirty="0"/>
              <a:t>		The prosecutor reviews the cases and 			determine whether to prosecute the cases</a:t>
            </a:r>
            <a:endParaRPr lang="en-US" altLang="ko-KR" sz="2500" b="1" dirty="0">
              <a:solidFill>
                <a:schemeClr val="tx1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38745" y="1808820"/>
            <a:ext cx="7710936" cy="63061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SPECIAL JUDICIAL POLICE OFFICERS(2)</a:t>
            </a:r>
            <a:endParaRPr lang="ko-KR" altLang="en-US" sz="3200" b="1" dirty="0"/>
          </a:p>
        </p:txBody>
      </p:sp>
      <p:sp>
        <p:nvSpPr>
          <p:cNvPr id="8" name="오른쪽 화살표 7"/>
          <p:cNvSpPr/>
          <p:nvPr/>
        </p:nvSpPr>
        <p:spPr>
          <a:xfrm>
            <a:off x="647564" y="4698006"/>
            <a:ext cx="1188132" cy="484632"/>
          </a:xfrm>
          <a:prstGeom prst="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48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101424" y="1286215"/>
            <a:ext cx="6990855" cy="500066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dirty="0"/>
              <a:t>SPECIAL JUDICIAL POLICE OFFICERS</a:t>
            </a:r>
            <a:endParaRPr lang="ko-KR" alt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모서리가 둥근 직사각형 5"/>
          <p:cNvSpPr/>
          <p:nvPr/>
        </p:nvSpPr>
        <p:spPr>
          <a:xfrm>
            <a:off x="138745" y="1470600"/>
            <a:ext cx="6730444" cy="586229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THE KOREAN NATIONAL POLICE</a:t>
            </a:r>
            <a:endParaRPr lang="ko-KR" alt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8745" y="2451985"/>
            <a:ext cx="8866509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dirty="0"/>
              <a:t>NP had long been obligated by laws to perform any and all investigations under the direction of a prosecutor.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i="1" dirty="0"/>
              <a:t>BUT</a:t>
            </a:r>
            <a:r>
              <a:rPr lang="en-US" altLang="ko-KR" sz="2400" b="1" dirty="0"/>
              <a:t>, </a:t>
            </a:r>
            <a:r>
              <a:rPr lang="en-US" altLang="ko-KR" sz="2400" b="1" u="sng" dirty="0"/>
              <a:t>a substantial shift</a:t>
            </a:r>
            <a:r>
              <a:rPr lang="en-US" altLang="ko-KR" sz="2400" b="1" dirty="0"/>
              <a:t> was made in 2020 in the roles and responsibilities of the prosecutors and NP</a:t>
            </a:r>
          </a:p>
        </p:txBody>
      </p:sp>
    </p:spTree>
    <p:extLst>
      <p:ext uri="{BB962C8B-B14F-4D97-AF65-F5344CB8AC3E}">
        <p14:creationId xmlns:p14="http://schemas.microsoft.com/office/powerpoint/2010/main" val="397498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모서리가 둥근 직사각형 4"/>
          <p:cNvSpPr/>
          <p:nvPr/>
        </p:nvSpPr>
        <p:spPr>
          <a:xfrm>
            <a:off x="155430" y="1654295"/>
            <a:ext cx="6864842" cy="500066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AMENDMENTS AND NEW RULES </a:t>
            </a:r>
            <a:endParaRPr lang="ko-KR" alt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5430" y="2813891"/>
            <a:ext cx="8866509" cy="21907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  <a:defRPr lang="ko-KR" altLang="en-US"/>
            </a:pPr>
            <a:r>
              <a:rPr lang="en-US" altLang="ko-KR" sz="2400" b="1" dirty="0"/>
              <a:t>Police officer may transfer a case to a prosecutor </a:t>
            </a:r>
            <a:r>
              <a:rPr lang="en-US" altLang="ko-KR" sz="2400" b="1" u="sng" dirty="0"/>
              <a:t>ONLY IF</a:t>
            </a:r>
            <a:r>
              <a:rPr lang="en-US" altLang="ko-KR" sz="2400" b="1" dirty="0"/>
              <a:t> the officer determines that of the offense in the case is sufficient for public prosecution.</a:t>
            </a:r>
          </a:p>
        </p:txBody>
      </p:sp>
    </p:spTree>
    <p:extLst>
      <p:ext uri="{BB962C8B-B14F-4D97-AF65-F5344CB8AC3E}">
        <p14:creationId xmlns:p14="http://schemas.microsoft.com/office/powerpoint/2010/main" val="83914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530</Words>
  <Application>Microsoft Office PowerPoint</Application>
  <PresentationFormat>화면 슬라이드 쇼(4:3)</PresentationFormat>
  <Paragraphs>66</Paragraphs>
  <Slides>16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HY견고딕</vt:lpstr>
      <vt:lpstr>HY울릉도B</vt:lpstr>
      <vt:lpstr>맑은 고딕</vt:lpstr>
      <vt:lpstr>휴먼둥근헤드라인</vt:lpstr>
      <vt:lpstr>Arial</vt:lpstr>
      <vt:lpstr>Office 테마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>yonhapnews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newsleader</dc:creator>
  <cp:lastModifiedBy>sppo</cp:lastModifiedBy>
  <cp:revision>1241</cp:revision>
  <dcterms:created xsi:type="dcterms:W3CDTF">2011-06-01T00:42:31Z</dcterms:created>
  <dcterms:modified xsi:type="dcterms:W3CDTF">2022-09-08T10:28:54Z</dcterms:modified>
</cp:coreProperties>
</file>