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90" r:id="rId4"/>
    <p:sldId id="291" r:id="rId5"/>
    <p:sldId id="274" r:id="rId6"/>
    <p:sldId id="275" r:id="rId7"/>
    <p:sldId id="276" r:id="rId8"/>
    <p:sldId id="277" r:id="rId9"/>
    <p:sldId id="278" r:id="rId10"/>
    <p:sldId id="279" r:id="rId11"/>
    <p:sldId id="286" r:id="rId12"/>
    <p:sldId id="280" r:id="rId13"/>
    <p:sldId id="281" r:id="rId14"/>
    <p:sldId id="282" r:id="rId15"/>
    <p:sldId id="265" r:id="rId16"/>
    <p:sldId id="266" r:id="rId17"/>
    <p:sldId id="268" r:id="rId18"/>
    <p:sldId id="267" r:id="rId19"/>
    <p:sldId id="283" r:id="rId20"/>
    <p:sldId id="285" r:id="rId21"/>
    <p:sldId id="287" r:id="rId22"/>
    <p:sldId id="269" r:id="rId23"/>
    <p:sldId id="264" r:id="rId24"/>
    <p:sldId id="272" r:id="rId25"/>
    <p:sldId id="262" r:id="rId26"/>
    <p:sldId id="289" r:id="rId27"/>
    <p:sldId id="273" r:id="rId28"/>
    <p:sldId id="29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eesamy Jagganaden" initials="MJ" lastIdx="1" clrIdx="0">
    <p:extLst>
      <p:ext uri="{19B8F6BF-5375-455C-9EA6-DF929625EA0E}">
        <p15:presenceInfo xmlns:p15="http://schemas.microsoft.com/office/powerpoint/2012/main" userId="S-1-5-21-1303059370-1051981573-1422853317-11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73B9-8F2B-4F50-8368-D6EFA5D9EFF4}" type="datetimeFigureOut">
              <a:rPr lang="en-MU" smtClean="0"/>
              <a:t>26/09/2022</a:t>
            </a:fld>
            <a:endParaRPr lang="en-M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4ACC-B2A3-4BE8-B578-28E6321A281E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4071462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73B9-8F2B-4F50-8368-D6EFA5D9EFF4}" type="datetimeFigureOut">
              <a:rPr lang="en-MU" smtClean="0"/>
              <a:t>26/09/2022</a:t>
            </a:fld>
            <a:endParaRPr lang="en-M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4ACC-B2A3-4BE8-B578-28E6321A281E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269397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73B9-8F2B-4F50-8368-D6EFA5D9EFF4}" type="datetimeFigureOut">
              <a:rPr lang="en-MU" smtClean="0"/>
              <a:t>26/09/2022</a:t>
            </a:fld>
            <a:endParaRPr lang="en-M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4ACC-B2A3-4BE8-B578-28E6321A281E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4002916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73B9-8F2B-4F50-8368-D6EFA5D9EFF4}" type="datetimeFigureOut">
              <a:rPr lang="en-MU" smtClean="0"/>
              <a:t>26/09/2022</a:t>
            </a:fld>
            <a:endParaRPr lang="en-M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4ACC-B2A3-4BE8-B578-28E6321A281E}" type="slidenum">
              <a:rPr lang="en-MU" smtClean="0"/>
              <a:t>‹#›</a:t>
            </a:fld>
            <a:endParaRPr lang="en-M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9043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73B9-8F2B-4F50-8368-D6EFA5D9EFF4}" type="datetimeFigureOut">
              <a:rPr lang="en-MU" smtClean="0"/>
              <a:t>26/09/2022</a:t>
            </a:fld>
            <a:endParaRPr lang="en-M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4ACC-B2A3-4BE8-B578-28E6321A281E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2787250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73B9-8F2B-4F50-8368-D6EFA5D9EFF4}" type="datetimeFigureOut">
              <a:rPr lang="en-MU" smtClean="0"/>
              <a:t>26/09/2022</a:t>
            </a:fld>
            <a:endParaRPr lang="en-M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4ACC-B2A3-4BE8-B578-28E6321A281E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3710122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73B9-8F2B-4F50-8368-D6EFA5D9EFF4}" type="datetimeFigureOut">
              <a:rPr lang="en-MU" smtClean="0"/>
              <a:t>26/09/2022</a:t>
            </a:fld>
            <a:endParaRPr lang="en-M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4ACC-B2A3-4BE8-B578-28E6321A281E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986931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73B9-8F2B-4F50-8368-D6EFA5D9EFF4}" type="datetimeFigureOut">
              <a:rPr lang="en-MU" smtClean="0"/>
              <a:t>26/09/2022</a:t>
            </a:fld>
            <a:endParaRPr lang="en-M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4ACC-B2A3-4BE8-B578-28E6321A281E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442363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73B9-8F2B-4F50-8368-D6EFA5D9EFF4}" type="datetimeFigureOut">
              <a:rPr lang="en-MU" smtClean="0"/>
              <a:t>26/09/2022</a:t>
            </a:fld>
            <a:endParaRPr lang="en-M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4ACC-B2A3-4BE8-B578-28E6321A281E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8164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73B9-8F2B-4F50-8368-D6EFA5D9EFF4}" type="datetimeFigureOut">
              <a:rPr lang="en-MU" smtClean="0"/>
              <a:t>26/09/2022</a:t>
            </a:fld>
            <a:endParaRPr lang="en-M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4ACC-B2A3-4BE8-B578-28E6321A281E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196478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73B9-8F2B-4F50-8368-D6EFA5D9EFF4}" type="datetimeFigureOut">
              <a:rPr lang="en-MU" smtClean="0"/>
              <a:t>26/09/2022</a:t>
            </a:fld>
            <a:endParaRPr lang="en-M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4ACC-B2A3-4BE8-B578-28E6321A281E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132832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73B9-8F2B-4F50-8368-D6EFA5D9EFF4}" type="datetimeFigureOut">
              <a:rPr lang="en-MU" smtClean="0"/>
              <a:t>26/09/2022</a:t>
            </a:fld>
            <a:endParaRPr lang="en-M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4ACC-B2A3-4BE8-B578-28E6321A281E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4106933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73B9-8F2B-4F50-8368-D6EFA5D9EFF4}" type="datetimeFigureOut">
              <a:rPr lang="en-MU" smtClean="0"/>
              <a:t>26/09/2022</a:t>
            </a:fld>
            <a:endParaRPr lang="en-M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4ACC-B2A3-4BE8-B578-28E6321A281E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1547974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73B9-8F2B-4F50-8368-D6EFA5D9EFF4}" type="datetimeFigureOut">
              <a:rPr lang="en-MU" smtClean="0"/>
              <a:t>26/09/2022</a:t>
            </a:fld>
            <a:endParaRPr lang="en-M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4ACC-B2A3-4BE8-B578-28E6321A281E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64176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73B9-8F2B-4F50-8368-D6EFA5D9EFF4}" type="datetimeFigureOut">
              <a:rPr lang="en-MU" smtClean="0"/>
              <a:t>26/09/2022</a:t>
            </a:fld>
            <a:endParaRPr lang="en-M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4ACC-B2A3-4BE8-B578-28E6321A281E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2089706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73B9-8F2B-4F50-8368-D6EFA5D9EFF4}" type="datetimeFigureOut">
              <a:rPr lang="en-MU" smtClean="0"/>
              <a:t>26/09/2022</a:t>
            </a:fld>
            <a:endParaRPr lang="en-M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4ACC-B2A3-4BE8-B578-28E6321A281E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291557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73B9-8F2B-4F50-8368-D6EFA5D9EFF4}" type="datetimeFigureOut">
              <a:rPr lang="en-MU" smtClean="0"/>
              <a:t>26/09/2022</a:t>
            </a:fld>
            <a:endParaRPr lang="en-M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4ACC-B2A3-4BE8-B578-28E6321A281E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1768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F7473B9-8F2B-4F50-8368-D6EFA5D9EFF4}" type="datetimeFigureOut">
              <a:rPr lang="en-MU" smtClean="0"/>
              <a:t>26/09/2022</a:t>
            </a:fld>
            <a:endParaRPr lang="en-M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M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54ACC-B2A3-4BE8-B578-28E6321A281E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35092970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F3FC2-62EB-42D5-AE10-69C41CA34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2012" y="1447800"/>
            <a:ext cx="5222325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5000" dirty="0">
                <a:solidFill>
                  <a:srgbClr val="EBEBEB"/>
                </a:solidFill>
              </a:rPr>
              <a:t>Cryptocurrency and Money Laundering</a:t>
            </a:r>
            <a:endParaRPr lang="en-MU" sz="5000" dirty="0">
              <a:solidFill>
                <a:srgbClr val="EBEBEB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2EF64F-F79D-40CF-BFD5-0CBFC0653B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2011" y="5174945"/>
            <a:ext cx="5222326" cy="861420"/>
          </a:xfrm>
        </p:spPr>
        <p:txBody>
          <a:bodyPr>
            <a:normAutofit/>
          </a:bodyPr>
          <a:lstStyle/>
          <a:p>
            <a:r>
              <a:rPr lang="en-GB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NatARAJ</a:t>
            </a:r>
            <a:r>
              <a:rPr lang="en-GB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J MUNEESAMY</a:t>
            </a:r>
          </a:p>
          <a:p>
            <a:r>
              <a:rPr lang="en-GB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Principal State Counsel - MAURITIUS</a:t>
            </a:r>
            <a:endParaRPr lang="en-MU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09811DF6-66E4-43D5-B564-315179653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Bitcoin">
            <a:extLst>
              <a:ext uri="{FF2B5EF4-FFF2-40B4-BE49-F238E27FC236}">
                <a16:creationId xmlns:a16="http://schemas.microsoft.com/office/drawing/2014/main" id="{768D1AB0-5D0A-9820-E998-CBEEC6491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240" y="2074882"/>
            <a:ext cx="2936836" cy="2936836"/>
          </a:xfrm>
          <a:prstGeom prst="rect">
            <a:avLst/>
          </a:prstGeom>
          <a:effectLst/>
        </p:spPr>
      </p:pic>
      <p:pic>
        <p:nvPicPr>
          <p:cNvPr id="9" name="Picture 2" descr="C:\Users\adrawoah\Desktop\nl\thumbnail_90X80.png">
            <a:extLst>
              <a:ext uri="{FF2B5EF4-FFF2-40B4-BE49-F238E27FC236}">
                <a16:creationId xmlns:a16="http://schemas.microsoft.com/office/drawing/2014/main" id="{E2F73C02-3F20-46FF-970E-61A014C8E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59150" y="5011718"/>
            <a:ext cx="1321196" cy="117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707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D3AF2-0CC2-49D6-88D8-D9550ACB4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Money Laundering</a:t>
            </a:r>
            <a:endParaRPr lang="en-M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E3511-55D0-426C-9160-170814492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Cybercriminals want:</a:t>
            </a:r>
          </a:p>
          <a:p>
            <a:pPr marL="0" indent="0">
              <a:buNone/>
            </a:pPr>
            <a:r>
              <a:rPr lang="en-GB" dirty="0"/>
              <a:t>	(</a:t>
            </a:r>
            <a:r>
              <a:rPr lang="en-GB" dirty="0" err="1"/>
              <a:t>i</a:t>
            </a:r>
            <a:r>
              <a:rPr lang="en-GB" dirty="0"/>
              <a:t>) to move their ill-gotten funds to a service where they can be kept safe from the authorities and </a:t>
            </a:r>
          </a:p>
          <a:p>
            <a:pPr marL="0" indent="0">
              <a:buNone/>
            </a:pPr>
            <a:r>
              <a:rPr lang="en-GB" dirty="0"/>
              <a:t>	(ii) eventually convert to cash or use the crypto in a jurisdiction where it is legal tender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792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4B439-3526-43EF-9F7B-AABEE5BD1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Terrorism Financing</a:t>
            </a:r>
            <a:endParaRPr lang="en-M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2169A-1B49-4E38-91F7-6A3C72EAE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2019 and 2020, Al-Qaeda raised cryptocurrency through Telegram channels and Facebook groups. </a:t>
            </a:r>
          </a:p>
          <a:p>
            <a:r>
              <a:rPr lang="en-GB" dirty="0"/>
              <a:t>In 2021, Al-</a:t>
            </a:r>
            <a:r>
              <a:rPr lang="en-GB" dirty="0" err="1"/>
              <a:t>Qassam</a:t>
            </a:r>
            <a:r>
              <a:rPr lang="en-GB" dirty="0"/>
              <a:t> Brigades, Hamas’ military wing, collected more than $100,000 in donations.</a:t>
            </a:r>
          </a:p>
          <a:p>
            <a:r>
              <a:rPr lang="en-GB" dirty="0"/>
              <a:t>As opposed to ML, TF transactions can come from licit sources.</a:t>
            </a:r>
            <a:endParaRPr lang="en-MU" dirty="0"/>
          </a:p>
        </p:txBody>
      </p:sp>
    </p:spTree>
    <p:extLst>
      <p:ext uri="{BB962C8B-B14F-4D97-AF65-F5344CB8AC3E}">
        <p14:creationId xmlns:p14="http://schemas.microsoft.com/office/powerpoint/2010/main" val="913606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78F16-9BAD-46B6-88E2-AC7007AEB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Cryptocurrencies laundered - $33 billion since 2017</a:t>
            </a:r>
            <a:endParaRPr lang="en-MU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52A324-EB28-4F16-801E-8B911E117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735" y="2043893"/>
            <a:ext cx="9068100" cy="451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20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0F7A2-91FF-44C7-9A79-8B6BE358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A147B-EAEF-4A32-BF4D-EF8862B3D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Far from the estimated </a:t>
            </a:r>
            <a:r>
              <a:rPr lang="en-GB" b="1" dirty="0"/>
              <a:t>$800 billion to $2 trillion </a:t>
            </a:r>
            <a:r>
              <a:rPr lang="en-GB" dirty="0"/>
              <a:t>of fiat currency is laundered each year</a:t>
            </a:r>
          </a:p>
          <a:p>
            <a:pPr lvl="1"/>
            <a:r>
              <a:rPr lang="en-GB" dirty="0"/>
              <a:t>Crypto transactions can be traced to the wallet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But still a problem and potential for growth</a:t>
            </a:r>
          </a:p>
          <a:p>
            <a:pPr lvl="1"/>
            <a:r>
              <a:rPr lang="en-GB" dirty="0"/>
              <a:t>Tracing can have limits if:</a:t>
            </a:r>
          </a:p>
          <a:p>
            <a:pPr lvl="2"/>
            <a:r>
              <a:rPr lang="en-GB" dirty="0"/>
              <a:t>Encryption is used</a:t>
            </a:r>
          </a:p>
          <a:p>
            <a:pPr lvl="2"/>
            <a:r>
              <a:rPr lang="en-GB" dirty="0"/>
              <a:t>Offline deposits are made/ money deposited with intermediaries</a:t>
            </a:r>
          </a:p>
          <a:p>
            <a:pPr lvl="2"/>
            <a:r>
              <a:rPr lang="en-GB" dirty="0"/>
              <a:t>If law enforcement agencies are not even looking or equipped to look for crypto transactions</a:t>
            </a:r>
            <a:endParaRPr lang="en-MU" dirty="0"/>
          </a:p>
        </p:txBody>
      </p:sp>
    </p:spTree>
    <p:extLst>
      <p:ext uri="{BB962C8B-B14F-4D97-AF65-F5344CB8AC3E}">
        <p14:creationId xmlns:p14="http://schemas.microsoft.com/office/powerpoint/2010/main" val="2850558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ADDF9-30DE-4F11-AA95-1D71D67D0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 just bitcoin</a:t>
            </a:r>
            <a:endParaRPr lang="en-M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D96D7-F5D4-459C-93B3-5A7783960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Bitcoin’s money laundering activity is the least concentrated by far. -	 just 19% of all Bitcoin sent from illicit addresses, </a:t>
            </a:r>
          </a:p>
          <a:p>
            <a:r>
              <a:rPr lang="en-GB" dirty="0"/>
              <a:t>57% for </a:t>
            </a:r>
            <a:r>
              <a:rPr lang="en-GB" dirty="0" err="1"/>
              <a:t>stablecoins</a:t>
            </a:r>
            <a:r>
              <a:rPr lang="en-GB" dirty="0"/>
              <a:t> (backed by a hard asset such as currency)</a:t>
            </a:r>
          </a:p>
          <a:p>
            <a:r>
              <a:rPr lang="en-GB" dirty="0"/>
              <a:t>63% for Ethereum</a:t>
            </a:r>
          </a:p>
          <a:p>
            <a:r>
              <a:rPr lang="en-GB" dirty="0"/>
              <a:t>68% for Altcoins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Over 10,000 cryptocurrencies</a:t>
            </a:r>
            <a:endParaRPr lang="en-MU" b="1" dirty="0"/>
          </a:p>
        </p:txBody>
      </p:sp>
    </p:spTree>
    <p:extLst>
      <p:ext uri="{BB962C8B-B14F-4D97-AF65-F5344CB8AC3E}">
        <p14:creationId xmlns:p14="http://schemas.microsoft.com/office/powerpoint/2010/main" val="635980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ED2A6-F177-47CE-BE1D-11F7E5F2A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Recovery of digital assets</a:t>
            </a:r>
            <a:endParaRPr lang="en-M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BF912-6439-47D6-A020-9A784FB75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the asset in question?</a:t>
            </a:r>
          </a:p>
          <a:p>
            <a:pPr lvl="1"/>
            <a:r>
              <a:rPr lang="en-GB" dirty="0"/>
              <a:t>Cryptocurrency</a:t>
            </a:r>
          </a:p>
          <a:p>
            <a:pPr lvl="1"/>
            <a:r>
              <a:rPr lang="en-GB" dirty="0"/>
              <a:t>NFT</a:t>
            </a:r>
          </a:p>
          <a:p>
            <a:pPr lvl="1"/>
            <a:r>
              <a:rPr lang="en-GB" dirty="0"/>
              <a:t>METAVERSE</a:t>
            </a:r>
            <a:endParaRPr lang="en-MU" dirty="0"/>
          </a:p>
        </p:txBody>
      </p:sp>
    </p:spTree>
    <p:extLst>
      <p:ext uri="{BB962C8B-B14F-4D97-AF65-F5344CB8AC3E}">
        <p14:creationId xmlns:p14="http://schemas.microsoft.com/office/powerpoint/2010/main" val="266733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C70F8-9209-44A1-BB14-4C5A77E45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NFT (Non–fungible Token)</a:t>
            </a:r>
            <a:endParaRPr lang="en-M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1BFC1-B615-407D-8600-705E3695E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Non-fungible – something unique that cannot be replaced with something else. </a:t>
            </a:r>
          </a:p>
          <a:p>
            <a:endParaRPr lang="en-GB" dirty="0"/>
          </a:p>
          <a:p>
            <a:r>
              <a:rPr lang="en-GB" dirty="0"/>
              <a:t>For example, a bitcoin is fungible — trade one for another bitcoin, and you will have exactly the same thing. </a:t>
            </a:r>
          </a:p>
          <a:p>
            <a:endParaRPr lang="en-GB" dirty="0"/>
          </a:p>
          <a:p>
            <a:r>
              <a:rPr lang="en-GB" dirty="0"/>
              <a:t>A one-of-a-kind trading card, however, is non-fungible. </a:t>
            </a:r>
          </a:p>
          <a:p>
            <a:pPr lvl="1"/>
            <a:r>
              <a:rPr lang="en-GB" dirty="0"/>
              <a:t>If you traded it for a different card, you’d have something completely different.</a:t>
            </a:r>
          </a:p>
          <a:p>
            <a:pPr lvl="1"/>
            <a:r>
              <a:rPr lang="en-GB" dirty="0"/>
              <a:t>Music, a picture, etc</a:t>
            </a:r>
          </a:p>
          <a:p>
            <a:pPr lvl="1"/>
            <a:r>
              <a:rPr lang="en-GB" dirty="0"/>
              <a:t>Recent craze: Digital Art</a:t>
            </a:r>
            <a:endParaRPr lang="en-MU" dirty="0"/>
          </a:p>
        </p:txBody>
      </p:sp>
    </p:spTree>
    <p:extLst>
      <p:ext uri="{BB962C8B-B14F-4D97-AF65-F5344CB8AC3E}">
        <p14:creationId xmlns:p14="http://schemas.microsoft.com/office/powerpoint/2010/main" val="1360817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568B4-0411-431B-91D5-DD6751A44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Monet – a pond of water lilies</a:t>
            </a:r>
            <a:br>
              <a:rPr lang="en-GB" dirty="0"/>
            </a:br>
            <a:r>
              <a:rPr lang="en-GB" dirty="0"/>
              <a:t>- sold at $ 24.1 million</a:t>
            </a:r>
            <a:endParaRPr lang="en-MU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EE323A-EA73-4217-B871-060171DBA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7449" y="1853248"/>
            <a:ext cx="6514272" cy="460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13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AD34A-7087-4905-8A49-A39D7EECA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Beeple</a:t>
            </a:r>
            <a:r>
              <a:rPr lang="en-GB" dirty="0"/>
              <a:t> digital art – sold at Christie’s</a:t>
            </a:r>
            <a:br>
              <a:rPr lang="en-GB" dirty="0"/>
            </a:br>
            <a:r>
              <a:rPr lang="en-GB" dirty="0"/>
              <a:t> $69 million in 2021!</a:t>
            </a:r>
            <a:endParaRPr lang="en-MU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7B42C5-74B8-442F-BD1F-DAF15C32E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5293" y="2052638"/>
            <a:ext cx="6323190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02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FB54A-1E24-4800-B441-E7DF28C6B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NFT popularity skyrocketed in 2021</a:t>
            </a:r>
            <a:endParaRPr lang="en-M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F3707-9E7E-4942-91F5-2516B4515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2021, a minimum of </a:t>
            </a:r>
            <a:r>
              <a:rPr lang="en-GB" b="1" u="sng" dirty="0"/>
              <a:t>$44.2 billion worth of cryptocurrency </a:t>
            </a:r>
            <a:r>
              <a:rPr lang="en-GB" dirty="0"/>
              <a:t>used to purchase NFTs. </a:t>
            </a:r>
          </a:p>
          <a:p>
            <a:r>
              <a:rPr lang="en-GB" dirty="0"/>
              <a:t>This is a huge contrast to the </a:t>
            </a:r>
            <a:r>
              <a:rPr lang="en-GB" b="1" u="sng" dirty="0"/>
              <a:t>$106 million</a:t>
            </a:r>
            <a:r>
              <a:rPr lang="en-GB" dirty="0"/>
              <a:t> in 2020 !</a:t>
            </a:r>
          </a:p>
          <a:p>
            <a:r>
              <a:rPr lang="en-GB" dirty="0"/>
              <a:t>Two forms of illicit activity with NFT</a:t>
            </a:r>
          </a:p>
          <a:p>
            <a:pPr lvl="1"/>
            <a:r>
              <a:rPr lang="en-GB" dirty="0"/>
              <a:t>Wash trading to artificially increase the value of NFTs (selling it to yourself to increase its value – use of different wallets – not regulated)</a:t>
            </a:r>
          </a:p>
          <a:p>
            <a:pPr lvl="1"/>
            <a:r>
              <a:rPr lang="en-GB" dirty="0"/>
              <a:t>Money laundering through the purchase of NFTs</a:t>
            </a:r>
            <a:endParaRPr lang="en-MU" dirty="0"/>
          </a:p>
        </p:txBody>
      </p:sp>
    </p:spTree>
    <p:extLst>
      <p:ext uri="{BB962C8B-B14F-4D97-AF65-F5344CB8AC3E}">
        <p14:creationId xmlns:p14="http://schemas.microsoft.com/office/powerpoint/2010/main" val="2290281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54563-6E83-4AC1-8074-5BFB30E19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5834202" cy="1400530"/>
          </a:xfrm>
        </p:spPr>
        <p:txBody>
          <a:bodyPr/>
          <a:lstStyle/>
          <a:p>
            <a:r>
              <a:rPr lang="en-GB" dirty="0"/>
              <a:t>Not tangible but Real</a:t>
            </a:r>
            <a:endParaRPr lang="en-M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E3772-D7D1-4FBD-A99E-DD6CBFFCE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5125210" cy="4195481"/>
          </a:xfrm>
        </p:spPr>
        <p:txBody>
          <a:bodyPr/>
          <a:lstStyle/>
          <a:p>
            <a:r>
              <a:rPr lang="en-GB" dirty="0"/>
              <a:t>Cryptocurrency</a:t>
            </a:r>
          </a:p>
          <a:p>
            <a:pPr lvl="1"/>
            <a:r>
              <a:rPr lang="en-GB" dirty="0"/>
              <a:t>Not tangible</a:t>
            </a:r>
          </a:p>
          <a:p>
            <a:pPr lvl="1"/>
            <a:r>
              <a:rPr lang="en-GB" dirty="0"/>
              <a:t>But works like any other currency</a:t>
            </a:r>
          </a:p>
          <a:p>
            <a:pPr lvl="1"/>
            <a:r>
              <a:rPr lang="en-GB" dirty="0"/>
              <a:t>Is being used by criminals to launder proceeds</a:t>
            </a:r>
            <a:endParaRPr lang="en-M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312F74-F353-4C56-8EB9-FAB93070C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8870" y="1414670"/>
            <a:ext cx="5371548" cy="402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4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6B2F3-3815-4092-B6D3-3C431C288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Money laundering and NFT - increasing</a:t>
            </a:r>
            <a:endParaRPr lang="en-MU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17A0F0-E6FB-4576-B373-C96B0B65D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9630" y="1853248"/>
            <a:ext cx="9947897" cy="413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39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76A3E-BC73-46C5-A894-9D030A7D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METAVERSE(S)</a:t>
            </a:r>
            <a:endParaRPr lang="en-MU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CCB599-BC58-4D23-8654-44E7D2A71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2" y="1620982"/>
            <a:ext cx="10007787" cy="457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08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18BAE-48B6-4F93-89A0-01D6271C1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Metaverse</a:t>
            </a:r>
            <a:endParaRPr lang="en-M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D3D0E-16CA-4589-989D-9DD96EB22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410" y="1444488"/>
            <a:ext cx="9250016" cy="4960794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A virtual world where you can interact, buy or sell digital items (including digital assets)</a:t>
            </a:r>
          </a:p>
          <a:p>
            <a:r>
              <a:rPr lang="en-GB" b="1" u="sng" dirty="0"/>
              <a:t>Metaverse market could be worth between $8 trillion and $13 trillion by 2030, with total metaverse users hitting around 5bn.</a:t>
            </a:r>
          </a:p>
          <a:p>
            <a:r>
              <a:rPr lang="en-GB" b="1" u="sng" dirty="0"/>
              <a:t>Around 160 metaverses</a:t>
            </a:r>
          </a:p>
          <a:p>
            <a:r>
              <a:rPr lang="en-GB" dirty="0"/>
              <a:t>You can transact using cryptocurrency.</a:t>
            </a:r>
          </a:p>
          <a:p>
            <a:r>
              <a:rPr lang="en-GB" dirty="0"/>
              <a:t>Identity theft, data hacks, breaches, and other financial scams are all possible in the metaverse </a:t>
            </a:r>
          </a:p>
          <a:p>
            <a:pPr lvl="1"/>
            <a:r>
              <a:rPr lang="en-GB" dirty="0"/>
              <a:t>Similar to stealing someone’s personal information and accessing their digital wallets for illicit activities. </a:t>
            </a:r>
          </a:p>
          <a:p>
            <a:pPr lvl="1"/>
            <a:endParaRPr lang="en-GB" dirty="0"/>
          </a:p>
          <a:p>
            <a:r>
              <a:rPr lang="en-GB" dirty="0"/>
              <a:t>Unregulated</a:t>
            </a:r>
          </a:p>
          <a:p>
            <a:pPr lvl="1"/>
            <a:r>
              <a:rPr lang="en-GB" dirty="0"/>
              <a:t>Jurisdictional issues? Where is the perpetrator located?</a:t>
            </a:r>
          </a:p>
          <a:p>
            <a:pPr lvl="1"/>
            <a:r>
              <a:rPr lang="en-GB" dirty="0"/>
              <a:t>Decentralised : no centralized landscape or a clear picture about what or who is ultimately responsible for regulations and enforcement. </a:t>
            </a:r>
          </a:p>
          <a:p>
            <a:r>
              <a:rPr lang="en-GB" dirty="0"/>
              <a:t>What about assets?</a:t>
            </a:r>
          </a:p>
          <a:p>
            <a:pPr lvl="1"/>
            <a:r>
              <a:rPr lang="en-GB" dirty="0"/>
              <a:t>Someone living in </a:t>
            </a:r>
            <a:r>
              <a:rPr lang="en-GB" b="1" dirty="0"/>
              <a:t>a 40m2 apartment might own a mansion in the metaverse</a:t>
            </a:r>
            <a:endParaRPr lang="en-MU" b="1" dirty="0"/>
          </a:p>
        </p:txBody>
      </p:sp>
    </p:spTree>
    <p:extLst>
      <p:ext uri="{BB962C8B-B14F-4D97-AF65-F5344CB8AC3E}">
        <p14:creationId xmlns:p14="http://schemas.microsoft.com/office/powerpoint/2010/main" val="4119009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00032-E1BB-439F-8485-75FD56C9C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</a:t>
            </a:r>
            <a:endParaRPr lang="en-M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F94F4-E0F6-47D3-9D84-FCF36AA4F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Limited Logistics/resources </a:t>
            </a:r>
            <a:endParaRPr lang="en-MU" dirty="0"/>
          </a:p>
          <a:p>
            <a:pPr lvl="2"/>
            <a:r>
              <a:rPr lang="en-GB" dirty="0"/>
              <a:t>Crypto is highly traceable</a:t>
            </a:r>
          </a:p>
          <a:p>
            <a:pPr lvl="2"/>
            <a:r>
              <a:rPr lang="en-GB" dirty="0"/>
              <a:t>Provided law enforcement knows how to trace</a:t>
            </a:r>
          </a:p>
          <a:p>
            <a:pPr lvl="2"/>
            <a:endParaRPr lang="en-GB" dirty="0"/>
          </a:p>
          <a:p>
            <a:r>
              <a:rPr lang="en-GB" dirty="0"/>
              <a:t>Emergence of privacy-preserving coins </a:t>
            </a:r>
          </a:p>
          <a:p>
            <a:pPr lvl="1"/>
            <a:r>
              <a:rPr lang="en-GB" dirty="0"/>
              <a:t>For example, the coin </a:t>
            </a:r>
            <a:r>
              <a:rPr lang="en-GB" dirty="0" err="1"/>
              <a:t>Monero</a:t>
            </a:r>
            <a:r>
              <a:rPr lang="en-GB" dirty="0"/>
              <a:t> utilizes a number of privacy-enhancing technologies, like obscuring IP addresses, to obfuscate the identities of those involved in trades and to improve the fungibility of tokens. (other examples include </a:t>
            </a:r>
            <a:r>
              <a:rPr lang="en-GB" dirty="0" err="1"/>
              <a:t>Darkcoin</a:t>
            </a:r>
            <a:r>
              <a:rPr lang="en-GB" dirty="0"/>
              <a:t> or </a:t>
            </a:r>
            <a:r>
              <a:rPr lang="en-GB" dirty="0" err="1"/>
              <a:t>Zerocoin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Exchanges that convert money into crypto and crypto into money are not all properly regulated</a:t>
            </a:r>
          </a:p>
          <a:p>
            <a:pPr lvl="1"/>
            <a:r>
              <a:rPr lang="en-GB" dirty="0"/>
              <a:t>They do not all adhere to KYC and other AML/CFT practices that banks have to abide by.</a:t>
            </a:r>
            <a:endParaRPr lang="en-MU" dirty="0"/>
          </a:p>
        </p:txBody>
      </p:sp>
    </p:spTree>
    <p:extLst>
      <p:ext uri="{BB962C8B-B14F-4D97-AF65-F5344CB8AC3E}">
        <p14:creationId xmlns:p14="http://schemas.microsoft.com/office/powerpoint/2010/main" val="399497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B63E-BD6E-47F2-973E-CE47C0EB6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Bitcoin from S40K to $19K in a year</a:t>
            </a:r>
            <a:endParaRPr lang="en-M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6CBA5-6300-4B3E-9C4B-6756CB902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5327463" cy="4195481"/>
          </a:xfrm>
        </p:spPr>
        <p:txBody>
          <a:bodyPr/>
          <a:lstStyle/>
          <a:p>
            <a:r>
              <a:rPr lang="en-GB" dirty="0"/>
              <a:t>V</a:t>
            </a:r>
            <a:r>
              <a:rPr lang="fr-FR" dirty="0" err="1"/>
              <a:t>olatility</a:t>
            </a:r>
            <a:r>
              <a:rPr lang="en-MU" dirty="0"/>
              <a:t> of cryptocurrencies’ value makes it difficult to conduct interlocutory sales.</a:t>
            </a:r>
            <a:endParaRPr lang="en-GB" dirty="0"/>
          </a:p>
          <a:p>
            <a:pPr lvl="1"/>
            <a:r>
              <a:rPr lang="en-GB" dirty="0"/>
              <a:t>Not the same as selling a seized car or boat</a:t>
            </a:r>
          </a:p>
          <a:p>
            <a:endParaRPr lang="en-GB" dirty="0"/>
          </a:p>
          <a:p>
            <a:r>
              <a:rPr lang="en-MU" dirty="0"/>
              <a:t>Where the assets remain in the original wallet of the criminal, the risk of their transfer remains because the criminal may still have access to the seed phrase or password.</a:t>
            </a:r>
          </a:p>
          <a:p>
            <a:endParaRPr lang="en-MU" dirty="0"/>
          </a:p>
          <a:p>
            <a:pPr marL="0" indent="0">
              <a:buNone/>
            </a:pPr>
            <a:endParaRPr lang="en-M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C1D6B8-5942-4061-BFD2-668F62D37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504" y="1898070"/>
            <a:ext cx="4608296" cy="406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60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55DCC-4430-4985-917F-A21237E95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Way forward</a:t>
            </a:r>
            <a:endParaRPr lang="en-M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580DD-865E-4A0A-B085-1337EAD37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/>
              <a:t>Regulation / KYC obligations/ STR</a:t>
            </a:r>
          </a:p>
          <a:p>
            <a:pPr lvl="2"/>
            <a:r>
              <a:rPr lang="en-GB" dirty="0"/>
              <a:t>FATF – Recommendation 15 (VASPs to be registered, licenced, supervised)</a:t>
            </a:r>
          </a:p>
          <a:p>
            <a:pPr lvl="2"/>
            <a:r>
              <a:rPr lang="en-GB" dirty="0"/>
              <a:t>Initial purchases of crypto most likely to go through the traditional banking system</a:t>
            </a:r>
          </a:p>
          <a:p>
            <a:pPr lvl="2"/>
            <a:r>
              <a:rPr lang="en-GB" dirty="0"/>
              <a:t>Banks should specifically focus on payments made to companies selling or buying crypto</a:t>
            </a:r>
          </a:p>
          <a:p>
            <a:pPr lvl="2"/>
            <a:r>
              <a:rPr lang="en-GB" dirty="0"/>
              <a:t>Flag STRs for transactions over a certain sum</a:t>
            </a:r>
          </a:p>
          <a:p>
            <a:pPr lvl="3"/>
            <a:r>
              <a:rPr lang="en-GB" dirty="0"/>
              <a:t>That implies that banks have a list of merchants dealing in crypto</a:t>
            </a:r>
          </a:p>
        </p:txBody>
      </p:sp>
    </p:spTree>
    <p:extLst>
      <p:ext uri="{BB962C8B-B14F-4D97-AF65-F5344CB8AC3E}">
        <p14:creationId xmlns:p14="http://schemas.microsoft.com/office/powerpoint/2010/main" val="2597071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9D75B-BA87-41C6-B2D1-6577DCE0B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approach</a:t>
            </a:r>
            <a:endParaRPr lang="en-M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8FD69-E08B-4734-9E94-E502596BA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699932"/>
            <a:ext cx="4702362" cy="470535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Common understanding and approach </a:t>
            </a:r>
          </a:p>
          <a:p>
            <a:pPr lvl="1"/>
            <a:r>
              <a:rPr lang="en-GB" dirty="0"/>
              <a:t>How to define cryptocurrency</a:t>
            </a:r>
          </a:p>
          <a:p>
            <a:pPr lvl="1"/>
            <a:r>
              <a:rPr lang="en-GB" dirty="0"/>
              <a:t>Regulate its use </a:t>
            </a:r>
          </a:p>
          <a:p>
            <a:pPr lvl="1"/>
            <a:r>
              <a:rPr lang="en-GB" dirty="0"/>
              <a:t>Investigation and Prosecution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Model law on cryptocurrencies </a:t>
            </a:r>
          </a:p>
          <a:p>
            <a:pPr lvl="1"/>
            <a:r>
              <a:rPr lang="en-GB" dirty="0"/>
              <a:t>To avoid loopholes</a:t>
            </a:r>
          </a:p>
          <a:p>
            <a:pPr lvl="1"/>
            <a:r>
              <a:rPr lang="en-GB" dirty="0"/>
              <a:t>Avoid abuse </a:t>
            </a:r>
          </a:p>
          <a:p>
            <a:pPr lvl="1"/>
            <a:r>
              <a:rPr lang="en-GB" dirty="0"/>
              <a:t>Prevent impunity</a:t>
            </a:r>
          </a:p>
          <a:p>
            <a:pPr lvl="1"/>
            <a:r>
              <a:rPr lang="en-GB" dirty="0"/>
              <a:t>Facilitate asset recovery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18237A-C2E1-4BCF-8D6B-DDD6A179A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53248"/>
            <a:ext cx="5873560" cy="423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83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55F92-9591-4083-B2C4-625DB88DF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Pooling of efforts</a:t>
            </a:r>
            <a:endParaRPr lang="en-M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E601B-82EB-444F-AAB1-4C3EE84F1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Logistics and resources are key</a:t>
            </a:r>
          </a:p>
          <a:p>
            <a:pPr lvl="1"/>
            <a:r>
              <a:rPr lang="en-GB" dirty="0"/>
              <a:t>Digital tools to investigate crime (interception of content data and traffic data, remote forensic software, etc.) </a:t>
            </a:r>
          </a:p>
          <a:p>
            <a:pPr lvl="1"/>
            <a:r>
              <a:rPr lang="en-GB" dirty="0"/>
              <a:t>Digital tools to trace and disrupt crimeware </a:t>
            </a:r>
          </a:p>
          <a:p>
            <a:pPr lvl="1"/>
            <a:r>
              <a:rPr lang="en-GB" dirty="0"/>
              <a:t>Databases for profiling Platforms for cross-border information exchange among law enforcement </a:t>
            </a:r>
          </a:p>
          <a:p>
            <a:pPr lvl="1"/>
            <a:r>
              <a:rPr lang="en-GB" dirty="0"/>
              <a:t>Maintaining risk-based profiles based on transactional activities Real-time payment screenings </a:t>
            </a:r>
          </a:p>
          <a:p>
            <a:pPr lvl="1"/>
            <a:r>
              <a:rPr lang="en-GB" dirty="0"/>
              <a:t>Creation of lists: fraud lists, blacklists, frozen lists, etc. </a:t>
            </a:r>
          </a:p>
          <a:p>
            <a:pPr lvl="1"/>
            <a:r>
              <a:rPr lang="en-GB" dirty="0"/>
              <a:t>Better information exchange (digital platforms, automatic exchange of information) </a:t>
            </a:r>
          </a:p>
          <a:p>
            <a:pPr lvl="1"/>
            <a:r>
              <a:rPr lang="en-GB" dirty="0"/>
              <a:t>Digital tools for searching for and obtaining beneficial ownership information in the databases </a:t>
            </a:r>
          </a:p>
          <a:p>
            <a:endParaRPr lang="en-GB" dirty="0"/>
          </a:p>
          <a:p>
            <a:r>
              <a:rPr lang="en-GB" dirty="0"/>
              <a:t>These are limited and might not be the main priority of govt</a:t>
            </a:r>
          </a:p>
          <a:p>
            <a:pPr lvl="1"/>
            <a:r>
              <a:rPr lang="en-GB" dirty="0"/>
              <a:t>Should these not be pooled at regional or international level given the transnational and increasing omnipresence of crypto-transactions?</a:t>
            </a:r>
          </a:p>
          <a:p>
            <a:pPr lvl="1"/>
            <a:endParaRPr lang="en-GB" dirty="0"/>
          </a:p>
          <a:p>
            <a:endParaRPr lang="en-MU" dirty="0"/>
          </a:p>
        </p:txBody>
      </p:sp>
    </p:spTree>
    <p:extLst>
      <p:ext uri="{BB962C8B-B14F-4D97-AF65-F5344CB8AC3E}">
        <p14:creationId xmlns:p14="http://schemas.microsoft.com/office/powerpoint/2010/main" val="2324466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E3D64-C822-4EBF-95AC-AAF919729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920" y="426214"/>
            <a:ext cx="9404723" cy="1400530"/>
          </a:xfrm>
        </p:spPr>
        <p:txBody>
          <a:bodyPr/>
          <a:lstStyle/>
          <a:p>
            <a:r>
              <a:rPr lang="en-GB" dirty="0"/>
              <a:t>Do not take a gamble!</a:t>
            </a:r>
            <a:endParaRPr lang="en-M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F73DA-E072-4AD1-82BD-016220F87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Regulate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Investigate</a:t>
            </a:r>
          </a:p>
          <a:p>
            <a:endParaRPr lang="en-GB" sz="2800" dirty="0"/>
          </a:p>
          <a:p>
            <a:r>
              <a:rPr lang="en-GB" sz="2800" dirty="0"/>
              <a:t>Cooperate</a:t>
            </a:r>
          </a:p>
          <a:p>
            <a:endParaRPr lang="en-GB" sz="2800" dirty="0"/>
          </a:p>
          <a:p>
            <a:r>
              <a:rPr lang="en-GB" sz="2800" dirty="0"/>
              <a:t>Coordinate</a:t>
            </a:r>
            <a:endParaRPr lang="en-MU" sz="2800" dirty="0"/>
          </a:p>
        </p:txBody>
      </p:sp>
      <p:pic>
        <p:nvPicPr>
          <p:cNvPr id="4" name="Picture 2" descr="C:\Users\adrawoah\Desktop\nl\thumbnail_90X80.png">
            <a:extLst>
              <a:ext uri="{FF2B5EF4-FFF2-40B4-BE49-F238E27FC236}">
                <a16:creationId xmlns:a16="http://schemas.microsoft.com/office/drawing/2014/main" id="{7CE5ED4D-9FD9-46DE-B38C-5B24E996C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5234" y="5359724"/>
            <a:ext cx="1272589" cy="113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558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EC46E-DEFE-4FAB-A30C-C11205F36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39 Crypto ATMs around Tbilisi</a:t>
            </a:r>
            <a:endParaRPr lang="en-MU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6EA696-9610-4763-A8CE-C0BBA6E04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1525" y="1641821"/>
            <a:ext cx="3372918" cy="4195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E9A2A8-2548-49D6-B8BD-014EA83EC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557" y="1660029"/>
            <a:ext cx="4167994" cy="417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6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FB309-3D69-4575-8BB8-05CEBEA4F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$15.8 trillion transaction volume in 2021</a:t>
            </a:r>
            <a:endParaRPr lang="en-M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07312-09ED-4803-971E-7C98564E4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Total transaction volume grew to </a:t>
            </a:r>
            <a:r>
              <a:rPr lang="en-GB" b="1" dirty="0"/>
              <a:t>$15.8 trillion in 2021, up 567% from 2020’s totals. </a:t>
            </a:r>
          </a:p>
          <a:p>
            <a:pPr lvl="1"/>
            <a:r>
              <a:rPr lang="en-GB" dirty="0"/>
              <a:t>More cybercriminals are using cryptocurrency. </a:t>
            </a:r>
          </a:p>
          <a:p>
            <a:endParaRPr lang="en-MU" dirty="0"/>
          </a:p>
        </p:txBody>
      </p:sp>
    </p:spTree>
    <p:extLst>
      <p:ext uri="{BB962C8B-B14F-4D97-AF65-F5344CB8AC3E}">
        <p14:creationId xmlns:p14="http://schemas.microsoft.com/office/powerpoint/2010/main" val="2671899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19639-74DC-4A5C-B328-872C40452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Illicit addresses receive $14 billion in 2021 compared to $7.8 billion in 2020</a:t>
            </a:r>
            <a:endParaRPr lang="en-MU" sz="4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50733C-96F8-499A-9864-C11EC97B18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9704" y="2102717"/>
            <a:ext cx="8859986" cy="430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53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6DF2A-B0F2-4C07-A47D-CE37F06BA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licit than illicit use</a:t>
            </a:r>
            <a:endParaRPr lang="en-M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38E09-B080-4167-B373-1E1EE524C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However, traced increase in illicit transaction volume was just 79% </a:t>
            </a:r>
          </a:p>
          <a:p>
            <a:r>
              <a:rPr lang="en-GB" dirty="0"/>
              <a:t>Relatively low compared to 567% increase</a:t>
            </a:r>
          </a:p>
          <a:p>
            <a:pPr lvl="1"/>
            <a:r>
              <a:rPr lang="en-GB" dirty="0"/>
              <a:t>Indicating that licit cryptocurrency usage is higher than illicit use</a:t>
            </a:r>
            <a:endParaRPr lang="en-MU" dirty="0"/>
          </a:p>
        </p:txBody>
      </p:sp>
    </p:spTree>
    <p:extLst>
      <p:ext uri="{BB962C8B-B14F-4D97-AF65-F5344CB8AC3E}">
        <p14:creationId xmlns:p14="http://schemas.microsoft.com/office/powerpoint/2010/main" val="4140721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03DE-C3C1-4A60-B14E-6DD005C13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U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937F77-C02F-4F29-B915-9D94FC04E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7461" y="1309909"/>
            <a:ext cx="9104143" cy="477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16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5E051-736B-474A-B05F-DE91A0A7B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Caveat</a:t>
            </a:r>
            <a:endParaRPr lang="en-M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C5AA8-004F-4F64-A45C-D82CC65CC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However, figures based on </a:t>
            </a:r>
            <a:r>
              <a:rPr lang="en-GB" b="1" dirty="0"/>
              <a:t>identified illicit addresses only</a:t>
            </a:r>
          </a:p>
          <a:p>
            <a:r>
              <a:rPr lang="en-GB" dirty="0"/>
              <a:t>Possible correlation with:</a:t>
            </a:r>
          </a:p>
          <a:p>
            <a:pPr lvl="1"/>
            <a:r>
              <a:rPr lang="en-GB" dirty="0"/>
              <a:t>Rise of regulations</a:t>
            </a:r>
          </a:p>
          <a:p>
            <a:pPr lvl="1"/>
            <a:r>
              <a:rPr lang="en-GB" dirty="0"/>
              <a:t>Law enforcement becoming more efficient</a:t>
            </a:r>
          </a:p>
          <a:p>
            <a:pPr lvl="1"/>
            <a:r>
              <a:rPr lang="en-GB" dirty="0"/>
              <a:t>Or low detection</a:t>
            </a:r>
          </a:p>
          <a:p>
            <a:endParaRPr lang="en-GB" dirty="0"/>
          </a:p>
          <a:p>
            <a:r>
              <a:rPr lang="en-GB" dirty="0"/>
              <a:t>Still represents </a:t>
            </a:r>
            <a:r>
              <a:rPr lang="en-GB" b="1" dirty="0"/>
              <a:t>$14 billion </a:t>
            </a:r>
            <a:r>
              <a:rPr lang="en-GB" dirty="0"/>
              <a:t>of illicit transactions though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753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DFFA7-A351-4AF1-AF80-808DDCDEC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Trends – Stolen funds ($8 billion in 2021)</a:t>
            </a:r>
            <a:endParaRPr lang="en-MU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DFBEA0-C7EE-450D-B0C7-AA16C08110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2193490"/>
            <a:ext cx="10359632" cy="386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670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3743</TotalTime>
  <Words>1125</Words>
  <Application>Microsoft Office PowerPoint</Application>
  <PresentationFormat>Widescreen</PresentationFormat>
  <Paragraphs>144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Century Gothic</vt:lpstr>
      <vt:lpstr>Wingdings 3</vt:lpstr>
      <vt:lpstr>Ion</vt:lpstr>
      <vt:lpstr>Cryptocurrency and Money Laundering</vt:lpstr>
      <vt:lpstr>Not tangible but Real</vt:lpstr>
      <vt:lpstr>39 Crypto ATMs around Tbilisi</vt:lpstr>
      <vt:lpstr>$15.8 trillion transaction volume in 2021</vt:lpstr>
      <vt:lpstr>Illicit addresses receive $14 billion in 2021 compared to $7.8 billion in 2020</vt:lpstr>
      <vt:lpstr>More licit than illicit use</vt:lpstr>
      <vt:lpstr>PowerPoint Presentation</vt:lpstr>
      <vt:lpstr>Caveat</vt:lpstr>
      <vt:lpstr>Trends – Stolen funds ($8 billion in 2021)</vt:lpstr>
      <vt:lpstr>Money Laundering</vt:lpstr>
      <vt:lpstr>Terrorism Financing</vt:lpstr>
      <vt:lpstr>Cryptocurrencies laundered - $33 billion since 2017</vt:lpstr>
      <vt:lpstr>PowerPoint Presentation</vt:lpstr>
      <vt:lpstr>Not just bitcoin</vt:lpstr>
      <vt:lpstr>Recovery of digital assets</vt:lpstr>
      <vt:lpstr>NFT (Non–fungible Token)</vt:lpstr>
      <vt:lpstr>Monet – a pond of water lilies - sold at $ 24.1 million</vt:lpstr>
      <vt:lpstr>Beeple digital art – sold at Christie’s  $69 million in 2021!</vt:lpstr>
      <vt:lpstr>NFT popularity skyrocketed in 2021</vt:lpstr>
      <vt:lpstr>Money laundering and NFT - increasing</vt:lpstr>
      <vt:lpstr>METAVERSE(S)</vt:lpstr>
      <vt:lpstr>Metaverse</vt:lpstr>
      <vt:lpstr>Challenges</vt:lpstr>
      <vt:lpstr>Bitcoin from S40K to $19K in a year</vt:lpstr>
      <vt:lpstr>Way forward</vt:lpstr>
      <vt:lpstr>Common approach</vt:lpstr>
      <vt:lpstr>Pooling of efforts</vt:lpstr>
      <vt:lpstr>Do not take a gamble!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Cryptocurrency and Money Laundering</dc:title>
  <dc:creator>Muneesamy Jagganaden</dc:creator>
  <cp:lastModifiedBy>Muneesamy Jagganaden</cp:lastModifiedBy>
  <cp:revision>65</cp:revision>
  <dcterms:created xsi:type="dcterms:W3CDTF">2022-05-14T12:15:26Z</dcterms:created>
  <dcterms:modified xsi:type="dcterms:W3CDTF">2022-09-28T13:51:23Z</dcterms:modified>
</cp:coreProperties>
</file>