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66" r:id="rId5"/>
    <p:sldId id="309" r:id="rId6"/>
    <p:sldId id="314" r:id="rId7"/>
    <p:sldId id="310" r:id="rId8"/>
    <p:sldId id="311" r:id="rId9"/>
    <p:sldId id="312" r:id="rId10"/>
    <p:sldId id="315" r:id="rId11"/>
    <p:sldId id="313" r:id="rId12"/>
    <p:sldId id="317" r:id="rId13"/>
    <p:sldId id="316" r:id="rId14"/>
    <p:sldId id="318" r:id="rId15"/>
    <p:sldId id="308" r:id="rId16"/>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3EBE6-A02A-44D6-A192-6153D4F08554}" v="267" dt="2022-09-23T14:37:00.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41" d="100"/>
          <a:sy n="41" d="100"/>
        </p:scale>
        <p:origin x="1052" y="20"/>
      </p:cViewPr>
      <p:guideLst/>
    </p:cSldViewPr>
  </p:slideViewPr>
  <p:notesTextViewPr>
    <p:cViewPr>
      <p:scale>
        <a:sx n="1" d="1"/>
        <a:sy n="1" d="1"/>
      </p:scale>
      <p:origin x="0" y="0"/>
    </p:cViewPr>
  </p:notesTextViewPr>
  <p:notesViewPr>
    <p:cSldViewPr snapToGrid="0">
      <p:cViewPr varScale="1">
        <p:scale>
          <a:sx n="78" d="100"/>
          <a:sy n="78" d="100"/>
        </p:scale>
        <p:origin x="3494" y="8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lhenriquee18@gmail.com" TargetMode="External"/><Relationship Id="rId1" Type="http://schemas.openxmlformats.org/officeDocument/2006/relationships/hyperlink" Target="mailto:cassiuschai@gmail.com" TargetMode="Externa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3" Type="http://schemas.openxmlformats.org/officeDocument/2006/relationships/hyperlink" Target="mailto:cassiuschai@gmail.com" TargetMode="External"/><Relationship Id="rId2" Type="http://schemas.microsoft.com/office/2007/relationships/hdphoto" Target="../media/hdphoto1.wdp"/><Relationship Id="rId1" Type="http://schemas.openxmlformats.org/officeDocument/2006/relationships/image" Target="../media/image3.png"/><Relationship Id="rId6" Type="http://schemas.openxmlformats.org/officeDocument/2006/relationships/hyperlink" Target="mailto:plhenriquee18@gmail.com" TargetMode="External"/><Relationship Id="rId5" Type="http://schemas.microsoft.com/office/2007/relationships/hdphoto" Target="../media/hdphoto2.wdp"/><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a:lnSpc>
              <a:spcPct val="100000"/>
            </a:lnSpc>
            <a:defRPr cap="all"/>
          </a:pPr>
          <a:r>
            <a:rPr lang="pt-BR" noProof="0" dirty="0"/>
            <a:t>Cássius Guimarães chai</a:t>
          </a:r>
        </a:p>
        <a:p>
          <a:pPr>
            <a:lnSpc>
              <a:spcPct val="100000"/>
            </a:lnSpc>
            <a:defRPr cap="all"/>
          </a:pPr>
          <a:r>
            <a:rPr lang="pt-BR" dirty="0">
              <a:hlinkClick xmlns:r="http://schemas.openxmlformats.org/officeDocument/2006/relationships" r:id="rId1"/>
            </a:rPr>
            <a:t>cassiuschai@gmail.com</a:t>
          </a:r>
          <a:endParaRPr lang="pt-BR" noProof="0" dirty="0"/>
        </a:p>
      </dgm:t>
    </dgm:pt>
    <dgm:pt modelId="{CAD7EF86-FB23-41F6-BF42-040B36DEFDB1}" type="parTrans" cxnId="{C7AD8469-3C68-4AF9-AB82-79B0043AA120}">
      <dgm:prSet/>
      <dgm:spPr/>
      <dgm:t>
        <a:bodyPr rtlCol="0"/>
        <a:lstStyle/>
        <a:p>
          <a:pPr rtl="0"/>
          <a:endParaRPr lang="pt-BR" noProof="0" dirty="0"/>
        </a:p>
      </dgm:t>
    </dgm:pt>
    <dgm:pt modelId="{5B62599A-5C9B-48E7-896E-EA782AC60C8B}" type="sibTrans" cxnId="{C7AD8469-3C68-4AF9-AB82-79B0043AA120}">
      <dgm:prSet/>
      <dgm:spPr/>
      <dgm:t>
        <a:bodyPr rtlCol="0"/>
        <a:lstStyle/>
        <a:p>
          <a:pPr rtl="0"/>
          <a:endParaRPr lang="pt-BR" noProof="0" dirty="0"/>
        </a:p>
      </dgm:t>
    </dgm:pt>
    <dgm:pt modelId="{1C383F32-22E8-4F62-A3E0-BDC3D5F48992}">
      <dgm:prSet/>
      <dgm:spPr/>
      <dgm:t>
        <a:bodyPr rtlCol="0"/>
        <a:lstStyle/>
        <a:p>
          <a:pPr>
            <a:lnSpc>
              <a:spcPct val="100000"/>
            </a:lnSpc>
            <a:defRPr cap="all"/>
          </a:pPr>
          <a:r>
            <a:rPr lang="pt-BR" noProof="0" dirty="0"/>
            <a:t>Pedro Henrique roque lima</a:t>
          </a:r>
        </a:p>
        <a:p>
          <a:pPr>
            <a:lnSpc>
              <a:spcPct val="100000"/>
            </a:lnSpc>
            <a:defRPr cap="all"/>
          </a:pPr>
          <a:r>
            <a:rPr lang="en-US" dirty="0">
              <a:hlinkClick xmlns:r="http://schemas.openxmlformats.org/officeDocument/2006/relationships" r:id="rId2"/>
            </a:rPr>
            <a:t>plhenriquee18@gmail.com</a:t>
          </a:r>
          <a:endParaRPr lang="pt-BR" noProof="0" dirty="0"/>
        </a:p>
      </dgm:t>
    </dgm:pt>
    <dgm:pt modelId="{A7920A2F-3244-4159-AF04-6A1D38B7B317}" type="parTrans" cxnId="{C4CCE57E-E871-46D6-BAD5-880252C95D22}">
      <dgm:prSet/>
      <dgm:spPr/>
      <dgm:t>
        <a:bodyPr rtlCol="0"/>
        <a:lstStyle/>
        <a:p>
          <a:pPr rtl="0"/>
          <a:endParaRPr lang="pt-BR" noProof="0" dirty="0"/>
        </a:p>
      </dgm:t>
    </dgm:pt>
    <dgm:pt modelId="{8500F72A-2C6D-4FDF-9C1D-CA691380EB0B}" type="sibTrans" cxnId="{C4CCE57E-E871-46D6-BAD5-880252C95D22}">
      <dgm:prSet/>
      <dgm:spPr/>
      <dgm:t>
        <a:bodyPr rtlCol="0"/>
        <a:lstStyle/>
        <a:p>
          <a:pPr rtl="0"/>
          <a:endParaRPr lang="pt-BR" noProof="0" dirty="0"/>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2"/>
      <dgm:spPr>
        <a:prstGeom prst="ellipse">
          <a:avLst/>
        </a:prstGeom>
      </dgm:spPr>
    </dgm:pt>
    <dgm:pt modelId="{8FA2F131-CD01-4CBD-B7A5-1B9B5E7F0402}" type="pres">
      <dgm:prSet presAssocID="{40FC4FFE-8987-4A26-B7F4-8A516F18ADAE}" presName="iconRect" presStyleLbl="node1" presStyleIdx="0" presStyleCnt="2"/>
      <dgm:spPr>
        <a:blipFill rotWithShape="1">
          <a:blip xmlns:r="http://schemas.openxmlformats.org/officeDocument/2006/relationships" r:embed="rId3">
            <a:extLst>
              <a:ext uri="{BEBA8EAE-BF5A-486C-A8C5-ECC9F3942E4B}">
                <a14:imgProps xmlns:a14="http://schemas.microsoft.com/office/drawing/2010/main">
                  <a14:imgLayer r:embed="rId4">
                    <a14:imgEffect>
                      <a14:sharpenSoften amount="48000"/>
                    </a14:imgEffect>
                    <a14:imgEffect>
                      <a14:brightnessContrast bright="29000" contrast="2000"/>
                    </a14:imgEffect>
                  </a14:imgLayer>
                </a14:imgProps>
              </a:ext>
            </a:extLst>
          </a:blip>
          <a:srcRect/>
          <a:stretch>
            <a:fillRect l="-6000" r="-6000"/>
          </a:stretch>
        </a:blipFill>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2">
        <dgm:presLayoutVars>
          <dgm:chMax val="1"/>
          <dgm:chPref val="1"/>
        </dgm:presLayoutVars>
      </dgm:prSet>
      <dgm:spPr/>
    </dgm:pt>
    <dgm:pt modelId="{5AB3C10D-885E-4522-AB39-7ED4318D191A}" type="pres">
      <dgm:prSet presAssocID="{5B62599A-5C9B-48E7-896E-EA782AC60C8B}"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1" presStyleCnt="2"/>
      <dgm:spPr>
        <a:prstGeom prst="ellipse">
          <a:avLst/>
        </a:prstGeom>
      </dgm:spPr>
    </dgm:pt>
    <dgm:pt modelId="{F09AEBFF-D2D3-4FFF-AD65-C3CEAEEB10F2}" type="pres">
      <dgm:prSet presAssocID="{1C383F32-22E8-4F62-A3E0-BDC3D5F48992}" presName="iconRect" presStyleLbl="node1" presStyleIdx="1" presStyleCnt="2"/>
      <dgm:spPr>
        <a:blipFill rotWithShape="1">
          <a:blip xmlns:r="http://schemas.openxmlformats.org/officeDocument/2006/relationships" r:embed="rId5">
            <a:extLst>
              <a:ext uri="{BEBA8EAE-BF5A-486C-A8C5-ECC9F3942E4B}">
                <a14:imgProps xmlns:a14="http://schemas.microsoft.com/office/drawing/2010/main">
                  <a14:imgLayer r:embed="rId6">
                    <a14:imgEffect>
                      <a14:sharpenSoften amount="3000"/>
                    </a14:imgEffect>
                    <a14:imgEffect>
                      <a14:brightnessContrast bright="11000" contrast="3000"/>
                    </a14:imgEffect>
                  </a14:imgLayer>
                </a14:imgProps>
              </a:ext>
            </a:extLst>
          </a:blip>
          <a:srcRect/>
          <a:stretch>
            <a:fillRect l="-1000" r="-1000"/>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1" presStyleCnt="2">
        <dgm:presLayoutVars>
          <dgm:chMax val="1"/>
          <dgm:chPref val="1"/>
        </dgm:presLayoutVars>
      </dgm:prSet>
      <dgm:spPr/>
    </dgm:pt>
  </dgm:ptLst>
  <dgm:cxnL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1"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75E30F4F-0E76-457B-9D4F-CDE27C2F7F77}" type="presParOf" srcId="{B6056BFB-47D7-4C5F-BA11-2CB63C56A52D}" destId="{BDCD0AC9-D564-4025-AD8A-36664A6CBE31}" srcOrd="2"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1816199" y="9303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2284199" y="561039"/>
          <a:ext cx="1260000" cy="1260000"/>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48000"/>
                    </a14:imgEffect>
                    <a14:imgEffect>
                      <a14:brightnessContrast bright="29000" contrast="2000"/>
                    </a14:imgEffect>
                  </a14:imgLayer>
                </a14:imgProps>
              </a:ext>
            </a:extLst>
          </a:blip>
          <a:srcRect/>
          <a:stretch>
            <a:fillRect l="-6000" r="-6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111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cap="all"/>
          </a:pPr>
          <a:r>
            <a:rPr lang="pt-BR" sz="2100" kern="1200" noProof="0" dirty="0"/>
            <a:t>Cássius Guimarães chai</a:t>
          </a:r>
        </a:p>
        <a:p>
          <a:pPr marL="0" lvl="0" indent="0" algn="ctr" defTabSz="933450">
            <a:lnSpc>
              <a:spcPct val="100000"/>
            </a:lnSpc>
            <a:spcBef>
              <a:spcPct val="0"/>
            </a:spcBef>
            <a:spcAft>
              <a:spcPct val="35000"/>
            </a:spcAft>
            <a:buNone/>
            <a:defRPr cap="all"/>
          </a:pPr>
          <a:r>
            <a:rPr lang="pt-BR" sz="2100" kern="1200" dirty="0">
              <a:hlinkClick xmlns:r="http://schemas.openxmlformats.org/officeDocument/2006/relationships" r:id="rId3"/>
            </a:rPr>
            <a:t>cassiuschai@gmail.com</a:t>
          </a:r>
          <a:endParaRPr lang="pt-BR" sz="2100" kern="1200" noProof="0" dirty="0"/>
        </a:p>
      </dsp:txBody>
      <dsp:txXfrm>
        <a:off x="1114199" y="2973040"/>
        <a:ext cx="3600000" cy="720000"/>
      </dsp:txXfrm>
    </dsp:sp>
    <dsp:sp modelId="{5BDDFF18-9AEC-4E5E-B9AA-33D86F01A63E}">
      <dsp:nvSpPr>
        <dsp:cNvPr id="0" name=""/>
        <dsp:cNvSpPr/>
      </dsp:nvSpPr>
      <dsp:spPr>
        <a:xfrm>
          <a:off x="6046199" y="93039"/>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6514199" y="561039"/>
          <a:ext cx="1260000" cy="1260000"/>
        </a:xfrm>
        <a:prstGeom prst="rect">
          <a:avLst/>
        </a:prstGeom>
        <a:blipFill rotWithShape="1">
          <a:blip xmlns:r="http://schemas.openxmlformats.org/officeDocument/2006/relationships" r:embed="rId4">
            <a:extLst>
              <a:ext uri="{BEBA8EAE-BF5A-486C-A8C5-ECC9F3942E4B}">
                <a14:imgProps xmlns:a14="http://schemas.microsoft.com/office/drawing/2010/main">
                  <a14:imgLayer r:embed="rId5">
                    <a14:imgEffect>
                      <a14:sharpenSoften amount="3000"/>
                    </a14:imgEffect>
                    <a14:imgEffect>
                      <a14:brightnessContrast bright="11000" contrast="3000"/>
                    </a14:imgEffect>
                  </a14:imgLayer>
                </a14:imgProps>
              </a:ext>
            </a:extLst>
          </a:blip>
          <a:srcRect/>
          <a:stretch>
            <a:fillRect l="-1000" r="-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5344199"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cap="all"/>
          </a:pPr>
          <a:r>
            <a:rPr lang="pt-BR" sz="2100" kern="1200" noProof="0" dirty="0"/>
            <a:t>Pedro Henrique roque lima</a:t>
          </a:r>
        </a:p>
        <a:p>
          <a:pPr marL="0" lvl="0" indent="0" algn="ctr" defTabSz="933450">
            <a:lnSpc>
              <a:spcPct val="100000"/>
            </a:lnSpc>
            <a:spcBef>
              <a:spcPct val="0"/>
            </a:spcBef>
            <a:spcAft>
              <a:spcPct val="35000"/>
            </a:spcAft>
            <a:buNone/>
            <a:defRPr cap="all"/>
          </a:pPr>
          <a:r>
            <a:rPr lang="en-US" sz="2100" kern="1200" dirty="0">
              <a:hlinkClick xmlns:r="http://schemas.openxmlformats.org/officeDocument/2006/relationships" r:id="rId6"/>
            </a:rPr>
            <a:t>plhenriquee18@gmail.com</a:t>
          </a:r>
          <a:endParaRPr lang="pt-BR" sz="2100" kern="1200" noProof="0" dirty="0"/>
        </a:p>
      </dsp:txBody>
      <dsp:txXfrm>
        <a:off x="5344199" y="2973040"/>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Lista de Rótulos de Folhas de Ícone"/>
  <dgm:desc val="Use para mostrar blocos de informações não sequenciais ou agrupados, acompanhados por elementos visuais relacionados. Funciona melhor com ícones ou pequenas imagens com legendas de texto curto."/>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AB5646-C504-47F2-9443-70316A3DF706}" type="datetimeFigureOut">
              <a:rPr lang="pt-BR" smtClean="0"/>
              <a:t>26/09/2022</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E84F96-8EB6-426A-9D4F-EFFB8497D427}" type="slidenum">
              <a:rPr lang="pt-BR" smtClean="0"/>
              <a:t>‹#›</a:t>
            </a:fld>
            <a:endParaRPr lang="pt-BR" dirty="0"/>
          </a:p>
        </p:txBody>
      </p:sp>
    </p:spTree>
    <p:extLst>
      <p:ext uri="{BB962C8B-B14F-4D97-AF65-F5344CB8AC3E}">
        <p14:creationId xmlns:p14="http://schemas.microsoft.com/office/powerpoint/2010/main" val="143904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908BB-2991-4CD2-87EC-C937A3D677CF}" type="datetimeFigureOut">
              <a:rPr lang="pt-BR" noProof="0" smtClean="0"/>
              <a:t>26/09/2022</a:t>
            </a:fld>
            <a:endParaRPr lang="pt-BR" noProof="0"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1B43E-7BEB-4A6E-923F-A85422EFDE1E}" type="slidenum">
              <a:rPr lang="pt-BR" noProof="0" smtClean="0"/>
              <a:t>‹#›</a:t>
            </a:fld>
            <a:endParaRPr lang="pt-BR" noProof="0" dirty="0"/>
          </a:p>
        </p:txBody>
      </p:sp>
    </p:spTree>
    <p:extLst>
      <p:ext uri="{BB962C8B-B14F-4D97-AF65-F5344CB8AC3E}">
        <p14:creationId xmlns:p14="http://schemas.microsoft.com/office/powerpoint/2010/main" val="2854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731B43E-7BEB-4A6E-923F-A85422EFDE1E}" type="slidenum">
              <a:rPr lang="pt-BR" smtClean="0"/>
              <a:t>1</a:t>
            </a:fld>
            <a:endParaRPr lang="pt-BR" dirty="0"/>
          </a:p>
        </p:txBody>
      </p:sp>
    </p:spTree>
    <p:extLst>
      <p:ext uri="{BB962C8B-B14F-4D97-AF65-F5344CB8AC3E}">
        <p14:creationId xmlns:p14="http://schemas.microsoft.com/office/powerpoint/2010/main" val="411481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731B43E-7BEB-4A6E-923F-A85422EFDE1E}" type="slidenum">
              <a:rPr lang="pt-BR" smtClean="0"/>
              <a:t>12</a:t>
            </a:fld>
            <a:endParaRPr lang="pt-BR" dirty="0"/>
          </a:p>
        </p:txBody>
      </p:sp>
    </p:spTree>
    <p:extLst>
      <p:ext uri="{BB962C8B-B14F-4D97-AF65-F5344CB8AC3E}">
        <p14:creationId xmlns:p14="http://schemas.microsoft.com/office/powerpoint/2010/main" val="260518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pt-BR" noProof="0"/>
              <a:t>Clique para editar o estilo do subtítulo Mestre</a:t>
            </a:r>
            <a:endParaRPr lang="pt-BR" noProof="0" dirty="0"/>
          </a:p>
        </p:txBody>
      </p:sp>
      <p:cxnSp>
        <p:nvCxnSpPr>
          <p:cNvPr id="9" name="Conector Re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3D468F44-0190-452C-99F4-9D45B43E835D}" type="datetime1">
              <a:rPr lang="pt-BR" noProof="0" smtClean="0"/>
              <a:t>26/09/2022</a:t>
            </a:fld>
            <a:endParaRPr lang="pt-BR" noProof="0" dirty="0"/>
          </a:p>
        </p:txBody>
      </p:sp>
      <p:sp>
        <p:nvSpPr>
          <p:cNvPr id="5" name="Espaço Reservado para Rodapé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pt-BR" noProof="0" dirty="0"/>
          </a:p>
        </p:txBody>
      </p:sp>
      <p:sp>
        <p:nvSpPr>
          <p:cNvPr id="6" name="Espaço Reservado para o Número do Slid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CBA64EF-F5C2-4B94-BDA4-C1E672592B7D}" type="datetime1">
              <a:rPr lang="pt-BR" noProof="0" smtClean="0"/>
              <a:t>26/09/2022</a:t>
            </a:fld>
            <a:endParaRPr lang="pt-BR" noProof="0"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pt-BR" noProof="0"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cxnSp>
        <p:nvCxnSpPr>
          <p:cNvPr id="9" name="Conector Re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ço Reservado para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757B5363-FC9C-403B-8B02-7E3727244E3E}" type="datetime1">
              <a:rPr lang="pt-BR" noProof="0" smtClean="0"/>
              <a:t>26/09/2022</a:t>
            </a:fld>
            <a:endParaRPr lang="pt-BR" noProof="0" dirty="0"/>
          </a:p>
        </p:txBody>
      </p:sp>
      <p:sp>
        <p:nvSpPr>
          <p:cNvPr id="8" name="Espaço Reservado para Rodapé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pt-BR" noProof="0" dirty="0"/>
          </a:p>
        </p:txBody>
      </p:sp>
      <p:sp>
        <p:nvSpPr>
          <p:cNvPr id="11" name="Espaço Reservado para o Número do Slid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097280" y="2120900"/>
            <a:ext cx="4639736" cy="3748193"/>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515944" y="2120900"/>
            <a:ext cx="4639736" cy="3748194"/>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065507B-DF23-4EA0-A509-730DBF44FE8C}" type="datetime1">
              <a:rPr lang="pt-BR" noProof="0" smtClean="0"/>
              <a:t>26/09/2022</a:t>
            </a:fld>
            <a:endParaRPr lang="pt-BR" noProof="0" dirty="0"/>
          </a:p>
        </p:txBody>
      </p:sp>
      <p:sp>
        <p:nvSpPr>
          <p:cNvPr id="9" name="Espaço Reservado para Rodapé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pt-BR" noProof="0" dirty="0"/>
          </a:p>
        </p:txBody>
      </p:sp>
      <p:sp>
        <p:nvSpPr>
          <p:cNvPr id="10" name="Espaço reservado para o número do slid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097280" y="2958274"/>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515944" y="2958273"/>
            <a:ext cx="4639736" cy="2910821"/>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2" name="Espaço Reservado para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C7073A11-3E1D-401F-8598-3F7D904002D3}" type="datetime1">
              <a:rPr lang="pt-BR" noProof="0" smtClean="0"/>
              <a:t>26/09/2022</a:t>
            </a:fld>
            <a:endParaRPr lang="pt-BR" noProof="0" dirty="0"/>
          </a:p>
        </p:txBody>
      </p:sp>
      <p:sp>
        <p:nvSpPr>
          <p:cNvPr id="11" name="Espaço Reservado para Rodapé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pt-BR" noProof="0" dirty="0"/>
          </a:p>
        </p:txBody>
      </p:sp>
      <p:sp>
        <p:nvSpPr>
          <p:cNvPr id="12" name="Espaço Reservado para Número de Slid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a:t>Clique para editar o título Mestre</a:t>
            </a:r>
            <a:endParaRPr lang="pt-BR" noProof="0" dirty="0"/>
          </a:p>
        </p:txBody>
      </p:sp>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A3E9C50E-F1CC-4AF0-9D96-24628ACA06B8}" type="datetime1">
              <a:rPr lang="pt-BR" noProof="0" smtClean="0"/>
              <a:t>26/09/2022</a:t>
            </a:fld>
            <a:endParaRPr lang="pt-BR" noProof="0"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pt-BR" noProof="0"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4D5573D3-9E31-4B9D-A40F-845A455B2047}" type="datetime1">
              <a:rPr lang="pt-BR" noProof="0" smtClean="0"/>
              <a:t>26/09/2022</a:t>
            </a:fld>
            <a:endParaRPr lang="pt-BR" noProof="0" dirty="0"/>
          </a:p>
        </p:txBody>
      </p:sp>
      <p:sp>
        <p:nvSpPr>
          <p:cNvPr id="3" name="Espaço Reservado para Rodapé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pt-BR" noProof="0" dirty="0"/>
          </a:p>
        </p:txBody>
      </p:sp>
      <p:sp>
        <p:nvSpPr>
          <p:cNvPr id="4" name="Espaço reservado para o número do slid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5458984" y="812799"/>
            <a:ext cx="5928344" cy="5294757"/>
          </a:xfrm>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dirty="0"/>
              <a:t>Clique para editar o texto Mestre</a:t>
            </a:r>
          </a:p>
        </p:txBody>
      </p:sp>
      <p:sp>
        <p:nvSpPr>
          <p:cNvPr id="5" name="Espaço Reservado para Data 4"/>
          <p:cNvSpPr>
            <a:spLocks noGrp="1"/>
          </p:cNvSpPr>
          <p:nvPr>
            <p:ph type="dt" sz="half" idx="10"/>
          </p:nvPr>
        </p:nvSpPr>
        <p:spPr>
          <a:xfrm>
            <a:off x="643464" y="6446520"/>
            <a:ext cx="3517568" cy="365125"/>
          </a:xfrm>
        </p:spPr>
        <p:txBody>
          <a:bodyPr rtlCol="0"/>
          <a:lstStyle>
            <a:lvl1pPr algn="l">
              <a:defRPr/>
            </a:lvl1pPr>
          </a:lstStyle>
          <a:p>
            <a:pPr rtl="0"/>
            <a:fld id="{DC14B858-016A-4025-A56F-12B208AB836C}" type="datetime1">
              <a:rPr lang="pt-BR" noProof="0" smtClean="0"/>
              <a:t>26/09/2022</a:t>
            </a:fld>
            <a:endParaRPr lang="pt-BR" noProof="0" dirty="0"/>
          </a:p>
        </p:txBody>
      </p:sp>
      <p:sp>
        <p:nvSpPr>
          <p:cNvPr id="6" name="Espaço Reservado para Rodapé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pt-BR" noProof="0" dirty="0"/>
          </a:p>
        </p:txBody>
      </p:sp>
      <p:sp>
        <p:nvSpPr>
          <p:cNvPr id="7" name="Espaço reservado para o número do slid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pt-BR" noProof="0" smtClean="0"/>
              <a:pPr rtl="0"/>
              <a:t>‹#›</a:t>
            </a:fld>
            <a:endParaRPr lang="pt-BR"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pt-BR" noProof="0"/>
              <a:t>Clique para editar o título Mestre</a:t>
            </a:r>
            <a:endParaRPr lang="pt-BR" noProof="0" dirty="0"/>
          </a:p>
        </p:txBody>
      </p:sp>
      <p:sp>
        <p:nvSpPr>
          <p:cNvPr id="4" name="Espaço reservado para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5" name="Espaço Reservado para Data 4"/>
          <p:cNvSpPr>
            <a:spLocks noGrp="1"/>
          </p:cNvSpPr>
          <p:nvPr>
            <p:ph type="dt" sz="half" idx="10"/>
          </p:nvPr>
        </p:nvSpPr>
        <p:spPr/>
        <p:txBody>
          <a:bodyPr rtlCol="0"/>
          <a:lstStyle>
            <a:lvl1pPr>
              <a:defRPr/>
            </a:lvl1pPr>
          </a:lstStyle>
          <a:p>
            <a:pPr rtl="0"/>
            <a:fld id="{35DF830C-0D4A-4406-A436-C9B2F71590BD}" type="datetime1">
              <a:rPr lang="pt-BR" noProof="0" smtClean="0"/>
              <a:t>26/09/2022</a:t>
            </a:fld>
            <a:endParaRPr lang="pt-BR" noProof="0" dirty="0"/>
          </a:p>
        </p:txBody>
      </p:sp>
      <p:sp>
        <p:nvSpPr>
          <p:cNvPr id="6" name="Espaço reservado para rodapé 5"/>
          <p:cNvSpPr>
            <a:spLocks noGrp="1"/>
          </p:cNvSpPr>
          <p:nvPr>
            <p:ph type="ftr" sz="quarter" idx="11"/>
          </p:nvPr>
        </p:nvSpPr>
        <p:spPr>
          <a:xfrm>
            <a:off x="1097279" y="6446838"/>
            <a:ext cx="6818262" cy="365125"/>
          </a:xfrm>
        </p:spPr>
        <p:txBody>
          <a:bodyPr rtlCol="0"/>
          <a:lstStyle/>
          <a:p>
            <a:pPr algn="l" rtl="0"/>
            <a:endParaRPr lang="pt-BR" noProof="0"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pt-BR" noProof="0" smtClean="0"/>
              <a:t>‹#›</a:t>
            </a:fld>
            <a:endParaRPr lang="pt-BR"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AD04C2D9-8B52-4B8C-9620-7C67A84A7037}" type="datetime1">
              <a:rPr lang="pt-BR" noProof="0" smtClean="0"/>
              <a:t>26/09/2022</a:t>
            </a:fld>
            <a:endParaRPr lang="pt-BR" noProof="0" dirty="0"/>
          </a:p>
        </p:txBody>
      </p:sp>
      <p:sp>
        <p:nvSpPr>
          <p:cNvPr id="5" name="Espaço Reservado para Rodapé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pt-BR" noProof="0" dirty="0"/>
          </a:p>
        </p:txBody>
      </p:sp>
      <p:sp>
        <p:nvSpPr>
          <p:cNvPr id="6" name="Espaço Reservado para o Número do Slid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pt-BR" noProof="0" smtClean="0"/>
              <a:t>‹#›</a:t>
            </a:fld>
            <a:endParaRPr lang="pt-BR" noProof="0" dirty="0"/>
          </a:p>
        </p:txBody>
      </p:sp>
      <p:cxnSp>
        <p:nvCxnSpPr>
          <p:cNvPr id="10" name="Conector Re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notesSlide" Target="../notesSlides/notesSlide1.xml"/><Relationship Id="rId7" Type="http://schemas.microsoft.com/office/2007/relationships/hdphoto" Target="../media/hdphoto1.wdp"/><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jpeg"/><Relationship Id="rId4" Type="http://schemas.openxmlformats.org/officeDocument/2006/relationships/image" Target="../media/image1.jpe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tângulo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3004667" y="2501082"/>
            <a:ext cx="8947231" cy="1428848"/>
          </a:xfrm>
        </p:spPr>
        <p:txBody>
          <a:bodyPr rtlCol="0">
            <a:normAutofit/>
          </a:bodyPr>
          <a:lstStyle/>
          <a:p>
            <a:pPr algn="just"/>
            <a:r>
              <a:rPr lang="en-US" sz="1800" b="1" i="0" u="none" strike="noStrike" baseline="0" dirty="0">
                <a:solidFill>
                  <a:srgbClr val="5090CD"/>
                </a:solidFill>
                <a:latin typeface="Raleway-Bold"/>
              </a:rPr>
              <a:t>THE CLASH OF IDENTITIES IN THE ERA OF 4.0 INDUSTRIAL REVOLUTION: </a:t>
            </a:r>
            <a:br>
              <a:rPr lang="en-US" sz="1800" b="1" i="0" u="none" strike="noStrike" baseline="0" dirty="0">
                <a:solidFill>
                  <a:srgbClr val="5090CD"/>
                </a:solidFill>
                <a:latin typeface="Raleway-Bold"/>
              </a:rPr>
            </a:br>
            <a:br>
              <a:rPr lang="en-US" sz="1800" b="1" i="0" u="none" strike="noStrike" baseline="0" dirty="0">
                <a:solidFill>
                  <a:srgbClr val="5090CD"/>
                </a:solidFill>
                <a:latin typeface="Raleway-Bold"/>
              </a:rPr>
            </a:br>
            <a:r>
              <a:rPr lang="en-US" sz="1800" b="1" i="0" u="none" strike="noStrike" baseline="0" dirty="0">
                <a:solidFill>
                  <a:srgbClr val="5090CD"/>
                </a:solidFill>
                <a:latin typeface="Raleway-Bold"/>
              </a:rPr>
              <a:t>RE-DISCUSSING </a:t>
            </a:r>
            <a:r>
              <a:rPr lang="en-US" sz="1800" b="1" i="0" u="none" strike="noStrike" baseline="0" dirty="0">
                <a:solidFill>
                  <a:srgbClr val="C00000"/>
                </a:solidFill>
                <a:latin typeface="Raleway-Bold"/>
              </a:rPr>
              <a:t>THE RULE OF LAW, THE</a:t>
            </a:r>
            <a:r>
              <a:rPr lang="en-US" sz="1800" b="1" i="0" u="none" strike="noStrike" baseline="0" dirty="0">
                <a:solidFill>
                  <a:srgbClr val="5090CD"/>
                </a:solidFill>
                <a:latin typeface="Raleway-Bold"/>
              </a:rPr>
              <a:t> </a:t>
            </a:r>
            <a:r>
              <a:rPr lang="en-US" sz="1800" b="1" i="0" u="none" strike="noStrike" baseline="0" dirty="0">
                <a:solidFill>
                  <a:srgbClr val="C00000"/>
                </a:solidFill>
                <a:latin typeface="Raleway-Bold"/>
              </a:rPr>
              <a:t>A.I. LAW ENFORCEMENT, </a:t>
            </a:r>
            <a:r>
              <a:rPr lang="en-US" sz="1800" b="1" i="0" u="none" strike="noStrike" baseline="0" dirty="0">
                <a:solidFill>
                  <a:srgbClr val="5090CD"/>
                </a:solidFill>
                <a:latin typeface="Raleway-Bold"/>
              </a:rPr>
              <a:t>AND </a:t>
            </a:r>
            <a:r>
              <a:rPr lang="pt-BR" sz="1800" b="1" i="0" u="none" strike="noStrike" baseline="0" dirty="0">
                <a:solidFill>
                  <a:srgbClr val="C00000"/>
                </a:solidFill>
                <a:latin typeface="Raleway-Bold"/>
              </a:rPr>
              <a:t>HUMAN RIGHTS PROTECTION MEASURES</a:t>
            </a:r>
            <a:endParaRPr lang="pt-BR" dirty="0">
              <a:solidFill>
                <a:srgbClr val="C00000"/>
              </a:solidFill>
            </a:endParaRP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6805053" y="4613734"/>
            <a:ext cx="4829101" cy="1238616"/>
          </a:xfrm>
        </p:spPr>
        <p:txBody>
          <a:bodyPr rtlCol="0">
            <a:normAutofit/>
          </a:bodyPr>
          <a:lstStyle/>
          <a:p>
            <a:pPr rtl="0"/>
            <a:r>
              <a:rPr lang="pt-BR" sz="1800" b="1" dirty="0"/>
              <a:t>CÁSSIUS</a:t>
            </a:r>
            <a:r>
              <a:rPr lang="pt-BR" sz="1800" dirty="0"/>
              <a:t> GUIMARÃES </a:t>
            </a:r>
            <a:r>
              <a:rPr lang="pt-BR" sz="1800" b="1" dirty="0"/>
              <a:t>CHAI</a:t>
            </a:r>
          </a:p>
          <a:p>
            <a:pPr rtl="0"/>
            <a:r>
              <a:rPr lang="pt-BR" sz="1800" b="1" dirty="0"/>
              <a:t>PEDRO</a:t>
            </a:r>
            <a:r>
              <a:rPr lang="pt-BR" sz="1800" dirty="0"/>
              <a:t> HENRIQUE R. </a:t>
            </a:r>
            <a:r>
              <a:rPr lang="pt-BR" sz="1800" b="1" dirty="0"/>
              <a:t>LIMA</a:t>
            </a:r>
          </a:p>
        </p:txBody>
      </p:sp>
      <p:pic>
        <p:nvPicPr>
          <p:cNvPr id="6" name="Imagem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 y="10"/>
            <a:ext cx="2764564" cy="6857990"/>
          </a:xfrm>
          <a:prstGeom prst="rect">
            <a:avLst/>
          </a:prstGeom>
        </p:spPr>
      </p:pic>
      <p:cxnSp>
        <p:nvCxnSpPr>
          <p:cNvPr id="26" name="Conector Reto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Imagem 4">
            <a:extLst>
              <a:ext uri="{FF2B5EF4-FFF2-40B4-BE49-F238E27FC236}">
                <a16:creationId xmlns:a16="http://schemas.microsoft.com/office/drawing/2014/main" id="{DE338759-8473-0008-4DB2-732FB1B72527}"/>
              </a:ext>
            </a:extLst>
          </p:cNvPr>
          <p:cNvPicPr>
            <a:picLocks noChangeAspect="1"/>
          </p:cNvPicPr>
          <p:nvPr/>
        </p:nvPicPr>
        <p:blipFill>
          <a:blip r:embed="rId5"/>
          <a:stretch>
            <a:fillRect/>
          </a:stretch>
        </p:blipFill>
        <p:spPr>
          <a:xfrm>
            <a:off x="-1" y="13948"/>
            <a:ext cx="12192000" cy="2133429"/>
          </a:xfrm>
          <a:prstGeom prst="rect">
            <a:avLst/>
          </a:prstGeom>
        </p:spPr>
      </p:pic>
      <p:pic>
        <p:nvPicPr>
          <p:cNvPr id="10" name="Imagem 9">
            <a:extLst>
              <a:ext uri="{FF2B5EF4-FFF2-40B4-BE49-F238E27FC236}">
                <a16:creationId xmlns:a16="http://schemas.microsoft.com/office/drawing/2014/main" id="{5450A15F-64D8-ED59-91D1-67444F11C83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48000"/>
                    </a14:imgEffect>
                    <a14:imgEffect>
                      <a14:brightnessContrast bright="29000" contrast="2000"/>
                    </a14:imgEffect>
                  </a14:imgLayer>
                </a14:imgProps>
              </a:ext>
            </a:extLst>
          </a:blip>
          <a:stretch>
            <a:fillRect/>
          </a:stretch>
        </p:blipFill>
        <p:spPr>
          <a:xfrm>
            <a:off x="621738" y="2535285"/>
            <a:ext cx="2009012" cy="1787430"/>
          </a:xfrm>
          <a:prstGeom prst="rect">
            <a:avLst/>
          </a:prstGeom>
          <a:scene3d>
            <a:camera prst="orthographicFront">
              <a:rot lat="0" lon="10500001" rev="0"/>
            </a:camera>
            <a:lightRig rig="threePt" dir="t"/>
          </a:scene3d>
        </p:spPr>
      </p:pic>
      <p:pic>
        <p:nvPicPr>
          <p:cNvPr id="12" name="Imagem 11">
            <a:extLst>
              <a:ext uri="{FF2B5EF4-FFF2-40B4-BE49-F238E27FC236}">
                <a16:creationId xmlns:a16="http://schemas.microsoft.com/office/drawing/2014/main" id="{5567C4DE-60A1-B7ED-4598-ED86702F0D2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
                    </a14:imgEffect>
                    <a14:imgEffect>
                      <a14:brightnessContrast bright="11000" contrast="3000"/>
                    </a14:imgEffect>
                  </a14:imgLayer>
                </a14:imgProps>
              </a:ext>
            </a:extLst>
          </a:blip>
          <a:stretch>
            <a:fillRect/>
          </a:stretch>
        </p:blipFill>
        <p:spPr>
          <a:xfrm>
            <a:off x="611320" y="4696642"/>
            <a:ext cx="1828520" cy="1787430"/>
          </a:xfrm>
          <a:prstGeom prst="rect">
            <a:avLst/>
          </a:prstGeom>
        </p:spPr>
      </p:pic>
      <p:pic>
        <p:nvPicPr>
          <p:cNvPr id="1026" name="Picture 2" descr="Brasil bandeira botao Imagens de Stock de Arte Vetorial | Depositphotos">
            <a:extLst>
              <a:ext uri="{FF2B5EF4-FFF2-40B4-BE49-F238E27FC236}">
                <a16:creationId xmlns:a16="http://schemas.microsoft.com/office/drawing/2014/main" id="{48B2B4B9-AAE0-4A01-B813-3A45C8614E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9761" y="4613734"/>
            <a:ext cx="694268" cy="69426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descr="Imagem em preto e branco&#10;&#10;Descrição gerada automaticamente com confiança média">
            <a:extLst>
              <a:ext uri="{FF2B5EF4-FFF2-40B4-BE49-F238E27FC236}">
                <a16:creationId xmlns:a16="http://schemas.microsoft.com/office/drawing/2014/main" id="{4CE78C1D-A0BD-7BE3-0B8D-6A16D4562EA5}"/>
              </a:ext>
            </a:extLst>
          </p:cNvPr>
          <p:cNvPicPr>
            <a:picLocks noChangeAspect="1"/>
          </p:cNvPicPr>
          <p:nvPr/>
        </p:nvPicPr>
        <p:blipFill>
          <a:blip r:embed="rId11"/>
          <a:stretch>
            <a:fillRect/>
          </a:stretch>
        </p:blipFill>
        <p:spPr>
          <a:xfrm>
            <a:off x="9428296" y="5914997"/>
            <a:ext cx="1141321" cy="770216"/>
          </a:xfrm>
          <a:prstGeom prst="rect">
            <a:avLst/>
          </a:prstGeom>
        </p:spPr>
      </p:pic>
      <p:pic>
        <p:nvPicPr>
          <p:cNvPr id="16" name="Imagem 15" descr="Logotipo&#10;&#10;Descrição gerada automaticamente">
            <a:extLst>
              <a:ext uri="{FF2B5EF4-FFF2-40B4-BE49-F238E27FC236}">
                <a16:creationId xmlns:a16="http://schemas.microsoft.com/office/drawing/2014/main" id="{48D9FEC0-3662-6C9F-16C6-260999917595}"/>
              </a:ext>
            </a:extLst>
          </p:cNvPr>
          <p:cNvPicPr>
            <a:picLocks noChangeAspect="1"/>
          </p:cNvPicPr>
          <p:nvPr/>
        </p:nvPicPr>
        <p:blipFill>
          <a:blip r:embed="rId12"/>
          <a:stretch>
            <a:fillRect/>
          </a:stretch>
        </p:blipFill>
        <p:spPr>
          <a:xfrm>
            <a:off x="5114350" y="5875842"/>
            <a:ext cx="847603" cy="847603"/>
          </a:xfrm>
          <a:prstGeom prst="rect">
            <a:avLst/>
          </a:prstGeom>
        </p:spPr>
      </p:pic>
      <p:pic>
        <p:nvPicPr>
          <p:cNvPr id="18" name="Imagem 17" descr="Uma imagem contendo Texto&#10;&#10;Descrição gerada automaticamente">
            <a:extLst>
              <a:ext uri="{FF2B5EF4-FFF2-40B4-BE49-F238E27FC236}">
                <a16:creationId xmlns:a16="http://schemas.microsoft.com/office/drawing/2014/main" id="{15D142D3-78CE-EB3E-37AA-97E2721B97B8}"/>
              </a:ext>
            </a:extLst>
          </p:cNvPr>
          <p:cNvPicPr>
            <a:picLocks noChangeAspect="1"/>
          </p:cNvPicPr>
          <p:nvPr/>
        </p:nvPicPr>
        <p:blipFill>
          <a:blip r:embed="rId13"/>
          <a:stretch>
            <a:fillRect/>
          </a:stretch>
        </p:blipFill>
        <p:spPr>
          <a:xfrm>
            <a:off x="6206895" y="5990944"/>
            <a:ext cx="2868881" cy="694269"/>
          </a:xfrm>
          <a:prstGeom prst="rect">
            <a:avLst/>
          </a:prstGeom>
        </p:spPr>
      </p:pic>
      <p:pic>
        <p:nvPicPr>
          <p:cNvPr id="20" name="Imagem 19">
            <a:extLst>
              <a:ext uri="{FF2B5EF4-FFF2-40B4-BE49-F238E27FC236}">
                <a16:creationId xmlns:a16="http://schemas.microsoft.com/office/drawing/2014/main" id="{33FB9F09-F658-A6FF-9D4C-781D2EE56DDF}"/>
              </a:ext>
            </a:extLst>
          </p:cNvPr>
          <p:cNvPicPr>
            <a:picLocks noChangeAspect="1"/>
          </p:cNvPicPr>
          <p:nvPr/>
        </p:nvPicPr>
        <p:blipFill>
          <a:blip r:embed="rId14"/>
          <a:stretch>
            <a:fillRect/>
          </a:stretch>
        </p:blipFill>
        <p:spPr>
          <a:xfrm>
            <a:off x="10890147" y="5810559"/>
            <a:ext cx="868938" cy="874654"/>
          </a:xfrm>
          <a:prstGeom prst="rect">
            <a:avLst/>
          </a:prstGeom>
        </p:spPr>
      </p:pic>
      <p:pic>
        <p:nvPicPr>
          <p:cNvPr id="1030" name="Picture 6" descr="Sociedade civil, membros e servidores do MPMA podem oferecer sugestões para  elaboração do PPA">
            <a:extLst>
              <a:ext uri="{FF2B5EF4-FFF2-40B4-BE49-F238E27FC236}">
                <a16:creationId xmlns:a16="http://schemas.microsoft.com/office/drawing/2014/main" id="{C15CE4D6-B119-1A29-833F-EED18FC2A8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2412" y="5660685"/>
            <a:ext cx="1608338" cy="102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940392" cy="1450757"/>
          </a:xfrm>
        </p:spPr>
        <p:txBody>
          <a:bodyPr>
            <a:normAutofit/>
          </a:bodyPr>
          <a:lstStyle/>
          <a:p>
            <a:r>
              <a:rPr lang="en-US" sz="4000" b="1" dirty="0"/>
              <a:t>Conclusive Remarks:</a:t>
            </a: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497711" y="1865132"/>
            <a:ext cx="11435787" cy="3760891"/>
          </a:xfrm>
        </p:spPr>
        <p:txBody>
          <a:bodyPr>
            <a:noAutofit/>
          </a:bodyPr>
          <a:lstStyle/>
          <a:p>
            <a:pPr algn="just"/>
            <a:r>
              <a:rPr lang="en-US" sz="2400" b="1" i="0" u="none" strike="noStrike" baseline="0" dirty="0">
                <a:latin typeface="+mj-lt"/>
              </a:rPr>
              <a:t>Social media use reinforces or mitigates social and cultural differences.</a:t>
            </a:r>
            <a:r>
              <a:rPr lang="en-US" sz="2400" b="0" i="0" u="none" strike="noStrike" baseline="0" dirty="0">
                <a:latin typeface="+mj-lt"/>
              </a:rPr>
              <a:t> In this regard, we encourage:</a:t>
            </a:r>
          </a:p>
          <a:p>
            <a:pPr algn="just"/>
            <a:r>
              <a:rPr lang="en-US" sz="2400" dirty="0">
                <a:latin typeface="+mj-lt"/>
              </a:rPr>
              <a:t>1. </a:t>
            </a:r>
            <a:r>
              <a:rPr lang="en-US" sz="2400" b="0" i="0" u="none" strike="noStrike" baseline="0" dirty="0">
                <a:latin typeface="+mj-lt"/>
              </a:rPr>
              <a:t>the use of the General Data Protection Regulation to implement precautionary A.I. measures to block and remove offensive data, in accordance with the Budapest Convention, enforcing A.I. preventive state defense policies, and nationally implemented regulations, given the preponderance of collective interest to the highest possible level of public reason despite individual privacy, settings by default, so the datasets are no longer publicly available. </a:t>
            </a:r>
          </a:p>
          <a:p>
            <a:pPr algn="just"/>
            <a:endParaRPr lang="en-US" sz="2400" b="0" i="0" u="none" strike="noStrike" baseline="0" dirty="0">
              <a:latin typeface="+mj-lt"/>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29957899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940392" cy="1450757"/>
          </a:xfrm>
        </p:spPr>
        <p:txBody>
          <a:bodyPr>
            <a:normAutofit/>
          </a:bodyPr>
          <a:lstStyle/>
          <a:p>
            <a:r>
              <a:rPr lang="en-US" sz="4000" b="1" dirty="0"/>
              <a:t>Conclusive Remarks:</a:t>
            </a: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378106" y="2686935"/>
            <a:ext cx="11435787" cy="3760891"/>
          </a:xfrm>
        </p:spPr>
        <p:txBody>
          <a:bodyPr>
            <a:noAutofit/>
          </a:bodyPr>
          <a:lstStyle/>
          <a:p>
            <a:pPr algn="just"/>
            <a:r>
              <a:rPr lang="en-US" sz="2400" dirty="0">
                <a:latin typeface="+mj-lt"/>
              </a:rPr>
              <a:t>2. </a:t>
            </a:r>
            <a:r>
              <a:rPr lang="en-US" sz="2400" b="0" i="0" u="none" strike="noStrike" baseline="0" dirty="0">
                <a:latin typeface="+mj-lt"/>
              </a:rPr>
              <a:t>Finally, we advocate that the collected information can be immediately forwarded to administrative and judicial authorities, in accordance with due process for appropriate liability proceedings, notwithstanding freedom of expression and the rights to transparency and control over the collection </a:t>
            </a:r>
            <a:r>
              <a:rPr lang="pt-BR" sz="2400" b="0" i="0" u="none" strike="noStrike" baseline="0" dirty="0">
                <a:latin typeface="+mj-lt"/>
              </a:rPr>
              <a:t>of personal Information.</a:t>
            </a:r>
            <a:endParaRPr lang="pt-BR" sz="2400" dirty="0">
              <a:latin typeface="+mj-lt"/>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276880180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Espaço Reservado para Conteúdo 2" descr="Elemento gráfico do SmartArt">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25120014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2259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951967" cy="1450757"/>
          </a:xfrm>
        </p:spPr>
        <p:txBody>
          <a:bodyPr>
            <a:normAutofit/>
          </a:bodyPr>
          <a:lstStyle/>
          <a:p>
            <a:r>
              <a:rPr lang="en-US" sz="4000" b="1" dirty="0"/>
              <a:t>Outline</a:t>
            </a: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992553" y="2085052"/>
            <a:ext cx="10558981" cy="3760891"/>
          </a:xfrm>
        </p:spPr>
        <p:txBody>
          <a:bodyPr>
            <a:normAutofit fontScale="70000" lnSpcReduction="20000"/>
          </a:bodyPr>
          <a:lstStyle/>
          <a:p>
            <a:pPr algn="just">
              <a:buFont typeface="Wingdings" panose="05000000000000000000" pitchFamily="2" charset="2"/>
              <a:buChar char="v"/>
            </a:pPr>
            <a:r>
              <a:rPr lang="en-US" sz="1800" b="0" i="0" u="none" strike="noStrike" baseline="0" dirty="0">
                <a:latin typeface="Raleway-Regular"/>
              </a:rPr>
              <a:t>  </a:t>
            </a:r>
            <a:r>
              <a:rPr lang="en-US" sz="2600" i="0" u="none" strike="noStrike" baseline="0" dirty="0">
                <a:latin typeface="+mj-lt"/>
              </a:rPr>
              <a:t>Global Phenomena Reshaping Criminal Justice Systems: complying with the 27th Annual Meeting Agenda;</a:t>
            </a:r>
          </a:p>
          <a:p>
            <a:pPr algn="just">
              <a:buFont typeface="Wingdings" panose="05000000000000000000" pitchFamily="2" charset="2"/>
              <a:buChar char="v"/>
            </a:pPr>
            <a:r>
              <a:rPr lang="en-US" sz="2600" dirty="0">
                <a:latin typeface="+mj-lt"/>
              </a:rPr>
              <a:t> Objectives;</a:t>
            </a:r>
          </a:p>
          <a:p>
            <a:pPr algn="just">
              <a:buFont typeface="Wingdings" panose="05000000000000000000" pitchFamily="2" charset="2"/>
              <a:buChar char="v"/>
            </a:pPr>
            <a:r>
              <a:rPr lang="en-US" sz="2600" dirty="0">
                <a:latin typeface="+mj-lt"/>
              </a:rPr>
              <a:t> Research contextualization: disruptive social shared perceptions;</a:t>
            </a:r>
          </a:p>
          <a:p>
            <a:pPr algn="just">
              <a:buFont typeface="Wingdings" panose="05000000000000000000" pitchFamily="2" charset="2"/>
              <a:buChar char="v"/>
            </a:pPr>
            <a:r>
              <a:rPr lang="en-US" sz="2600" dirty="0">
                <a:latin typeface="+mj-lt"/>
              </a:rPr>
              <a:t> Hypothesis on counteracting cybercrime asymmetrically;</a:t>
            </a:r>
          </a:p>
          <a:p>
            <a:pPr algn="just">
              <a:buFont typeface="Wingdings" panose="05000000000000000000" pitchFamily="2" charset="2"/>
              <a:buChar char="v"/>
            </a:pPr>
            <a:r>
              <a:rPr lang="en-US" sz="2600" dirty="0">
                <a:effectLst/>
                <a:latin typeface="+mj-lt"/>
                <a:ea typeface="Times New Roman" panose="02020603050405020304" pitchFamily="18" charset="0"/>
              </a:rPr>
              <a:t> Freedom of expression and Democracy: cybercrime-related observations;</a:t>
            </a:r>
          </a:p>
          <a:p>
            <a:pPr algn="just">
              <a:buFont typeface="Wingdings" panose="05000000000000000000" pitchFamily="2" charset="2"/>
              <a:buChar char="v"/>
            </a:pPr>
            <a:r>
              <a:rPr lang="en-US" sz="2600" dirty="0">
                <a:solidFill>
                  <a:srgbClr val="000000"/>
                </a:solidFill>
                <a:effectLst/>
                <a:latin typeface="+mj-lt"/>
                <a:ea typeface="Times New Roman" panose="02020603050405020304" pitchFamily="18" charset="0"/>
                <a:cs typeface="Times New Roman" panose="02020603050405020304" pitchFamily="18" charset="0"/>
              </a:rPr>
              <a:t> Due Process: Privacy and Evidence Collection Rules of Procedure Insights.</a:t>
            </a:r>
          </a:p>
          <a:p>
            <a:pPr algn="just">
              <a:buFont typeface="Wingdings" panose="05000000000000000000" pitchFamily="2" charset="2"/>
              <a:buChar char="v"/>
            </a:pPr>
            <a:r>
              <a:rPr lang="en-US" sz="2600" dirty="0">
                <a:solidFill>
                  <a:srgbClr val="000000"/>
                </a:solidFill>
                <a:latin typeface="+mj-lt"/>
                <a:ea typeface="Calibri" panose="020F0502020204030204" pitchFamily="34" charset="0"/>
                <a:cs typeface="Times New Roman" panose="02020603050405020304" pitchFamily="18" charset="0"/>
              </a:rPr>
              <a:t> Budapest Convention: brief remarks on the 2</a:t>
            </a:r>
            <a:r>
              <a:rPr lang="en-US" sz="2600" baseline="30000" dirty="0">
                <a:solidFill>
                  <a:srgbClr val="000000"/>
                </a:solidFill>
                <a:latin typeface="+mj-lt"/>
                <a:ea typeface="Calibri" panose="020F0502020204030204" pitchFamily="34" charset="0"/>
                <a:cs typeface="Times New Roman" panose="02020603050405020304" pitchFamily="18" charset="0"/>
              </a:rPr>
              <a:t>nd</a:t>
            </a:r>
            <a:r>
              <a:rPr lang="en-US" sz="2600" dirty="0">
                <a:solidFill>
                  <a:srgbClr val="000000"/>
                </a:solidFill>
                <a:latin typeface="+mj-lt"/>
                <a:ea typeface="Calibri" panose="020F0502020204030204" pitchFamily="34" charset="0"/>
                <a:cs typeface="Times New Roman" panose="02020603050405020304" pitchFamily="18" charset="0"/>
              </a:rPr>
              <a:t> Additional Protocol, and the enforcement of the IAP </a:t>
            </a:r>
            <a:r>
              <a:rPr lang="en-US" sz="2600" b="0" i="0" u="none" strike="noStrike" baseline="0" dirty="0">
                <a:latin typeface="+mj-lt"/>
              </a:rPr>
              <a:t>the Prosecutors 	International Cooperation Platform (PICP);</a:t>
            </a:r>
            <a:endParaRPr lang="en-US" sz="2600" dirty="0">
              <a:solidFill>
                <a:srgbClr val="000000"/>
              </a:solidFill>
              <a:latin typeface="+mj-lt"/>
              <a:ea typeface="Calibri" panose="020F0502020204030204" pitchFamily="34" charset="0"/>
              <a:cs typeface="Times New Roman" panose="02020603050405020304" pitchFamily="18" charset="0"/>
            </a:endParaRPr>
          </a:p>
          <a:p>
            <a:pPr algn="just">
              <a:buFont typeface="Wingdings" panose="05000000000000000000" pitchFamily="2" charset="2"/>
              <a:buChar char="v"/>
            </a:pPr>
            <a:r>
              <a:rPr lang="en-US" sz="2600" dirty="0">
                <a:solidFill>
                  <a:srgbClr val="000000"/>
                </a:solidFill>
                <a:effectLst/>
                <a:latin typeface="+mj-lt"/>
                <a:ea typeface="Calibri" panose="020F0502020204030204" pitchFamily="34" charset="0"/>
                <a:cs typeface="Times New Roman" panose="02020603050405020304" pitchFamily="18" charset="0"/>
              </a:rPr>
              <a:t> Conclusive Remarks.</a:t>
            </a:r>
            <a:endParaRPr lang="pt-BR" sz="2600" dirty="0">
              <a:effectLst/>
              <a:latin typeface="+mj-lt"/>
              <a:ea typeface="Calibri" panose="020F0502020204030204" pitchFamily="34" charset="0"/>
              <a:cs typeface="Times New Roman" panose="02020603050405020304" pitchFamily="18" charset="0"/>
            </a:endParaRPr>
          </a:p>
          <a:p>
            <a:pPr algn="just">
              <a:buFont typeface="Wingdings" panose="05000000000000000000" pitchFamily="2" charset="2"/>
              <a:buChar char="v"/>
            </a:pPr>
            <a:endParaRPr lang="en-US" sz="2400" dirty="0">
              <a:effectLst/>
              <a:latin typeface="+mj-lt"/>
              <a:ea typeface="Times New Roman" panose="02020603050405020304" pitchFamily="18" charset="0"/>
            </a:endParaRPr>
          </a:p>
          <a:p>
            <a:pPr algn="just">
              <a:buFont typeface="Wingdings" panose="05000000000000000000" pitchFamily="2" charset="2"/>
              <a:buChar char="v"/>
            </a:pPr>
            <a:endParaRPr lang="en-US" dirty="0"/>
          </a:p>
          <a:p>
            <a:pPr algn="just">
              <a:buFont typeface="Wingdings" panose="05000000000000000000" pitchFamily="2" charset="2"/>
              <a:buChar char="v"/>
            </a:pPr>
            <a:endParaRPr lang="pt-BR" dirty="0"/>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402691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1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1499"/>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1499"/>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1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951967" cy="1450757"/>
          </a:xfrm>
        </p:spPr>
        <p:txBody>
          <a:bodyPr>
            <a:normAutofit/>
          </a:bodyPr>
          <a:lstStyle/>
          <a:p>
            <a:r>
              <a:rPr lang="pt-BR" sz="4000" b="1" i="0" u="none" strike="noStrike" baseline="0" dirty="0"/>
              <a:t>Global Phenomena Reshaping Criminal Justice Systems</a:t>
            </a:r>
            <a:endParaRPr lang="pt-BR" sz="4000" b="1" dirty="0"/>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462987" y="2108201"/>
            <a:ext cx="11493661" cy="3760891"/>
          </a:xfrm>
        </p:spPr>
        <p:txBody>
          <a:bodyPr>
            <a:normAutofit fontScale="92500"/>
          </a:bodyPr>
          <a:lstStyle/>
          <a:p>
            <a:pPr algn="just">
              <a:buFont typeface="Wingdings" panose="05000000000000000000" pitchFamily="2" charset="2"/>
              <a:buChar char="v"/>
            </a:pPr>
            <a:r>
              <a:rPr lang="en-US" sz="1800" b="0" i="0" u="none" strike="noStrike" baseline="0" dirty="0">
                <a:latin typeface="Raleway-Regular"/>
              </a:rPr>
              <a:t> </a:t>
            </a:r>
            <a:r>
              <a:rPr lang="en-US" sz="2400" b="0" i="0" u="none" strike="noStrike" baseline="0" dirty="0">
                <a:latin typeface="+mj-lt"/>
              </a:rPr>
              <a:t>The impact of the pandemic on criminal justice systems and examine whether the strategies and digital technologies deployed to ensure business continuity are both desirable and sustainable in the long term.</a:t>
            </a:r>
          </a:p>
          <a:p>
            <a:pPr algn="just">
              <a:buFont typeface="Wingdings" panose="05000000000000000000" pitchFamily="2" charset="2"/>
              <a:buChar char="v"/>
            </a:pPr>
            <a:r>
              <a:rPr lang="en-US" sz="2400" dirty="0">
                <a:latin typeface="+mj-lt"/>
              </a:rPr>
              <a:t>T</a:t>
            </a:r>
            <a:r>
              <a:rPr lang="en-US" sz="2400" b="0" i="0" u="none" strike="noStrike" baseline="0" dirty="0">
                <a:latin typeface="+mj-lt"/>
              </a:rPr>
              <a:t>he rapid growth </a:t>
            </a:r>
            <a:r>
              <a:rPr lang="pt-BR" sz="2400" b="0" i="0" u="none" strike="noStrike" baseline="0" dirty="0">
                <a:latin typeface="+mj-lt"/>
              </a:rPr>
              <a:t>in </a:t>
            </a:r>
            <a:r>
              <a:rPr lang="en-US" sz="2400" b="0" i="0" u="none" strike="noStrike" baseline="0" dirty="0">
                <a:latin typeface="+mj-lt"/>
              </a:rPr>
              <a:t>the prevalence and sophistication of cybercrimes and the enormous challenges these bring to criminal justice actors.</a:t>
            </a:r>
          </a:p>
          <a:p>
            <a:pPr algn="just">
              <a:buFont typeface="Wingdings" panose="05000000000000000000" pitchFamily="2" charset="2"/>
              <a:buChar char="v"/>
            </a:pPr>
            <a:r>
              <a:rPr lang="en-US" sz="2400" dirty="0">
                <a:latin typeface="+mj-lt"/>
              </a:rPr>
              <a:t> ? P</a:t>
            </a:r>
            <a:r>
              <a:rPr lang="en-US" sz="2400" b="0" i="0" u="none" strike="noStrike" baseline="0" dirty="0">
                <a:latin typeface="+mj-lt"/>
              </a:rPr>
              <a:t>rosecutorial responses, including engagement with the private sector and information technology solutions;</a:t>
            </a:r>
          </a:p>
          <a:p>
            <a:pPr algn="just">
              <a:buFont typeface="Wingdings" panose="05000000000000000000" pitchFamily="2" charset="2"/>
              <a:buChar char="v"/>
            </a:pPr>
            <a:r>
              <a:rPr lang="pt-BR" sz="2400" b="0" i="0" u="none" strike="noStrike" baseline="0" dirty="0">
                <a:latin typeface="+mj-lt"/>
              </a:rPr>
              <a:t> explore the </a:t>
            </a:r>
            <a:r>
              <a:rPr lang="en-US" sz="2400" b="0" i="0" u="none" strike="noStrike" baseline="0" dirty="0">
                <a:latin typeface="+mj-lt"/>
              </a:rPr>
              <a:t>forensic capacity, resources, legislative and organizational solutions of prosecution authorities and the role of the private sector in the preservation and recovery of digital evidence.</a:t>
            </a:r>
            <a:endParaRPr lang="pt-BR" sz="2400" dirty="0">
              <a:latin typeface="+mj-lt"/>
            </a:endParaRPr>
          </a:p>
          <a:p>
            <a:pPr algn="just"/>
            <a:endParaRPr lang="pt-BR" dirty="0"/>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67296005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9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9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750349" cy="1450757"/>
          </a:xfrm>
        </p:spPr>
        <p:txBody>
          <a:bodyPr>
            <a:normAutofit/>
          </a:bodyPr>
          <a:lstStyle/>
          <a:p>
            <a:r>
              <a:rPr lang="pt-BR" sz="4000" b="1" dirty="0"/>
              <a:t>Objetive</a:t>
            </a: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p:txBody>
          <a:bodyPr>
            <a:normAutofit/>
          </a:bodyPr>
          <a:lstStyle/>
          <a:p>
            <a:pPr algn="just">
              <a:buFont typeface="Wingdings" panose="05000000000000000000" pitchFamily="2" charset="2"/>
              <a:buChar char="v"/>
            </a:pPr>
            <a:r>
              <a:rPr lang="en-US" sz="3600" dirty="0">
                <a:effectLst/>
                <a:latin typeface="+mj-lt"/>
                <a:ea typeface="Times New Roman" panose="02020603050405020304" pitchFamily="18" charset="0"/>
              </a:rPr>
              <a:t>The research analysis scrutinizes </a:t>
            </a:r>
            <a:r>
              <a:rPr lang="en-US" sz="3600" dirty="0">
                <a:latin typeface="+mj-lt"/>
                <a:ea typeface="Times New Roman" panose="02020603050405020304" pitchFamily="18" charset="0"/>
              </a:rPr>
              <a:t>in what way </a:t>
            </a:r>
            <a:r>
              <a:rPr lang="en-US" sz="3600" dirty="0">
                <a:effectLst/>
                <a:latin typeface="+mj-lt"/>
                <a:ea typeface="Times New Roman" panose="02020603050405020304" pitchFamily="18" charset="0"/>
              </a:rPr>
              <a:t>aspects of the 4.0 Industrial Revolution impacts on national identities discussing interlinkages between Freedom of expression, the Rule of Law, and geopolitical strategies considering A.I. law enforcement approaches and human rights protection measures. </a:t>
            </a:r>
            <a:endParaRPr lang="pt-BR" sz="3600" dirty="0">
              <a:latin typeface="+mj-lt"/>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214602098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750349" cy="1450757"/>
          </a:xfrm>
        </p:spPr>
        <p:txBody>
          <a:bodyPr>
            <a:normAutofit/>
          </a:bodyPr>
          <a:lstStyle/>
          <a:p>
            <a:r>
              <a:rPr lang="en-US" sz="4000" b="1" dirty="0"/>
              <a:t>Disruptive Social Context</a:t>
            </a: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1066800" y="1865133"/>
            <a:ext cx="10058400" cy="3760891"/>
          </a:xfrm>
        </p:spPr>
        <p:txBody>
          <a:bodyPr>
            <a:noAutofit/>
          </a:bodyPr>
          <a:lstStyle/>
          <a:p>
            <a:pPr algn="just"/>
            <a:r>
              <a:rPr lang="en-US" sz="3200" b="0" i="0" u="none" strike="noStrike" baseline="0" dirty="0">
                <a:latin typeface="+mj-lt"/>
              </a:rPr>
              <a:t>The context of the pandemic in the contemporaneity of 4.0 societies advances with </a:t>
            </a:r>
            <a:r>
              <a:rPr lang="en-US" sz="3200" b="1" i="0" u="none" strike="noStrike" baseline="0" dirty="0">
                <a:latin typeface="+mj-lt"/>
              </a:rPr>
              <a:t>techno-ruptures </a:t>
            </a:r>
            <a:r>
              <a:rPr lang="en-US" sz="3200" b="0" i="0" u="none" strike="noStrike" baseline="0" dirty="0">
                <a:latin typeface="+mj-lt"/>
              </a:rPr>
              <a:t>of freedoms, privacy, and </a:t>
            </a:r>
            <a:r>
              <a:rPr lang="en-US" sz="3200" b="1" i="0" u="none" strike="noStrike" baseline="0" dirty="0">
                <a:latin typeface="+mj-lt"/>
              </a:rPr>
              <a:t>the disinformation industry </a:t>
            </a:r>
            <a:r>
              <a:rPr lang="en-US" sz="3200" b="0" i="0" u="none" strike="noStrike" baseline="0" dirty="0">
                <a:latin typeface="+mj-lt"/>
              </a:rPr>
              <a:t>in a geopolitical game. However, the state by th</a:t>
            </a:r>
            <a:r>
              <a:rPr lang="en-US" sz="3200" dirty="0">
                <a:latin typeface="+mj-lt"/>
              </a:rPr>
              <a:t>e Public Ministry/prosecutorial agencies </a:t>
            </a:r>
            <a:r>
              <a:rPr lang="en-US" sz="3200" b="0" i="0" u="none" strike="noStrike" baseline="0" dirty="0">
                <a:latin typeface="+mj-lt"/>
              </a:rPr>
              <a:t>and civil society cannot counteract the current “asymmetric disinformation analytical deep web war” and the cybercriminality as it does without applying other asymmetric enforcement approaches.</a:t>
            </a:r>
            <a:endParaRPr lang="pt-BR" sz="3200" dirty="0">
              <a:latin typeface="+mj-lt"/>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333289945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286603"/>
            <a:ext cx="10940392" cy="1450757"/>
          </a:xfrm>
        </p:spPr>
        <p:txBody>
          <a:bodyPr>
            <a:normAutofit/>
          </a:bodyPr>
          <a:lstStyle/>
          <a:p>
            <a:r>
              <a:rPr lang="en-US" sz="4000" b="1" dirty="0"/>
              <a:t>Hypothesis on counteracting cybercrime asymmetrically </a:t>
            </a: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p:txBody>
          <a:bodyPr>
            <a:noAutofit/>
          </a:bodyPr>
          <a:lstStyle/>
          <a:p>
            <a:pPr algn="just"/>
            <a:r>
              <a:rPr lang="en-US" sz="3200" b="0" i="0" u="none" strike="noStrike" baseline="0" dirty="0">
                <a:latin typeface="+mj-lt"/>
              </a:rPr>
              <a:t>Because, while technological advancements have benefited society, they have also created new opportunities for cybercriminals. That is why in the context of transnational criminality, not only efficient measures and strategies but also asymmetric approaches, must be implemented to protect human rights and democracy.</a:t>
            </a:r>
            <a:endParaRPr lang="pt-BR" sz="3200" dirty="0">
              <a:latin typeface="+mj-lt"/>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120083863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1097279" y="570678"/>
            <a:ext cx="10147086" cy="1450757"/>
          </a:xfrm>
        </p:spPr>
        <p:txBody>
          <a:bodyPr>
            <a:normAutofit/>
          </a:bodyPr>
          <a:lstStyle/>
          <a:p>
            <a:pPr algn="just"/>
            <a:r>
              <a:rPr lang="en-US" sz="3600" b="1" dirty="0">
                <a:effectLst/>
                <a:ea typeface="Times New Roman" panose="02020603050405020304" pitchFamily="18" charset="0"/>
              </a:rPr>
              <a:t>Freedom of expression and Democracy: cybercrime related observations</a:t>
            </a:r>
            <a:r>
              <a:rPr lang="en-US" sz="3600" b="1" dirty="0">
                <a:effectLst/>
                <a:latin typeface="Courier New" panose="02070309020205020404" pitchFamily="49" charset="0"/>
                <a:ea typeface="Times New Roman" panose="02020603050405020304" pitchFamily="18" charset="0"/>
              </a:rPr>
              <a:t>.</a:t>
            </a:r>
            <a:endParaRPr lang="en-US" sz="3600" b="1" dirty="0"/>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1097279" y="2108201"/>
            <a:ext cx="10732047" cy="3760891"/>
          </a:xfrm>
        </p:spPr>
        <p:txBody>
          <a:bodyPr>
            <a:noAutofit/>
          </a:bodyPr>
          <a:lstStyle/>
          <a:p>
            <a:pPr marL="0" indent="0" algn="just">
              <a:lnSpc>
                <a:spcPct val="107000"/>
              </a:lnSpc>
              <a:spcAft>
                <a:spcPts val="800"/>
              </a:spcAft>
              <a:buNone/>
            </a:pPr>
            <a:r>
              <a:rPr lang="en-US" sz="3200" dirty="0">
                <a:effectLst/>
                <a:latin typeface="+mj-lt"/>
                <a:ea typeface="Times New Roman" panose="02020603050405020304" pitchFamily="18" charset="0"/>
              </a:rPr>
              <a:t>Freedom of expression and speech is not an absolute right. For example, giving the European Convention on Human Rights, according to its article 10, and related cases law held before the European Court of Justice </a:t>
            </a:r>
            <a:r>
              <a:rPr lang="en-US" sz="3200" dirty="0">
                <a:effectLst/>
                <a:latin typeface="+mj-lt"/>
                <a:ea typeface="Calibri" panose="020F0502020204030204" pitchFamily="34" charset="0"/>
              </a:rPr>
              <a:t>such as in K.U. v. Finland and Perrin v. the United Kingdom;</a:t>
            </a:r>
            <a:endParaRPr lang="pt-BR" sz="3200" dirty="0">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61250546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844952" y="286603"/>
            <a:ext cx="11192719" cy="1450757"/>
          </a:xfrm>
        </p:spPr>
        <p:txBody>
          <a:bodyPr>
            <a:noAutofit/>
          </a:bodyPr>
          <a:lstStyle/>
          <a:p>
            <a:pPr algn="just"/>
            <a:r>
              <a:rPr lang="en-US" sz="2400" dirty="0">
                <a:solidFill>
                  <a:srgbClr val="000000"/>
                </a:solidFill>
                <a:latin typeface="+mj-lt"/>
                <a:ea typeface="Calibri" panose="020F0502020204030204" pitchFamily="34" charset="0"/>
                <a:cs typeface="Times New Roman" panose="02020603050405020304" pitchFamily="18" charset="0"/>
              </a:rPr>
              <a:t>Budapest Convention: brief remarks on the 2</a:t>
            </a:r>
            <a:r>
              <a:rPr lang="en-US" sz="2400" baseline="30000" dirty="0">
                <a:solidFill>
                  <a:srgbClr val="000000"/>
                </a:solidFill>
                <a:latin typeface="+mj-lt"/>
                <a:ea typeface="Calibri" panose="020F0502020204030204" pitchFamily="34" charset="0"/>
                <a:cs typeface="Times New Roman" panose="02020603050405020304" pitchFamily="18" charset="0"/>
              </a:rPr>
              <a:t>nd</a:t>
            </a:r>
            <a:r>
              <a:rPr lang="en-US" sz="2400" dirty="0">
                <a:solidFill>
                  <a:srgbClr val="000000"/>
                </a:solidFill>
                <a:latin typeface="+mj-lt"/>
                <a:ea typeface="Calibri" panose="020F0502020204030204" pitchFamily="34" charset="0"/>
                <a:cs typeface="Times New Roman" panose="02020603050405020304" pitchFamily="18" charset="0"/>
              </a:rPr>
              <a:t> Additional Protocol, and the enforcement of the IAP </a:t>
            </a:r>
            <a:r>
              <a:rPr lang="en-US" sz="2400" b="1" i="0" u="none" strike="noStrike" baseline="0" dirty="0">
                <a:latin typeface="+mj-lt"/>
              </a:rPr>
              <a:t>the Prosecutors 	International Cooperation Platform (</a:t>
            </a:r>
            <a:r>
              <a:rPr lang="en-US" sz="2400" b="1" i="0" u="none" strike="noStrike" baseline="0" dirty="0">
                <a:solidFill>
                  <a:srgbClr val="C00000"/>
                </a:solidFill>
                <a:latin typeface="+mj-lt"/>
              </a:rPr>
              <a:t>PICP)</a:t>
            </a:r>
            <a:r>
              <a:rPr lang="en-US" sz="2400" b="1" i="0" u="none" strike="noStrike" baseline="0" dirty="0">
                <a:latin typeface="+mj-lt"/>
              </a:rPr>
              <a:t>.</a:t>
            </a:r>
            <a:endParaRPr lang="en-US" sz="2400" b="1" dirty="0">
              <a:solidFill>
                <a:srgbClr val="000000"/>
              </a:solidFill>
              <a:latin typeface="+mj-lt"/>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344371" y="1865132"/>
            <a:ext cx="11589127" cy="3760891"/>
          </a:xfrm>
        </p:spPr>
        <p:txBody>
          <a:bodyPr>
            <a:noAutofit/>
          </a:bodyPr>
          <a:lstStyle/>
          <a:p>
            <a:pPr indent="450215" algn="just">
              <a:lnSpc>
                <a:spcPct val="100000"/>
              </a:lnSpc>
              <a:spcAft>
                <a:spcPts val="800"/>
              </a:spcAft>
            </a:pPr>
            <a:r>
              <a:rPr lang="en-US" sz="2800" b="1" dirty="0">
                <a:effectLst/>
                <a:latin typeface="+mj-lt"/>
                <a:ea typeface="Calibri" panose="020F0502020204030204" pitchFamily="34" charset="0"/>
                <a:cs typeface="Times New Roman" panose="02020603050405020304" pitchFamily="18" charset="0"/>
              </a:rPr>
              <a:t>The 2</a:t>
            </a:r>
            <a:r>
              <a:rPr lang="en-US" sz="2800" b="1" baseline="30000" dirty="0">
                <a:effectLst/>
                <a:latin typeface="+mj-lt"/>
                <a:ea typeface="Calibri" panose="020F0502020204030204" pitchFamily="34" charset="0"/>
                <a:cs typeface="Times New Roman" panose="02020603050405020304" pitchFamily="18" charset="0"/>
              </a:rPr>
              <a:t>nd</a:t>
            </a:r>
            <a:r>
              <a:rPr lang="en-US" sz="2800" b="1" dirty="0">
                <a:effectLst/>
                <a:latin typeface="+mj-lt"/>
                <a:ea typeface="Calibri" panose="020F0502020204030204" pitchFamily="34" charset="0"/>
                <a:cs typeface="Times New Roman" panose="02020603050405020304" pitchFamily="18" charset="0"/>
              </a:rPr>
              <a:t> Additional Protocol abridges provisions for more effective mutual legal assistance:</a:t>
            </a:r>
            <a:endParaRPr lang="pt-BR" sz="2800" b="1" dirty="0">
              <a:effectLst/>
              <a:latin typeface="+mj-lt"/>
              <a:ea typeface="Calibri" panose="020F0502020204030204" pitchFamily="34" charset="0"/>
              <a:cs typeface="Times New Roman" panose="02020603050405020304" pitchFamily="18" charset="0"/>
            </a:endParaRPr>
          </a:p>
          <a:p>
            <a:pPr marL="899160" indent="450215">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 a simplified regime for mutual legal assistance requests for subscriber information.</a:t>
            </a:r>
          </a:p>
          <a:p>
            <a:pPr marL="899160" indent="450215">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 international production orders.</a:t>
            </a:r>
            <a:endParaRPr lang="pt-BR" sz="2800" dirty="0">
              <a:effectLst/>
              <a:latin typeface="+mj-lt"/>
              <a:ea typeface="Calibri" panose="020F0502020204030204" pitchFamily="34" charset="0"/>
              <a:cs typeface="Times New Roman" panose="02020603050405020304" pitchFamily="18" charset="0"/>
            </a:endParaRPr>
          </a:p>
          <a:p>
            <a:pPr marL="899160" indent="450215">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 direct cooperation between judicial authorities in mutual legal assistance requests.</a:t>
            </a:r>
            <a:endParaRPr lang="pt-BR" sz="2800" dirty="0">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412343835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7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74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74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74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DA091-B0B3-F0AF-2469-FA138419A5ED}"/>
              </a:ext>
            </a:extLst>
          </p:cNvPr>
          <p:cNvSpPr>
            <a:spLocks noGrp="1"/>
          </p:cNvSpPr>
          <p:nvPr>
            <p:ph type="title"/>
          </p:nvPr>
        </p:nvSpPr>
        <p:spPr>
          <a:xfrm>
            <a:off x="844952" y="286603"/>
            <a:ext cx="11192719" cy="1450757"/>
          </a:xfrm>
        </p:spPr>
        <p:txBody>
          <a:bodyPr>
            <a:noAutofit/>
          </a:bodyPr>
          <a:lstStyle/>
          <a:p>
            <a:pPr algn="just"/>
            <a:r>
              <a:rPr lang="en-US" sz="2400" dirty="0">
                <a:solidFill>
                  <a:srgbClr val="000000"/>
                </a:solidFill>
                <a:latin typeface="+mj-lt"/>
                <a:ea typeface="Calibri" panose="020F0502020204030204" pitchFamily="34" charset="0"/>
                <a:cs typeface="Times New Roman" panose="02020603050405020304" pitchFamily="18" charset="0"/>
              </a:rPr>
              <a:t>Budapest Convention: brief remarks on the 2</a:t>
            </a:r>
            <a:r>
              <a:rPr lang="en-US" sz="2400" baseline="30000" dirty="0">
                <a:solidFill>
                  <a:srgbClr val="000000"/>
                </a:solidFill>
                <a:latin typeface="+mj-lt"/>
                <a:ea typeface="Calibri" panose="020F0502020204030204" pitchFamily="34" charset="0"/>
                <a:cs typeface="Times New Roman" panose="02020603050405020304" pitchFamily="18" charset="0"/>
              </a:rPr>
              <a:t>nd</a:t>
            </a:r>
            <a:r>
              <a:rPr lang="en-US" sz="2400" dirty="0">
                <a:solidFill>
                  <a:srgbClr val="000000"/>
                </a:solidFill>
                <a:latin typeface="+mj-lt"/>
                <a:ea typeface="Calibri" panose="020F0502020204030204" pitchFamily="34" charset="0"/>
                <a:cs typeface="Times New Roman" panose="02020603050405020304" pitchFamily="18" charset="0"/>
              </a:rPr>
              <a:t> Additional Protocol, and the enforcement of the IAP </a:t>
            </a:r>
            <a:r>
              <a:rPr lang="en-US" sz="2400" b="0" i="0" u="none" strike="noStrike" baseline="0" dirty="0">
                <a:latin typeface="+mj-lt"/>
              </a:rPr>
              <a:t>the Prosecutors 	International Cooperation Platform (PICP).</a:t>
            </a:r>
            <a:endParaRPr lang="en-US" sz="2400" dirty="0">
              <a:solidFill>
                <a:srgbClr val="000000"/>
              </a:solidFill>
              <a:latin typeface="+mj-lt"/>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566121B5-FD0B-C6F7-0A3E-8F4578A4E053}"/>
              </a:ext>
            </a:extLst>
          </p:cNvPr>
          <p:cNvSpPr>
            <a:spLocks noGrp="1"/>
          </p:cNvSpPr>
          <p:nvPr>
            <p:ph idx="1"/>
          </p:nvPr>
        </p:nvSpPr>
        <p:spPr>
          <a:xfrm>
            <a:off x="344371" y="1865132"/>
            <a:ext cx="11589127" cy="4593541"/>
          </a:xfrm>
        </p:spPr>
        <p:txBody>
          <a:bodyPr>
            <a:noAutofit/>
          </a:bodyPr>
          <a:lstStyle/>
          <a:p>
            <a:pPr marL="899160" indent="450215">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 joint investigations and joint investigations teams.</a:t>
            </a:r>
            <a:endParaRPr lang="pt-BR" sz="2800" dirty="0">
              <a:effectLst/>
              <a:latin typeface="+mj-lt"/>
              <a:ea typeface="Calibri" panose="020F0502020204030204" pitchFamily="34" charset="0"/>
              <a:cs typeface="Times New Roman" panose="02020603050405020304" pitchFamily="18" charset="0"/>
            </a:endParaRPr>
          </a:p>
          <a:p>
            <a:pPr marL="899160" indent="450215">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 audio/video hearing of witnesses, victims, and experts; and</a:t>
            </a:r>
            <a:endParaRPr lang="pt-BR" sz="2800" dirty="0">
              <a:effectLst/>
              <a:latin typeface="+mj-lt"/>
              <a:ea typeface="Calibri" panose="020F0502020204030204" pitchFamily="34" charset="0"/>
              <a:cs typeface="Times New Roman" panose="02020603050405020304" pitchFamily="18" charset="0"/>
            </a:endParaRPr>
          </a:p>
          <a:p>
            <a:pPr marL="899160" indent="450215">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 emergency MLA procedures.</a:t>
            </a:r>
            <a:endParaRPr lang="pt-BR" sz="2800" dirty="0">
              <a:effectLst/>
              <a:latin typeface="+mj-lt"/>
              <a:ea typeface="Calibri" panose="020F0502020204030204" pitchFamily="34" charset="0"/>
              <a:cs typeface="Times New Roman" panose="02020603050405020304" pitchFamily="18" charset="0"/>
            </a:endParaRPr>
          </a:p>
          <a:p>
            <a:pPr marL="899160" indent="450215" algn="just">
              <a:lnSpc>
                <a:spcPct val="100000"/>
              </a:lnSpc>
              <a:spcAft>
                <a:spcPts val="800"/>
              </a:spcAft>
            </a:pPr>
            <a:r>
              <a:rPr lang="en-US" sz="2800" dirty="0">
                <a:effectLst/>
                <a:latin typeface="+mj-lt"/>
                <a:ea typeface="Calibri" panose="020F0502020204030204" pitchFamily="34" charset="0"/>
                <a:cs typeface="Times New Roman" panose="02020603050405020304" pitchFamily="18" charset="0"/>
              </a:rPr>
              <a:t>Provisions allow for direct cooperation with service providers in other jurisdictions regarding requests for subscriber information, preservation requests, and emergency requests. Clearer framework and stronger safeguards for existing practices of transborder access to data. Safeguards, including data protection requirements.</a:t>
            </a:r>
            <a:endParaRPr lang="pt-BR" sz="2800" dirty="0">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84F8A89D-F83A-6814-50D5-3E88BBC19561}"/>
              </a:ext>
            </a:extLst>
          </p:cNvPr>
          <p:cNvPicPr>
            <a:picLocks noChangeAspect="1"/>
          </p:cNvPicPr>
          <p:nvPr/>
        </p:nvPicPr>
        <p:blipFill>
          <a:blip r:embed="rId2"/>
          <a:stretch>
            <a:fillRect/>
          </a:stretch>
        </p:blipFill>
        <p:spPr>
          <a:xfrm>
            <a:off x="344371" y="286603"/>
            <a:ext cx="1889543" cy="730196"/>
          </a:xfrm>
          <a:prstGeom prst="rect">
            <a:avLst/>
          </a:prstGeom>
        </p:spPr>
      </p:pic>
    </p:spTree>
    <p:extLst>
      <p:ext uri="{BB962C8B-B14F-4D97-AF65-F5344CB8AC3E}">
        <p14:creationId xmlns:p14="http://schemas.microsoft.com/office/powerpoint/2010/main" val="22759252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7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74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74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74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12_TF11437505.potx" id="{F9C0451D-8002-4D45-914A-37C756DDA0D5}" vid="{9D1FDB6F-FCD1-4471-A418-462D1064999E}"/>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{1B2A9DC5-670C-49CC-BE5F-68CC0A12B73D}tf11437505_win32</Template>
  <TotalTime>136</TotalTime>
  <Words>812</Words>
  <Application>Microsoft Office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Courier New</vt:lpstr>
      <vt:lpstr>Georgia Pro Cond Light</vt:lpstr>
      <vt:lpstr>Raleway-Bold</vt:lpstr>
      <vt:lpstr>Raleway-Regular</vt:lpstr>
      <vt:lpstr>Speak Pro</vt:lpstr>
      <vt:lpstr>Wingdings</vt:lpstr>
      <vt:lpstr>RetrospectVTI</vt:lpstr>
      <vt:lpstr>THE CLASH OF IDENTITIES IN THE ERA OF 4.0 INDUSTRIAL REVOLUTION:   RE-DISCUSSING THE RULE OF LAW, THE A.I. LAW ENFORCEMENT, AND HUMAN RIGHTS PROTECTION MEASURES</vt:lpstr>
      <vt:lpstr>Outline</vt:lpstr>
      <vt:lpstr>Global Phenomena Reshaping Criminal Justice Systems</vt:lpstr>
      <vt:lpstr>Objetive</vt:lpstr>
      <vt:lpstr>Disruptive Social Context</vt:lpstr>
      <vt:lpstr>Hypothesis on counteracting cybercrime asymmetrically </vt:lpstr>
      <vt:lpstr>Freedom of expression and Democracy: cybercrime related observations.</vt:lpstr>
      <vt:lpstr>Budapest Convention: brief remarks on the 2nd Additional Protocol, and the enforcement of the IAP the Prosecutors  International Cooperation Platform (PICP).</vt:lpstr>
      <vt:lpstr>Budapest Convention: brief remarks on the 2nd Additional Protocol, and the enforcement of the IAP the Prosecutors  International Cooperation Platform (PICP).</vt:lpstr>
      <vt:lpstr>Conclusive Remarks:</vt:lpstr>
      <vt:lpstr>Conclusive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Lorem Ipsum</dc:title>
  <dc:creator>Cassius Chai</dc:creator>
  <cp:lastModifiedBy>Morongwa V. Moreana</cp:lastModifiedBy>
  <cp:revision>2</cp:revision>
  <dcterms:created xsi:type="dcterms:W3CDTF">2022-09-23T12:26:16Z</dcterms:created>
  <dcterms:modified xsi:type="dcterms:W3CDTF">2022-09-26T05:31:49Z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