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9" r:id="rId3"/>
    <p:sldId id="268" r:id="rId4"/>
    <p:sldId id="270" r:id="rId5"/>
    <p:sldId id="273" r:id="rId6"/>
    <p:sldId id="263" r:id="rId7"/>
    <p:sldId id="259" r:id="rId8"/>
    <p:sldId id="264" r:id="rId9"/>
    <p:sldId id="274" r:id="rId10"/>
    <p:sldId id="266" r:id="rId11"/>
    <p:sldId id="27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9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5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3537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06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9201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38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99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4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4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5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47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83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1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2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46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91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0811F-3ABC-4778-97F8-F688A5D3EE66}" type="datetimeFigureOut">
              <a:rPr lang="en-US" smtClean="0"/>
              <a:t>21.09.2022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A4B79BA-9178-4E4F-B9B9-E8EE1DA31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30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gbaghdavadze@pog.gov.ge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48BBB-7C96-D1CD-FC13-4DB39ABB32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Budapest </a:t>
            </a:r>
            <a:r>
              <a:rPr lang="en-US" b="1" dirty="0" smtClean="0"/>
              <a:t>Convention</a:t>
            </a:r>
            <a:r>
              <a:rPr lang="ka-GE" b="1" dirty="0" smtClean="0"/>
              <a:t> </a:t>
            </a:r>
            <a:r>
              <a:rPr lang="en-US" b="1" dirty="0" smtClean="0"/>
              <a:t>reshaped </a:t>
            </a:r>
            <a:r>
              <a:rPr lang="en-US" b="1" dirty="0"/>
              <a:t>Georgia’s cybercrime prosecutions?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352C1-A9AC-427B-7167-1852BC0453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en-US" dirty="0"/>
          </a:p>
          <a:p>
            <a:endParaRPr lang="en-US" sz="11200" dirty="0"/>
          </a:p>
          <a:p>
            <a:pPr algn="just"/>
            <a:r>
              <a:rPr lang="en-US" sz="11200" b="1" dirty="0" smtClean="0"/>
              <a:t>Givi BAGDAVADZE</a:t>
            </a:r>
          </a:p>
          <a:p>
            <a:pPr algn="just"/>
            <a:r>
              <a:rPr lang="en-US" sz="11200" dirty="0" smtClean="0"/>
              <a:t>The Prosecution Service of Georgia </a:t>
            </a:r>
          </a:p>
          <a:p>
            <a:pPr algn="just"/>
            <a:r>
              <a:rPr lang="en-US" sz="11200" dirty="0" smtClean="0"/>
              <a:t>IAP Conference 2022</a:t>
            </a:r>
            <a:endParaRPr lang="en-US" sz="11200" dirty="0"/>
          </a:p>
        </p:txBody>
      </p:sp>
    </p:spTree>
    <p:extLst>
      <p:ext uri="{BB962C8B-B14F-4D97-AF65-F5344CB8AC3E}">
        <p14:creationId xmlns:p14="http://schemas.microsoft.com/office/powerpoint/2010/main" val="1715141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41D51-F6D2-1EDA-840B-7F32CD5AC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Online Child Sexual Exploitation Case 2019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B4A6D-1067-357C-585C-3EEED94CC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2019, Georgian police arrested Australian, Georgian and US nationals on </a:t>
            </a:r>
            <a:r>
              <a:rPr lang="en-US" dirty="0" smtClean="0"/>
              <a:t>online child </a:t>
            </a:r>
            <a:r>
              <a:rPr lang="en-US" dirty="0"/>
              <a:t>sexual exploitation </a:t>
            </a:r>
            <a:r>
              <a:rPr lang="en-US" dirty="0" smtClean="0"/>
              <a:t>charges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In </a:t>
            </a:r>
            <a:r>
              <a:rPr lang="en-US" dirty="0"/>
              <a:t>the multinational operation police dismantled a child-trafficking ring that exploited girls as young as 8 years to produce </a:t>
            </a:r>
            <a:r>
              <a:rPr lang="en-US" dirty="0" smtClean="0"/>
              <a:t>pornography;</a:t>
            </a:r>
          </a:p>
          <a:p>
            <a:r>
              <a:rPr lang="en-US" dirty="0" smtClean="0"/>
              <a:t>The child sexual exploitation materials </a:t>
            </a:r>
            <a:r>
              <a:rPr lang="en-US" dirty="0"/>
              <a:t>were sold both locally and internationally mostly through the dark </a:t>
            </a:r>
            <a:r>
              <a:rPr lang="en-US" dirty="0" smtClean="0"/>
              <a:t>web;</a:t>
            </a:r>
          </a:p>
          <a:p>
            <a:r>
              <a:rPr lang="en-US" dirty="0" smtClean="0"/>
              <a:t>The </a:t>
            </a:r>
            <a:r>
              <a:rPr lang="en-US" dirty="0"/>
              <a:t>police operation was preceded by intensive cooperation between Georgian, Australian and the United States authorities as well as </a:t>
            </a:r>
            <a:r>
              <a:rPr lang="en-US" dirty="0" smtClean="0"/>
              <a:t>Europol</a:t>
            </a:r>
            <a:r>
              <a:rPr lang="en-US" dirty="0" smtClean="0"/>
              <a:t>;</a:t>
            </a:r>
          </a:p>
          <a:p>
            <a:r>
              <a:rPr lang="en-US" dirty="0" smtClean="0"/>
              <a:t>BC was relied on in the exchange of spontaneous information and MLA requests;</a:t>
            </a:r>
            <a:endParaRPr lang="en-US" dirty="0" smtClean="0"/>
          </a:p>
          <a:p>
            <a:r>
              <a:rPr lang="en-US" dirty="0" smtClean="0"/>
              <a:t>21 persons convicted by Georgian courts, two of them </a:t>
            </a:r>
            <a:r>
              <a:rPr lang="en-US" dirty="0"/>
              <a:t>sentenced to 19 years in prison </a:t>
            </a:r>
            <a:r>
              <a:rPr lang="en-US" dirty="0" smtClean="0"/>
              <a:t>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276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6700" b="1" dirty="0" smtClean="0"/>
              <a:t>Thank you!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gbaghdavadze@pog.gov.ge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391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Budapest Convention &amp; Georgia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BC in force for Georgia since 2012</a:t>
            </a:r>
          </a:p>
          <a:p>
            <a:r>
              <a:rPr lang="en-US" dirty="0" smtClean="0"/>
              <a:t>BC had </a:t>
            </a:r>
            <a:r>
              <a:rPr lang="en-US" smtClean="0"/>
              <a:t>multidimensional impact </a:t>
            </a:r>
            <a:r>
              <a:rPr lang="en-US" dirty="0" smtClean="0"/>
              <a:t>on cybercrime prosecutions in Georgia:</a:t>
            </a:r>
          </a:p>
          <a:p>
            <a:pPr lvl="1"/>
            <a:r>
              <a:rPr lang="en-US" dirty="0" smtClean="0"/>
              <a:t>Modernizing domestic </a:t>
            </a:r>
            <a:r>
              <a:rPr lang="en-US" dirty="0"/>
              <a:t>cybercrimes </a:t>
            </a:r>
          </a:p>
          <a:p>
            <a:pPr lvl="1"/>
            <a:r>
              <a:rPr lang="en-US" dirty="0"/>
              <a:t>New procedural </a:t>
            </a:r>
            <a:r>
              <a:rPr lang="en-US" dirty="0" smtClean="0"/>
              <a:t>powers</a:t>
            </a:r>
            <a:endParaRPr lang="en-US" dirty="0"/>
          </a:p>
          <a:p>
            <a:pPr lvl="1"/>
            <a:r>
              <a:rPr lang="en-US" dirty="0"/>
              <a:t>Eased trans-border access to data</a:t>
            </a:r>
          </a:p>
          <a:p>
            <a:pPr lvl="1"/>
            <a:r>
              <a:rPr lang="en-US" dirty="0"/>
              <a:t>Improved international cooperation </a:t>
            </a:r>
            <a:endParaRPr lang="en-US" dirty="0" smtClean="0"/>
          </a:p>
          <a:p>
            <a:pPr lvl="1"/>
            <a:r>
              <a:rPr lang="en-US" dirty="0" smtClean="0"/>
              <a:t>Contribution </a:t>
            </a:r>
            <a:r>
              <a:rPr lang="en-US" dirty="0"/>
              <a:t>to capacity </a:t>
            </a:r>
            <a:r>
              <a:rPr lang="en-US" dirty="0" smtClean="0"/>
              <a:t>building</a:t>
            </a:r>
          </a:p>
          <a:p>
            <a:pPr lvl="1"/>
            <a:r>
              <a:rPr lang="en-US" dirty="0" smtClean="0"/>
              <a:t>Joining the community of experts (T-CY, OCTOPUS) and 24/7 network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9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Modernizing cybercrimes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Joining BC was a primary drive to modernize cybercrimes under Georgian law – 2010/11</a:t>
            </a:r>
          </a:p>
          <a:p>
            <a:r>
              <a:rPr lang="en-US" dirty="0"/>
              <a:t>Earlier crimes were full of tech language </a:t>
            </a:r>
            <a:r>
              <a:rPr lang="en-US" dirty="0" smtClean="0"/>
              <a:t>and required periodic upgrades </a:t>
            </a:r>
          </a:p>
          <a:p>
            <a:r>
              <a:rPr lang="en-US" dirty="0" smtClean="0"/>
              <a:t>Nor </a:t>
            </a:r>
            <a:r>
              <a:rPr lang="en-US" dirty="0"/>
              <a:t>did they properly cover all of the cyber dependent crimes under BC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1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procedural powers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Georgia’s criminal justice </a:t>
            </a:r>
            <a:r>
              <a:rPr lang="en-US" dirty="0"/>
              <a:t>system has been one of the pioneers in the region that embraced </a:t>
            </a:r>
            <a:r>
              <a:rPr lang="en-US" dirty="0" smtClean="0"/>
              <a:t>e-evidence in criminal proceedings, accession to BC was further emboldened that change;</a:t>
            </a:r>
            <a:endParaRPr lang="en-US" dirty="0"/>
          </a:p>
          <a:p>
            <a:r>
              <a:rPr lang="en-US" dirty="0" smtClean="0"/>
              <a:t>Definition </a:t>
            </a:r>
            <a:r>
              <a:rPr lang="en-US" dirty="0"/>
              <a:t>of subscriber information, traffic and content data </a:t>
            </a:r>
            <a:r>
              <a:rPr lang="en-US" dirty="0" smtClean="0"/>
              <a:t>were added to criminal procedure rules in </a:t>
            </a:r>
            <a:r>
              <a:rPr lang="en-US" dirty="0"/>
              <a:t>line w/ </a:t>
            </a:r>
            <a:r>
              <a:rPr lang="en-US" dirty="0" smtClean="0"/>
              <a:t>BC 2012; </a:t>
            </a:r>
          </a:p>
          <a:p>
            <a:r>
              <a:rPr lang="en-US" dirty="0" smtClean="0"/>
              <a:t>New procedural powers introduced (2012):</a:t>
            </a:r>
          </a:p>
          <a:p>
            <a:pPr lvl="1"/>
            <a:r>
              <a:rPr lang="en-US" dirty="0" smtClean="0"/>
              <a:t>Production orders (electronic data);</a:t>
            </a:r>
            <a:endParaRPr lang="en-US" dirty="0"/>
          </a:p>
          <a:p>
            <a:pPr lvl="1"/>
            <a:r>
              <a:rPr lang="en-US" dirty="0"/>
              <a:t>Real-time collection of traffic </a:t>
            </a:r>
            <a:r>
              <a:rPr lang="en-US" dirty="0" smtClean="0"/>
              <a:t>data;</a:t>
            </a:r>
          </a:p>
          <a:p>
            <a:pPr lvl="1"/>
            <a:r>
              <a:rPr lang="en-US" dirty="0" smtClean="0"/>
              <a:t>International </a:t>
            </a:r>
            <a:r>
              <a:rPr lang="en-US" dirty="0"/>
              <a:t>production orders;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607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Safeguards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the Article 15 safeguards had been in place prior the accession, except for the two:</a:t>
            </a:r>
          </a:p>
          <a:p>
            <a:pPr lvl="1"/>
            <a:r>
              <a:rPr lang="en-US" dirty="0" smtClean="0"/>
              <a:t>Minor </a:t>
            </a:r>
            <a:r>
              <a:rPr lang="en-US" dirty="0"/>
              <a:t>crimes </a:t>
            </a:r>
            <a:r>
              <a:rPr lang="en-US" dirty="0" smtClean="0"/>
              <a:t>limitations;</a:t>
            </a:r>
          </a:p>
          <a:p>
            <a:pPr lvl="1"/>
            <a:r>
              <a:rPr lang="en-US" dirty="0" smtClean="0"/>
              <a:t>Proportionality </a:t>
            </a:r>
            <a:r>
              <a:rPr lang="en-US" dirty="0"/>
              <a:t>rule;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60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E86F1-8A60-02F8-BCED-D514277B6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Easing </a:t>
            </a:r>
            <a:r>
              <a:rPr lang="en-US" b="1" dirty="0" err="1" smtClean="0"/>
              <a:t>transborder</a:t>
            </a:r>
            <a:r>
              <a:rPr lang="en-US" b="1" dirty="0" smtClean="0"/>
              <a:t> </a:t>
            </a:r>
            <a:r>
              <a:rPr lang="en-US" b="1" dirty="0"/>
              <a:t>data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D021B-18A3-6ED6-297B-C60AC314C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Easier w/ BC countries (foreign providers and other foreign actors) because of Article 18 and 32 opportunities;</a:t>
            </a:r>
          </a:p>
          <a:p>
            <a:r>
              <a:rPr lang="en-US" dirty="0" smtClean="0"/>
              <a:t>Georgia enjoyed high </a:t>
            </a:r>
            <a:r>
              <a:rPr lang="en-US" dirty="0"/>
              <a:t>disclosure rates </a:t>
            </a:r>
            <a:r>
              <a:rPr lang="en-US" dirty="0" smtClean="0"/>
              <a:t>from foreign internet service providers – </a:t>
            </a:r>
            <a:r>
              <a:rPr lang="en-US" b="1" dirty="0" smtClean="0">
                <a:solidFill>
                  <a:schemeClr val="tx1"/>
                </a:solidFill>
              </a:rPr>
              <a:t>For some years Georgia achieved 100% disclosure from some of the global providers;</a:t>
            </a:r>
          </a:p>
          <a:p>
            <a:r>
              <a:rPr lang="en-US" dirty="0" smtClean="0"/>
              <a:t>Role of the C-PROC trainings for the Georgian SPOC staff was significant;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8F8A6-C3FB-B40B-8316-622C8855D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Capacity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A1737-47CC-6BFC-D7CD-CB12CD054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Joining BC comes with enhanced opportunities for capacity building</a:t>
            </a:r>
          </a:p>
          <a:p>
            <a:r>
              <a:rPr lang="en-US" dirty="0" smtClean="0"/>
              <a:t>Georgia is a beneficiary of </a:t>
            </a:r>
            <a:r>
              <a:rPr lang="en-US" dirty="0" err="1" smtClean="0"/>
              <a:t>CyberEast</a:t>
            </a:r>
            <a:r>
              <a:rPr lang="en-US" dirty="0" smtClean="0"/>
              <a:t> project (previously three earlier projects EAP I, II &amp; III)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dirty="0" smtClean="0">
                <a:solidFill>
                  <a:srgbClr val="FF0000"/>
                </a:solidFill>
              </a:rPr>
              <a:t>5 Prosecutors </a:t>
            </a:r>
            <a:r>
              <a:rPr lang="en-US" dirty="0" smtClean="0">
                <a:solidFill>
                  <a:srgbClr val="FF0000"/>
                </a:solidFill>
              </a:rPr>
              <a:t>(96) </a:t>
            </a:r>
            <a:r>
              <a:rPr lang="en-US" dirty="0" smtClean="0"/>
              <a:t>in </a:t>
            </a:r>
            <a:r>
              <a:rPr lang="en-US" dirty="0" smtClean="0"/>
              <a:t>Georgia was trained by Council of </a:t>
            </a:r>
            <a:r>
              <a:rPr lang="en-US" dirty="0" smtClean="0"/>
              <a:t>Europe C-PROC </a:t>
            </a:r>
            <a:r>
              <a:rPr lang="en-US" dirty="0" smtClean="0"/>
              <a:t>on the </a:t>
            </a:r>
            <a:r>
              <a:rPr lang="en-US" dirty="0" smtClean="0"/>
              <a:t>BC </a:t>
            </a:r>
            <a:r>
              <a:rPr lang="en-US" dirty="0" smtClean="0"/>
              <a:t>standards on cybercrime and electronic evidence – 2020-22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CoE</a:t>
            </a:r>
            <a:r>
              <a:rPr lang="en-US" dirty="0" smtClean="0"/>
              <a:t> C-PROC provided Georgia other assistance</a:t>
            </a:r>
            <a:endParaRPr lang="en-US" dirty="0" smtClean="0"/>
          </a:p>
          <a:p>
            <a:pPr lvl="1"/>
            <a:r>
              <a:rPr lang="en-US" dirty="0" smtClean="0"/>
              <a:t>Independent expert opinions on draft legislation (production orders…);</a:t>
            </a:r>
          </a:p>
          <a:p>
            <a:pPr lvl="1"/>
            <a:r>
              <a:rPr lang="en-US" b="1" dirty="0" smtClean="0"/>
              <a:t>Cybercrime survey 2021</a:t>
            </a:r>
            <a:r>
              <a:rPr lang="en-US" dirty="0" smtClean="0"/>
              <a:t>, useful document to design evidence based cybercrime policies;</a:t>
            </a:r>
          </a:p>
          <a:p>
            <a:pPr lvl="1"/>
            <a:r>
              <a:rPr lang="en-GB" dirty="0" smtClean="0"/>
              <a:t>Study </a:t>
            </a:r>
            <a:r>
              <a:rPr lang="en-GB" dirty="0"/>
              <a:t>on the prevention and control of online fraud and criminal money </a:t>
            </a:r>
            <a:r>
              <a:rPr lang="en-GB" dirty="0" smtClean="0"/>
              <a:t>flows in Eastern Partnership (upcoming</a:t>
            </a:r>
            <a:r>
              <a:rPr lang="en-GB" dirty="0" smtClean="0"/>
              <a:t>);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5768E-718D-5C32-E7F4-65845637C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Enhanced International cooperation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721B9-CAA9-50E5-7B95-2B91BE5E3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Georgia has only a few mutual assistance </a:t>
            </a:r>
            <a:r>
              <a:rPr lang="en-US" dirty="0" smtClean="0"/>
              <a:t>treaties </a:t>
            </a:r>
            <a:r>
              <a:rPr lang="en-US" dirty="0"/>
              <a:t>with countries beyond </a:t>
            </a:r>
            <a:r>
              <a:rPr lang="en-US" dirty="0" smtClean="0"/>
              <a:t>Europe;</a:t>
            </a:r>
          </a:p>
          <a:p>
            <a:r>
              <a:rPr lang="en-US" dirty="0" smtClean="0"/>
              <a:t>In </a:t>
            </a:r>
            <a:r>
              <a:rPr lang="en-US" dirty="0"/>
              <a:t>the absence </a:t>
            </a:r>
            <a:r>
              <a:rPr lang="en-US" dirty="0" smtClean="0"/>
              <a:t>of MLATs BC has </a:t>
            </a:r>
            <a:r>
              <a:rPr lang="en-US" dirty="0"/>
              <a:t>served as an important tool for Georgia with non-European partners in serious multinational </a:t>
            </a:r>
            <a:r>
              <a:rPr lang="en-US" dirty="0" smtClean="0"/>
              <a:t>cybercrime cases;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55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Goznym</a:t>
            </a:r>
            <a:r>
              <a:rPr lang="en-US" b="1" dirty="0" smtClean="0"/>
              <a:t> Malware Case 2019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</a:t>
            </a:r>
            <a:r>
              <a:rPr lang="en-US" dirty="0"/>
              <a:t>2019 Georgia participated in a largescale multinational law enforcement operation in which a complex, globally operating </a:t>
            </a:r>
            <a:r>
              <a:rPr lang="en-US" dirty="0" err="1"/>
              <a:t>organised</a:t>
            </a:r>
            <a:r>
              <a:rPr lang="en-US" dirty="0"/>
              <a:t> cybercrime network was dismantled.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criminal network used the </a:t>
            </a:r>
            <a:r>
              <a:rPr lang="en-US" dirty="0" err="1"/>
              <a:t>GozNym</a:t>
            </a:r>
            <a:r>
              <a:rPr lang="en-US" dirty="0"/>
              <a:t> malware to steal an estimated $100 million from more than 41 000 victims, primarily businesses and their financial institutions.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criminal network was led by a Georgian national and composed of members mostly from Eastern Europe. </a:t>
            </a:r>
            <a:endParaRPr lang="en-US" dirty="0" smtClean="0"/>
          </a:p>
          <a:p>
            <a:r>
              <a:rPr lang="en-US" dirty="0" smtClean="0"/>
              <a:t>Georgia</a:t>
            </a:r>
            <a:r>
              <a:rPr lang="en-US" dirty="0"/>
              <a:t>, the United States, Ukraine, Moldova, Germany, Bulgaria, Europol and </a:t>
            </a:r>
            <a:r>
              <a:rPr lang="en-US" dirty="0" err="1" smtClean="0"/>
              <a:t>Eurojust</a:t>
            </a:r>
            <a:r>
              <a:rPr lang="en-US" dirty="0" smtClean="0"/>
              <a:t> have cooperated in the multinational investigations and prosecutions;</a:t>
            </a:r>
          </a:p>
          <a:p>
            <a:r>
              <a:rPr lang="en-US" dirty="0" smtClean="0"/>
              <a:t>Georgia </a:t>
            </a:r>
            <a:r>
              <a:rPr lang="en-US" dirty="0"/>
              <a:t>successfully prosecuted the leader of the syndicate and his associate who were sentenced to 7 years and 5 years in prison, </a:t>
            </a:r>
            <a:r>
              <a:rPr lang="en-US" dirty="0" smtClean="0"/>
              <a:t>respectively;</a:t>
            </a:r>
          </a:p>
          <a:p>
            <a:r>
              <a:rPr lang="en-US" dirty="0" smtClean="0"/>
              <a:t>Georgian </a:t>
            </a:r>
            <a:r>
              <a:rPr lang="en-US" dirty="0"/>
              <a:t>prosecution heavily relied on the evidence shared by the international partners of the operation.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565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5136</TotalTime>
  <Words>682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Sylfaen</vt:lpstr>
      <vt:lpstr>Trebuchet MS</vt:lpstr>
      <vt:lpstr>Wingdings 3</vt:lpstr>
      <vt:lpstr>Facet</vt:lpstr>
      <vt:lpstr>How Budapest Convention reshaped Georgia’s cybercrime prosecutions?</vt:lpstr>
      <vt:lpstr>Budapest Convention &amp; Georgia</vt:lpstr>
      <vt:lpstr>Modernizing cybercrimes </vt:lpstr>
      <vt:lpstr>New procedural powers</vt:lpstr>
      <vt:lpstr>Safeguards</vt:lpstr>
      <vt:lpstr>Easing transborder data access</vt:lpstr>
      <vt:lpstr>Capacity building</vt:lpstr>
      <vt:lpstr>Enhanced International cooperation</vt:lpstr>
      <vt:lpstr>Goznym Malware Case 2019</vt:lpstr>
      <vt:lpstr>Online Child Sexual Exploitation Case 2019</vt:lpstr>
      <vt:lpstr> Thank you!  gbaghdavadze@pog.gov.ge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Budapest Convention shaped Georgia’s fight against cybercrime?</dc:title>
  <dc:creator>givi Bagdavadze</dc:creator>
  <cp:lastModifiedBy>Givi Baghdavadze</cp:lastModifiedBy>
  <cp:revision>22</cp:revision>
  <dcterms:created xsi:type="dcterms:W3CDTF">2022-09-18T09:40:40Z</dcterms:created>
  <dcterms:modified xsi:type="dcterms:W3CDTF">2022-09-22T14:46:57Z</dcterms:modified>
</cp:coreProperties>
</file>