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7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8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9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0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1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2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3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4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5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6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7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8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9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30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31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32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33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34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35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36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37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38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39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40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41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notesSlides/notesSlide42.xml" ContentType="application/vnd.openxmlformats-officedocument.presentationml.notesSlide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43.xml" ContentType="application/vnd.openxmlformats-officedocument.presentationml.notesSlide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notesSlides/notesSlide44.xml" ContentType="application/vnd.openxmlformats-officedocument.presentationml.notesSlide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notesSlides/notesSlide47.xml" ContentType="application/vnd.openxmlformats-officedocument.presentationml.notesSlide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  <p:sldMasterId id="2147483676" r:id="rId2"/>
  </p:sldMasterIdLst>
  <p:notesMasterIdLst>
    <p:notesMasterId r:id="rId54"/>
  </p:notesMasterIdLst>
  <p:sldIdLst>
    <p:sldId id="288" r:id="rId3"/>
    <p:sldId id="292" r:id="rId4"/>
    <p:sldId id="299" r:id="rId5"/>
    <p:sldId id="311" r:id="rId6"/>
    <p:sldId id="294" r:id="rId7"/>
    <p:sldId id="296" r:id="rId8"/>
    <p:sldId id="304" r:id="rId9"/>
    <p:sldId id="315" r:id="rId10"/>
    <p:sldId id="259" r:id="rId11"/>
    <p:sldId id="710" r:id="rId12"/>
    <p:sldId id="711" r:id="rId13"/>
    <p:sldId id="714" r:id="rId14"/>
    <p:sldId id="712" r:id="rId15"/>
    <p:sldId id="713" r:id="rId16"/>
    <p:sldId id="715" r:id="rId17"/>
    <p:sldId id="322" r:id="rId18"/>
    <p:sldId id="740" r:id="rId19"/>
    <p:sldId id="306" r:id="rId20"/>
    <p:sldId id="725" r:id="rId21"/>
    <p:sldId id="726" r:id="rId22"/>
    <p:sldId id="727" r:id="rId23"/>
    <p:sldId id="729" r:id="rId24"/>
    <p:sldId id="728" r:id="rId25"/>
    <p:sldId id="314" r:id="rId26"/>
    <p:sldId id="716" r:id="rId27"/>
    <p:sldId id="734" r:id="rId28"/>
    <p:sldId id="731" r:id="rId29"/>
    <p:sldId id="320" r:id="rId30"/>
    <p:sldId id="722" r:id="rId31"/>
    <p:sldId id="718" r:id="rId32"/>
    <p:sldId id="721" r:id="rId33"/>
    <p:sldId id="730" r:id="rId34"/>
    <p:sldId id="732" r:id="rId35"/>
    <p:sldId id="313" r:id="rId36"/>
    <p:sldId id="719" r:id="rId37"/>
    <p:sldId id="723" r:id="rId38"/>
    <p:sldId id="318" r:id="rId39"/>
    <p:sldId id="717" r:id="rId40"/>
    <p:sldId id="724" r:id="rId41"/>
    <p:sldId id="733" r:id="rId42"/>
    <p:sldId id="312" r:id="rId43"/>
    <p:sldId id="741" r:id="rId44"/>
    <p:sldId id="317" r:id="rId45"/>
    <p:sldId id="321" r:id="rId46"/>
    <p:sldId id="735" r:id="rId47"/>
    <p:sldId id="316" r:id="rId48"/>
    <p:sldId id="736" r:id="rId49"/>
    <p:sldId id="307" r:id="rId50"/>
    <p:sldId id="737" r:id="rId51"/>
    <p:sldId id="739" r:id="rId52"/>
    <p:sldId id="323" r:id="rId53"/>
  </p:sldIdLst>
  <p:sldSz cx="12192000" cy="6858000"/>
  <p:notesSz cx="7010400" cy="9296400"/>
  <p:embeddedFontLst>
    <p:embeddedFont>
      <p:font typeface="Aharoni" panose="02010803020104030203" pitchFamily="2" charset="-79"/>
      <p:bold r:id="rId55"/>
    </p:embeddedFont>
    <p:embeddedFont>
      <p:font typeface="Arial Black" panose="020B0A04020102020204" pitchFamily="34" charset="0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mbria" panose="02040503050406030204" pitchFamily="18" charset="0"/>
      <p:regular r:id="rId61"/>
      <p:bold r:id="rId62"/>
      <p:italic r:id="rId63"/>
      <p:boldItalic r:id="rId64"/>
    </p:embeddedFont>
    <p:embeddedFont>
      <p:font typeface="Century Gothic" panose="020B0502020202020204" pitchFamily="34" charset="0"/>
      <p:regular r:id="rId65"/>
      <p:bold r:id="rId66"/>
      <p:italic r:id="rId67"/>
      <p:boldItalic r:id="rId68"/>
    </p:embeddedFont>
    <p:embeddedFont>
      <p:font typeface="Open Sans" panose="020B0606030504020204" pitchFamily="34" charset="0"/>
      <p:regular r:id="rId69"/>
    </p:embeddedFont>
    <p:embeddedFont>
      <p:font typeface="Wingdings 3" panose="05040102010807070707" pitchFamily="18" charset="2"/>
      <p:regular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1" roundtripDataSignature="AMtx7mgqQ+aC5fsQlCh2iYTWDPQf7tDH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>
      <p:cViewPr varScale="1">
        <p:scale>
          <a:sx n="41" d="100"/>
          <a:sy n="41" d="100"/>
        </p:scale>
        <p:origin x="988" y="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1028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1.fntdata"/><Relationship Id="rId7" Type="http://schemas.openxmlformats.org/officeDocument/2006/relationships/slide" Target="slides/slide5.xml"/><Relationship Id="rId71" Type="http://customschemas.google.com/relationships/presentationmetadata" Target="meta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b="1" i="0" dirty="0">
              <a:latin typeface="Arial Black" panose="020B0A04020102020204" pitchFamily="34" charset="0"/>
            </a:rPr>
            <a:t>Overview</a:t>
          </a:r>
          <a:r>
            <a:rPr lang="en-US" b="1" i="0" dirty="0"/>
            <a:t> </a:t>
          </a:r>
          <a:endParaRPr lang="en-US" dirty="0"/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22374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Silk Road</a:t>
          </a:r>
        </a:p>
        <a:p>
          <a:r>
            <a:rPr lang="en-US" dirty="0">
              <a:latin typeface="Arial Black" panose="020B0A04020102020204" pitchFamily="34" charset="0"/>
            </a:rPr>
            <a:t>2013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6131" custScaleY="201657" custLinFactY="26350" custLinFactNeighborX="-1381" custLinFactNeighborY="100000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Silk Road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Silk Road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Silk Road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Silk Road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Silk Road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Silk Road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Silk Road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Silk Road 2.0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Silk Road 2.0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U.S. Approach</a:t>
          </a:r>
          <a:endParaRPr lang="en-US" dirty="0"/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453599" custScaleY="141413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Silk Road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Alpha Bay/Hansa Market</a:t>
          </a:r>
        </a:p>
        <a:p>
          <a:r>
            <a:rPr lang="en-US" dirty="0">
              <a:latin typeface="Arial Black" panose="020B0A04020102020204" pitchFamily="34" charset="0"/>
            </a:rPr>
            <a:t>2017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6131" custScaleY="201657" custLinFactY="45919" custLinFactNeighborX="-1381" custLinFactNeighborY="100000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Alpha Bay/Hansa Market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6131" custScaleY="120458" custLinFactNeighborX="-4393" custLinFactNeighborY="-5573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Alpha Bay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Alpha Bay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Alpha Bay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Alpha Bay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Hansa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Takedown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Takedown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Global Network –</a:t>
          </a:r>
        </a:p>
        <a:p>
          <a:r>
            <a:rPr lang="en-US" dirty="0">
              <a:latin typeface="Arial Black" panose="020B0A04020102020204" pitchFamily="34" charset="0"/>
            </a:rPr>
            <a:t>Both Broad and Narrow</a:t>
          </a:r>
          <a:r>
            <a:rPr lang="en-US" dirty="0"/>
            <a:t> 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453599" custScaleY="141413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Wall Street Market</a:t>
          </a:r>
        </a:p>
        <a:p>
          <a:r>
            <a:rPr lang="en-US" dirty="0">
              <a:latin typeface="Arial Black" panose="020B0A04020102020204" pitchFamily="34" charset="0"/>
            </a:rPr>
            <a:t>2019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6131" custScaleY="201657" custLinFactY="11708" custLinFactNeighborX="-1381" custLinFactNeighborY="100000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Wall Street Market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Wall Street Market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Wall Street Market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Wall Street Market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Hydra Market</a:t>
          </a:r>
        </a:p>
        <a:p>
          <a:r>
            <a:rPr lang="en-US" dirty="0">
              <a:latin typeface="Arial Black" panose="020B0A04020102020204" pitchFamily="34" charset="0"/>
            </a:rPr>
            <a:t>2022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6131" custScaleY="201657" custLinFactY="11708" custLinFactNeighborX="-1381" custLinFactNeighborY="100000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Hydra Market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Hydra Market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Hydra Market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Hydra Market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ICHIP Network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Hydra Market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Key Points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Key Points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OPDAT/RLA Network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/>
            <a:t>Eurojust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Eurojust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5790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Dark Web Markets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6131" custScaleY="201657" custLinFactNeighborX="12545" custLinFactNeighborY="-2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2B79892-4195-45BD-8A57-55DE5E54FB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3D503-861F-44AE-B951-2EB0890F2536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Dark Web Market Prosecutions/Takedowns</a:t>
          </a:r>
        </a:p>
        <a:p>
          <a:r>
            <a:rPr lang="en-US" dirty="0">
              <a:latin typeface="Arial Black" panose="020B0A04020102020204" pitchFamily="34" charset="0"/>
            </a:rPr>
            <a:t>2013-2022</a:t>
          </a:r>
        </a:p>
      </dgm:t>
    </dgm:pt>
    <dgm:pt modelId="{3D2B8152-1EC1-41D8-924A-95D490EA7987}" type="parTrans" cxnId="{988A19D1-399E-433D-9E58-693B815F71FC}">
      <dgm:prSet/>
      <dgm:spPr/>
      <dgm:t>
        <a:bodyPr/>
        <a:lstStyle/>
        <a:p>
          <a:endParaRPr lang="en-US"/>
        </a:p>
      </dgm:t>
    </dgm:pt>
    <dgm:pt modelId="{B9B0C9F4-5E0C-4B7F-88E2-C3FDCC48F604}" type="sibTrans" cxnId="{988A19D1-399E-433D-9E58-693B815F71FC}">
      <dgm:prSet/>
      <dgm:spPr/>
      <dgm:t>
        <a:bodyPr/>
        <a:lstStyle/>
        <a:p>
          <a:endParaRPr lang="en-US"/>
        </a:p>
      </dgm:t>
    </dgm:pt>
    <dgm:pt modelId="{463FE1E4-F346-4F5D-A874-E5DE6ECF9F84}" type="pres">
      <dgm:prSet presAssocID="{32B79892-4195-45BD-8A57-55DE5E54FB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D4B10-3CC4-4791-99FD-AE8F7562FF0B}" type="pres">
      <dgm:prSet presAssocID="{3333D503-861F-44AE-B951-2EB0890F2536}" presName="root" presStyleCnt="0"/>
      <dgm:spPr/>
    </dgm:pt>
    <dgm:pt modelId="{6E923E12-F77B-4AAD-B73A-97C59BCE5025}" type="pres">
      <dgm:prSet presAssocID="{3333D503-861F-44AE-B951-2EB0890F2536}" presName="rootComposite" presStyleCnt="0"/>
      <dgm:spPr/>
    </dgm:pt>
    <dgm:pt modelId="{3BDA405C-FA15-4695-8DCA-8553479EBD88}" type="pres">
      <dgm:prSet presAssocID="{3333D503-861F-44AE-B951-2EB0890F2536}" presName="rootText" presStyleLbl="node1" presStyleIdx="0" presStyleCnt="1" custScaleX="396131" custScaleY="231989" custLinFactY="11708" custLinFactNeighborX="-1381" custLinFactNeighborY="100000"/>
      <dgm:spPr/>
    </dgm:pt>
    <dgm:pt modelId="{1DE748A4-A1A4-4605-B581-64D8AA3373FC}" type="pres">
      <dgm:prSet presAssocID="{3333D503-861F-44AE-B951-2EB0890F2536}" presName="rootConnector" presStyleLbl="node1" presStyleIdx="0" presStyleCnt="1"/>
      <dgm:spPr/>
    </dgm:pt>
    <dgm:pt modelId="{C8BC98BA-C6A3-435A-A127-50DA83F39FDE}" type="pres">
      <dgm:prSet presAssocID="{3333D503-861F-44AE-B951-2EB0890F2536}" presName="childShape" presStyleCnt="0"/>
      <dgm:spPr/>
    </dgm:pt>
  </dgm:ptLst>
  <dgm:cxnLst>
    <dgm:cxn modelId="{99880176-32CF-4FA8-9EDB-E8EC5F0F2B41}" type="presOf" srcId="{3333D503-861F-44AE-B951-2EB0890F2536}" destId="{1DE748A4-A1A4-4605-B581-64D8AA3373FC}" srcOrd="1" destOrd="0" presId="urn:microsoft.com/office/officeart/2005/8/layout/hierarchy3"/>
    <dgm:cxn modelId="{5235F877-4246-45CB-8AF7-DDC49B3E05C5}" type="presOf" srcId="{32B79892-4195-45BD-8A57-55DE5E54FB0E}" destId="{463FE1E4-F346-4F5D-A874-E5DE6ECF9F84}" srcOrd="0" destOrd="0" presId="urn:microsoft.com/office/officeart/2005/8/layout/hierarchy3"/>
    <dgm:cxn modelId="{FB8B24CD-AE7C-437C-AB9C-D7AAE65EEA58}" type="presOf" srcId="{3333D503-861F-44AE-B951-2EB0890F2536}" destId="{3BDA405C-FA15-4695-8DCA-8553479EBD88}" srcOrd="0" destOrd="0" presId="urn:microsoft.com/office/officeart/2005/8/layout/hierarchy3"/>
    <dgm:cxn modelId="{988A19D1-399E-433D-9E58-693B815F71FC}" srcId="{32B79892-4195-45BD-8A57-55DE5E54FB0E}" destId="{3333D503-861F-44AE-B951-2EB0890F2536}" srcOrd="0" destOrd="0" parTransId="{3D2B8152-1EC1-41D8-924A-95D490EA7987}" sibTransId="{B9B0C9F4-5E0C-4B7F-88E2-C3FDCC48F604}"/>
    <dgm:cxn modelId="{96EA64A5-6742-4F10-940F-68B88B8F55CF}" type="presParOf" srcId="{463FE1E4-F346-4F5D-A874-E5DE6ECF9F84}" destId="{992D4B10-3CC4-4791-99FD-AE8F7562FF0B}" srcOrd="0" destOrd="0" presId="urn:microsoft.com/office/officeart/2005/8/layout/hierarchy3"/>
    <dgm:cxn modelId="{871D5EE0-F6BB-42D2-ABAC-C5FCBE7698FD}" type="presParOf" srcId="{992D4B10-3CC4-4791-99FD-AE8F7562FF0B}" destId="{6E923E12-F77B-4AAD-B73A-97C59BCE5025}" srcOrd="0" destOrd="0" presId="urn:microsoft.com/office/officeart/2005/8/layout/hierarchy3"/>
    <dgm:cxn modelId="{150EE479-43C2-4F3E-B45A-8370A9B1CEB4}" type="presParOf" srcId="{6E923E12-F77B-4AAD-B73A-97C59BCE5025}" destId="{3BDA405C-FA15-4695-8DCA-8553479EBD88}" srcOrd="0" destOrd="0" presId="urn:microsoft.com/office/officeart/2005/8/layout/hierarchy3"/>
    <dgm:cxn modelId="{FE15F3BB-0E43-40DB-9DA6-B00DB50F48E3}" type="presParOf" srcId="{6E923E12-F77B-4AAD-B73A-97C59BCE5025}" destId="{1DE748A4-A1A4-4605-B581-64D8AA3373FC}" srcOrd="1" destOrd="0" presId="urn:microsoft.com/office/officeart/2005/8/layout/hierarchy3"/>
    <dgm:cxn modelId="{523493EA-3775-45B0-B5FC-C1E0A1D77BB6}" type="presParOf" srcId="{992D4B10-3CC4-4791-99FD-AE8F7562FF0B}" destId="{C8BC98BA-C6A3-435A-A127-50DA83F39FD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1648907" y="636"/>
          <a:ext cx="5718463" cy="1277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81280" rIns="12192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b="1" i="0" kern="1200" dirty="0">
              <a:latin typeface="Arial Black" panose="020B0A04020102020204" pitchFamily="34" charset="0"/>
            </a:rPr>
            <a:t>Overview</a:t>
          </a:r>
          <a:r>
            <a:rPr lang="en-US" sz="6400" b="1" i="0" kern="1200" dirty="0"/>
            <a:t> </a:t>
          </a:r>
          <a:endParaRPr lang="en-US" sz="6400" kern="1200" dirty="0"/>
        </a:p>
      </dsp:txBody>
      <dsp:txXfrm>
        <a:off x="1686336" y="38065"/>
        <a:ext cx="5643605" cy="120306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0" y="30203"/>
          <a:ext cx="10808399" cy="27510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>
              <a:latin typeface="Arial Black" panose="020B0A04020102020204" pitchFamily="34" charset="0"/>
            </a:rPr>
            <a:t>Silk Road</a:t>
          </a:r>
        </a:p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>
              <a:latin typeface="Arial Black" panose="020B0A04020102020204" pitchFamily="34" charset="0"/>
            </a:rPr>
            <a:t>2013</a:t>
          </a:r>
        </a:p>
      </dsp:txBody>
      <dsp:txXfrm>
        <a:off x="80577" y="110780"/>
        <a:ext cx="10647245" cy="258994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Silk Road</a:t>
          </a:r>
        </a:p>
      </dsp:txBody>
      <dsp:txXfrm>
        <a:off x="549389" y="35315"/>
        <a:ext cx="9473695" cy="113510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Silk Road</a:t>
          </a:r>
        </a:p>
      </dsp:txBody>
      <dsp:txXfrm>
        <a:off x="549389" y="35315"/>
        <a:ext cx="9473695" cy="113510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Silk Road</a:t>
          </a:r>
        </a:p>
      </dsp:txBody>
      <dsp:txXfrm>
        <a:off x="549389" y="35315"/>
        <a:ext cx="9473695" cy="113510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Silk Road</a:t>
          </a:r>
        </a:p>
      </dsp:txBody>
      <dsp:txXfrm>
        <a:off x="549389" y="35315"/>
        <a:ext cx="9473695" cy="113510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Silk Road</a:t>
          </a:r>
        </a:p>
      </dsp:txBody>
      <dsp:txXfrm>
        <a:off x="549389" y="35315"/>
        <a:ext cx="9473695" cy="113510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Silk Road</a:t>
          </a:r>
        </a:p>
      </dsp:txBody>
      <dsp:txXfrm>
        <a:off x="549389" y="35315"/>
        <a:ext cx="9473695" cy="113510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Silk Road</a:t>
          </a:r>
        </a:p>
      </dsp:txBody>
      <dsp:txXfrm>
        <a:off x="549389" y="35315"/>
        <a:ext cx="9473695" cy="113510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Silk Road 2.0</a:t>
          </a:r>
        </a:p>
      </dsp:txBody>
      <dsp:txXfrm>
        <a:off x="549389" y="35315"/>
        <a:ext cx="9473695" cy="113510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Silk Road 2.0</a:t>
          </a:r>
        </a:p>
      </dsp:txBody>
      <dsp:txXfrm>
        <a:off x="549389" y="35315"/>
        <a:ext cx="9473695" cy="11351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2" y="460"/>
          <a:ext cx="10937989" cy="17050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latin typeface="Arial Black" panose="020B0A04020102020204" pitchFamily="34" charset="0"/>
            </a:rPr>
            <a:t>U.S. Approach</a:t>
          </a:r>
          <a:endParaRPr lang="en-US" sz="6500" kern="1200" dirty="0"/>
        </a:p>
      </dsp:txBody>
      <dsp:txXfrm>
        <a:off x="49940" y="50398"/>
        <a:ext cx="10838113" cy="160512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Silk Road</a:t>
          </a:r>
        </a:p>
      </dsp:txBody>
      <dsp:txXfrm>
        <a:off x="549389" y="35315"/>
        <a:ext cx="9473695" cy="113510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0" y="413803"/>
          <a:ext cx="10808399" cy="27510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05" tIns="77470" rIns="116205" bIns="7747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>
              <a:latin typeface="Arial Black" panose="020B0A04020102020204" pitchFamily="34" charset="0"/>
            </a:rPr>
            <a:t>Alpha Bay/Hansa Market</a:t>
          </a:r>
        </a:p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>
              <a:latin typeface="Arial Black" panose="020B0A04020102020204" pitchFamily="34" charset="0"/>
            </a:rPr>
            <a:t>2017</a:t>
          </a:r>
        </a:p>
      </dsp:txBody>
      <dsp:txXfrm>
        <a:off x="80577" y="494380"/>
        <a:ext cx="10647245" cy="258994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0" y="457"/>
          <a:ext cx="10808399" cy="16433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05" tIns="77470" rIns="116205" bIns="7747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>
              <a:latin typeface="Arial Black" panose="020B0A04020102020204" pitchFamily="34" charset="0"/>
            </a:rPr>
            <a:t>Alpha Bay/Hansa Market</a:t>
          </a:r>
        </a:p>
      </dsp:txBody>
      <dsp:txXfrm>
        <a:off x="48132" y="48589"/>
        <a:ext cx="10712135" cy="154707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Alpha Bay</a:t>
          </a:r>
        </a:p>
      </dsp:txBody>
      <dsp:txXfrm>
        <a:off x="549389" y="35315"/>
        <a:ext cx="9473695" cy="1135101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Alpha Bay</a:t>
          </a:r>
        </a:p>
      </dsp:txBody>
      <dsp:txXfrm>
        <a:off x="549389" y="35315"/>
        <a:ext cx="9473695" cy="1135101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Alpha Bay</a:t>
          </a:r>
        </a:p>
      </dsp:txBody>
      <dsp:txXfrm>
        <a:off x="549389" y="35315"/>
        <a:ext cx="9473695" cy="1135101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Alpha Bay</a:t>
          </a:r>
        </a:p>
      </dsp:txBody>
      <dsp:txXfrm>
        <a:off x="549389" y="35315"/>
        <a:ext cx="9473695" cy="1135101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Hansa</a:t>
          </a:r>
        </a:p>
      </dsp:txBody>
      <dsp:txXfrm>
        <a:off x="549389" y="35315"/>
        <a:ext cx="9473695" cy="1135101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Takedown</a:t>
          </a:r>
        </a:p>
      </dsp:txBody>
      <dsp:txXfrm>
        <a:off x="549389" y="35315"/>
        <a:ext cx="9473695" cy="1135101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Takedown</a:t>
          </a:r>
        </a:p>
      </dsp:txBody>
      <dsp:txXfrm>
        <a:off x="549389" y="35315"/>
        <a:ext cx="9473695" cy="11351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2" y="460"/>
          <a:ext cx="10937989" cy="17050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latin typeface="Arial Black" panose="020B0A04020102020204" pitchFamily="34" charset="0"/>
            </a:rPr>
            <a:t>Global Network –</a:t>
          </a:r>
        </a:p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latin typeface="Arial Black" panose="020B0A04020102020204" pitchFamily="34" charset="0"/>
            </a:rPr>
            <a:t>Both Broad and Narrow</a:t>
          </a:r>
          <a:r>
            <a:rPr lang="en-US" sz="3900" kern="1200" dirty="0"/>
            <a:t> </a:t>
          </a:r>
        </a:p>
      </dsp:txBody>
      <dsp:txXfrm>
        <a:off x="49940" y="50398"/>
        <a:ext cx="10838113" cy="1605125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0" y="413803"/>
          <a:ext cx="10808399" cy="27510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>
              <a:latin typeface="Arial Black" panose="020B0A04020102020204" pitchFamily="34" charset="0"/>
            </a:rPr>
            <a:t>Wall Street Market</a:t>
          </a:r>
        </a:p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>
              <a:latin typeface="Arial Black" panose="020B0A04020102020204" pitchFamily="34" charset="0"/>
            </a:rPr>
            <a:t>2019</a:t>
          </a:r>
        </a:p>
      </dsp:txBody>
      <dsp:txXfrm>
        <a:off x="80577" y="494380"/>
        <a:ext cx="10647245" cy="2589942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Wall Street Market</a:t>
          </a:r>
        </a:p>
      </dsp:txBody>
      <dsp:txXfrm>
        <a:off x="549389" y="35315"/>
        <a:ext cx="9473695" cy="1135101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Wall Street Market</a:t>
          </a:r>
        </a:p>
      </dsp:txBody>
      <dsp:txXfrm>
        <a:off x="549389" y="35315"/>
        <a:ext cx="9473695" cy="1135101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Wall Street Market</a:t>
          </a:r>
        </a:p>
      </dsp:txBody>
      <dsp:txXfrm>
        <a:off x="549389" y="35315"/>
        <a:ext cx="9473695" cy="1135101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Wall Street Market</a:t>
          </a:r>
        </a:p>
      </dsp:txBody>
      <dsp:txXfrm>
        <a:off x="549389" y="35315"/>
        <a:ext cx="9473695" cy="1135101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0" y="413803"/>
          <a:ext cx="10808399" cy="27510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>
              <a:latin typeface="Arial Black" panose="020B0A04020102020204" pitchFamily="34" charset="0"/>
            </a:rPr>
            <a:t>Hydra Market</a:t>
          </a:r>
        </a:p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>
              <a:latin typeface="Arial Black" panose="020B0A04020102020204" pitchFamily="34" charset="0"/>
            </a:rPr>
            <a:t>2022</a:t>
          </a:r>
        </a:p>
      </dsp:txBody>
      <dsp:txXfrm>
        <a:off x="80577" y="494380"/>
        <a:ext cx="10647245" cy="2589942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Hydra Market</a:t>
          </a:r>
        </a:p>
      </dsp:txBody>
      <dsp:txXfrm>
        <a:off x="549389" y="35315"/>
        <a:ext cx="9473695" cy="1135101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Hydra Market</a:t>
          </a:r>
        </a:p>
      </dsp:txBody>
      <dsp:txXfrm>
        <a:off x="549389" y="35315"/>
        <a:ext cx="9473695" cy="1135101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Hydra Market</a:t>
          </a:r>
        </a:p>
      </dsp:txBody>
      <dsp:txXfrm>
        <a:off x="549389" y="35315"/>
        <a:ext cx="9473695" cy="1135101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Hydra Market</a:t>
          </a:r>
        </a:p>
      </dsp:txBody>
      <dsp:txXfrm>
        <a:off x="549389" y="35315"/>
        <a:ext cx="9473695" cy="11351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ICHIP Network</a:t>
          </a:r>
        </a:p>
      </dsp:txBody>
      <dsp:txXfrm>
        <a:off x="549389" y="35315"/>
        <a:ext cx="9473695" cy="1135101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Hydra Market</a:t>
          </a:r>
        </a:p>
      </dsp:txBody>
      <dsp:txXfrm>
        <a:off x="549389" y="35315"/>
        <a:ext cx="9473695" cy="1135101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Key Points</a:t>
          </a:r>
        </a:p>
      </dsp:txBody>
      <dsp:txXfrm>
        <a:off x="549389" y="35315"/>
        <a:ext cx="9473695" cy="1135101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Key Points</a:t>
          </a:r>
        </a:p>
      </dsp:txBody>
      <dsp:txXfrm>
        <a:off x="549389" y="35315"/>
        <a:ext cx="9473695" cy="11351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OPDAT/RLA Network</a:t>
          </a:r>
        </a:p>
      </dsp:txBody>
      <dsp:txXfrm>
        <a:off x="549389" y="35315"/>
        <a:ext cx="9473695" cy="11351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Eurojust</a:t>
          </a:r>
        </a:p>
      </dsp:txBody>
      <dsp:txXfrm>
        <a:off x="549389" y="35315"/>
        <a:ext cx="9473695" cy="113510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514074" y="0"/>
          <a:ext cx="9544325" cy="1205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Arial Black" panose="020B0A04020102020204" pitchFamily="34" charset="0"/>
            </a:rPr>
            <a:t>Eurojust</a:t>
          </a:r>
        </a:p>
      </dsp:txBody>
      <dsp:txXfrm>
        <a:off x="549389" y="35315"/>
        <a:ext cx="9473695" cy="11351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14" y="206874"/>
          <a:ext cx="10808399" cy="27510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latin typeface="Arial Black" panose="020B0A04020102020204" pitchFamily="34" charset="0"/>
            </a:rPr>
            <a:t>Dark Web Markets</a:t>
          </a:r>
        </a:p>
      </dsp:txBody>
      <dsp:txXfrm>
        <a:off x="80591" y="287451"/>
        <a:ext cx="10647245" cy="258994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A405C-FA15-4695-8DCA-8553479EBD88}">
      <dsp:nvSpPr>
        <dsp:cNvPr id="0" name=""/>
        <dsp:cNvSpPr/>
      </dsp:nvSpPr>
      <dsp:spPr>
        <a:xfrm>
          <a:off x="0" y="0"/>
          <a:ext cx="10808399" cy="31648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66040" rIns="9906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>
              <a:latin typeface="Arial Black" panose="020B0A04020102020204" pitchFamily="34" charset="0"/>
            </a:rPr>
            <a:t>Dark Web Market Prosecutions/Takedowns</a:t>
          </a:r>
        </a:p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>
              <a:latin typeface="Arial Black" panose="020B0A04020102020204" pitchFamily="34" charset="0"/>
            </a:rPr>
            <a:t>2013-2022</a:t>
          </a:r>
        </a:p>
      </dsp:txBody>
      <dsp:txXfrm>
        <a:off x="92697" y="92697"/>
        <a:ext cx="10623005" cy="29795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338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3218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25" y="1181100"/>
            <a:ext cx="5664200" cy="3186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Surface</a:t>
            </a:r>
            <a:r>
              <a:rPr lang="en-US" baseline="0" dirty="0"/>
              <a:t> web: </a:t>
            </a:r>
          </a:p>
          <a:p>
            <a:r>
              <a:rPr lang="en-US" baseline="0" dirty="0"/>
              <a:t>-Indexed part of the internet, meaning it can be found on Google</a:t>
            </a:r>
          </a:p>
          <a:p>
            <a:endParaRPr lang="en-US" baseline="0" dirty="0"/>
          </a:p>
          <a:p>
            <a:r>
              <a:rPr lang="en-US" baseline="0" dirty="0"/>
              <a:t>Deep web: </a:t>
            </a:r>
          </a:p>
          <a:p>
            <a:r>
              <a:rPr lang="en-US" baseline="0" dirty="0"/>
              <a:t>-Unindexed, so can’t find it on Google, </a:t>
            </a:r>
          </a:p>
          <a:p>
            <a:r>
              <a:rPr lang="en-US" baseline="0" dirty="0"/>
              <a:t>-Often only accessed by direct URL or IP address, and may require password or other security access</a:t>
            </a:r>
          </a:p>
          <a:p>
            <a:r>
              <a:rPr lang="en-US" baseline="0" dirty="0"/>
              <a:t>-Examples include court records, content on libraries</a:t>
            </a:r>
          </a:p>
          <a:p>
            <a:endParaRPr lang="en-US" baseline="0" dirty="0"/>
          </a:p>
          <a:p>
            <a:r>
              <a:rPr lang="en-US" dirty="0"/>
              <a:t>Dark Web:</a:t>
            </a:r>
            <a:r>
              <a:rPr lang="en-US" baseline="0" dirty="0"/>
              <a:t> </a:t>
            </a:r>
          </a:p>
          <a:p>
            <a:r>
              <a:rPr lang="en-US" baseline="0" dirty="0"/>
              <a:t>-Part of deep web, but two important distinctions</a:t>
            </a:r>
          </a:p>
          <a:p>
            <a:endParaRPr lang="en-US" baseline="0" dirty="0"/>
          </a:p>
          <a:p>
            <a:pPr marL="237127" indent="-237127">
              <a:buAutoNum type="arabicParenBoth"/>
            </a:pPr>
            <a:r>
              <a:rPr lang="en-US" baseline="0" dirty="0"/>
              <a:t>Intentionally hidden</a:t>
            </a:r>
          </a:p>
          <a:p>
            <a:r>
              <a:rPr lang="en-US" baseline="0" dirty="0"/>
              <a:t>-Makes it attractive to criminals because it helps avoid the issue of being identified through the IP layer</a:t>
            </a:r>
          </a:p>
          <a:p>
            <a:r>
              <a:rPr lang="en-US" baseline="0" dirty="0"/>
              <a:t>-Thus, this is where we find criminal forums nowadays</a:t>
            </a:r>
          </a:p>
          <a:p>
            <a:endParaRPr lang="en-US" baseline="0" dirty="0"/>
          </a:p>
          <a:p>
            <a:r>
              <a:rPr lang="en-US" baseline="0" dirty="0"/>
              <a:t>(2) In part because it is intentionally hidden, requires specific software to access</a:t>
            </a:r>
          </a:p>
          <a:p>
            <a:r>
              <a:rPr lang="en-US" dirty="0"/>
              <a:t>-Most common example is TOR network</a:t>
            </a:r>
          </a:p>
          <a:p>
            <a:endParaRPr lang="en-US" dirty="0"/>
          </a:p>
          <a:p>
            <a:r>
              <a:rPr lang="en-US" dirty="0"/>
              <a:t>What</a:t>
            </a:r>
            <a:r>
              <a:rPr lang="en-US" baseline="0" dirty="0"/>
              <a:t> is TOR?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A3B65-ABD0-4FE8-BD0F-1A2BD9DEF8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83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25" y="1181100"/>
            <a:ext cx="5664200" cy="3186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Surface</a:t>
            </a:r>
            <a:r>
              <a:rPr lang="en-US" baseline="0" dirty="0"/>
              <a:t> web: </a:t>
            </a:r>
          </a:p>
          <a:p>
            <a:r>
              <a:rPr lang="en-US" baseline="0" dirty="0"/>
              <a:t>-Indexed part of the internet, meaning it can be found on Google</a:t>
            </a:r>
          </a:p>
          <a:p>
            <a:endParaRPr lang="en-US" baseline="0" dirty="0"/>
          </a:p>
          <a:p>
            <a:r>
              <a:rPr lang="en-US" baseline="0" dirty="0"/>
              <a:t>Deep web: </a:t>
            </a:r>
          </a:p>
          <a:p>
            <a:r>
              <a:rPr lang="en-US" baseline="0" dirty="0"/>
              <a:t>-Unindexed, so can’t find it on Google, </a:t>
            </a:r>
          </a:p>
          <a:p>
            <a:r>
              <a:rPr lang="en-US" baseline="0" dirty="0"/>
              <a:t>-Often only accessed by direct URL or IP address, and may require password or other security access</a:t>
            </a:r>
          </a:p>
          <a:p>
            <a:r>
              <a:rPr lang="en-US" baseline="0" dirty="0"/>
              <a:t>-Examples include court records, content on libraries</a:t>
            </a:r>
          </a:p>
          <a:p>
            <a:endParaRPr lang="en-US" baseline="0" dirty="0"/>
          </a:p>
          <a:p>
            <a:r>
              <a:rPr lang="en-US" dirty="0"/>
              <a:t>Dark Web:</a:t>
            </a:r>
            <a:r>
              <a:rPr lang="en-US" baseline="0" dirty="0"/>
              <a:t> </a:t>
            </a:r>
          </a:p>
          <a:p>
            <a:r>
              <a:rPr lang="en-US" baseline="0" dirty="0"/>
              <a:t>-Part of deep web, but two important distinctions</a:t>
            </a:r>
          </a:p>
          <a:p>
            <a:endParaRPr lang="en-US" baseline="0" dirty="0"/>
          </a:p>
          <a:p>
            <a:pPr marL="237127" indent="-237127">
              <a:buAutoNum type="arabicParenBoth"/>
            </a:pPr>
            <a:r>
              <a:rPr lang="en-US" baseline="0" dirty="0"/>
              <a:t>Intentionally hidden</a:t>
            </a:r>
          </a:p>
          <a:p>
            <a:r>
              <a:rPr lang="en-US" baseline="0" dirty="0"/>
              <a:t>-Makes it attractive to criminals because it helps avoid the issue of being identified through the IP layer</a:t>
            </a:r>
          </a:p>
          <a:p>
            <a:r>
              <a:rPr lang="en-US" baseline="0" dirty="0"/>
              <a:t>-Thus, this is where we find criminal forums nowadays</a:t>
            </a:r>
          </a:p>
          <a:p>
            <a:endParaRPr lang="en-US" baseline="0" dirty="0"/>
          </a:p>
          <a:p>
            <a:r>
              <a:rPr lang="en-US" baseline="0" dirty="0"/>
              <a:t>(2) In part because it is intentionally hidden, requires specific software to access</a:t>
            </a:r>
          </a:p>
          <a:p>
            <a:r>
              <a:rPr lang="en-US" dirty="0"/>
              <a:t>-Most common example is TOR network</a:t>
            </a:r>
          </a:p>
          <a:p>
            <a:endParaRPr lang="en-US" dirty="0"/>
          </a:p>
          <a:p>
            <a:r>
              <a:rPr lang="en-US" dirty="0"/>
              <a:t>What</a:t>
            </a:r>
            <a:r>
              <a:rPr lang="en-US" baseline="0" dirty="0"/>
              <a:t> is TOR?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A3B65-ABD0-4FE8-BD0F-1A2BD9DEF8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65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25" y="1181100"/>
            <a:ext cx="5664200" cy="3186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Surface</a:t>
            </a:r>
            <a:r>
              <a:rPr lang="en-US" baseline="0" dirty="0"/>
              <a:t> web: </a:t>
            </a:r>
          </a:p>
          <a:p>
            <a:r>
              <a:rPr lang="en-US" baseline="0" dirty="0"/>
              <a:t>-Indexed part of the internet, meaning it can be found on Google</a:t>
            </a:r>
          </a:p>
          <a:p>
            <a:endParaRPr lang="en-US" baseline="0" dirty="0"/>
          </a:p>
          <a:p>
            <a:r>
              <a:rPr lang="en-US" baseline="0" dirty="0"/>
              <a:t>Deep web: </a:t>
            </a:r>
          </a:p>
          <a:p>
            <a:r>
              <a:rPr lang="en-US" baseline="0" dirty="0"/>
              <a:t>-Unindexed, so can’t find it on Google, </a:t>
            </a:r>
          </a:p>
          <a:p>
            <a:r>
              <a:rPr lang="en-US" baseline="0" dirty="0"/>
              <a:t>-Often only accessed by direct URL or IP address, and may require password or other security access</a:t>
            </a:r>
          </a:p>
          <a:p>
            <a:r>
              <a:rPr lang="en-US" baseline="0" dirty="0"/>
              <a:t>-Examples include court records, content on libraries</a:t>
            </a:r>
          </a:p>
          <a:p>
            <a:endParaRPr lang="en-US" baseline="0" dirty="0"/>
          </a:p>
          <a:p>
            <a:r>
              <a:rPr lang="en-US" dirty="0"/>
              <a:t>Dark Web:</a:t>
            </a:r>
            <a:r>
              <a:rPr lang="en-US" baseline="0" dirty="0"/>
              <a:t> </a:t>
            </a:r>
          </a:p>
          <a:p>
            <a:r>
              <a:rPr lang="en-US" baseline="0" dirty="0"/>
              <a:t>-Part of deep web, but two important distinctions</a:t>
            </a:r>
          </a:p>
          <a:p>
            <a:endParaRPr lang="en-US" baseline="0" dirty="0"/>
          </a:p>
          <a:p>
            <a:pPr marL="237127" indent="-237127">
              <a:buAutoNum type="arabicParenBoth"/>
            </a:pPr>
            <a:r>
              <a:rPr lang="en-US" baseline="0" dirty="0"/>
              <a:t>Intentionally hidden</a:t>
            </a:r>
          </a:p>
          <a:p>
            <a:r>
              <a:rPr lang="en-US" baseline="0" dirty="0"/>
              <a:t>-Makes it attractive to criminals because it helps avoid the issue of being identified through the IP layer</a:t>
            </a:r>
          </a:p>
          <a:p>
            <a:r>
              <a:rPr lang="en-US" baseline="0" dirty="0"/>
              <a:t>-Thus, this is where we find criminal forums nowadays</a:t>
            </a:r>
          </a:p>
          <a:p>
            <a:endParaRPr lang="en-US" baseline="0" dirty="0"/>
          </a:p>
          <a:p>
            <a:r>
              <a:rPr lang="en-US" baseline="0" dirty="0"/>
              <a:t>(2) In part because it is intentionally hidden, requires specific software to access</a:t>
            </a:r>
          </a:p>
          <a:p>
            <a:r>
              <a:rPr lang="en-US" dirty="0"/>
              <a:t>-Most common example is TOR network</a:t>
            </a:r>
          </a:p>
          <a:p>
            <a:endParaRPr lang="en-US" dirty="0"/>
          </a:p>
          <a:p>
            <a:r>
              <a:rPr lang="en-US" dirty="0"/>
              <a:t>What</a:t>
            </a:r>
            <a:r>
              <a:rPr lang="en-US" baseline="0" dirty="0"/>
              <a:t> is TOR?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A3B65-ABD0-4FE8-BD0F-1A2BD9DEF8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03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0846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8684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8482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4614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28496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16216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211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61581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188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0287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98551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1635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90732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85474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88949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96545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7990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6073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99263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76116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40323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51224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56868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95654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93259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16910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48556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1815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4631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03781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03697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73718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1753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56036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01736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1471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6987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01271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5242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0765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25" y="1181100"/>
            <a:ext cx="5664200" cy="3186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Surface</a:t>
            </a:r>
            <a:r>
              <a:rPr lang="en-US" baseline="0" dirty="0"/>
              <a:t> web: </a:t>
            </a:r>
          </a:p>
          <a:p>
            <a:r>
              <a:rPr lang="en-US" baseline="0" dirty="0"/>
              <a:t>-Indexed part of the internet, meaning it can be found on Google</a:t>
            </a:r>
          </a:p>
          <a:p>
            <a:endParaRPr lang="en-US" baseline="0" dirty="0"/>
          </a:p>
          <a:p>
            <a:r>
              <a:rPr lang="en-US" baseline="0" dirty="0"/>
              <a:t>Deep web: </a:t>
            </a:r>
          </a:p>
          <a:p>
            <a:r>
              <a:rPr lang="en-US" baseline="0" dirty="0"/>
              <a:t>-Unindexed, so can’t find it on Google, </a:t>
            </a:r>
          </a:p>
          <a:p>
            <a:r>
              <a:rPr lang="en-US" baseline="0" dirty="0"/>
              <a:t>-Often only accessed by direct URL or IP address, and may require password or other security access</a:t>
            </a:r>
          </a:p>
          <a:p>
            <a:r>
              <a:rPr lang="en-US" baseline="0" dirty="0"/>
              <a:t>-Examples include court records, content on libraries</a:t>
            </a:r>
          </a:p>
          <a:p>
            <a:endParaRPr lang="en-US" baseline="0" dirty="0"/>
          </a:p>
          <a:p>
            <a:r>
              <a:rPr lang="en-US" dirty="0"/>
              <a:t>Dark Web:</a:t>
            </a:r>
            <a:r>
              <a:rPr lang="en-US" baseline="0" dirty="0"/>
              <a:t> </a:t>
            </a:r>
          </a:p>
          <a:p>
            <a:r>
              <a:rPr lang="en-US" baseline="0" dirty="0"/>
              <a:t>-Part of deep web, but two important distinctions</a:t>
            </a:r>
          </a:p>
          <a:p>
            <a:endParaRPr lang="en-US" baseline="0" dirty="0"/>
          </a:p>
          <a:p>
            <a:pPr marL="237127" indent="-237127">
              <a:buAutoNum type="arabicParenBoth"/>
            </a:pPr>
            <a:r>
              <a:rPr lang="en-US" baseline="0" dirty="0"/>
              <a:t>Intentionally hidden</a:t>
            </a:r>
          </a:p>
          <a:p>
            <a:r>
              <a:rPr lang="en-US" baseline="0" dirty="0"/>
              <a:t>-Makes it attractive to criminals because it helps avoid the issue of being identified through the IP layer</a:t>
            </a:r>
          </a:p>
          <a:p>
            <a:r>
              <a:rPr lang="en-US" baseline="0" dirty="0"/>
              <a:t>-Thus, this is where we find criminal forums nowadays</a:t>
            </a:r>
          </a:p>
          <a:p>
            <a:endParaRPr lang="en-US" baseline="0" dirty="0"/>
          </a:p>
          <a:p>
            <a:r>
              <a:rPr lang="en-US" baseline="0" dirty="0"/>
              <a:t>(2) In part because it is intentionally hidden, requires specific software to access</a:t>
            </a:r>
          </a:p>
          <a:p>
            <a:r>
              <a:rPr lang="en-US" dirty="0"/>
              <a:t>-Most common example is TOR network</a:t>
            </a:r>
          </a:p>
          <a:p>
            <a:endParaRPr lang="en-US" dirty="0"/>
          </a:p>
          <a:p>
            <a:r>
              <a:rPr lang="en-US" dirty="0"/>
              <a:t>What</a:t>
            </a:r>
            <a:r>
              <a:rPr lang="en-US" baseline="0" dirty="0"/>
              <a:t> is TOR?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A3B65-ABD0-4FE8-BD0F-1A2BD9DEF8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48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25" y="1181100"/>
            <a:ext cx="5664200" cy="3186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Surface</a:t>
            </a:r>
            <a:r>
              <a:rPr lang="en-US" baseline="0" dirty="0"/>
              <a:t> web: </a:t>
            </a:r>
          </a:p>
          <a:p>
            <a:r>
              <a:rPr lang="en-US" baseline="0" dirty="0"/>
              <a:t>-Indexed part of the internet, meaning it can be found on Google</a:t>
            </a:r>
          </a:p>
          <a:p>
            <a:endParaRPr lang="en-US" baseline="0" dirty="0"/>
          </a:p>
          <a:p>
            <a:r>
              <a:rPr lang="en-US" baseline="0" dirty="0"/>
              <a:t>Deep web: </a:t>
            </a:r>
          </a:p>
          <a:p>
            <a:r>
              <a:rPr lang="en-US" baseline="0" dirty="0"/>
              <a:t>-Unindexed, so can’t find it on Google, </a:t>
            </a:r>
          </a:p>
          <a:p>
            <a:r>
              <a:rPr lang="en-US" baseline="0" dirty="0"/>
              <a:t>-Often only accessed by direct URL or IP address, and may require password or other security access</a:t>
            </a:r>
          </a:p>
          <a:p>
            <a:r>
              <a:rPr lang="en-US" baseline="0" dirty="0"/>
              <a:t>-Examples include court records, content on libraries</a:t>
            </a:r>
          </a:p>
          <a:p>
            <a:endParaRPr lang="en-US" baseline="0" dirty="0"/>
          </a:p>
          <a:p>
            <a:r>
              <a:rPr lang="en-US" dirty="0"/>
              <a:t>Dark Web:</a:t>
            </a:r>
            <a:r>
              <a:rPr lang="en-US" baseline="0" dirty="0"/>
              <a:t> </a:t>
            </a:r>
          </a:p>
          <a:p>
            <a:r>
              <a:rPr lang="en-US" baseline="0" dirty="0"/>
              <a:t>-Part of deep web, but two important distinctions</a:t>
            </a:r>
          </a:p>
          <a:p>
            <a:endParaRPr lang="en-US" baseline="0" dirty="0"/>
          </a:p>
          <a:p>
            <a:pPr marL="237127" indent="-237127">
              <a:buAutoNum type="arabicParenBoth"/>
            </a:pPr>
            <a:r>
              <a:rPr lang="en-US" baseline="0" dirty="0"/>
              <a:t>Intentionally hidden</a:t>
            </a:r>
          </a:p>
          <a:p>
            <a:r>
              <a:rPr lang="en-US" baseline="0" dirty="0"/>
              <a:t>-Makes it attractive to criminals because it helps avoid the issue of being identified through the IP layer</a:t>
            </a:r>
          </a:p>
          <a:p>
            <a:r>
              <a:rPr lang="en-US" baseline="0" dirty="0"/>
              <a:t>-Thus, this is where we find criminal forums nowadays</a:t>
            </a:r>
          </a:p>
          <a:p>
            <a:endParaRPr lang="en-US" baseline="0" dirty="0"/>
          </a:p>
          <a:p>
            <a:r>
              <a:rPr lang="en-US" baseline="0" dirty="0"/>
              <a:t>(2) In part because it is intentionally hidden, requires specific software to access</a:t>
            </a:r>
          </a:p>
          <a:p>
            <a:r>
              <a:rPr lang="en-US" dirty="0"/>
              <a:t>-Most common example is TOR network</a:t>
            </a:r>
          </a:p>
          <a:p>
            <a:endParaRPr lang="en-US" dirty="0"/>
          </a:p>
          <a:p>
            <a:r>
              <a:rPr lang="en-US" dirty="0"/>
              <a:t>What</a:t>
            </a:r>
            <a:r>
              <a:rPr lang="en-US" baseline="0" dirty="0"/>
              <a:t> is TOR?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A3B65-ABD0-4FE8-BD0F-1A2BD9DEF8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50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25" y="1181100"/>
            <a:ext cx="5664200" cy="3186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Surface</a:t>
            </a:r>
            <a:r>
              <a:rPr lang="en-US" baseline="0" dirty="0"/>
              <a:t> web: </a:t>
            </a:r>
          </a:p>
          <a:p>
            <a:r>
              <a:rPr lang="en-US" baseline="0" dirty="0"/>
              <a:t>-Indexed part of the internet, meaning it can be found on Google</a:t>
            </a:r>
          </a:p>
          <a:p>
            <a:endParaRPr lang="en-US" baseline="0" dirty="0"/>
          </a:p>
          <a:p>
            <a:r>
              <a:rPr lang="en-US" baseline="0" dirty="0"/>
              <a:t>Deep web: </a:t>
            </a:r>
          </a:p>
          <a:p>
            <a:r>
              <a:rPr lang="en-US" baseline="0" dirty="0"/>
              <a:t>-Unindexed, so can’t find it on Google, </a:t>
            </a:r>
          </a:p>
          <a:p>
            <a:r>
              <a:rPr lang="en-US" baseline="0" dirty="0"/>
              <a:t>-Often only accessed by direct URL or IP address, and may require password or other security access</a:t>
            </a:r>
          </a:p>
          <a:p>
            <a:r>
              <a:rPr lang="en-US" baseline="0" dirty="0"/>
              <a:t>-Examples include court records, content on libraries</a:t>
            </a:r>
          </a:p>
          <a:p>
            <a:endParaRPr lang="en-US" baseline="0" dirty="0"/>
          </a:p>
          <a:p>
            <a:r>
              <a:rPr lang="en-US" dirty="0"/>
              <a:t>Dark Web:</a:t>
            </a:r>
            <a:r>
              <a:rPr lang="en-US" baseline="0" dirty="0"/>
              <a:t> </a:t>
            </a:r>
          </a:p>
          <a:p>
            <a:r>
              <a:rPr lang="en-US" baseline="0" dirty="0"/>
              <a:t>-Part of deep web, but two important distinctions</a:t>
            </a:r>
          </a:p>
          <a:p>
            <a:endParaRPr lang="en-US" baseline="0" dirty="0"/>
          </a:p>
          <a:p>
            <a:pPr marL="237127" indent="-237127">
              <a:buAutoNum type="arabicParenBoth"/>
            </a:pPr>
            <a:r>
              <a:rPr lang="en-US" baseline="0" dirty="0"/>
              <a:t>Intentionally hidden</a:t>
            </a:r>
          </a:p>
          <a:p>
            <a:r>
              <a:rPr lang="en-US" baseline="0" dirty="0"/>
              <a:t>-Makes it attractive to criminals because it helps avoid the issue of being identified through the IP layer</a:t>
            </a:r>
          </a:p>
          <a:p>
            <a:r>
              <a:rPr lang="en-US" baseline="0" dirty="0"/>
              <a:t>-Thus, this is where we find criminal forums nowadays</a:t>
            </a:r>
          </a:p>
          <a:p>
            <a:endParaRPr lang="en-US" baseline="0" dirty="0"/>
          </a:p>
          <a:p>
            <a:r>
              <a:rPr lang="en-US" baseline="0" dirty="0"/>
              <a:t>(2) In part because it is intentionally hidden, requires specific software to access</a:t>
            </a:r>
          </a:p>
          <a:p>
            <a:r>
              <a:rPr lang="en-US" dirty="0"/>
              <a:t>-Most common example is TOR network</a:t>
            </a:r>
          </a:p>
          <a:p>
            <a:endParaRPr lang="en-US" dirty="0"/>
          </a:p>
          <a:p>
            <a:r>
              <a:rPr lang="en-US" dirty="0"/>
              <a:t>What</a:t>
            </a:r>
            <a:r>
              <a:rPr lang="en-US" baseline="0" dirty="0"/>
              <a:t> is TOR?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A3B65-ABD0-4FE8-BD0F-1A2BD9DEF8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29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25" y="1181100"/>
            <a:ext cx="5664200" cy="3186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Surface</a:t>
            </a:r>
            <a:r>
              <a:rPr lang="en-US" baseline="0" dirty="0"/>
              <a:t> web: </a:t>
            </a:r>
          </a:p>
          <a:p>
            <a:r>
              <a:rPr lang="en-US" baseline="0" dirty="0"/>
              <a:t>-Indexed part of the internet, meaning it can be found on Google</a:t>
            </a:r>
          </a:p>
          <a:p>
            <a:endParaRPr lang="en-US" baseline="0" dirty="0"/>
          </a:p>
          <a:p>
            <a:r>
              <a:rPr lang="en-US" baseline="0" dirty="0"/>
              <a:t>Deep web: </a:t>
            </a:r>
          </a:p>
          <a:p>
            <a:r>
              <a:rPr lang="en-US" baseline="0" dirty="0"/>
              <a:t>-Unindexed, so can’t find it on Google, </a:t>
            </a:r>
          </a:p>
          <a:p>
            <a:r>
              <a:rPr lang="en-US" baseline="0" dirty="0"/>
              <a:t>-Often only accessed by direct URL or IP address, and may require password or other security access</a:t>
            </a:r>
          </a:p>
          <a:p>
            <a:r>
              <a:rPr lang="en-US" baseline="0" dirty="0"/>
              <a:t>-Examples include court records, content on libraries</a:t>
            </a:r>
          </a:p>
          <a:p>
            <a:endParaRPr lang="en-US" baseline="0" dirty="0"/>
          </a:p>
          <a:p>
            <a:r>
              <a:rPr lang="en-US" dirty="0"/>
              <a:t>Dark Web:</a:t>
            </a:r>
            <a:r>
              <a:rPr lang="en-US" baseline="0" dirty="0"/>
              <a:t> </a:t>
            </a:r>
          </a:p>
          <a:p>
            <a:r>
              <a:rPr lang="en-US" baseline="0" dirty="0"/>
              <a:t>-Part of deep web, but two important distinctions</a:t>
            </a:r>
          </a:p>
          <a:p>
            <a:endParaRPr lang="en-US" baseline="0" dirty="0"/>
          </a:p>
          <a:p>
            <a:pPr marL="237127" indent="-237127">
              <a:buAutoNum type="arabicParenBoth"/>
            </a:pPr>
            <a:r>
              <a:rPr lang="en-US" baseline="0" dirty="0"/>
              <a:t>Intentionally hidden</a:t>
            </a:r>
          </a:p>
          <a:p>
            <a:r>
              <a:rPr lang="en-US" baseline="0" dirty="0"/>
              <a:t>-Makes it attractive to criminals because it helps avoid the issue of being identified through the IP layer</a:t>
            </a:r>
          </a:p>
          <a:p>
            <a:r>
              <a:rPr lang="en-US" baseline="0" dirty="0"/>
              <a:t>-Thus, this is where we find criminal forums nowadays</a:t>
            </a:r>
          </a:p>
          <a:p>
            <a:endParaRPr lang="en-US" baseline="0" dirty="0"/>
          </a:p>
          <a:p>
            <a:r>
              <a:rPr lang="en-US" baseline="0" dirty="0"/>
              <a:t>(2) In part because it is intentionally hidden, requires specific software to access</a:t>
            </a:r>
          </a:p>
          <a:p>
            <a:r>
              <a:rPr lang="en-US" dirty="0"/>
              <a:t>-Most common example is TOR network</a:t>
            </a:r>
          </a:p>
          <a:p>
            <a:endParaRPr lang="en-US" dirty="0"/>
          </a:p>
          <a:p>
            <a:r>
              <a:rPr lang="en-US" dirty="0"/>
              <a:t>What</a:t>
            </a:r>
            <a:r>
              <a:rPr lang="en-US" baseline="0" dirty="0"/>
              <a:t> is TOR?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A3B65-ABD0-4FE8-BD0F-1A2BD9DEF8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96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411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No Pattern &amp;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9403" y="6261032"/>
            <a:ext cx="3860800" cy="365125"/>
          </a:xfrm>
          <a:prstGeom prst="rect">
            <a:avLst/>
          </a:prstGeom>
        </p:spPr>
        <p:txBody>
          <a:bodyPr/>
          <a:lstStyle>
            <a:lvl1pPr algn="ctr">
              <a:defRPr sz="1467">
                <a:solidFill>
                  <a:srgbClr val="4665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LAW ENFORCMENT SENSITIVE</a:t>
            </a:r>
            <a:endParaRPr lang="en-GB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09156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Pattern &amp;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9403" y="6261032"/>
            <a:ext cx="3860800" cy="365125"/>
          </a:xfrm>
          <a:prstGeom prst="rect">
            <a:avLst/>
          </a:prstGeom>
        </p:spPr>
        <p:txBody>
          <a:bodyPr/>
          <a:lstStyle>
            <a:lvl1pPr algn="ctr">
              <a:defRPr sz="1467">
                <a:solidFill>
                  <a:srgbClr val="4665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LAW ENFORCMENT SENSITIVE</a:t>
            </a:r>
            <a:endParaRPr lang="en-GB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" y="0"/>
            <a:ext cx="12188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51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6000" b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LAW ENFORCMENT SENSITIVE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69B2-BB64-4342-B197-259F92AC03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181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234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621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870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24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764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504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74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600" y="1593849"/>
            <a:ext cx="10972800" cy="452628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7044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089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914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625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910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054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8185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3348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7200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665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889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1417320"/>
            <a:ext cx="5388864" cy="640080"/>
          </a:xfrm>
        </p:spPr>
        <p:txBody>
          <a:bodyPr>
            <a:normAutofit/>
          </a:bodyPr>
          <a:lstStyle>
            <a:lvl1pPr marL="0" indent="0">
              <a:buNone/>
              <a:defRPr sz="3733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193536" y="1417320"/>
            <a:ext cx="5388864" cy="640080"/>
          </a:xfrm>
        </p:spPr>
        <p:txBody>
          <a:bodyPr>
            <a:normAutofit/>
          </a:bodyPr>
          <a:lstStyle>
            <a:lvl1pPr marL="0" indent="0">
              <a:buNone/>
              <a:defRPr sz="3733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933">
                <a:solidFill>
                  <a:srgbClr val="D8CEC2"/>
                </a:solidFill>
              </a:defRPr>
            </a:lvl1pPr>
            <a:lvl2pPr>
              <a:defRPr sz="2933"/>
            </a:lvl2pPr>
            <a:lvl3pPr>
              <a:defRPr sz="2667">
                <a:latin typeface="+mj-lt"/>
              </a:defRPr>
            </a:lvl3pPr>
            <a:lvl4pPr>
              <a:defRPr>
                <a:latin typeface="+mj-lt"/>
              </a:defRPr>
            </a:lvl4pPr>
          </a:lstStyle>
          <a:p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endParaRPr lang="en-GB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6193377" y="2174875"/>
            <a:ext cx="5389033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933">
                <a:solidFill>
                  <a:srgbClr val="D8CEC2"/>
                </a:solidFill>
              </a:defRPr>
            </a:lvl1pPr>
            <a:lvl2pPr>
              <a:defRPr sz="2933"/>
            </a:lvl2pPr>
            <a:lvl3pPr>
              <a:defRPr sz="2667">
                <a:latin typeface="+mj-lt"/>
              </a:defRPr>
            </a:lvl3pPr>
            <a:lvl4pPr>
              <a:defRPr>
                <a:latin typeface="+mj-lt"/>
              </a:defRPr>
            </a:lvl4pPr>
          </a:lstStyle>
          <a:p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6887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1"/>
          <p:cNvSpPr>
            <a:spLocks noGrp="1"/>
          </p:cNvSpPr>
          <p:nvPr>
            <p:ph type="pic" idx="1"/>
          </p:nvPr>
        </p:nvSpPr>
        <p:spPr>
          <a:xfrm>
            <a:off x="10583" y="2"/>
            <a:ext cx="12181416" cy="6852045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413009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latin typeface="+mj-lt"/>
              </a:defRPr>
            </a:lvl1pPr>
            <a:lvl2pPr>
              <a:defRPr sz="3733">
                <a:latin typeface="+mj-lt"/>
              </a:defRPr>
            </a:lvl2pPr>
            <a:lvl3pPr>
              <a:defRPr sz="3200">
                <a:latin typeface="+mj-lt"/>
              </a:defRPr>
            </a:lvl3pPr>
            <a:lvl4pPr>
              <a:defRPr sz="2667">
                <a:latin typeface="+mj-lt"/>
              </a:defRPr>
            </a:lvl4pPr>
            <a:lvl5pPr>
              <a:defRPr sz="2667">
                <a:latin typeface="+mj-lt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865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2606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 txBox="1">
            <a:spLocks/>
          </p:cNvSpPr>
          <p:nvPr userDrawn="1"/>
        </p:nvSpPr>
        <p:spPr>
          <a:xfrm>
            <a:off x="815414" y="4552326"/>
            <a:ext cx="10561173" cy="518457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b="1" i="1" dirty="0">
                <a:solidFill>
                  <a:srgbClr val="7EA4B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www.eurojust.europa.eu</a:t>
            </a:r>
          </a:p>
        </p:txBody>
      </p:sp>
      <p:sp>
        <p:nvSpPr>
          <p:cNvPr id="13" name="Text Placeholder 2"/>
          <p:cNvSpPr txBox="1">
            <a:spLocks/>
          </p:cNvSpPr>
          <p:nvPr userDrawn="1"/>
        </p:nvSpPr>
        <p:spPr>
          <a:xfrm>
            <a:off x="815414" y="5070784"/>
            <a:ext cx="10561173" cy="51845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933" dirty="0">
                <a:solidFill>
                  <a:srgbClr val="D8CEC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Follow Eurojust on Twitter and LinkedIn @ </a:t>
            </a:r>
            <a:r>
              <a:rPr lang="en-GB" sz="2933" i="1" dirty="0">
                <a:solidFill>
                  <a:srgbClr val="9AB6C0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Eurojust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15981" y="1577699"/>
            <a:ext cx="10560049" cy="691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D8CEC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15414" y="2309090"/>
            <a:ext cx="10561173" cy="605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467" b="1">
                <a:solidFill>
                  <a:srgbClr val="C18172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15414" y="2954994"/>
            <a:ext cx="10561173" cy="605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467">
                <a:solidFill>
                  <a:srgbClr val="D8CEC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815414" y="3600898"/>
            <a:ext cx="10561173" cy="605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467">
                <a:solidFill>
                  <a:srgbClr val="D8CEC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033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142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No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200" y="6148800"/>
            <a:ext cx="1322563" cy="475955"/>
          </a:xfrm>
          <a:prstGeom prst="rect">
            <a:avLst/>
          </a:prstGeom>
        </p:spPr>
      </p:pic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609600" y="6273800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92A60-10BF-44AC-8D22-01E37A39FA43}" type="datetimeFigureOut">
              <a:rPr lang="en-GB" sz="1467" smtClean="0">
                <a:solidFill>
                  <a:srgbClr val="D8CEC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pPr/>
              <a:t>26/09/2022</a:t>
            </a:fld>
            <a:endParaRPr lang="en-GB" sz="1467" dirty="0">
              <a:solidFill>
                <a:srgbClr val="D8CEC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7233600" y="6273800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1FFCC7-E90A-4ABC-931F-5D783870E79C}" type="slidenum">
              <a:rPr lang="en-GB" sz="1467" smtClean="0">
                <a:solidFill>
                  <a:srgbClr val="D8CEC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GB" sz="1467" dirty="0">
              <a:solidFill>
                <a:srgbClr val="D8CEC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4601522" y="6281956"/>
            <a:ext cx="252665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67" dirty="0">
                <a:solidFill>
                  <a:srgbClr val="D8CEC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Criminal justice</a:t>
            </a:r>
            <a:r>
              <a:rPr lang="en-GB" sz="1467" baseline="0" dirty="0">
                <a:solidFill>
                  <a:srgbClr val="D8CEC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across borders</a:t>
            </a:r>
            <a:endParaRPr lang="en-GB" sz="1467" dirty="0">
              <a:solidFill>
                <a:srgbClr val="D8CEC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46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" y="0"/>
            <a:ext cx="12188208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1"/>
            <a:endParaRPr lang="en-GB" noProof="0" dirty="0"/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609600" y="6271348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792A60-10BF-44AC-8D22-01E37A39FA43}" type="datetimeFigureOut">
              <a:rPr lang="en-GB" sz="1467" smtClean="0">
                <a:solidFill>
                  <a:srgbClr val="D8CEC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pPr/>
              <a:t>26/09/2022</a:t>
            </a:fld>
            <a:endParaRPr lang="en-GB" sz="1467" dirty="0">
              <a:solidFill>
                <a:srgbClr val="D8CEC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7231673" y="6271348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1FFCC7-E90A-4ABC-931F-5D783870E79C}" type="slidenum">
              <a:rPr lang="en-GB" sz="1467" smtClean="0">
                <a:solidFill>
                  <a:srgbClr val="D8CEC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GB" sz="1467" dirty="0">
              <a:solidFill>
                <a:srgbClr val="D8CEC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3418" y="6279504"/>
            <a:ext cx="252665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67" dirty="0">
                <a:solidFill>
                  <a:srgbClr val="D8CEC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Criminal justice</a:t>
            </a:r>
            <a:r>
              <a:rPr lang="en-GB" sz="1467" baseline="0" dirty="0">
                <a:solidFill>
                  <a:srgbClr val="D8CEC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across borders</a:t>
            </a:r>
            <a:endParaRPr lang="en-GB" sz="1467" dirty="0">
              <a:solidFill>
                <a:srgbClr val="D8CEC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200" y="6148800"/>
            <a:ext cx="1322563" cy="47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7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sldNum="0" hdr="0" dt="0"/>
  <p:txStyles>
    <p:titleStyle>
      <a:lvl1pPr algn="ctr" defTabSz="1219170" rtl="0" eaLnBrk="1" latinLnBrk="0" hangingPunct="1">
        <a:spcBef>
          <a:spcPct val="0"/>
        </a:spcBef>
        <a:buNone/>
        <a:defRPr sz="5333" kern="1200">
          <a:solidFill>
            <a:srgbClr val="D8CEC2"/>
          </a:solidFill>
          <a:latin typeface="+mj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609585" indent="-609585" algn="l" defTabSz="1219170" rtl="0" eaLnBrk="1" latinLnBrk="0" hangingPunct="1">
        <a:spcBef>
          <a:spcPct val="20000"/>
        </a:spcBef>
        <a:buClr>
          <a:srgbClr val="C18172"/>
        </a:buClr>
        <a:buFont typeface="Wingdings 3" panose="05040102010807070707" pitchFamily="18" charset="2"/>
        <a:buChar char=""/>
        <a:defRPr sz="4000" kern="1200">
          <a:solidFill>
            <a:srgbClr val="D8CEC2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rgbClr val="D8CEC2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D8CEC2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rgbClr val="D8CEC2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rgbClr val="D8CEC2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D8CEC2"/>
          </a:solidFill>
          <a:latin typeface="+mj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rgbClr val="D8CEC2"/>
          </a:solidFill>
          <a:latin typeface="+mj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3100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Relationship Id="rId9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Relationship Id="rId9" Type="http://schemas.openxmlformats.org/officeDocument/2006/relationships/image" Target="../media/image28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4" Type="http://schemas.openxmlformats.org/officeDocument/2006/relationships/diagramLayout" Target="../diagrams/layout3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39.xml"/><Relationship Id="rId7" Type="http://schemas.microsoft.com/office/2007/relationships/diagramDrawing" Target="../diagrams/drawing39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4" Type="http://schemas.openxmlformats.org/officeDocument/2006/relationships/diagramLayout" Target="../diagrams/layout3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0.xml"/><Relationship Id="rId7" Type="http://schemas.microsoft.com/office/2007/relationships/diagramDrawing" Target="../diagrams/drawing40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0.xml"/><Relationship Id="rId5" Type="http://schemas.openxmlformats.org/officeDocument/2006/relationships/diagramQuickStyle" Target="../diagrams/quickStyle40.xml"/><Relationship Id="rId4" Type="http://schemas.openxmlformats.org/officeDocument/2006/relationships/diagramLayout" Target="../diagrams/layout4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1.xml"/><Relationship Id="rId7" Type="http://schemas.microsoft.com/office/2007/relationships/diagramDrawing" Target="../diagrams/drawing41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1.xml"/><Relationship Id="rId5" Type="http://schemas.openxmlformats.org/officeDocument/2006/relationships/diagramQuickStyle" Target="../diagrams/quickStyle41.xml"/><Relationship Id="rId4" Type="http://schemas.openxmlformats.org/officeDocument/2006/relationships/diagramLayout" Target="../diagrams/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2.xml"/><Relationship Id="rId7" Type="http://schemas.microsoft.com/office/2007/relationships/diagramDrawing" Target="../diagrams/drawing42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2.xml"/><Relationship Id="rId5" Type="http://schemas.openxmlformats.org/officeDocument/2006/relationships/diagramQuickStyle" Target="../diagrams/quickStyle42.xml"/><Relationship Id="rId4" Type="http://schemas.openxmlformats.org/officeDocument/2006/relationships/diagramLayout" Target="../diagrams/layout4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diagramDrawing" Target="../diagrams/drawing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diagramColors" Target="../diagrams/colors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11" Type="http://schemas.openxmlformats.org/officeDocument/2006/relationships/diagramQuickStyle" Target="../diagrams/quickStyle7.xml"/><Relationship Id="rId5" Type="http://schemas.openxmlformats.org/officeDocument/2006/relationships/diagramQuickStyle" Target="../diagrams/quickStyle6.xml"/><Relationship Id="rId10" Type="http://schemas.openxmlformats.org/officeDocument/2006/relationships/diagramLayout" Target="../diagrams/layout7.xml"/><Relationship Id="rId4" Type="http://schemas.openxmlformats.org/officeDocument/2006/relationships/diagramLayout" Target="../diagrams/layout6.xml"/><Relationship Id="rId9" Type="http://schemas.openxmlformats.org/officeDocument/2006/relationships/diagramData" Target="../diagrams/data7.xml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DDAF645-0BE8-E805-74F8-85940CE38237}"/>
              </a:ext>
            </a:extLst>
          </p:cNvPr>
          <p:cNvSpPr/>
          <p:nvPr/>
        </p:nvSpPr>
        <p:spPr>
          <a:xfrm>
            <a:off x="1516220" y="371474"/>
            <a:ext cx="9159558" cy="294322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7888" y="371474"/>
            <a:ext cx="8676222" cy="2543175"/>
          </a:xfrm>
        </p:spPr>
        <p:txBody>
          <a:bodyPr/>
          <a:lstStyle/>
          <a:p>
            <a:r>
              <a:rPr lang="en-US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  <a:latin typeface="Arial Black" panose="020B0A04020102020204" pitchFamily="34" charset="0"/>
              </a:rPr>
              <a:t>Evolution of dark web market prosecutions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8" y="3429000"/>
            <a:ext cx="3002047" cy="29720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F0B0191-431D-6F46-BC2B-C6CF442D4DA4}"/>
              </a:ext>
            </a:extLst>
          </p:cNvPr>
          <p:cNvSpPr/>
          <p:nvPr/>
        </p:nvSpPr>
        <p:spPr>
          <a:xfrm>
            <a:off x="4212404" y="3819760"/>
            <a:ext cx="7390317" cy="258126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4F6164-5C0A-B5F4-9455-FF512B889573}"/>
              </a:ext>
            </a:extLst>
          </p:cNvPr>
          <p:cNvSpPr txBox="1">
            <a:spLocks/>
          </p:cNvSpPr>
          <p:nvPr/>
        </p:nvSpPr>
        <p:spPr>
          <a:xfrm>
            <a:off x="4438436" y="3819759"/>
            <a:ext cx="7031946" cy="2581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45700" rIns="0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8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Char char=" "/>
              <a:defRPr sz="3200" b="1" i="0" u="none" strike="noStrike" cap="none">
                <a:solidFill>
                  <a:srgbClr val="375C85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06400" algn="l" rtl="0">
              <a:lnSpc>
                <a:spcPct val="108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Char char="◦"/>
              <a:defRPr sz="28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5600" algn="l" rtl="0">
              <a:lnSpc>
                <a:spcPct val="108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55600" algn="l" rtl="0">
              <a:lnSpc>
                <a:spcPct val="108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55600" algn="l" rtl="0">
              <a:lnSpc>
                <a:spcPct val="108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5400" marR="0" lvl="0" indent="0" algn="l" defTabSz="914400" rtl="0" eaLnBrk="1" fontAlgn="auto" latinLnBrk="0" hangingPunct="1">
              <a:lnSpc>
                <a:spcPct val="108000"/>
              </a:lnSpc>
              <a:spcBef>
                <a:spcPts val="1200"/>
              </a:spcBef>
              <a:spcAft>
                <a:spcPts val="0"/>
              </a:spcAft>
              <a:buClr>
                <a:srgbClr val="6F6F74"/>
              </a:buClr>
              <a:buSzPts val="3200"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Timothy C. Rank</a:t>
            </a:r>
          </a:p>
          <a:p>
            <a:pPr marL="25400" marR="0" lvl="0" indent="0" algn="l" defTabSz="914400" rtl="0" eaLnBrk="1" fontAlgn="auto" latinLnBrk="0" hangingPunct="1">
              <a:lnSpc>
                <a:spcPct val="108000"/>
              </a:lnSpc>
              <a:spcBef>
                <a:spcPts val="1200"/>
              </a:spcBef>
              <a:spcAft>
                <a:spcPts val="0"/>
              </a:spcAft>
              <a:buClr>
                <a:srgbClr val="6F6F74"/>
              </a:buClr>
              <a:buSzPts val="3200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sym typeface="Tahoma"/>
              </a:rPr>
              <a:t>U.S.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sym typeface="Tahoma"/>
              </a:rPr>
              <a:t> Department of Justice ICHIP</a:t>
            </a:r>
          </a:p>
          <a:p>
            <a:pPr marL="25400" marR="0" lvl="0" indent="0" algn="l" defTabSz="914400" rtl="0" eaLnBrk="1" fontAlgn="auto" latinLnBrk="0" hangingPunct="1">
              <a:lnSpc>
                <a:spcPct val="108000"/>
              </a:lnSpc>
              <a:spcBef>
                <a:spcPts val="1200"/>
              </a:spcBef>
              <a:spcAft>
                <a:spcPts val="0"/>
              </a:spcAft>
              <a:buClr>
                <a:srgbClr val="6F6F74"/>
              </a:buClr>
              <a:buSzPts val="3200"/>
              <a:buNone/>
              <a:tabLst/>
              <a:defRPr/>
            </a:pPr>
            <a:r>
              <a:rPr lang="en-US" baseline="0" dirty="0">
                <a:solidFill>
                  <a:schemeClr val="tx1"/>
                </a:solidFill>
                <a:latin typeface="Arial Black" panose="020B0A04020102020204" pitchFamily="34" charset="0"/>
              </a:rPr>
              <a:t>Cybercrime Liaison</a:t>
            </a: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 Prosecutor </a:t>
            </a:r>
            <a:b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at Eurojust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anose="020B0A04020102020204" pitchFamily="34" charset="0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39143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69764D-7EE3-438E-B172-0362A0609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3" r="2051"/>
          <a:stretch/>
        </p:blipFill>
        <p:spPr>
          <a:xfrm>
            <a:off x="496586" y="225023"/>
            <a:ext cx="11203440" cy="58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10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218757-12BE-A8E2-E119-5588D773A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01" y="0"/>
            <a:ext cx="11647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48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8AC9CC-C4A9-7E6F-1B06-5279A023E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582"/>
            <a:ext cx="12192000" cy="648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06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37E741-F789-366E-9636-64D81F63B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904" y="0"/>
            <a:ext cx="10188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78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B2F58D-E34D-DFD0-A87D-900F47608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098" y="0"/>
            <a:ext cx="9861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05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FFFA57-94E9-A680-B54A-3CC199AD2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096" y="0"/>
            <a:ext cx="9855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53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9971149"/>
              </p:ext>
            </p:extLst>
          </p:nvPr>
        </p:nvGraphicFramePr>
        <p:xfrm>
          <a:off x="786615" y="1437280"/>
          <a:ext cx="10808414" cy="3164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4368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1406184"/>
              </p:ext>
            </p:extLst>
          </p:nvPr>
        </p:nvGraphicFramePr>
        <p:xfrm>
          <a:off x="729465" y="2133600"/>
          <a:ext cx="10808414" cy="278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642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8411299"/>
              </p:ext>
            </p:extLst>
          </p:nvPr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>
            <a:extLst>
              <a:ext uri="{FF2B5EF4-FFF2-40B4-BE49-F238E27FC236}">
                <a16:creationId xmlns:a16="http://schemas.microsoft.com/office/drawing/2014/main" id="{A6044703-DE04-0ECB-CE9D-66E9C579A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412" y="1557209"/>
            <a:ext cx="8479176" cy="530079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63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/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8E57517-5E8D-6ACF-1C0F-4DA069BA5D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9774" y="1692223"/>
            <a:ext cx="8852452" cy="4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70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7818692"/>
              </p:ext>
            </p:extLst>
          </p:nvPr>
        </p:nvGraphicFramePr>
        <p:xfrm>
          <a:off x="1635759" y="66190"/>
          <a:ext cx="8375016" cy="127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E0D1F26-34C1-1A05-8911-8CEAF4915020}"/>
              </a:ext>
            </a:extLst>
          </p:cNvPr>
          <p:cNvSpPr/>
          <p:nvPr/>
        </p:nvSpPr>
        <p:spPr>
          <a:xfrm>
            <a:off x="508001" y="1704022"/>
            <a:ext cx="11094720" cy="489997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14829D-2102-2F7B-DDFE-5B230AA51E64}"/>
              </a:ext>
            </a:extLst>
          </p:cNvPr>
          <p:cNvSpPr txBox="1">
            <a:spLocks/>
          </p:cNvSpPr>
          <p:nvPr/>
        </p:nvSpPr>
        <p:spPr>
          <a:xfrm>
            <a:off x="1300164" y="1739582"/>
            <a:ext cx="9744074" cy="4899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45700" rIns="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8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Char char=" "/>
              <a:defRPr sz="3200" b="1" i="0" u="none" strike="noStrike" cap="none">
                <a:solidFill>
                  <a:srgbClr val="375C85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06400" algn="l" rtl="0">
              <a:lnSpc>
                <a:spcPct val="108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Char char="◦"/>
              <a:defRPr sz="28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5600" algn="l" rtl="0">
              <a:lnSpc>
                <a:spcPct val="108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55600" algn="l" rtl="0">
              <a:lnSpc>
                <a:spcPct val="108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55600" algn="l" rtl="0">
              <a:lnSpc>
                <a:spcPct val="108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8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ts val="32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How do Dark Web Markets Work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anose="020B0A04020102020204" pitchFamily="34" charset="0"/>
              <a:sym typeface="Tahoma"/>
            </a:endParaRPr>
          </a:p>
          <a:p>
            <a:pPr marR="0" lvl="0" algn="l" defTabSz="914400" rtl="0" eaLnBrk="1" fontAlgn="auto" latinLnBrk="0" hangingPunct="1">
              <a:lnSpc>
                <a:spcPct val="108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ts val="3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sym typeface="Tahoma"/>
              </a:rPr>
              <a:t>Evolution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sym typeface="Tahoma"/>
              </a:rPr>
              <a:t> of Cases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anose="020B0A04020102020204" pitchFamily="34" charset="0"/>
              <a:sym typeface="Tahoma"/>
            </a:endParaRPr>
          </a:p>
          <a:p>
            <a:pPr lvl="1">
              <a:spcBef>
                <a:spcPts val="1200"/>
              </a:spcBef>
              <a:buClr>
                <a:schemeClr val="tx1"/>
              </a:buClr>
              <a:buSzPts val="3200"/>
              <a:buFont typeface="Arial" panose="020B0604020202020204" pitchFamily="34" charset="0"/>
              <a:buChar char="•"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sym typeface="Tahoma"/>
              </a:rPr>
              <a:t>Silk</a:t>
            </a:r>
            <a:r>
              <a:rPr kumimoji="0" lang="en-US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sym typeface="Tahoma"/>
              </a:rPr>
              <a:t> Road</a:t>
            </a:r>
          </a:p>
          <a:p>
            <a:pPr lvl="1">
              <a:spcBef>
                <a:spcPts val="1200"/>
              </a:spcBef>
              <a:buClr>
                <a:schemeClr val="tx1"/>
              </a:buClr>
              <a:buSzPts val="3200"/>
              <a:buFont typeface="Arial" panose="020B0604020202020204" pitchFamily="34" charset="0"/>
              <a:buChar char="•"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sym typeface="Tahoma"/>
              </a:rPr>
              <a:t>Alpha</a:t>
            </a:r>
            <a:r>
              <a:rPr kumimoji="0" lang="en-US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sym typeface="Tahoma"/>
              </a:rPr>
              <a:t> Bay/Hansa</a:t>
            </a:r>
          </a:p>
          <a:p>
            <a:pPr lvl="1">
              <a:spcBef>
                <a:spcPts val="1200"/>
              </a:spcBef>
              <a:buClr>
                <a:schemeClr val="tx1"/>
              </a:buClr>
              <a:buSzPts val="3200"/>
              <a:buFont typeface="Arial" panose="020B0604020202020204" pitchFamily="34" charset="0"/>
              <a:buChar char="•"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sym typeface="Tahoma"/>
              </a:rPr>
              <a:t>Wall Street Market</a:t>
            </a:r>
          </a:p>
          <a:p>
            <a:pPr lvl="1">
              <a:spcBef>
                <a:spcPts val="1200"/>
              </a:spcBef>
              <a:buClr>
                <a:schemeClr val="tx1"/>
              </a:buClr>
              <a:buSzPts val="3200"/>
              <a:buFont typeface="Arial" panose="020B0604020202020204" pitchFamily="34" charset="0"/>
              <a:buChar char="•"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sym typeface="Tahoma"/>
              </a:rPr>
              <a:t>Hydra Market</a:t>
            </a:r>
          </a:p>
        </p:txBody>
      </p:sp>
    </p:spTree>
    <p:extLst>
      <p:ext uri="{BB962C8B-B14F-4D97-AF65-F5344CB8AC3E}">
        <p14:creationId xmlns:p14="http://schemas.microsoft.com/office/powerpoint/2010/main" val="357095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/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F7E4B27-054D-401E-102D-6A54E0A6D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462" y="1204912"/>
            <a:ext cx="8601075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22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EDDA20A-B0ED-C957-84D8-04143050C7F3}"/>
              </a:ext>
            </a:extLst>
          </p:cNvPr>
          <p:cNvSpPr/>
          <p:nvPr/>
        </p:nvSpPr>
        <p:spPr>
          <a:xfrm>
            <a:off x="508001" y="1435100"/>
            <a:ext cx="11094720" cy="51689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/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AA26ED9-975F-66CE-4FCD-10C6FD3A0B97}"/>
              </a:ext>
            </a:extLst>
          </p:cNvPr>
          <p:cNvSpPr txBox="1"/>
          <p:nvPr/>
        </p:nvSpPr>
        <p:spPr>
          <a:xfrm>
            <a:off x="819150" y="1841242"/>
            <a:ext cx="105537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Government assumed control of the account of one support staff member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Account had access to internal communications with other administrators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Identified main administrator, Ross Ulbricht, through email address associated with early marketing efforts for Silk Road</a:t>
            </a:r>
          </a:p>
          <a:p>
            <a:endParaRPr lang="en-US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69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EDDA20A-B0ED-C957-84D8-04143050C7F3}"/>
              </a:ext>
            </a:extLst>
          </p:cNvPr>
          <p:cNvSpPr/>
          <p:nvPr/>
        </p:nvSpPr>
        <p:spPr>
          <a:xfrm>
            <a:off x="508001" y="1435100"/>
            <a:ext cx="11094720" cy="51689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/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AA26ED9-975F-66CE-4FCD-10C6FD3A0B97}"/>
              </a:ext>
            </a:extLst>
          </p:cNvPr>
          <p:cNvSpPr txBox="1"/>
          <p:nvPr/>
        </p:nvSpPr>
        <p:spPr>
          <a:xfrm>
            <a:off x="660400" y="2259449"/>
            <a:ext cx="105537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Ulbricht arrested when he was at the library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While Ulbricht was logged in, FBI created distraction in the library and team grabbed the laptop</a:t>
            </a:r>
          </a:p>
          <a:p>
            <a:endParaRPr lang="en-US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82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34A8EEB-CD61-DAF5-A519-3D1710436D9D}"/>
              </a:ext>
            </a:extLst>
          </p:cNvPr>
          <p:cNvSpPr/>
          <p:nvPr/>
        </p:nvSpPr>
        <p:spPr>
          <a:xfrm>
            <a:off x="508001" y="1435100"/>
            <a:ext cx="11094720" cy="51689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/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AA26ED9-975F-66CE-4FCD-10C6FD3A0B97}"/>
              </a:ext>
            </a:extLst>
          </p:cNvPr>
          <p:cNvSpPr txBox="1"/>
          <p:nvPr/>
        </p:nvSpPr>
        <p:spPr>
          <a:xfrm>
            <a:off x="1049021" y="1742003"/>
            <a:ext cx="10553700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Search of Ulbricht’s Laptop</a:t>
            </a:r>
          </a:p>
          <a:p>
            <a:endParaRPr lang="en-US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457200" lvl="3" indent="-4572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Journals describing how Ulbricht created and operated site</a:t>
            </a:r>
          </a:p>
          <a:p>
            <a:pPr marL="457200" lvl="3" indent="-4572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Thousands of pages of chat logs with employees</a:t>
            </a:r>
          </a:p>
          <a:p>
            <a:pPr marL="457200" lvl="3" indent="-4572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Silk Road business records</a:t>
            </a:r>
          </a:p>
          <a:p>
            <a:pPr marL="457200" lvl="3" indent="-4572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Bitcoin wallets containing 144,341 Bitcoins, then worth approximately $18 million USD (Now ~$2.7 billion)</a:t>
            </a:r>
          </a:p>
        </p:txBody>
      </p:sp>
    </p:spTree>
    <p:extLst>
      <p:ext uri="{BB962C8B-B14F-4D97-AF65-F5344CB8AC3E}">
        <p14:creationId xmlns:p14="http://schemas.microsoft.com/office/powerpoint/2010/main" val="6910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/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4BA3B152-38AC-471E-5F41-7BF371FCDE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039" y="1391042"/>
            <a:ext cx="8009722" cy="5344128"/>
          </a:xfrm>
          <a:prstGeom prst="rect">
            <a:avLst/>
          </a:prstGeom>
        </p:spPr>
      </p:pic>
      <p:pic>
        <p:nvPicPr>
          <p:cNvPr id="7" name="Picture 4" descr="Official insignia">
            <a:extLst>
              <a:ext uri="{FF2B5EF4-FFF2-40B4-BE49-F238E27FC236}">
                <a16:creationId xmlns:a16="http://schemas.microsoft.com/office/drawing/2014/main" id="{BB36D575-1A63-BCCE-1B3C-B3E502D32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2689823"/>
            <a:ext cx="1993900" cy="230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16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5698040"/>
              </p:ext>
            </p:extLst>
          </p:nvPr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02" name="Picture 6" descr="Silk Road 2.0">
            <a:extLst>
              <a:ext uri="{FF2B5EF4-FFF2-40B4-BE49-F238E27FC236}">
                <a16:creationId xmlns:a16="http://schemas.microsoft.com/office/drawing/2014/main" id="{9E897E50-DDE4-9895-668C-4A1C8770F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11314" r="9975" b="1112"/>
          <a:stretch/>
        </p:blipFill>
        <p:spPr bwMode="auto">
          <a:xfrm>
            <a:off x="2482850" y="1411585"/>
            <a:ext cx="7226300" cy="532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1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/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0" name="Picture 2">
            <a:extLst>
              <a:ext uri="{FF2B5EF4-FFF2-40B4-BE49-F238E27FC236}">
                <a16:creationId xmlns:a16="http://schemas.microsoft.com/office/drawing/2014/main" id="{F7396015-16C5-1E9F-9A1B-C0C462215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1534520"/>
            <a:ext cx="695325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99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34A8EEB-CD61-DAF5-A519-3D1710436D9D}"/>
              </a:ext>
            </a:extLst>
          </p:cNvPr>
          <p:cNvSpPr/>
          <p:nvPr/>
        </p:nvSpPr>
        <p:spPr>
          <a:xfrm>
            <a:off x="508001" y="1435100"/>
            <a:ext cx="11094720" cy="51689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/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AA26ED9-975F-66CE-4FCD-10C6FD3A0B97}"/>
              </a:ext>
            </a:extLst>
          </p:cNvPr>
          <p:cNvSpPr txBox="1"/>
          <p:nvPr/>
        </p:nvSpPr>
        <p:spPr>
          <a:xfrm>
            <a:off x="947421" y="2905780"/>
            <a:ext cx="105537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Arial Black" panose="020B0A04020102020204" pitchFamily="34" charset="0"/>
              </a:rPr>
              <a:t>Trial, conviction, and life sentence for Ross Ulbricht</a:t>
            </a:r>
          </a:p>
        </p:txBody>
      </p:sp>
    </p:spTree>
    <p:extLst>
      <p:ext uri="{BB962C8B-B14F-4D97-AF65-F5344CB8AC3E}">
        <p14:creationId xmlns:p14="http://schemas.microsoft.com/office/powerpoint/2010/main" val="1234146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6996900"/>
              </p:ext>
            </p:extLst>
          </p:nvPr>
        </p:nvGraphicFramePr>
        <p:xfrm>
          <a:off x="805665" y="1475380"/>
          <a:ext cx="10808414" cy="3164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6958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9249379"/>
              </p:ext>
            </p:extLst>
          </p:nvPr>
        </p:nvGraphicFramePr>
        <p:xfrm>
          <a:off x="729465" y="122830"/>
          <a:ext cx="10808414" cy="3164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D765B4B-6216-1182-7DF0-037CE3D437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6632" y="1943100"/>
            <a:ext cx="813435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91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20CE0F-0223-43E4-D3DC-E33E8D74415A}"/>
              </a:ext>
            </a:extLst>
          </p:cNvPr>
          <p:cNvSpPr/>
          <p:nvPr/>
        </p:nvSpPr>
        <p:spPr>
          <a:xfrm>
            <a:off x="853149" y="2121788"/>
            <a:ext cx="10760240" cy="438478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3169757"/>
              </p:ext>
            </p:extLst>
          </p:nvPr>
        </p:nvGraphicFramePr>
        <p:xfrm>
          <a:off x="764273" y="122830"/>
          <a:ext cx="10937992" cy="1705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87A8FA-678F-591F-2AE1-214BD68CD199}"/>
              </a:ext>
            </a:extLst>
          </p:cNvPr>
          <p:cNvSpPr txBox="1">
            <a:spLocks/>
          </p:cNvSpPr>
          <p:nvPr/>
        </p:nvSpPr>
        <p:spPr>
          <a:xfrm>
            <a:off x="1565953" y="2484949"/>
            <a:ext cx="9597347" cy="4021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45700" rIns="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8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Char char=" "/>
              <a:defRPr sz="3200" b="1" i="0" u="none" strike="noStrike" cap="none">
                <a:solidFill>
                  <a:srgbClr val="375C85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06400" algn="l" rtl="0">
              <a:lnSpc>
                <a:spcPct val="108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Char char="◦"/>
              <a:defRPr sz="28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5600" algn="l" rtl="0">
              <a:lnSpc>
                <a:spcPct val="108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55600" algn="l" rtl="0">
              <a:lnSpc>
                <a:spcPct val="108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55600" algn="l" rtl="0">
              <a:lnSpc>
                <a:spcPct val="108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sym typeface="Tahoma"/>
              </a:rPr>
              <a:t>Specialized Units in Department of Justice and U.S. Law Enforcement</a:t>
            </a:r>
          </a:p>
          <a:p>
            <a:pPr lvl="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Global presence</a:t>
            </a:r>
          </a:p>
          <a:p>
            <a:pPr lvl="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solidFill>
                  <a:schemeClr val="tx1"/>
                </a:solidFill>
                <a:latin typeface="Arial Black" panose="020B0A04020102020204" pitchFamily="34" charset="0"/>
              </a:rPr>
              <a:t>International partnerships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anose="020B0A04020102020204" pitchFamily="34" charset="0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6819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0853691"/>
              </p:ext>
            </p:extLst>
          </p:nvPr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328933C-31F9-A64D-1E31-7CCF756FD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279" y="1328609"/>
            <a:ext cx="10668000" cy="538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960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/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Infographic depicting statistics related to the online Darknet marketplace AlphaBay, the seizure of which was announced by law enforcement officials on July 20, 2017.">
            <a:extLst>
              <a:ext uri="{FF2B5EF4-FFF2-40B4-BE49-F238E27FC236}">
                <a16:creationId xmlns:a16="http://schemas.microsoft.com/office/drawing/2014/main" id="{21D4F5D2-6C72-5992-70D8-CB44D487A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1" b="46517"/>
          <a:stretch/>
        </p:blipFill>
        <p:spPr bwMode="auto">
          <a:xfrm>
            <a:off x="2020522" y="1513982"/>
            <a:ext cx="8150956" cy="522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568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34A8EEB-CD61-DAF5-A519-3D1710436D9D}"/>
              </a:ext>
            </a:extLst>
          </p:cNvPr>
          <p:cNvSpPr/>
          <p:nvPr/>
        </p:nvSpPr>
        <p:spPr>
          <a:xfrm>
            <a:off x="508001" y="1435100"/>
            <a:ext cx="11094720" cy="51689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6139186"/>
              </p:ext>
            </p:extLst>
          </p:nvPr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AA26ED9-975F-66CE-4FCD-10C6FD3A0B97}"/>
              </a:ext>
            </a:extLst>
          </p:cNvPr>
          <p:cNvSpPr txBox="1"/>
          <p:nvPr/>
        </p:nvSpPr>
        <p:spPr>
          <a:xfrm>
            <a:off x="1049021" y="1742003"/>
            <a:ext cx="10553700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U.S. investigators discovered identity of administrator Alexandre </a:t>
            </a:r>
            <a:r>
              <a:rPr lang="en-US" sz="3200" dirty="0" err="1">
                <a:solidFill>
                  <a:schemeClr val="tx1"/>
                </a:solidFill>
                <a:latin typeface="Arial Black" panose="020B0A04020102020204" pitchFamily="34" charset="0"/>
              </a:rPr>
              <a:t>Cazes</a:t>
            </a:r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 through Hotmail account used for welcome and password reset emails early in existence of Alpha Bay, which was in turn associated with a LinkedIn account</a:t>
            </a:r>
          </a:p>
          <a:p>
            <a:pPr marL="457200" lvl="3" indent="-4572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Requested assistance of RCMP, as </a:t>
            </a:r>
            <a:r>
              <a:rPr lang="en-US" sz="3200" dirty="0" err="1">
                <a:solidFill>
                  <a:schemeClr val="tx1"/>
                </a:solidFill>
                <a:latin typeface="Arial Black" panose="020B0A04020102020204" pitchFamily="34" charset="0"/>
              </a:rPr>
              <a:t>Cazes</a:t>
            </a:r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 appeared to live and work Québec, Canada</a:t>
            </a:r>
          </a:p>
        </p:txBody>
      </p:sp>
    </p:spTree>
    <p:extLst>
      <p:ext uri="{BB962C8B-B14F-4D97-AF65-F5344CB8AC3E}">
        <p14:creationId xmlns:p14="http://schemas.microsoft.com/office/powerpoint/2010/main" val="241343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34A8EEB-CD61-DAF5-A519-3D1710436D9D}"/>
              </a:ext>
            </a:extLst>
          </p:cNvPr>
          <p:cNvSpPr/>
          <p:nvPr/>
        </p:nvSpPr>
        <p:spPr>
          <a:xfrm>
            <a:off x="508001" y="1435100"/>
            <a:ext cx="11094720" cy="51689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/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AA26ED9-975F-66CE-4FCD-10C6FD3A0B97}"/>
              </a:ext>
            </a:extLst>
          </p:cNvPr>
          <p:cNvSpPr txBox="1"/>
          <p:nvPr/>
        </p:nvSpPr>
        <p:spPr>
          <a:xfrm>
            <a:off x="1049021" y="1742003"/>
            <a:ext cx="10553700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3" indent="-4572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RCMP surveillance on house and company</a:t>
            </a:r>
          </a:p>
          <a:p>
            <a:pPr marL="457200" lvl="3" indent="-4572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During traffic stop for speeding (Jan 2017), </a:t>
            </a:r>
            <a:r>
              <a:rPr lang="en-US" sz="3200" dirty="0" err="1">
                <a:solidFill>
                  <a:schemeClr val="tx1"/>
                </a:solidFill>
                <a:latin typeface="Arial Black" panose="020B0A04020102020204" pitchFamily="34" charset="0"/>
              </a:rPr>
              <a:t>Cazes</a:t>
            </a:r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 disclosed he lived in Thailand</a:t>
            </a:r>
          </a:p>
          <a:p>
            <a:pPr marL="457200" indent="-4572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Arrested in Thailand in July 2017</a:t>
            </a:r>
          </a:p>
          <a:p>
            <a:pPr marL="457200" indent="-4572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When arrested, he was logged into his laptop performing an administrative reboot on an AlphaBay server</a:t>
            </a:r>
          </a:p>
        </p:txBody>
      </p:sp>
    </p:spTree>
    <p:extLst>
      <p:ext uri="{BB962C8B-B14F-4D97-AF65-F5344CB8AC3E}">
        <p14:creationId xmlns:p14="http://schemas.microsoft.com/office/powerpoint/2010/main" val="5816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1518879"/>
              </p:ext>
            </p:extLst>
          </p:nvPr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Tijdelijke aanduiding voor inhoud 7">
            <a:extLst>
              <a:ext uri="{FF2B5EF4-FFF2-40B4-BE49-F238E27FC236}">
                <a16:creationId xmlns:a16="http://schemas.microsoft.com/office/drawing/2014/main" id="{D5EAD31B-E400-C14A-A872-A726136D23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96" y="1310688"/>
            <a:ext cx="7578608" cy="54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71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7185489"/>
              </p:ext>
            </p:extLst>
          </p:nvPr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Tijdelijke aanduiding voor inhoud 5">
            <a:extLst>
              <a:ext uri="{FF2B5EF4-FFF2-40B4-BE49-F238E27FC236}">
                <a16:creationId xmlns:a16="http://schemas.microsoft.com/office/drawing/2014/main" id="{53D6CE26-8444-6CD5-CBB8-CE08BD578D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1" t="7248" r="27995" b="891"/>
          <a:stretch/>
        </p:blipFill>
        <p:spPr>
          <a:xfrm>
            <a:off x="764273" y="1164749"/>
            <a:ext cx="4753368" cy="5510152"/>
          </a:xfrm>
          <a:prstGeom prst="rect">
            <a:avLst/>
          </a:prstGeom>
        </p:spPr>
      </p:pic>
      <p:pic>
        <p:nvPicPr>
          <p:cNvPr id="8" name="Afbeelding 9">
            <a:extLst>
              <a:ext uri="{FF2B5EF4-FFF2-40B4-BE49-F238E27FC236}">
                <a16:creationId xmlns:a16="http://schemas.microsoft.com/office/drawing/2014/main" id="{7A75DE8B-C67E-18E2-D184-119C2E57EC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" r="4685" b="1493"/>
          <a:stretch/>
        </p:blipFill>
        <p:spPr>
          <a:xfrm>
            <a:off x="6934200" y="1093848"/>
            <a:ext cx="4178300" cy="5651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5820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4EE9E39-DC60-0267-6C45-DA5049B417B7}"/>
              </a:ext>
            </a:extLst>
          </p:cNvPr>
          <p:cNvSpPr/>
          <p:nvPr/>
        </p:nvSpPr>
        <p:spPr>
          <a:xfrm>
            <a:off x="508001" y="1435100"/>
            <a:ext cx="11094720" cy="51689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/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E3F930F-161F-F448-50EB-C6EDA6D2BD7C}"/>
              </a:ext>
            </a:extLst>
          </p:cNvPr>
          <p:cNvSpPr txBox="1"/>
          <p:nvPr/>
        </p:nvSpPr>
        <p:spPr>
          <a:xfrm>
            <a:off x="1041400" y="1792017"/>
            <a:ext cx="10388600" cy="4455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June 20, 2017</a:t>
            </a:r>
          </a:p>
          <a:p>
            <a:pPr marL="342900" indent="-342900">
              <a:spcBef>
                <a:spcPts val="90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Germany:  DE and NL arrested administrators in two locations (BKA / LKA Saxony)</a:t>
            </a:r>
          </a:p>
          <a:p>
            <a:pPr marL="342900" indent="-342900">
              <a:spcBef>
                <a:spcPts val="90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Lithuania: NL and Lithuanian police gained access to servers, transferred them to NL</a:t>
            </a:r>
          </a:p>
          <a:p>
            <a:pPr marL="342900" indent="-342900">
              <a:spcBef>
                <a:spcPts val="90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Netherlands:  Synchronized servers in Lithuania and Netherlands, updated code, migrated to Dutch servers</a:t>
            </a:r>
          </a:p>
          <a:p>
            <a:pPr marL="0" indent="0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June 23-July 4, 2017</a:t>
            </a:r>
          </a:p>
          <a:p>
            <a:pPr marL="342900" indent="-342900">
              <a:spcBef>
                <a:spcPts val="90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Hansa run by Dutch National Police</a:t>
            </a:r>
            <a:endParaRPr lang="en-US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966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3268916"/>
              </p:ext>
            </p:extLst>
          </p:nvPr>
        </p:nvGraphicFramePr>
        <p:xfrm>
          <a:off x="691793" y="1389655"/>
          <a:ext cx="10808414" cy="3164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39583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/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Dark Code on Twitter: &quot;#news #darknet #darkweb #cryptocurrency ...">
            <a:extLst>
              <a:ext uri="{FF2B5EF4-FFF2-40B4-BE49-F238E27FC236}">
                <a16:creationId xmlns:a16="http://schemas.microsoft.com/office/drawing/2014/main" id="{CF32F6D9-E589-BA03-FF7E-912FBBF11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61" y="1363832"/>
            <a:ext cx="10346077" cy="537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283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/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D75454E-9205-4156-F4C1-9FA09513D5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8069" y="1423462"/>
            <a:ext cx="8255862" cy="531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31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20CE0F-0223-43E4-D3DC-E33E8D74415A}"/>
              </a:ext>
            </a:extLst>
          </p:cNvPr>
          <p:cNvSpPr/>
          <p:nvPr/>
        </p:nvSpPr>
        <p:spPr>
          <a:xfrm>
            <a:off x="503434" y="2350388"/>
            <a:ext cx="11322121" cy="438478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/>
        </p:nvGraphicFramePr>
        <p:xfrm>
          <a:off x="764273" y="122830"/>
          <a:ext cx="10937992" cy="1705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87A8FA-678F-591F-2AE1-214BD68CD199}"/>
              </a:ext>
            </a:extLst>
          </p:cNvPr>
          <p:cNvSpPr txBox="1">
            <a:spLocks/>
          </p:cNvSpPr>
          <p:nvPr/>
        </p:nvSpPr>
        <p:spPr>
          <a:xfrm>
            <a:off x="764274" y="2350388"/>
            <a:ext cx="10691412" cy="4235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45700" rIns="0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8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Char char=" "/>
              <a:defRPr sz="3200" b="1" i="0" u="none" strike="noStrike" cap="none">
                <a:solidFill>
                  <a:srgbClr val="375C85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06400" algn="l" rtl="0">
              <a:lnSpc>
                <a:spcPct val="108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Char char="◦"/>
              <a:defRPr sz="28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5600" algn="l" rtl="0">
              <a:lnSpc>
                <a:spcPct val="108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55600" algn="l" rtl="0">
              <a:lnSpc>
                <a:spcPct val="108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55600" algn="l" rtl="0">
              <a:lnSpc>
                <a:spcPct val="108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Department of Justice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93 U.S. Attorney’s Offices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Computer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sym typeface="Tahoma"/>
              </a:rPr>
              <a:t>Crime and Intellectual Property Section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sym typeface="Tahoma"/>
              </a:rPr>
              <a:t>National Cryptocurrency Enforcement Team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sym typeface="Tahoma"/>
              </a:rPr>
              <a:t>ICHIP Network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sym typeface="Tahoma"/>
              </a:rPr>
              <a:t>RLA Network</a:t>
            </a:r>
          </a:p>
          <a:p>
            <a:pPr lvl="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sym typeface="Tahoma"/>
              </a:rPr>
              <a:t>U.S. law </a:t>
            </a: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e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sym typeface="Tahoma"/>
              </a:rPr>
              <a:t>nforcement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sym typeface="Tahoma"/>
              </a:rPr>
              <a:t> offices around the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sym typeface="Tahoma"/>
              </a:rPr>
              <a:t>worl</a:t>
            </a: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d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anose="020B0A04020102020204" pitchFamily="34" charset="0"/>
              <a:sym typeface="Tahoma"/>
            </a:endParaRP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sym typeface="Tahoma"/>
              </a:rPr>
              <a:t>FBI, USSS, IRS, DEA, HSI	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And global partnerships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anose="020B0A04020102020204" pitchFamily="34" charset="0"/>
              <a:sym typeface="Tahoma"/>
            </a:endParaRP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anose="020B0A04020102020204" pitchFamily="34" charset="0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786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4EE9E39-DC60-0267-6C45-DA5049B417B7}"/>
              </a:ext>
            </a:extLst>
          </p:cNvPr>
          <p:cNvSpPr/>
          <p:nvPr/>
        </p:nvSpPr>
        <p:spPr>
          <a:xfrm>
            <a:off x="508001" y="1435100"/>
            <a:ext cx="11094720" cy="51689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6867682"/>
              </p:ext>
            </p:extLst>
          </p:nvPr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E3F930F-161F-F448-50EB-C6EDA6D2BD7C}"/>
              </a:ext>
            </a:extLst>
          </p:cNvPr>
          <p:cNvSpPr txBox="1"/>
          <p:nvPr/>
        </p:nvSpPr>
        <p:spPr>
          <a:xfrm>
            <a:off x="1041400" y="1792017"/>
            <a:ext cx="10388600" cy="4116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Up until April 2019, world’s second largest dark market</a:t>
            </a:r>
          </a:p>
          <a:p>
            <a:pPr marL="342900" indent="-342900">
              <a:spcBef>
                <a:spcPts val="90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1.15 million users</a:t>
            </a:r>
          </a:p>
          <a:p>
            <a:pPr marL="342900" indent="-342900">
              <a:spcBef>
                <a:spcPts val="90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April 2019, administrators engaged in “exit scam”</a:t>
            </a:r>
          </a:p>
          <a:p>
            <a:pPr marL="342900" indent="-342900">
              <a:spcBef>
                <a:spcPts val="900"/>
              </a:spcBef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All virtual currency held in marketplace escrow and user accounts, approximately $11 million in virtual currencies, diverted into the defendant’s accounts.</a:t>
            </a:r>
            <a:endParaRPr lang="en-US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76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/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4EB55C3-90F3-F5D6-D52E-A18583F25A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3009" y="1328609"/>
            <a:ext cx="9559664" cy="532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86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/>
        </p:nvGraphicFramePr>
        <p:xfrm>
          <a:off x="691793" y="1389655"/>
          <a:ext cx="10808414" cy="3164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418127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/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Hydra market">
            <a:extLst>
              <a:ext uri="{FF2B5EF4-FFF2-40B4-BE49-F238E27FC236}">
                <a16:creationId xmlns:a16="http://schemas.microsoft.com/office/drawing/2014/main" id="{9A9767D2-B7DA-C86B-D262-0E478E131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933" y="1499886"/>
            <a:ext cx="6994133" cy="501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2136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/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The Hydra Market website">
            <a:extLst>
              <a:ext uri="{FF2B5EF4-FFF2-40B4-BE49-F238E27FC236}">
                <a16:creationId xmlns:a16="http://schemas.microsoft.com/office/drawing/2014/main" id="{4822899D-9E0D-6E54-9C2D-EB0F934D3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91" y="1540350"/>
            <a:ext cx="8315218" cy="503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58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6DC0F5A-E1E9-74A4-87AD-C053470C69D2}"/>
              </a:ext>
            </a:extLst>
          </p:cNvPr>
          <p:cNvSpPr/>
          <p:nvPr/>
        </p:nvSpPr>
        <p:spPr>
          <a:xfrm>
            <a:off x="508001" y="1435100"/>
            <a:ext cx="11094720" cy="51689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/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3F665B5-22A2-1C53-C47D-6522ED8DC711}"/>
              </a:ext>
            </a:extLst>
          </p:cNvPr>
          <p:cNvSpPr txBox="1"/>
          <p:nvPr/>
        </p:nvSpPr>
        <p:spPr>
          <a:xfrm>
            <a:off x="764273" y="1603504"/>
            <a:ext cx="1083844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In 2021, estimated 80% of all darknet market-related cryptocurrency transactions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17 million customers and 19,000 seller accounts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In six years of existence, approximately $5.2 billion in cryptocurrency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In addition to the typical (narcotics, fake passports, hacking tools/services), Hydra also offered money laundering of cryptocurrency – to cash</a:t>
            </a:r>
          </a:p>
        </p:txBody>
      </p:sp>
    </p:spTree>
    <p:extLst>
      <p:ext uri="{BB962C8B-B14F-4D97-AF65-F5344CB8AC3E}">
        <p14:creationId xmlns:p14="http://schemas.microsoft.com/office/powerpoint/2010/main" val="29353719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/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DDF586F-8260-4039-D115-8E89599C60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6896" y="1514314"/>
            <a:ext cx="9278207" cy="52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846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6DC0F5A-E1E9-74A4-87AD-C053470C69D2}"/>
              </a:ext>
            </a:extLst>
          </p:cNvPr>
          <p:cNvSpPr/>
          <p:nvPr/>
        </p:nvSpPr>
        <p:spPr>
          <a:xfrm>
            <a:off x="508001" y="1435100"/>
            <a:ext cx="11094720" cy="51689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/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3F665B5-22A2-1C53-C47D-6522ED8DC711}"/>
              </a:ext>
            </a:extLst>
          </p:cNvPr>
          <p:cNvSpPr txBox="1"/>
          <p:nvPr/>
        </p:nvSpPr>
        <p:spPr>
          <a:xfrm>
            <a:off x="1422400" y="2044005"/>
            <a:ext cx="91567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Seizure of the Hydra servers and cryptocurrency wallets containing $25 million worth of BTC in Germany by the German Federal Criminal Police (the </a:t>
            </a:r>
            <a:r>
              <a:rPr lang="en-US" sz="2800" dirty="0" err="1">
                <a:solidFill>
                  <a:schemeClr val="tx1"/>
                </a:solidFill>
                <a:latin typeface="Arial Black" panose="020B0A04020102020204" pitchFamily="34" charset="0"/>
              </a:rPr>
              <a:t>Bundeskriminalamt</a:t>
            </a: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), in coordination with U.S. law enforcement.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>
              <a:buClr>
                <a:schemeClr val="tx1"/>
              </a:buClr>
            </a:pPr>
            <a:endParaRPr lang="en-US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3519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659EBFE-C6E6-B82B-3584-EF84AE3FC1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384872"/>
              </p:ext>
            </p:extLst>
          </p:nvPr>
        </p:nvGraphicFramePr>
        <p:xfrm>
          <a:off x="1104900" y="711200"/>
          <a:ext cx="9931400" cy="524510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5262793">
                  <a:extLst>
                    <a:ext uri="{9D8B030D-6E8A-4147-A177-3AD203B41FA5}">
                      <a16:colId xmlns:a16="http://schemas.microsoft.com/office/drawing/2014/main" val="608511785"/>
                    </a:ext>
                  </a:extLst>
                </a:gridCol>
                <a:gridCol w="4668607">
                  <a:extLst>
                    <a:ext uri="{9D8B030D-6E8A-4147-A177-3AD203B41FA5}">
                      <a16:colId xmlns:a16="http://schemas.microsoft.com/office/drawing/2014/main" val="3449456834"/>
                    </a:ext>
                  </a:extLst>
                </a:gridCol>
              </a:tblGrid>
              <a:tr h="1311275">
                <a:tc>
                  <a:txBody>
                    <a:bodyPr/>
                    <a:lstStyle/>
                    <a:p>
                      <a:r>
                        <a:rPr lang="en-US" b="1" dirty="0"/>
                        <a:t>Darknet Market and Takedown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Estimated Volume of Transactions (USD)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749066"/>
                  </a:ext>
                </a:extLst>
              </a:tr>
              <a:tr h="1311275">
                <a:tc>
                  <a:txBody>
                    <a:bodyPr/>
                    <a:lstStyle/>
                    <a:p>
                      <a:r>
                        <a:rPr lang="en-US" b="1" dirty="0"/>
                        <a:t>Silk Road </a:t>
                      </a:r>
                    </a:p>
                    <a:p>
                      <a:r>
                        <a:rPr lang="en-US" dirty="0"/>
                        <a:t>(Oct 2013)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$100s of Millions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307177"/>
                  </a:ext>
                </a:extLst>
              </a:tr>
              <a:tr h="1311275">
                <a:tc>
                  <a:txBody>
                    <a:bodyPr/>
                    <a:lstStyle/>
                    <a:p>
                      <a:r>
                        <a:rPr lang="en-US" b="1" dirty="0"/>
                        <a:t>AlphaBay</a:t>
                      </a:r>
                    </a:p>
                    <a:p>
                      <a:r>
                        <a:rPr lang="en-US" b="0" dirty="0"/>
                        <a:t>(July 2017)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 $1 Billion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06576"/>
                  </a:ext>
                </a:extLst>
              </a:tr>
              <a:tr h="1311275">
                <a:tc>
                  <a:txBody>
                    <a:bodyPr/>
                    <a:lstStyle/>
                    <a:p>
                      <a:r>
                        <a:rPr lang="en-US" b="1" dirty="0"/>
                        <a:t>Hydra</a:t>
                      </a:r>
                    </a:p>
                    <a:p>
                      <a:r>
                        <a:rPr lang="en-US" b="0" dirty="0"/>
                        <a:t>(April 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&gt;$5.2 Billion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543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46656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6DC0F5A-E1E9-74A4-87AD-C053470C69D2}"/>
              </a:ext>
            </a:extLst>
          </p:cNvPr>
          <p:cNvSpPr/>
          <p:nvPr/>
        </p:nvSpPr>
        <p:spPr>
          <a:xfrm>
            <a:off x="508001" y="1435100"/>
            <a:ext cx="11094720" cy="51689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2170460"/>
              </p:ext>
            </p:extLst>
          </p:nvPr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3F665B5-22A2-1C53-C47D-6522ED8DC711}"/>
              </a:ext>
            </a:extLst>
          </p:cNvPr>
          <p:cNvSpPr txBox="1"/>
          <p:nvPr/>
        </p:nvSpPr>
        <p:spPr>
          <a:xfrm>
            <a:off x="1477011" y="1878905"/>
            <a:ext cx="91567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International Collaboration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Specialization of law enforcement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Follow the money and take the money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Persistence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Mistakes always happen and the internet never forgets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>
              <a:buClr>
                <a:schemeClr val="tx1"/>
              </a:buClr>
            </a:pPr>
            <a:endParaRPr lang="en-US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80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2128485"/>
              </p:ext>
            </p:extLst>
          </p:nvPr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67B54DA-7052-B615-E8BE-39899FFDF7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298"/>
          <a:stretch/>
        </p:blipFill>
        <p:spPr>
          <a:xfrm>
            <a:off x="2143818" y="1476249"/>
            <a:ext cx="7904364" cy="549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588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6DC0F5A-E1E9-74A4-87AD-C053470C69D2}"/>
              </a:ext>
            </a:extLst>
          </p:cNvPr>
          <p:cNvSpPr/>
          <p:nvPr/>
        </p:nvSpPr>
        <p:spPr>
          <a:xfrm>
            <a:off x="508001" y="1435100"/>
            <a:ext cx="11094720" cy="51689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/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3F665B5-22A2-1C53-C47D-6522ED8DC711}"/>
              </a:ext>
            </a:extLst>
          </p:cNvPr>
          <p:cNvSpPr txBox="1"/>
          <p:nvPr/>
        </p:nvSpPr>
        <p:spPr>
          <a:xfrm>
            <a:off x="1477011" y="1878905"/>
            <a:ext cx="91567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Investigations/seizures/takedowns cause instability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Instills lack of trust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Which results in successful markets closing down on their own, with exit scams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Which creates further instability</a:t>
            </a:r>
          </a:p>
        </p:txBody>
      </p:sp>
    </p:spTree>
    <p:extLst>
      <p:ext uri="{BB962C8B-B14F-4D97-AF65-F5344CB8AC3E}">
        <p14:creationId xmlns:p14="http://schemas.microsoft.com/office/powerpoint/2010/main" val="11780051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6E3A54-0ABB-8DD3-A051-07953D896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2" y="2286000"/>
            <a:ext cx="1149667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36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040526"/>
              </p:ext>
            </p:extLst>
          </p:nvPr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785D788-716C-B1E6-4611-B54129766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9812" y="1426368"/>
            <a:ext cx="7572376" cy="567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27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/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24620E3-9632-052A-95BF-1734DAAD96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2644" y="1214577"/>
            <a:ext cx="8146711" cy="5803865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7EE7890-76D0-4FD4-FBE3-5A49928F49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8060665"/>
              </p:ext>
            </p:extLst>
          </p:nvPr>
        </p:nvGraphicFramePr>
        <p:xfrm>
          <a:off x="764273" y="122830"/>
          <a:ext cx="10058400" cy="120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7553445-EDDB-CA4F-EFE9-D7D3B1BB53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01381" y="180980"/>
            <a:ext cx="1420860" cy="108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71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2CC4F0-634F-EA31-073B-3A393637F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3633080"/>
              </p:ext>
            </p:extLst>
          </p:nvPr>
        </p:nvGraphicFramePr>
        <p:xfrm>
          <a:off x="729465" y="122830"/>
          <a:ext cx="10808414" cy="3164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63955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12500" r="1250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28800" y="533400"/>
            <a:ext cx="26677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Surface Web </a:t>
            </a:r>
          </a:p>
          <a:p>
            <a:r>
              <a:rPr lang="en-US" sz="32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(~indexed)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801" y="2743201"/>
            <a:ext cx="2121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Deep Web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28801" y="4876801"/>
            <a:ext cx="2007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Dark Web</a:t>
            </a:r>
          </a:p>
        </p:txBody>
      </p:sp>
      <p:sp>
        <p:nvSpPr>
          <p:cNvPr id="24" name="Right Brace 23"/>
          <p:cNvSpPr/>
          <p:nvPr/>
        </p:nvSpPr>
        <p:spPr>
          <a:xfrm>
            <a:off x="8839200" y="1676400"/>
            <a:ext cx="457200" cy="4343400"/>
          </a:xfrm>
          <a:prstGeom prst="rightBrace">
            <a:avLst/>
          </a:prstGeom>
          <a:noFill/>
          <a:ln w="44450" cap="flat" cmpd="sng" algn="ctr">
            <a:solidFill>
              <a:sysClr val="window" lastClr="FFFFFF"/>
            </a:solidFill>
            <a:prstDash val="solid"/>
            <a:tailEnd type="none"/>
          </a:ln>
          <a:effectLst/>
        </p:spPr>
        <p:txBody>
          <a:bodyPr rtlCol="0" anchor="ctr"/>
          <a:lstStyle/>
          <a:p>
            <a:pPr algn="ctr">
              <a:buClrTx/>
              <a:defRPr/>
            </a:pPr>
            <a:endParaRPr lang="en-US" sz="1800">
              <a:solidFill>
                <a:srgbClr val="FFFFFF"/>
              </a:solidFill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48800" y="3505201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&gt; 99%</a:t>
            </a:r>
          </a:p>
        </p:txBody>
      </p:sp>
    </p:spTree>
    <p:extLst>
      <p:ext uri="{BB962C8B-B14F-4D97-AF65-F5344CB8AC3E}">
        <p14:creationId xmlns:p14="http://schemas.microsoft.com/office/powerpoint/2010/main" val="66463198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EJ Presentation 16:9 Dark - Content">
  <a:themeElements>
    <a:clrScheme name="Eurojust Dark">
      <a:dk1>
        <a:srgbClr val="000000"/>
      </a:dk1>
      <a:lt1>
        <a:srgbClr val="D8CEC2"/>
      </a:lt1>
      <a:dk2>
        <a:srgbClr val="000000"/>
      </a:dk2>
      <a:lt2>
        <a:srgbClr val="EFF2E5"/>
      </a:lt2>
      <a:accent1>
        <a:srgbClr val="2B4754"/>
      </a:accent1>
      <a:accent2>
        <a:srgbClr val="C18172"/>
      </a:accent2>
      <a:accent3>
        <a:srgbClr val="ADA634"/>
      </a:accent3>
      <a:accent4>
        <a:srgbClr val="8E6969"/>
      </a:accent4>
      <a:accent5>
        <a:srgbClr val="466570"/>
      </a:accent5>
      <a:accent6>
        <a:srgbClr val="C1BFBC"/>
      </a:accent6>
      <a:hlink>
        <a:srgbClr val="155773"/>
      </a:hlink>
      <a:folHlink>
        <a:srgbClr val="800080"/>
      </a:folHlink>
    </a:clrScheme>
    <a:fontScheme name="Eurojust">
      <a:majorFont>
        <a:latin typeface="Calibri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J_Presentation_Dark_Widescreen" id="{64DD8051-E78E-4D3B-85AD-94E67307B92A}" vid="{7AB12919-304F-4A48-B7DF-E0177F29DEEA}"/>
    </a:ext>
  </a:extLst>
</a:theme>
</file>

<file path=ppt/theme/theme2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12813</TotalTime>
  <Words>1696</Words>
  <Application>Microsoft Office PowerPoint</Application>
  <PresentationFormat>Widescreen</PresentationFormat>
  <Paragraphs>323</Paragraphs>
  <Slides>51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Wingdings 3</vt:lpstr>
      <vt:lpstr>Century Gothic</vt:lpstr>
      <vt:lpstr>Cambria</vt:lpstr>
      <vt:lpstr>Aharoni</vt:lpstr>
      <vt:lpstr>Arial Black</vt:lpstr>
      <vt:lpstr>Arial</vt:lpstr>
      <vt:lpstr>Calibri</vt:lpstr>
      <vt:lpstr>Open Sans</vt:lpstr>
      <vt:lpstr>EJ Presentation 16:9 Dark - Content</vt:lpstr>
      <vt:lpstr>Mesh</vt:lpstr>
      <vt:lpstr>Evolution of dark web market prosecutions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Timothy.Rank2@usdoj.gov</dc:creator>
  <cp:lastModifiedBy>Morongwa V. Moreana</cp:lastModifiedBy>
  <cp:revision>37</cp:revision>
  <dcterms:created xsi:type="dcterms:W3CDTF">2015-03-20T19:56:43Z</dcterms:created>
  <dcterms:modified xsi:type="dcterms:W3CDTF">2022-09-26T06:12:22Z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0x010100588106109F556141AAC698873B34C416</vt:lpwstr>
  </property>
  <property fmtid="{D5CDD505-2E9C-101B-9397-08002B2CF9AE}" pid="3" name="Order">
    <vt:r8>9900</vt:r8>
  </property>
  <property fmtid="{D5CDD505-2E9C-101B-9397-08002B2CF9AE}" pid="4" name="MSIP_Label_1665d9ee-429a-4d5f-97cc-cfb56e044a6e_Enabled">
    <vt:lpwstr>true</vt:lpwstr>
  </property>
  <property fmtid="{D5CDD505-2E9C-101B-9397-08002B2CF9AE}" pid="5" name="MSIP_Label_1665d9ee-429a-4d5f-97cc-cfb56e044a6e_SetDate">
    <vt:lpwstr>2022-08-29T06:45:20Z</vt:lpwstr>
  </property>
  <property fmtid="{D5CDD505-2E9C-101B-9397-08002B2CF9AE}" pid="6" name="MSIP_Label_1665d9ee-429a-4d5f-97cc-cfb56e044a6e_Method">
    <vt:lpwstr>Privileged</vt:lpwstr>
  </property>
  <property fmtid="{D5CDD505-2E9C-101B-9397-08002B2CF9AE}" pid="7" name="MSIP_Label_1665d9ee-429a-4d5f-97cc-cfb56e044a6e_Name">
    <vt:lpwstr>1665d9ee-429a-4d5f-97cc-cfb56e044a6e</vt:lpwstr>
  </property>
  <property fmtid="{D5CDD505-2E9C-101B-9397-08002B2CF9AE}" pid="8" name="MSIP_Label_1665d9ee-429a-4d5f-97cc-cfb56e044a6e_SiteId">
    <vt:lpwstr>66cf5074-5afe-48d1-a691-a12b2121f44b</vt:lpwstr>
  </property>
  <property fmtid="{D5CDD505-2E9C-101B-9397-08002B2CF9AE}" pid="9" name="MSIP_Label_1665d9ee-429a-4d5f-97cc-cfb56e044a6e_ActionId">
    <vt:lpwstr>edf76202-5cb9-484b-9a25-1885fee6dbbd</vt:lpwstr>
  </property>
  <property fmtid="{D5CDD505-2E9C-101B-9397-08002B2CF9AE}" pid="10" name="MSIP_Label_1665d9ee-429a-4d5f-97cc-cfb56e044a6e_ContentBits">
    <vt:lpwstr>0</vt:lpwstr>
  </property>
</Properties>
</file>